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</a:t>
            </a:r>
            <a:r>
              <a:rPr lang="es-ES" dirty="0" err="1"/>
              <a:t>imedadn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glossary/#term-primary-key" TargetMode="External"/><Relationship Id="rId3" Type="http://schemas.openxmlformats.org/officeDocument/2006/relationships/hyperlink" Target="https://docs.mongodb.com/manual/reference/glossary/#term-collection" TargetMode="External"/><Relationship Id="rId7" Type="http://schemas.openxmlformats.org/officeDocument/2006/relationships/hyperlink" Target="https://docs.mongodb.com/manual/reference/operator/aggregation/lookup/#pipe._S_lookup" TargetMode="External"/><Relationship Id="rId2" Type="http://schemas.openxmlformats.org/officeDocument/2006/relationships/hyperlink" Target="https://docs.mongodb.com/manual/reference/glossary/#term-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glossary/#term-index" TargetMode="External"/><Relationship Id="rId5" Type="http://schemas.openxmlformats.org/officeDocument/2006/relationships/hyperlink" Target="https://docs.mongodb.com/manual/reference/glossary/#term-field" TargetMode="External"/><Relationship Id="rId4" Type="http://schemas.openxmlformats.org/officeDocument/2006/relationships/hyperlink" Target="https://docs.mongodb.com/manual/reference/glossary/#term-document" TargetMode="External"/><Relationship Id="rId9" Type="http://schemas.openxmlformats.org/officeDocument/2006/relationships/hyperlink" Target="https://docs.mongodb.com/manual/reference/glossary/#term-i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ata-model-design/" TargetMode="External"/><Relationship Id="rId2" Type="http://schemas.openxmlformats.org/officeDocument/2006/relationships/hyperlink" Target="https://www.mongodb.com/mongodb-architect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F3D27-C21A-45D1-BCC6-24358BE1F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Práctica MongoDB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2784CF-502E-42B2-806F-2F1535F4E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 Sistema de base de datos NoSQL orientado a documentos, </a:t>
            </a:r>
            <a:r>
              <a:rPr lang="es-ES" dirty="0"/>
              <a:t>De la palabra en inglés “</a:t>
            </a:r>
            <a:r>
              <a:rPr lang="es-ES" dirty="0" err="1"/>
              <a:t>hu</a:t>
            </a:r>
            <a:r>
              <a:rPr lang="es-ES" b="1" dirty="0" err="1"/>
              <a:t>mongo</a:t>
            </a:r>
            <a:r>
              <a:rPr lang="es-ES" dirty="0" err="1"/>
              <a:t>us</a:t>
            </a:r>
            <a:r>
              <a:rPr lang="es-ES" dirty="0"/>
              <a:t>” que significa enorme.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115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3C361-AD18-450F-8E64-AD0E679C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Correspondencia entre SQL y MongoDB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AB780F7-25CF-4339-AA95-244056F5B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565655"/>
              </p:ext>
            </p:extLst>
          </p:nvPr>
        </p:nvGraphicFramePr>
        <p:xfrm>
          <a:off x="2661444" y="2109154"/>
          <a:ext cx="8770938" cy="3827142"/>
        </p:xfrm>
        <a:graphic>
          <a:graphicData uri="http://schemas.openxmlformats.org/drawingml/2006/table">
            <a:tbl>
              <a:tblPr/>
              <a:tblGrid>
                <a:gridCol w="4385469">
                  <a:extLst>
                    <a:ext uri="{9D8B030D-6E8A-4147-A177-3AD203B41FA5}">
                      <a16:colId xmlns:a16="http://schemas.microsoft.com/office/drawing/2014/main" val="1235588290"/>
                    </a:ext>
                  </a:extLst>
                </a:gridCol>
                <a:gridCol w="4385469">
                  <a:extLst>
                    <a:ext uri="{9D8B030D-6E8A-4147-A177-3AD203B41FA5}">
                      <a16:colId xmlns:a16="http://schemas.microsoft.com/office/drawing/2014/main" val="1874284934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SQL </a:t>
                      </a:r>
                      <a:r>
                        <a:rPr lang="es-CO" sz="1800" b="1" dirty="0" err="1"/>
                        <a:t>Terms</a:t>
                      </a:r>
                      <a:r>
                        <a:rPr lang="es-CO" sz="1800" b="1" dirty="0"/>
                        <a:t>/</a:t>
                      </a:r>
                      <a:r>
                        <a:rPr lang="es-CO" sz="1800" b="1" dirty="0" err="1"/>
                        <a:t>Concepts</a:t>
                      </a:r>
                      <a:endParaRPr lang="es-CO" sz="1800" b="1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MongoDB </a:t>
                      </a:r>
                      <a:r>
                        <a:rPr lang="es-CO" sz="1800" b="1" dirty="0" err="1"/>
                        <a:t>Terms</a:t>
                      </a:r>
                      <a:r>
                        <a:rPr lang="es-CO" sz="1800" b="1" dirty="0"/>
                        <a:t>/</a:t>
                      </a:r>
                      <a:r>
                        <a:rPr lang="es-CO" sz="1800" b="1" dirty="0" err="1"/>
                        <a:t>Concepts</a:t>
                      </a:r>
                      <a:endParaRPr lang="es-CO" sz="1800" b="1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590595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database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>
                          <a:hlinkClick r:id="rId2"/>
                        </a:rPr>
                        <a:t>database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89526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table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>
                          <a:hlinkClick r:id="rId3"/>
                        </a:rPr>
                        <a:t>collection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99144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row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>
                          <a:hlinkClick r:id="rId4"/>
                        </a:rPr>
                        <a:t>document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32549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column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>
                          <a:hlinkClick r:id="rId5"/>
                        </a:rPr>
                        <a:t>field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75540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index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>
                          <a:hlinkClick r:id="rId6"/>
                        </a:rPr>
                        <a:t>index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09223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table </a:t>
                      </a:r>
                      <a:r>
                        <a:rPr lang="es-CO" sz="1800" dirty="0" err="1"/>
                        <a:t>joins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hlinkClick r:id="rId7" tooltip="$lookup"/>
                        </a:rPr>
                        <a:t>$lookup</a:t>
                      </a:r>
                      <a:r>
                        <a:rPr lang="es-CO" sz="1800"/>
                        <a:t>, embedded documents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38548"/>
                  </a:ext>
                </a:extLst>
              </a:tr>
              <a:tr h="8995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primary key</a:t>
                      </a:r>
                    </a:p>
                    <a:p>
                      <a:pPr algn="ctr"/>
                      <a:r>
                        <a:rPr lang="en-US" sz="1800" dirty="0"/>
                        <a:t>Specify any unique column or column combination as primary key.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linkClick r:id="rId8"/>
                        </a:rPr>
                        <a:t>primary key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In MongoDB, the primary key is automatically set to the </a:t>
                      </a:r>
                      <a:r>
                        <a:rPr lang="en-US" sz="1800" dirty="0">
                          <a:hlinkClick r:id="rId9"/>
                        </a:rPr>
                        <a:t>_id</a:t>
                      </a:r>
                      <a:r>
                        <a:rPr lang="en-US" sz="1800" dirty="0"/>
                        <a:t> field.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359131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aggregation (e.g. group by)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aggregation</a:t>
                      </a:r>
                      <a:r>
                        <a:rPr lang="es-CO" sz="1800" dirty="0"/>
                        <a:t> pipeline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9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21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CREATE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293679"/>
              </p:ext>
            </p:extLst>
          </p:nvPr>
        </p:nvGraphicFramePr>
        <p:xfrm>
          <a:off x="2589212" y="1400521"/>
          <a:ext cx="89154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2252167">
                <a:tc>
                  <a:txBody>
                    <a:bodyPr/>
                    <a:lstStyle/>
                    <a:p>
                      <a:r>
                        <a:rPr lang="en-US" dirty="0"/>
                        <a:t>CREATE TABLE </a:t>
                      </a:r>
                      <a:r>
                        <a:rPr lang="en-US" dirty="0" err="1"/>
                        <a:t>estudiante</a:t>
                      </a:r>
                      <a:r>
                        <a:rPr lang="en-US" dirty="0"/>
                        <a:t> (</a:t>
                      </a:r>
                    </a:p>
                    <a:p>
                      <a:r>
                        <a:rPr lang="en-US" dirty="0"/>
                        <a:t>    id MEDIUMINT NOT NULL</a:t>
                      </a:r>
                    </a:p>
                    <a:p>
                      <a:r>
                        <a:rPr lang="en-US" dirty="0"/>
                        <a:t>        AUTO_INCREMENT,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 Varchar(30),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Number,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char(2),</a:t>
                      </a:r>
                    </a:p>
                    <a:p>
                      <a:r>
                        <a:rPr lang="en-US" dirty="0"/>
                        <a:t>    PRIMARY KEY (id)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db.estudiante.insertOne</a:t>
                      </a:r>
                      <a:r>
                        <a:rPr lang="en-US" dirty="0"/>
                        <a:t>( {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: “fer159",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19,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"PR"</a:t>
                      </a:r>
                    </a:p>
                    <a:p>
                      <a:r>
                        <a:rPr lang="en-US" dirty="0"/>
                        <a:t> } )</a:t>
                      </a:r>
                    </a:p>
                    <a:p>
                      <a:endParaRPr lang="en-US" dirty="0"/>
                    </a:p>
                    <a:p>
                      <a:r>
                        <a:rPr lang="es-CO" dirty="0" err="1"/>
                        <a:t>db.createCollection</a:t>
                      </a:r>
                      <a:r>
                        <a:rPr lang="es-CO" dirty="0"/>
                        <a:t>("estudiante")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ALTER TABLE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ADD </a:t>
                      </a:r>
                      <a:r>
                        <a:rPr lang="en-US" dirty="0" err="1"/>
                        <a:t>fecha_ingreso</a:t>
                      </a:r>
                      <a:r>
                        <a:rPr lang="en-US" dirty="0"/>
                        <a:t> DATETIME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db.estudiante.updateMany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{ },</a:t>
                      </a:r>
                    </a:p>
                    <a:p>
                      <a:r>
                        <a:rPr lang="en-US" dirty="0"/>
                        <a:t>    { $set: { </a:t>
                      </a:r>
                      <a:r>
                        <a:rPr lang="en-US" dirty="0" err="1"/>
                        <a:t>fecha_ingreso</a:t>
                      </a:r>
                      <a:r>
                        <a:rPr lang="en-US" dirty="0"/>
                        <a:t>: new Date() } }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ALTER TABLE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DROP COLUMN </a:t>
                      </a:r>
                      <a:r>
                        <a:rPr lang="en-US" dirty="0" err="1"/>
                        <a:t>fecha_ingreso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db.estudiante.updateMany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 { },</a:t>
                      </a:r>
                    </a:p>
                    <a:p>
                      <a:r>
                        <a:rPr lang="es-CO" dirty="0"/>
                        <a:t>    { $</a:t>
                      </a:r>
                      <a:r>
                        <a:rPr lang="es-CO" dirty="0" err="1"/>
                        <a:t>unset</a:t>
                      </a:r>
                      <a:r>
                        <a:rPr lang="es-CO" dirty="0"/>
                        <a:t>: { "</a:t>
                      </a:r>
                      <a:r>
                        <a:rPr lang="es-CO" dirty="0" err="1"/>
                        <a:t>fecha_ingreso</a:t>
                      </a:r>
                      <a:r>
                        <a:rPr lang="es-CO" dirty="0"/>
                        <a:t>": "" }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1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CREATE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453057"/>
              </p:ext>
            </p:extLst>
          </p:nvPr>
        </p:nvGraphicFramePr>
        <p:xfrm>
          <a:off x="2589212" y="1400521"/>
          <a:ext cx="8915400" cy="2919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CREATE INDEX </a:t>
                      </a:r>
                      <a:r>
                        <a:rPr lang="en-US" dirty="0" err="1"/>
                        <a:t>idx_doc_id_asc</a:t>
                      </a:r>
                      <a:r>
                        <a:rPr lang="en-US" dirty="0"/>
                        <a:t> ON </a:t>
                      </a:r>
                      <a:r>
                        <a:rPr lang="en-US" dirty="0" err="1"/>
                        <a:t>estudiante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db.estudiante.createIndex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1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CREATE INDEX</a:t>
                      </a:r>
                    </a:p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idx_doc_id_asc_edad_desc</a:t>
                      </a:r>
                      <a:endParaRPr lang="en-US" dirty="0"/>
                    </a:p>
                    <a:p>
                      <a:r>
                        <a:rPr lang="en-US" dirty="0"/>
                        <a:t>ON </a:t>
                      </a:r>
                      <a:r>
                        <a:rPr lang="en-US" dirty="0" err="1"/>
                        <a:t>estudiante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DESC)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db.estudiante.createIndex</a:t>
                      </a:r>
                      <a:r>
                        <a:rPr lang="en-US" dirty="0"/>
                        <a:t>( {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: 1,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-1 } 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s-CO" dirty="0"/>
                        <a:t>DROP TABLE 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db.estudiante.drop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4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Insert</a:t>
            </a:r>
            <a:r>
              <a:rPr lang="es-CO" dirty="0">
                <a:sym typeface="Wingdings" panose="05000000000000000000" pitchFamily="2" charset="2"/>
              </a:rPr>
              <a:t> / </a:t>
            </a:r>
            <a:r>
              <a:rPr lang="es-CO" dirty="0" err="1">
                <a:sym typeface="Wingdings" panose="05000000000000000000" pitchFamily="2" charset="2"/>
              </a:rPr>
              <a:t>Select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002548"/>
              </p:ext>
            </p:extLst>
          </p:nvPr>
        </p:nvGraphicFramePr>
        <p:xfrm>
          <a:off x="2146852" y="1400521"/>
          <a:ext cx="9357760" cy="529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536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176224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dirty="0" err="1"/>
                        <a:t>estudiante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) VALUES ("bcd001", 45, "PR")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db.estudiante.insertOne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{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: "bcd001",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45,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"PR" }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s-CO" dirty="0"/>
                        <a:t>SELECT *</a:t>
                      </a:r>
                    </a:p>
                    <a:p>
                      <a:r>
                        <a:rPr lang="es-CO" dirty="0"/>
                        <a:t>FROM 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id,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FROM </a:t>
                      </a:r>
                      <a:r>
                        <a:rPr lang="en-US" dirty="0" err="1"/>
                        <a:t>estudiante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 { },</a:t>
                      </a:r>
                    </a:p>
                    <a:p>
                      <a:r>
                        <a:rPr lang="es-CO" dirty="0"/>
                        <a:t>   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1, estado: 1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db.estudiante.find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{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"PR" }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17562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estado</a:t>
                      </a:r>
                      <a:endParaRPr lang="en-US" dirty="0"/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 { estado: "PR" },</a:t>
                      </a:r>
                    </a:p>
                    <a:p>
                      <a:r>
                        <a:rPr lang="es-CO" dirty="0"/>
                        <a:t>   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1, estado: 1, _id: 0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3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59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Select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687245"/>
              </p:ext>
            </p:extLst>
          </p:nvPr>
        </p:nvGraphicFramePr>
        <p:xfrm>
          <a:off x="2146852" y="1348838"/>
          <a:ext cx="9357760" cy="550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536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176224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!= "PR"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 { estado: { $</a:t>
                      </a:r>
                      <a:r>
                        <a:rPr lang="es-CO" dirty="0" err="1"/>
                        <a:t>ne</a:t>
                      </a:r>
                      <a:r>
                        <a:rPr lang="es-CO" dirty="0"/>
                        <a:t>: "PR" }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</a:p>
                    <a:p>
                      <a:r>
                        <a:rPr lang="en-US" dirty="0"/>
                        <a:t>AND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= 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db.estudiante.find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{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"PR",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25 }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</a:p>
                    <a:p>
                      <a:r>
                        <a:rPr lang="en-US" dirty="0"/>
                        <a:t>OR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= 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db.estudiante.find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{ $or: [ {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"PR" } ,</a:t>
                      </a:r>
                    </a:p>
                    <a:p>
                      <a:r>
                        <a:rPr lang="en-US" dirty="0"/>
                        <a:t>            {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25 } ] }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&gt; 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 { edad: { $</a:t>
                      </a:r>
                      <a:r>
                        <a:rPr lang="es-CO" dirty="0" err="1"/>
                        <a:t>gt</a:t>
                      </a:r>
                      <a:r>
                        <a:rPr lang="es-CO" dirty="0"/>
                        <a:t>: 21 }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17562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&lt; 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{ edad: { $</a:t>
                      </a:r>
                      <a:r>
                        <a:rPr lang="es-CO" dirty="0" err="1"/>
                        <a:t>lt</a:t>
                      </a:r>
                      <a:r>
                        <a:rPr lang="es-CO" dirty="0"/>
                        <a:t>: 21 }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3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Select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735477"/>
              </p:ext>
            </p:extLst>
          </p:nvPr>
        </p:nvGraphicFramePr>
        <p:xfrm>
          <a:off x="1378226" y="1309081"/>
          <a:ext cx="103632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819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732381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&gt; 21</a:t>
                      </a:r>
                    </a:p>
                    <a:p>
                      <a:r>
                        <a:rPr lang="en-US" dirty="0"/>
                        <a:t>AND  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&lt;= 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{ edad: { $</a:t>
                      </a:r>
                      <a:r>
                        <a:rPr lang="es-CO" dirty="0" err="1"/>
                        <a:t>gt</a:t>
                      </a:r>
                      <a:r>
                        <a:rPr lang="es-CO" dirty="0"/>
                        <a:t>: 21, $</a:t>
                      </a:r>
                      <a:r>
                        <a:rPr lang="es-CO" dirty="0" err="1"/>
                        <a:t>lte</a:t>
                      </a:r>
                      <a:r>
                        <a:rPr lang="es-CO" dirty="0"/>
                        <a:t>: 25 }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 like "%</a:t>
                      </a:r>
                      <a:r>
                        <a:rPr lang="en-US" dirty="0" err="1"/>
                        <a:t>bc</a:t>
                      </a:r>
                      <a:r>
                        <a:rPr lang="en-US" dirty="0"/>
                        <a:t>%"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/</a:t>
                      </a:r>
                      <a:r>
                        <a:rPr lang="es-CO" dirty="0" err="1"/>
                        <a:t>bc</a:t>
                      </a:r>
                      <a:r>
                        <a:rPr lang="es-CO" dirty="0"/>
                        <a:t>/ } )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{ $</a:t>
                      </a:r>
                      <a:r>
                        <a:rPr lang="es-CO" dirty="0" err="1"/>
                        <a:t>regex</a:t>
                      </a:r>
                      <a:r>
                        <a:rPr lang="es-CO" dirty="0"/>
                        <a:t>: /</a:t>
                      </a:r>
                      <a:r>
                        <a:rPr lang="es-CO" dirty="0" err="1"/>
                        <a:t>bc</a:t>
                      </a:r>
                      <a:r>
                        <a:rPr lang="es-CO" dirty="0"/>
                        <a:t>/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</a:p>
                    <a:p>
                      <a:r>
                        <a:rPr lang="en-US" dirty="0"/>
                        <a:t>ORDER BY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 ASC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 { estado: "PR" } ).</a:t>
                      </a:r>
                      <a:r>
                        <a:rPr lang="es-CO" dirty="0" err="1"/>
                        <a:t>sort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1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</a:p>
                    <a:p>
                      <a:r>
                        <a:rPr lang="en-US" dirty="0"/>
                        <a:t>ORDER BY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 DESC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 { estado: "PR" } ).</a:t>
                      </a:r>
                      <a:r>
                        <a:rPr lang="es-CO" dirty="0" err="1"/>
                        <a:t>sort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-1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17562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s-CO" dirty="0"/>
                        <a:t>SELECT COUNT(*) FROM 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db.estudiante.count</a:t>
                      </a:r>
                      <a:r>
                        <a:rPr lang="es-CO" dirty="0"/>
                        <a:t>()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().</a:t>
                      </a:r>
                      <a:r>
                        <a:rPr lang="es-CO" dirty="0" err="1"/>
                        <a:t>count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3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0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Select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725188"/>
              </p:ext>
            </p:extLst>
          </p:nvPr>
        </p:nvGraphicFramePr>
        <p:xfrm>
          <a:off x="1378226" y="1309081"/>
          <a:ext cx="10270435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819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639616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SELECT COUNT(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db.estudiante.count</a:t>
                      </a:r>
                      <a:r>
                        <a:rPr lang="en-US" dirty="0"/>
                        <a:t>( {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: { $exists: true } } )</a:t>
                      </a:r>
                    </a:p>
                    <a:p>
                      <a:endParaRPr lang="en-US" dirty="0"/>
                    </a:p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{ $</a:t>
                      </a:r>
                      <a:r>
                        <a:rPr lang="es-CO" dirty="0" err="1"/>
                        <a:t>exists</a:t>
                      </a:r>
                      <a:r>
                        <a:rPr lang="es-CO" dirty="0"/>
                        <a:t>: true } } ).</a:t>
                      </a:r>
                      <a:r>
                        <a:rPr lang="es-CO" dirty="0" err="1"/>
                        <a:t>count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COUNT(*)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&gt; 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db.estudiante.count</a:t>
                      </a:r>
                      <a:r>
                        <a:rPr lang="en-US" dirty="0"/>
                        <a:t>( {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{ $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: 35 } } 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db.estudiante.find</a:t>
                      </a:r>
                      <a:r>
                        <a:rPr lang="en-US" dirty="0"/>
                        <a:t>( {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{ $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: 35 } } ).count()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DISTINCT(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db.estudiante.aggregate</a:t>
                      </a:r>
                      <a:r>
                        <a:rPr lang="en-US" dirty="0"/>
                        <a:t>( [ { $group : { _id : "$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" } } ] )</a:t>
                      </a:r>
                    </a:p>
                    <a:p>
                      <a:endParaRPr lang="en-US" dirty="0"/>
                    </a:p>
                    <a:p>
                      <a:r>
                        <a:rPr lang="es-CO" dirty="0" err="1"/>
                        <a:t>db.estudiante.distinct</a:t>
                      </a:r>
                      <a:r>
                        <a:rPr lang="es-CO" dirty="0"/>
                        <a:t>( "estado"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LIMIT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db.estudiante.findOne</a:t>
                      </a:r>
                      <a:r>
                        <a:rPr lang="es-CO" dirty="0"/>
                        <a:t>()</a:t>
                      </a:r>
                    </a:p>
                    <a:p>
                      <a:endParaRPr lang="es-CO" dirty="0"/>
                    </a:p>
                    <a:p>
                      <a:r>
                        <a:rPr lang="en-US" dirty="0" err="1"/>
                        <a:t>db.estudiante.find</a:t>
                      </a:r>
                      <a:r>
                        <a:rPr lang="en-US" dirty="0"/>
                        <a:t>().limit(1)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1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6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Update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933583"/>
              </p:ext>
            </p:extLst>
          </p:nvPr>
        </p:nvGraphicFramePr>
        <p:xfrm>
          <a:off x="1378226" y="1309081"/>
          <a:ext cx="1027043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819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639616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UPDATE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SET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"PZ"</a:t>
                      </a:r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&gt; 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db.estudiante.updateMany</a:t>
                      </a:r>
                      <a:r>
                        <a:rPr lang="es-CO" dirty="0"/>
                        <a:t>(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   { edad: { $</a:t>
                      </a:r>
                      <a:r>
                        <a:rPr lang="es-CO" dirty="0" err="1"/>
                        <a:t>gt</a:t>
                      </a:r>
                      <a:r>
                        <a:rPr lang="es-CO" dirty="0"/>
                        <a:t>: 25 } },</a:t>
                      </a:r>
                    </a:p>
                    <a:p>
                      <a:r>
                        <a:rPr lang="es-CO" dirty="0"/>
                        <a:t>   { $set: { estado: "PZ" } }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UPDATE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SET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+ 3</a:t>
                      </a:r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db.estudiante.updateMany</a:t>
                      </a:r>
                      <a:r>
                        <a:rPr lang="es-CO" dirty="0"/>
                        <a:t>(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   { estado: "PR" } ,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   { $</a:t>
                      </a:r>
                      <a:r>
                        <a:rPr lang="es-CO" dirty="0" err="1"/>
                        <a:t>inc</a:t>
                      </a:r>
                      <a:r>
                        <a:rPr lang="es-CO" dirty="0"/>
                        <a:t>: { edad: 3 } }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9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Delete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970805"/>
              </p:ext>
            </p:extLst>
          </p:nvPr>
        </p:nvGraphicFramePr>
        <p:xfrm>
          <a:off x="1378226" y="1309081"/>
          <a:ext cx="10270435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819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639616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DELETE FROM </a:t>
                      </a:r>
                      <a:r>
                        <a:rPr lang="en-US" dirty="0" err="1"/>
                        <a:t>estudiante</a:t>
                      </a:r>
                      <a:r>
                        <a:rPr lang="en-US" dirty="0"/>
                        <a:t> 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"WE"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db.estudiante.deleteMany</a:t>
                      </a:r>
                      <a:r>
                        <a:rPr lang="en-US" dirty="0"/>
                        <a:t>( {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"WE" } 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s-CO" dirty="0"/>
                        <a:t>DELETE FROM 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db.estudiante.deleteMany</a:t>
                      </a:r>
                      <a:r>
                        <a:rPr lang="es-CO" dirty="0"/>
                        <a:t>({})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44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30E4-1276-4362-8537-E4343A88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Ejercicio, Considere el enunciado: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9DE08-0E4B-479C-B79D-60D43BAC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8713"/>
            <a:ext cx="8915400" cy="534062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Considere una COOPERATIVA   de productores de vino que posee el siguiente esquema relacional:</a:t>
            </a:r>
          </a:p>
          <a:p>
            <a:pPr marL="400050" lvl="1" indent="0">
              <a:buNone/>
            </a:pPr>
            <a:r>
              <a:rPr lang="es-ES" dirty="0"/>
              <a:t>VINOS (</a:t>
            </a:r>
            <a:r>
              <a:rPr lang="es-ES" b="1" dirty="0"/>
              <a:t> </a:t>
            </a:r>
            <a:r>
              <a:rPr lang="es-ES" b="1" dirty="0" err="1"/>
              <a:t>Num</a:t>
            </a:r>
            <a:r>
              <a:rPr lang="es-ES" dirty="0"/>
              <a:t>, Nombre, Año, Grados)</a:t>
            </a:r>
          </a:p>
          <a:p>
            <a:pPr marL="400050" lvl="1" indent="0">
              <a:buNone/>
            </a:pPr>
            <a:r>
              <a:rPr lang="es-ES" dirty="0"/>
              <a:t>PRODUCTORES (</a:t>
            </a:r>
            <a:r>
              <a:rPr lang="es-ES" b="1" dirty="0"/>
              <a:t> </a:t>
            </a:r>
            <a:r>
              <a:rPr lang="es-ES" b="1" dirty="0" err="1"/>
              <a:t>Num</a:t>
            </a:r>
            <a:r>
              <a:rPr lang="es-ES" dirty="0"/>
              <a:t>, Apellido, Nombre, Región)</a:t>
            </a:r>
          </a:p>
          <a:p>
            <a:pPr marL="400050" lvl="1" indent="0">
              <a:buNone/>
            </a:pPr>
            <a:r>
              <a:rPr lang="es-ES" dirty="0"/>
              <a:t>COSECHAS (</a:t>
            </a:r>
            <a:r>
              <a:rPr lang="es-ES" b="1" dirty="0"/>
              <a:t> </a:t>
            </a:r>
            <a:r>
              <a:rPr lang="es-ES" b="1" dirty="0" err="1"/>
              <a:t>Nprod</a:t>
            </a:r>
            <a:r>
              <a:rPr lang="es-ES" b="1" dirty="0"/>
              <a:t>, </a:t>
            </a:r>
            <a:r>
              <a:rPr lang="es-ES" b="1" dirty="0" err="1"/>
              <a:t>Nvin</a:t>
            </a:r>
            <a:r>
              <a:rPr lang="es-ES" dirty="0"/>
              <a:t>, Cantidad)</a:t>
            </a:r>
          </a:p>
          <a:p>
            <a:r>
              <a:rPr lang="es-ES" dirty="0"/>
              <a:t>El conjunto de vinos está representado por la relación VINOS. Un vino  es  descrito  en la base de datos por un número entero, un nombre, el año de producción y cuántos grados de alcohol posee. La clave primaria de la relación vinos es el atributo </a:t>
            </a:r>
            <a:r>
              <a:rPr lang="es-ES" b="1" i="1" dirty="0" err="1"/>
              <a:t>Num</a:t>
            </a:r>
            <a:r>
              <a:rPr lang="es-ES" dirty="0"/>
              <a:t>.</a:t>
            </a:r>
          </a:p>
          <a:p>
            <a:r>
              <a:rPr lang="es-ES" dirty="0"/>
              <a:t>El conjunto de productores  está representado por  la relación PRODUCTORES. Un productor es descrito en la base de datos por un número entero, su apellido, su nombre y la región que habita. La clave  de la relación es el atributo  </a:t>
            </a:r>
            <a:r>
              <a:rPr lang="es-ES" b="1" i="1" dirty="0" err="1"/>
              <a:t>Num</a:t>
            </a:r>
            <a:r>
              <a:rPr lang="es-ES" dirty="0"/>
              <a:t>.</a:t>
            </a:r>
          </a:p>
          <a:p>
            <a:r>
              <a:rPr lang="es-ES" dirty="0"/>
              <a:t>Un productor puede producir cero o varios vinos. Recíprocamente, un vino es producido por cero o varios productores.</a:t>
            </a:r>
          </a:p>
          <a:p>
            <a:r>
              <a:rPr lang="es-ES" dirty="0"/>
              <a:t>El conjunto de cosechas producidas está representado por la relación COSECHAS. Una tupla de COSECHAS representa una producción particular de un vino (</a:t>
            </a:r>
            <a:r>
              <a:rPr lang="es-ES" i="1" dirty="0" err="1"/>
              <a:t>Nvin</a:t>
            </a:r>
            <a:r>
              <a:rPr lang="es-ES" dirty="0"/>
              <a:t>), realizada por un productor (</a:t>
            </a:r>
            <a:r>
              <a:rPr lang="es-ES" i="1" dirty="0" err="1"/>
              <a:t>Nprod</a:t>
            </a:r>
            <a:r>
              <a:rPr lang="es-ES" dirty="0"/>
              <a:t>) y especifica la cantidad de botellas producidas en esa cosecha.  La clave de la relación COSECHAS es el grupo  de atributos </a:t>
            </a:r>
            <a:r>
              <a:rPr lang="es-ES" b="1" i="1" dirty="0"/>
              <a:t>(</a:t>
            </a:r>
            <a:r>
              <a:rPr lang="es-ES" b="1" i="1" dirty="0" err="1"/>
              <a:t>Nvin</a:t>
            </a:r>
            <a:r>
              <a:rPr lang="es-ES" b="1" i="1" dirty="0"/>
              <a:t>, </a:t>
            </a:r>
            <a:r>
              <a:rPr lang="es-ES" b="1" i="1" dirty="0" err="1"/>
              <a:t>Nprod</a:t>
            </a:r>
            <a:r>
              <a:rPr lang="es-ES" b="1" i="1" dirty="0"/>
              <a:t>)</a:t>
            </a:r>
            <a:r>
              <a:rPr lang="es-ES" dirty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22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8A790-66BF-403A-BDD1-A28FB3AD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Práctica Mongo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39470-156C-4BFE-99D7-9ECAFBFA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712" y="1508913"/>
            <a:ext cx="3503075" cy="4599257"/>
          </a:xfrm>
        </p:spPr>
        <p:txBody>
          <a:bodyPr/>
          <a:lstStyle/>
          <a:p>
            <a:r>
              <a:rPr lang="es-CO" dirty="0">
                <a:hlinkClick r:id="rId2"/>
              </a:rPr>
              <a:t>https://www.mongodb.com/</a:t>
            </a:r>
            <a:endParaRPr lang="es-CO" dirty="0"/>
          </a:p>
          <a:p>
            <a:r>
              <a:rPr lang="es-CO" dirty="0">
                <a:latin typeface="Consolas" panose="020B0609020204030204" pitchFamily="49" charset="0"/>
              </a:rPr>
              <a:t>Try Free</a:t>
            </a:r>
          </a:p>
          <a:p>
            <a:r>
              <a:rPr lang="en-US" b="1" dirty="0"/>
              <a:t>Try MongoDB in the Cloud, </a:t>
            </a:r>
            <a:r>
              <a:rPr lang="en-US" dirty="0"/>
              <a:t>Create a free account today.</a:t>
            </a:r>
          </a:p>
          <a:p>
            <a:r>
              <a:rPr lang="en-US" dirty="0"/>
              <a:t>Choose a path. Adjust anytime.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s-CO" dirty="0"/>
              <a:t>Starter </a:t>
            </a:r>
            <a:r>
              <a:rPr lang="es-CO" dirty="0" err="1"/>
              <a:t>Clusters</a:t>
            </a:r>
            <a:endParaRPr lang="en-US" dirty="0"/>
          </a:p>
          <a:p>
            <a:r>
              <a:rPr lang="es-CO" b="1" dirty="0" err="1"/>
              <a:t>Create</a:t>
            </a:r>
            <a:r>
              <a:rPr lang="es-CO" b="1" dirty="0"/>
              <a:t> a Starter </a:t>
            </a:r>
            <a:r>
              <a:rPr lang="es-CO" b="1" dirty="0" err="1"/>
              <a:t>Cluster</a:t>
            </a:r>
            <a:r>
              <a:rPr lang="es-CO" b="1" dirty="0"/>
              <a:t> </a:t>
            </a:r>
            <a:r>
              <a:rPr lang="es-CO" b="1" dirty="0">
                <a:sym typeface="Wingdings" panose="05000000000000000000" pitchFamily="2" charset="2"/>
              </a:rPr>
              <a:t></a:t>
            </a:r>
            <a:endParaRPr lang="es-CO" b="1" dirty="0"/>
          </a:p>
          <a:p>
            <a:endParaRPr lang="es-CO" dirty="0">
              <a:latin typeface="Consolas" panose="020B060902020403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366119-9DDA-4801-BE15-2BF74B18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889128"/>
            <a:ext cx="5838825" cy="5838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D1A344-A026-4752-998B-E08C3AF43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579" y="4840186"/>
            <a:ext cx="4084247" cy="18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AF939-11CB-4EE1-9984-AB1854AC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09" y="424070"/>
            <a:ext cx="9622803" cy="1480930"/>
          </a:xfrm>
        </p:spPr>
        <p:txBody>
          <a:bodyPr>
            <a:noAutofit/>
          </a:bodyPr>
          <a:lstStyle/>
          <a:p>
            <a:r>
              <a:rPr lang="es-CO" sz="2400" dirty="0"/>
              <a:t>Diseñe las siguientes consultas en Mongo DB, </a:t>
            </a:r>
            <a:r>
              <a:rPr lang="es-ES" sz="2400" dirty="0"/>
              <a:t>Primero escríbalo en </a:t>
            </a:r>
            <a:r>
              <a:rPr lang="es-ES" sz="2400" dirty="0" err="1"/>
              <a:t>gedit</a:t>
            </a:r>
            <a:r>
              <a:rPr lang="es-ES" sz="2400" dirty="0"/>
              <a:t> y guárdelo con su número de cédula, finalmente envíelo al correo electrónico. Asunto: Ejercicio Vinos Mongo</a:t>
            </a:r>
            <a:br>
              <a:rPr lang="es-CO" sz="2400" dirty="0"/>
            </a:b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7997F-6634-4524-8322-4DCD94FD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2296"/>
            <a:ext cx="8915400" cy="5055704"/>
          </a:xfrm>
        </p:spPr>
        <p:txBody>
          <a:bodyPr>
            <a:normAutofit/>
          </a:bodyPr>
          <a:lstStyle/>
          <a:p>
            <a:r>
              <a:rPr lang="es-CO" dirty="0"/>
              <a:t>Una sola consulta de creación que agrupe la información de las 3 tablas del esquema relacional. Se deben Insertar  3 objetos, o “registros”</a:t>
            </a:r>
          </a:p>
          <a:p>
            <a:r>
              <a:rPr lang="es-CO" dirty="0"/>
              <a:t>Consultar:</a:t>
            </a:r>
          </a:p>
          <a:p>
            <a:pPr lvl="1"/>
            <a:r>
              <a:rPr lang="es-ES" dirty="0"/>
              <a:t>Lista de productores (nombre, apellido y región) ordenados por apellido.</a:t>
            </a:r>
          </a:p>
          <a:p>
            <a:pPr lvl="2"/>
            <a:r>
              <a:rPr lang="es-ES" dirty="0"/>
              <a:t>SELECT Apellido, nombre, </a:t>
            </a:r>
            <a:r>
              <a:rPr lang="es-ES" dirty="0" err="1"/>
              <a:t>Region</a:t>
            </a:r>
            <a:r>
              <a:rPr lang="es-ES" dirty="0"/>
              <a:t> FROM PRODUCTORES ORDER BY apellido;</a:t>
            </a:r>
          </a:p>
          <a:p>
            <a:pPr lvl="1"/>
            <a:r>
              <a:rPr lang="es-ES" dirty="0"/>
              <a:t>Hallar los productores localizados en la región de Venecia.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productores</a:t>
            </a:r>
            <a:r>
              <a:rPr lang="en-US" dirty="0"/>
              <a:t> WHERE region =  'Beaujolais’; </a:t>
            </a:r>
          </a:p>
          <a:p>
            <a:pPr lvl="1"/>
            <a:r>
              <a:rPr lang="es-ES" dirty="0"/>
              <a:t>Indicar, en orden alfabético, el nombre y el apellido de los productores del vino número 98.</a:t>
            </a:r>
          </a:p>
          <a:p>
            <a:pPr lvl="2"/>
            <a:r>
              <a:rPr lang="es-ES" dirty="0"/>
              <a:t>SELECT DISTINCT </a:t>
            </a:r>
            <a:r>
              <a:rPr lang="es-ES" dirty="0" err="1"/>
              <a:t>P.apellido</a:t>
            </a:r>
            <a:r>
              <a:rPr lang="es-ES" dirty="0"/>
              <a:t>, </a:t>
            </a:r>
            <a:r>
              <a:rPr lang="es-ES" dirty="0" err="1"/>
              <a:t>P.nombre</a:t>
            </a:r>
            <a:r>
              <a:rPr lang="es-ES" dirty="0"/>
              <a:t> FROM productores p, cosechas c WHERE </a:t>
            </a:r>
            <a:r>
              <a:rPr lang="es-ES" dirty="0" err="1"/>
              <a:t>p.num</a:t>
            </a:r>
            <a:r>
              <a:rPr lang="es-ES" dirty="0"/>
              <a:t> = </a:t>
            </a:r>
            <a:r>
              <a:rPr lang="es-ES" dirty="0" err="1"/>
              <a:t>c.nprod</a:t>
            </a:r>
            <a:r>
              <a:rPr lang="es-ES" dirty="0"/>
              <a:t>  AND  </a:t>
            </a:r>
            <a:r>
              <a:rPr lang="es-ES" dirty="0" err="1"/>
              <a:t>c.nvin</a:t>
            </a:r>
            <a:r>
              <a:rPr lang="es-ES" dirty="0"/>
              <a:t>  = 98 ORDER BY  </a:t>
            </a:r>
            <a:r>
              <a:rPr lang="es-ES" dirty="0" err="1"/>
              <a:t>p.apellido</a:t>
            </a:r>
            <a:r>
              <a:rPr lang="es-ES" dirty="0"/>
              <a:t>, </a:t>
            </a:r>
            <a:r>
              <a:rPr lang="es-ES" dirty="0" err="1"/>
              <a:t>p.nombre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Indicar el nombre y el apellido de los  productores que  han producido el vino  número 12 en una cantidad total superior a  125.</a:t>
            </a:r>
          </a:p>
          <a:p>
            <a:pPr lvl="2"/>
            <a:r>
              <a:rPr lang="es-ES" dirty="0"/>
              <a:t>SELECT   DISTINCT </a:t>
            </a:r>
            <a:r>
              <a:rPr lang="es-ES" dirty="0" err="1"/>
              <a:t>p.apellido</a:t>
            </a:r>
            <a:r>
              <a:rPr lang="es-ES" dirty="0"/>
              <a:t>, </a:t>
            </a:r>
            <a:r>
              <a:rPr lang="es-ES" dirty="0" err="1"/>
              <a:t>p.nombre</a:t>
            </a:r>
            <a:r>
              <a:rPr lang="es-ES" dirty="0"/>
              <a:t> FROM productores p, cosechas c WHERE </a:t>
            </a:r>
            <a:r>
              <a:rPr lang="es-ES" dirty="0" err="1"/>
              <a:t>c.nvin</a:t>
            </a:r>
            <a:r>
              <a:rPr lang="es-ES" dirty="0"/>
              <a:t> = 12 AND  </a:t>
            </a:r>
            <a:r>
              <a:rPr lang="es-ES" dirty="0" err="1"/>
              <a:t>p.num</a:t>
            </a:r>
            <a:r>
              <a:rPr lang="es-ES" dirty="0"/>
              <a:t> = </a:t>
            </a:r>
            <a:r>
              <a:rPr lang="es-ES" dirty="0" err="1"/>
              <a:t>c.nprod</a:t>
            </a:r>
            <a:r>
              <a:rPr lang="es-ES" dirty="0"/>
              <a:t>  AND  </a:t>
            </a:r>
            <a:r>
              <a:rPr lang="es-ES" dirty="0" err="1"/>
              <a:t>c.cantidad</a:t>
            </a:r>
            <a:r>
              <a:rPr lang="es-ES" dirty="0"/>
              <a:t>  &gt; 125;</a:t>
            </a:r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767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D4EC8-BEE2-4F5A-B589-889C5C3C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Lecturas</a:t>
            </a:r>
            <a:r>
              <a:rPr lang="en-US" dirty="0"/>
              <a:t> </a:t>
            </a:r>
            <a:r>
              <a:rPr lang="en-US" dirty="0" err="1"/>
              <a:t>Recomendadas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2E681-707B-46EB-8BA9-2BE4C745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CO" dirty="0">
                <a:hlinkClick r:id="rId2"/>
              </a:rPr>
              <a:t>https://www.mongodb.com/mongodb-architecture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3"/>
              </a:rPr>
              <a:t>https://docs.mongodb.com/manual/core/data-model-design/</a:t>
            </a:r>
            <a:endParaRPr lang="es-CO" dirty="0"/>
          </a:p>
          <a:p>
            <a:endParaRPr lang="es-CO" dirty="0"/>
          </a:p>
          <a:p>
            <a:r>
              <a:rPr lang="es-CO" dirty="0"/>
              <a:t>https://docs.mongodb.com/manual/reference/sql-aggregation-comparison/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946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BEA89-B998-412D-80E1-37AAD1ED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Luego, credenciales y permiso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56E712-B30E-461F-BEDA-BE4BD305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4243"/>
            <a:ext cx="8915400" cy="4916557"/>
          </a:xfrm>
        </p:spPr>
        <p:txBody>
          <a:bodyPr>
            <a:normAutofit lnSpcReduction="10000"/>
          </a:bodyPr>
          <a:lstStyle/>
          <a:p>
            <a:r>
              <a:rPr lang="es-CO" dirty="0" err="1"/>
              <a:t>Database</a:t>
            </a:r>
            <a:r>
              <a:rPr lang="es-CO" dirty="0"/>
              <a:t> Access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Add</a:t>
            </a:r>
            <a:r>
              <a:rPr lang="es-CO" dirty="0">
                <a:sym typeface="Wingdings" panose="05000000000000000000" pitchFamily="2" charset="2"/>
              </a:rPr>
              <a:t> New </a:t>
            </a:r>
            <a:r>
              <a:rPr lang="es-CO" dirty="0" err="1">
                <a:sym typeface="Wingdings" panose="05000000000000000000" pitchFamily="2" charset="2"/>
              </a:rPr>
              <a:t>user</a:t>
            </a:r>
            <a:endParaRPr lang="es-CO" dirty="0">
              <a:sym typeface="Wingdings" panose="05000000000000000000" pitchFamily="2" charset="2"/>
            </a:endParaRPr>
          </a:p>
          <a:p>
            <a:r>
              <a:rPr lang="es-CO" b="1" dirty="0"/>
              <a:t>Network Access </a:t>
            </a:r>
            <a:r>
              <a:rPr lang="es-CO" b="1" dirty="0">
                <a:sym typeface="Wingdings" panose="05000000000000000000" pitchFamily="2" charset="2"/>
              </a:rPr>
              <a:t> </a:t>
            </a:r>
            <a:r>
              <a:rPr lang="es-CO" b="1" dirty="0" err="1">
                <a:sym typeface="Wingdings" panose="05000000000000000000" pitchFamily="2" charset="2"/>
              </a:rPr>
              <a:t>Add</a:t>
            </a:r>
            <a:r>
              <a:rPr lang="es-CO" b="1" dirty="0">
                <a:sym typeface="Wingdings" panose="05000000000000000000" pitchFamily="2" charset="2"/>
              </a:rPr>
              <a:t> IP </a:t>
            </a:r>
            <a:r>
              <a:rPr lang="es-CO" b="1" dirty="0" err="1">
                <a:sym typeface="Wingdings" panose="05000000000000000000" pitchFamily="2" charset="2"/>
              </a:rPr>
              <a:t>Adress</a:t>
            </a:r>
            <a:r>
              <a:rPr lang="es-CO" b="1" dirty="0">
                <a:sym typeface="Wingdings" panose="05000000000000000000" pitchFamily="2" charset="2"/>
              </a:rPr>
              <a:t>  </a:t>
            </a:r>
            <a:r>
              <a:rPr lang="es-CO" b="1" dirty="0" err="1">
                <a:sym typeface="Wingdings" panose="05000000000000000000" pitchFamily="2" charset="2"/>
              </a:rPr>
              <a:t>Allow</a:t>
            </a:r>
            <a:r>
              <a:rPr lang="es-CO" b="1" dirty="0">
                <a:sym typeface="Wingdings" panose="05000000000000000000" pitchFamily="2" charset="2"/>
              </a:rPr>
              <a:t> Access </a:t>
            </a:r>
            <a:r>
              <a:rPr lang="es-CO" b="1" dirty="0" err="1">
                <a:sym typeface="Wingdings" panose="05000000000000000000" pitchFamily="2" charset="2"/>
              </a:rPr>
              <a:t>from</a:t>
            </a:r>
            <a:r>
              <a:rPr lang="es-CO" b="1" dirty="0">
                <a:sym typeface="Wingdings" panose="05000000000000000000" pitchFamily="2" charset="2"/>
              </a:rPr>
              <a:t> </a:t>
            </a:r>
            <a:r>
              <a:rPr lang="es-CO" b="1" dirty="0" err="1">
                <a:sym typeface="Wingdings" panose="05000000000000000000" pitchFamily="2" charset="2"/>
              </a:rPr>
              <a:t>Anywhere</a:t>
            </a:r>
            <a:endParaRPr lang="es-CO" b="1" dirty="0">
              <a:sym typeface="Wingdings" panose="05000000000000000000" pitchFamily="2" charset="2"/>
            </a:endParaRPr>
          </a:p>
          <a:p>
            <a:r>
              <a:rPr lang="es-CO" b="1" dirty="0" err="1">
                <a:sym typeface="Wingdings" panose="05000000000000000000" pitchFamily="2" charset="2"/>
              </a:rPr>
              <a:t>Connect</a:t>
            </a:r>
            <a:endParaRPr lang="es-CO" b="1" dirty="0">
              <a:sym typeface="Wingdings" panose="05000000000000000000" pitchFamily="2" charset="2"/>
            </a:endParaRPr>
          </a:p>
          <a:p>
            <a:endParaRPr lang="es-CO" b="1" dirty="0">
              <a:sym typeface="Wingdings" panose="05000000000000000000" pitchFamily="2" charset="2"/>
            </a:endParaRPr>
          </a:p>
          <a:p>
            <a:endParaRPr lang="es-CO" b="1" dirty="0">
              <a:sym typeface="Wingdings" panose="05000000000000000000" pitchFamily="2" charset="2"/>
            </a:endParaRPr>
          </a:p>
          <a:p>
            <a:endParaRPr lang="es-CO" b="1" dirty="0">
              <a:sym typeface="Wingdings" panose="05000000000000000000" pitchFamily="2" charset="2"/>
            </a:endParaRPr>
          </a:p>
          <a:p>
            <a:r>
              <a:rPr lang="es-CO" b="1" dirty="0" err="1">
                <a:sym typeface="Wingdings" panose="05000000000000000000" pitchFamily="2" charset="2"/>
              </a:rPr>
              <a:t>Connect</a:t>
            </a:r>
            <a:r>
              <a:rPr lang="es-CO" b="1" dirty="0">
                <a:sym typeface="Wingdings" panose="05000000000000000000" pitchFamily="2" charset="2"/>
              </a:rPr>
              <a:t> </a:t>
            </a:r>
            <a:r>
              <a:rPr lang="es-CO" b="1" dirty="0" err="1">
                <a:sym typeface="Wingdings" panose="05000000000000000000" pitchFamily="2" charset="2"/>
              </a:rPr>
              <a:t>with</a:t>
            </a:r>
            <a:r>
              <a:rPr lang="es-CO" b="1" dirty="0">
                <a:sym typeface="Wingdings" panose="05000000000000000000" pitchFamily="2" charset="2"/>
              </a:rPr>
              <a:t> </a:t>
            </a:r>
            <a:r>
              <a:rPr lang="es-CO" b="1" dirty="0" err="1">
                <a:sym typeface="Wingdings" panose="05000000000000000000" pitchFamily="2" charset="2"/>
              </a:rPr>
              <a:t>the</a:t>
            </a:r>
            <a:r>
              <a:rPr lang="es-CO" b="1" dirty="0">
                <a:sym typeface="Wingdings" panose="05000000000000000000" pitchFamily="2" charset="2"/>
              </a:rPr>
              <a:t> Mongo Shell</a:t>
            </a:r>
          </a:p>
          <a:p>
            <a:pPr lvl="1"/>
            <a:r>
              <a:rPr lang="en-US" b="1" dirty="0"/>
              <a:t>Get the latest MongoDB Shell compatible with your cluster </a:t>
            </a:r>
          </a:p>
          <a:p>
            <a:pPr lvl="1"/>
            <a:r>
              <a:rPr lang="en-US" b="1" dirty="0"/>
              <a:t>Add &lt;your Mongo Shell's download directory&gt;/bin to your $PATH variable</a:t>
            </a:r>
          </a:p>
          <a:p>
            <a:pPr lvl="1"/>
            <a:r>
              <a:rPr lang="en-US" b="1" dirty="0"/>
              <a:t>Run your connection string in your command line</a:t>
            </a:r>
          </a:p>
          <a:p>
            <a:pPr lvl="1"/>
            <a:endParaRPr lang="en-US" b="1" dirty="0"/>
          </a:p>
          <a:p>
            <a:r>
              <a:rPr lang="en-US" b="1" dirty="0"/>
              <a:t>Es </a:t>
            </a:r>
            <a:r>
              <a:rPr lang="en-US" b="1" dirty="0" err="1"/>
              <a:t>posible</a:t>
            </a:r>
            <a:r>
              <a:rPr lang="en-US" b="1" dirty="0"/>
              <a:t> usar </a:t>
            </a:r>
            <a:r>
              <a:rPr lang="en-US" b="1" dirty="0" err="1"/>
              <a:t>VSCode</a:t>
            </a:r>
            <a:r>
              <a:rPr lang="en-US" b="1" dirty="0"/>
              <a:t> o </a:t>
            </a:r>
            <a:r>
              <a:rPr lang="en-US" b="1" dirty="0" err="1"/>
              <a:t>cualquier</a:t>
            </a:r>
            <a:r>
              <a:rPr lang="en-US" b="1" dirty="0"/>
              <a:t> </a:t>
            </a:r>
            <a:r>
              <a:rPr lang="en-US" b="1" dirty="0" err="1"/>
              <a:t>otro</a:t>
            </a:r>
            <a:r>
              <a:rPr lang="en-US" b="1" dirty="0"/>
              <a:t> </a:t>
            </a:r>
            <a:r>
              <a:rPr lang="en-US" b="1" dirty="0" err="1"/>
              <a:t>cliente</a:t>
            </a:r>
            <a:r>
              <a:rPr lang="en-US" b="1" dirty="0"/>
              <a:t> de </a:t>
            </a:r>
            <a:r>
              <a:rPr lang="en-US" b="1" dirty="0" err="1"/>
              <a:t>preferencia</a:t>
            </a:r>
            <a:endParaRPr lang="en-US" b="1" dirty="0"/>
          </a:p>
          <a:p>
            <a:r>
              <a:rPr lang="en-US" b="1" dirty="0"/>
              <a:t>https://www.mongodb.com/products/vs-code</a:t>
            </a:r>
          </a:p>
          <a:p>
            <a:endParaRPr lang="es-CO" b="1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64C9A2-DF00-4476-91DC-9CCB2B07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48" y="2247900"/>
            <a:ext cx="2438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1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7D8B9-E0A8-4193-982F-7E741DF1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CRUD: </a:t>
            </a:r>
            <a:r>
              <a:rPr lang="es-CO" dirty="0" err="1"/>
              <a:t>Create</a:t>
            </a:r>
            <a:r>
              <a:rPr lang="es-CO" dirty="0"/>
              <a:t>, </a:t>
            </a:r>
            <a:r>
              <a:rPr lang="es-CO" dirty="0" err="1"/>
              <a:t>Read</a:t>
            </a:r>
            <a:r>
              <a:rPr lang="es-CO" dirty="0"/>
              <a:t>, </a:t>
            </a:r>
            <a:r>
              <a:rPr lang="es-CO" dirty="0" err="1"/>
              <a:t>Update</a:t>
            </a:r>
            <a:r>
              <a:rPr lang="es-CO" dirty="0"/>
              <a:t>, </a:t>
            </a:r>
            <a:r>
              <a:rPr lang="es-CO" dirty="0" err="1"/>
              <a:t>Delete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7412A-CE4E-4CC0-AD36-A1620BCF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o insertar operaciones agrega nuevos documentos a una colección. Si la colección no existe, las operaciones de inserción crearán la colección.</a:t>
            </a:r>
          </a:p>
          <a:p>
            <a:r>
              <a:rPr lang="es-ES" dirty="0"/>
              <a:t>En MongoDB, las operaciones de inserción se dirigen a una sola colección. Todas las operaciones de escritura en MongoDB son atómicas en el nivel de un solo documento.</a:t>
            </a:r>
            <a:endParaRPr lang="es-CO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06824AD-DC21-4CC2-8634-A66B18495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6452" y="4091947"/>
            <a:ext cx="6096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1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8EFC0-111B-4D2C-A118-71F86A91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db.collection.insertOne</a:t>
            </a:r>
            <a:r>
              <a:rPr lang="en-US" sz="3200" dirty="0"/>
              <a:t>()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/>
              <a:t>inserta</a:t>
            </a:r>
            <a:r>
              <a:rPr lang="en-US" sz="3200" dirty="0"/>
              <a:t> un solo </a:t>
            </a:r>
            <a:r>
              <a:rPr lang="en-US" sz="3200" dirty="0" err="1"/>
              <a:t>documento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la </a:t>
            </a:r>
            <a:r>
              <a:rPr lang="en-US" sz="3200" dirty="0" err="1"/>
              <a:t>colección</a:t>
            </a:r>
            <a:r>
              <a:rPr lang="en-US" sz="3200" dirty="0"/>
              <a:t>.</a:t>
            </a:r>
            <a:endParaRPr lang="es-CO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CC173-31E1-464D-BFB2-8BFDC0FD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529"/>
            <a:ext cx="8915400" cy="50358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err="1">
                <a:latin typeface="Consolas" panose="020B0609020204030204" pitchFamily="49" charset="0"/>
              </a:rPr>
              <a:t>db</a:t>
            </a:r>
            <a:r>
              <a:rPr lang="es-ES" dirty="0" err="1"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ES" dirty="0" err="1">
                <a:latin typeface="Consolas" panose="020B0609020204030204" pitchFamily="49" charset="0"/>
              </a:rPr>
              <a:t>.</a:t>
            </a:r>
            <a:r>
              <a:rPr lang="es-ES" b="1" dirty="0" err="1">
                <a:latin typeface="Consolas" panose="020B0609020204030204" pitchFamily="49" charset="0"/>
              </a:rPr>
              <a:t>insertOne</a:t>
            </a:r>
            <a:r>
              <a:rPr lang="es-E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{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		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nombre</a:t>
            </a:r>
            <a:r>
              <a:rPr lang="es-ES" dirty="0">
                <a:latin typeface="Consolas" panose="020B0609020204030204" pitchFamily="49" charset="0"/>
              </a:rPr>
              <a:t>: "camisa",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 	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cantidad</a:t>
            </a:r>
            <a:r>
              <a:rPr lang="es-ES" dirty="0">
                <a:latin typeface="Consolas" panose="020B0609020204030204" pitchFamily="49" charset="0"/>
              </a:rPr>
              <a:t>: 100,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 	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materiales</a:t>
            </a:r>
            <a:r>
              <a:rPr lang="es-ES" dirty="0">
                <a:latin typeface="Consolas" panose="020B0609020204030204" pitchFamily="49" charset="0"/>
              </a:rPr>
              <a:t>: ["algodón", "licra", "botones </a:t>
            </a:r>
            <a:r>
              <a:rPr lang="es-ES" dirty="0" err="1">
                <a:latin typeface="Consolas" panose="020B0609020204030204" pitchFamily="49" charset="0"/>
              </a:rPr>
              <a:t>metalicos</a:t>
            </a:r>
            <a:r>
              <a:rPr lang="es-ES" dirty="0">
                <a:latin typeface="Consolas" panose="020B0609020204030204" pitchFamily="49" charset="0"/>
              </a:rPr>
              <a:t>"],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 	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medidas_empaque</a:t>
            </a:r>
            <a:r>
              <a:rPr lang="es-ES" dirty="0">
                <a:latin typeface="Consolas" panose="020B0609020204030204" pitchFamily="49" charset="0"/>
              </a:rPr>
              <a:t>: {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ancho</a:t>
            </a:r>
            <a:r>
              <a:rPr lang="es-ES" dirty="0">
                <a:latin typeface="Consolas" panose="020B0609020204030204" pitchFamily="49" charset="0"/>
              </a:rPr>
              <a:t>: 60,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largo</a:t>
            </a:r>
            <a:r>
              <a:rPr lang="es-ES" dirty="0">
                <a:latin typeface="Consolas" panose="020B0609020204030204" pitchFamily="49" charset="0"/>
              </a:rPr>
              <a:t>: 23,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unidades</a:t>
            </a:r>
            <a:r>
              <a:rPr lang="es-ES" dirty="0">
                <a:latin typeface="Consolas" panose="020B0609020204030204" pitchFamily="49" charset="0"/>
              </a:rPr>
              <a:t>: "cm" }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[]	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 Colección de valores, lista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{}  Colección de Atributos, clave: valor</a:t>
            </a: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db.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CO" dirty="0" err="1">
                <a:latin typeface="Consolas" panose="020B0609020204030204" pitchFamily="49" charset="0"/>
              </a:rPr>
              <a:t>.insertOne</a:t>
            </a:r>
            <a:r>
              <a:rPr lang="es-CO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   { 	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nombre</a:t>
            </a:r>
            <a:r>
              <a:rPr lang="es-CO" dirty="0">
                <a:latin typeface="Consolas" panose="020B0609020204030204" pitchFamily="49" charset="0"/>
              </a:rPr>
              <a:t>: "buso </a:t>
            </a:r>
            <a:r>
              <a:rPr lang="es-CO" dirty="0" err="1">
                <a:latin typeface="Consolas" panose="020B0609020204030204" pitchFamily="49" charset="0"/>
              </a:rPr>
              <a:t>reguetonero</a:t>
            </a:r>
            <a:r>
              <a:rPr lang="es-CO" dirty="0">
                <a:latin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     	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cantidad</a:t>
            </a:r>
            <a:r>
              <a:rPr lang="es-CO" dirty="0">
                <a:latin typeface="Consolas" panose="020B0609020204030204" pitchFamily="49" charset="0"/>
              </a:rPr>
              <a:t>: 100, 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     	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medidas</a:t>
            </a:r>
            <a:r>
              <a:rPr lang="es-CO" dirty="0" err="1">
                <a:latin typeface="Consolas" panose="020B0609020204030204" pitchFamily="49" charset="0"/>
              </a:rPr>
              <a:t>_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empaque</a:t>
            </a:r>
            <a:r>
              <a:rPr lang="es-CO" dirty="0">
                <a:latin typeface="Consolas" panose="020B0609020204030204" pitchFamily="49" charset="0"/>
              </a:rPr>
              <a:t>: { 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ancho</a:t>
            </a:r>
            <a:r>
              <a:rPr lang="es-CO" dirty="0">
                <a:latin typeface="Consolas" panose="020B0609020204030204" pitchFamily="49" charset="0"/>
              </a:rPr>
              <a:t>: 60, 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largo</a:t>
            </a:r>
            <a:r>
              <a:rPr lang="es-CO" dirty="0">
                <a:latin typeface="Consolas" panose="020B0609020204030204" pitchFamily="49" charset="0"/>
              </a:rPr>
              <a:t>: 23, 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unidades</a:t>
            </a:r>
            <a:r>
              <a:rPr lang="es-CO" dirty="0">
                <a:latin typeface="Consolas" panose="020B0609020204030204" pitchFamily="49" charset="0"/>
              </a:rPr>
              <a:t>: "cm" } })</a:t>
            </a:r>
          </a:p>
        </p:txBody>
      </p:sp>
    </p:spTree>
    <p:extLst>
      <p:ext uri="{BB962C8B-B14F-4D97-AF65-F5344CB8AC3E}">
        <p14:creationId xmlns:p14="http://schemas.microsoft.com/office/powerpoint/2010/main" val="262276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878DD-0285-4D8C-9D10-123A38BF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Read</a:t>
            </a:r>
            <a:r>
              <a:rPr lang="es-CO" dirty="0"/>
              <a:t>,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8F857-B5C8-4928-A4F6-8CECDD47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04729"/>
            <a:ext cx="9337745" cy="5176271"/>
          </a:xfrm>
        </p:spPr>
        <p:txBody>
          <a:bodyPr/>
          <a:lstStyle/>
          <a:p>
            <a:r>
              <a:rPr lang="es-CO" dirty="0"/>
              <a:t>Todos los elementos en la colección</a:t>
            </a:r>
          </a:p>
          <a:p>
            <a:pPr lvl="1"/>
            <a:r>
              <a:rPr lang="es-CO" dirty="0" err="1">
                <a:latin typeface="Consolas" panose="020B0609020204030204" pitchFamily="49" charset="0"/>
              </a:rPr>
              <a:t>db.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CO" dirty="0" err="1">
                <a:latin typeface="Consolas" panose="020B0609020204030204" pitchFamily="49" charset="0"/>
              </a:rPr>
              <a:t>.find</a:t>
            </a:r>
            <a:r>
              <a:rPr lang="es-CO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42678DB-64B3-41AC-B6E8-08734458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605" y="2286000"/>
            <a:ext cx="6858000" cy="1143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AA7B531-6CD9-4FFA-B6EC-0EC4F608AA88}"/>
              </a:ext>
            </a:extLst>
          </p:cNvPr>
          <p:cNvSpPr/>
          <p:nvPr/>
        </p:nvSpPr>
        <p:spPr>
          <a:xfrm>
            <a:off x="6374295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https://docs.mongodb.com/manual/reference/operator/query-comparison/</a:t>
            </a:r>
          </a:p>
        </p:txBody>
      </p:sp>
    </p:spTree>
    <p:extLst>
      <p:ext uri="{BB962C8B-B14F-4D97-AF65-F5344CB8AC3E}">
        <p14:creationId xmlns:p14="http://schemas.microsoft.com/office/powerpoint/2010/main" val="69452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BFCD4-8CE7-4F18-9760-4B0947D8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603"/>
          </a:xfrm>
        </p:spPr>
        <p:txBody>
          <a:bodyPr/>
          <a:lstStyle/>
          <a:p>
            <a:r>
              <a:rPr lang="es-CO" dirty="0"/>
              <a:t>Actualizar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91652E-DFEF-4178-8C00-2685F6E5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117" y="1369402"/>
            <a:ext cx="9987100" cy="5057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  <a:sym typeface="Wingdings" panose="05000000000000000000" pitchFamily="2" charset="2"/>
              </a:rPr>
              <a:t> Resta una unidad a todas las cantidades</a:t>
            </a:r>
            <a:endParaRPr lang="es-C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1" dirty="0" err="1">
                <a:latin typeface="Consolas" panose="020B0609020204030204" pitchFamily="49" charset="0"/>
              </a:rPr>
              <a:t>db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b="1" dirty="0" err="1">
                <a:latin typeface="Consolas" panose="020B0609020204030204" pitchFamily="49" charset="0"/>
              </a:rPr>
              <a:t>updateMany</a:t>
            </a:r>
            <a:r>
              <a:rPr lang="es-CO" dirty="0">
                <a:latin typeface="Consolas" panose="020B0609020204030204" pitchFamily="49" charset="0"/>
              </a:rPr>
              <a:t>( </a:t>
            </a:r>
          </a:p>
          <a:p>
            <a:pPr marL="457200" lvl="1" indent="0">
              <a:buNone/>
            </a:pPr>
            <a:r>
              <a:rPr lang="es-CO" dirty="0">
                <a:latin typeface="Consolas" panose="020B0609020204030204" pitchFamily="49" charset="0"/>
              </a:rPr>
              <a:t> {},</a:t>
            </a:r>
          </a:p>
          <a:p>
            <a:pPr marL="457200" lvl="1" indent="0">
              <a:buNone/>
            </a:pPr>
            <a:r>
              <a:rPr lang="es-CO" dirty="0">
                <a:latin typeface="Consolas" panose="020B0609020204030204" pitchFamily="49" charset="0"/>
              </a:rPr>
              <a:t> {</a:t>
            </a:r>
            <a:r>
              <a:rPr lang="es-CO" dirty="0">
                <a:solidFill>
                  <a:srgbClr val="0070C0"/>
                </a:solidFill>
                <a:latin typeface="Consolas" panose="020B0609020204030204" pitchFamily="49" charset="0"/>
              </a:rPr>
              <a:t>$</a:t>
            </a:r>
            <a:r>
              <a:rPr lang="es-CO" dirty="0" err="1">
                <a:solidFill>
                  <a:srgbClr val="0070C0"/>
                </a:solidFill>
                <a:latin typeface="Consolas" panose="020B0609020204030204" pitchFamily="49" charset="0"/>
              </a:rPr>
              <a:t>inc</a:t>
            </a:r>
            <a:r>
              <a:rPr lang="es-CO" dirty="0">
                <a:latin typeface="Consolas" panose="020B0609020204030204" pitchFamily="49" charset="0"/>
              </a:rPr>
              <a:t>: { 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cantidad</a:t>
            </a:r>
            <a:r>
              <a:rPr lang="es-CO" dirty="0">
                <a:latin typeface="Consolas" panose="020B0609020204030204" pitchFamily="49" charset="0"/>
              </a:rPr>
              <a:t> : -1} }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endParaRPr lang="es-C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Actualizar las unidades de medida</a:t>
            </a:r>
          </a:p>
          <a:p>
            <a:pPr marL="0" indent="0">
              <a:buNone/>
            </a:pPr>
            <a:r>
              <a:rPr lang="es-CO" b="1" dirty="0" err="1">
                <a:latin typeface="Consolas" panose="020B0609020204030204" pitchFamily="49" charset="0"/>
              </a:rPr>
              <a:t>db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b="1" dirty="0" err="1">
                <a:latin typeface="Consolas" panose="020B0609020204030204" pitchFamily="49" charset="0"/>
              </a:rPr>
              <a:t>updateMany</a:t>
            </a:r>
            <a:r>
              <a:rPr lang="es-CO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{},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{</a:t>
            </a:r>
            <a:r>
              <a:rPr lang="es-CO" dirty="0">
                <a:solidFill>
                  <a:srgbClr val="0070C0"/>
                </a:solidFill>
                <a:latin typeface="Consolas" panose="020B0609020204030204" pitchFamily="49" charset="0"/>
              </a:rPr>
              <a:t>$</a:t>
            </a:r>
            <a:r>
              <a:rPr lang="es-CO" dirty="0" err="1">
                <a:solidFill>
                  <a:srgbClr val="0070C0"/>
                </a:solidFill>
                <a:latin typeface="Consolas" panose="020B0609020204030204" pitchFamily="49" charset="0"/>
              </a:rPr>
              <a:t>mul</a:t>
            </a:r>
            <a:r>
              <a:rPr lang="es-CO" dirty="0">
                <a:latin typeface="Consolas" panose="020B0609020204030204" pitchFamily="49" charset="0"/>
              </a:rPr>
              <a:t>: {"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medidas_empaque.ancho</a:t>
            </a:r>
            <a:r>
              <a:rPr lang="es-CO" dirty="0">
                <a:latin typeface="Consolas" panose="020B0609020204030204" pitchFamily="49" charset="0"/>
              </a:rPr>
              <a:t>": 0.01,"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medidas_empaque.largo</a:t>
            </a:r>
            <a:r>
              <a:rPr lang="es-CO" dirty="0">
                <a:latin typeface="Consolas" panose="020B0609020204030204" pitchFamily="49" charset="0"/>
              </a:rPr>
              <a:t>": 0.01},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 </a:t>
            </a:r>
            <a:r>
              <a:rPr lang="es-CO" dirty="0">
                <a:solidFill>
                  <a:srgbClr val="0070C0"/>
                </a:solidFill>
                <a:latin typeface="Consolas" panose="020B0609020204030204" pitchFamily="49" charset="0"/>
              </a:rPr>
              <a:t>$set</a:t>
            </a:r>
            <a:r>
              <a:rPr lang="es-CO" dirty="0">
                <a:latin typeface="Consolas" panose="020B0609020204030204" pitchFamily="49" charset="0"/>
              </a:rPr>
              <a:t>: {"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medidas_empaque.unidades</a:t>
            </a:r>
            <a:r>
              <a:rPr lang="es-CO" dirty="0">
                <a:latin typeface="Consolas" panose="020B0609020204030204" pitchFamily="49" charset="0"/>
              </a:rPr>
              <a:t>": "m"}}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s-C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>
              <a:latin typeface="Consolas" panose="020B0609020204030204" pitchFamily="49" charset="0"/>
            </a:endParaRPr>
          </a:p>
          <a:p>
            <a:endParaRPr lang="es-CO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B8CE54E4-9321-4D50-AA55-B3425C2A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9246" y="1724733"/>
            <a:ext cx="6540063" cy="140334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E9B27AD-BE70-467E-8869-326A62C2E625}"/>
              </a:ext>
            </a:extLst>
          </p:cNvPr>
          <p:cNvSpPr/>
          <p:nvPr/>
        </p:nvSpPr>
        <p:spPr>
          <a:xfrm>
            <a:off x="6227298" y="657175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/>
              <a:t>https://docs.mongodb.com/manual/reference/operator/update/</a:t>
            </a:r>
          </a:p>
        </p:txBody>
      </p:sp>
    </p:spTree>
    <p:extLst>
      <p:ext uri="{BB962C8B-B14F-4D97-AF65-F5344CB8AC3E}">
        <p14:creationId xmlns:p14="http://schemas.microsoft.com/office/powerpoint/2010/main" val="105901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682E-0A5A-4B3D-A98F-5B6582A1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Eliminar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C8C02-77C6-4A43-B860-C98C78E1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4730"/>
            <a:ext cx="8915400" cy="4506492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Elimina todos los documentos que tienen en su nombre la palabra que comienza por “</a:t>
            </a:r>
            <a:r>
              <a:rPr lang="es-CO" dirty="0" err="1">
                <a:latin typeface="Consolas" panose="020B0609020204030204" pitchFamily="49" charset="0"/>
              </a:rPr>
              <a:t>reg</a:t>
            </a:r>
            <a:r>
              <a:rPr lang="es-CO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s-CO" b="1" dirty="0" err="1">
                <a:latin typeface="Consolas" panose="020B0609020204030204" pitchFamily="49" charset="0"/>
              </a:rPr>
              <a:t>db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b="1" dirty="0" err="1">
                <a:latin typeface="Consolas" panose="020B0609020204030204" pitchFamily="49" charset="0"/>
              </a:rPr>
              <a:t>deleteMany</a:t>
            </a:r>
            <a:r>
              <a:rPr lang="es-CO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{ 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nombre</a:t>
            </a:r>
            <a:r>
              <a:rPr lang="es-CO" dirty="0">
                <a:latin typeface="Consolas" panose="020B0609020204030204" pitchFamily="49" charset="0"/>
              </a:rPr>
              <a:t>: { </a:t>
            </a:r>
            <a:r>
              <a:rPr lang="es-CO" dirty="0">
                <a:solidFill>
                  <a:srgbClr val="0070C0"/>
                </a:solidFill>
                <a:latin typeface="Consolas" panose="020B0609020204030204" pitchFamily="49" charset="0"/>
              </a:rPr>
              <a:t>$</a:t>
            </a:r>
            <a:r>
              <a:rPr lang="es-CO" dirty="0" err="1">
                <a:solidFill>
                  <a:srgbClr val="0070C0"/>
                </a:solidFill>
                <a:latin typeface="Consolas" panose="020B0609020204030204" pitchFamily="49" charset="0"/>
              </a:rPr>
              <a:t>regex</a:t>
            </a:r>
            <a:r>
              <a:rPr lang="es-CO" dirty="0">
                <a:latin typeface="Consolas" panose="020B0609020204030204" pitchFamily="49" charset="0"/>
              </a:rPr>
              <a:t>: 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/\</a:t>
            </a:r>
            <a:r>
              <a:rPr lang="es-CO" dirty="0" err="1">
                <a:solidFill>
                  <a:srgbClr val="00B050"/>
                </a:solidFill>
                <a:latin typeface="Consolas" panose="020B0609020204030204" pitchFamily="49" charset="0"/>
              </a:rPr>
              <a:t>breg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s-CO" dirty="0">
                <a:latin typeface="Consolas" panose="020B0609020204030204" pitchFamily="49" charset="0"/>
              </a:rPr>
              <a:t> } }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EDFE5CD-796A-4C72-B01D-49E99A084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1" y="3428999"/>
            <a:ext cx="6647553" cy="128088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97431DC0-B087-4B2C-8619-DF286F7FBEDB}"/>
              </a:ext>
            </a:extLst>
          </p:cNvPr>
          <p:cNvSpPr/>
          <p:nvPr/>
        </p:nvSpPr>
        <p:spPr>
          <a:xfrm>
            <a:off x="6599583" y="648441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https://docs.mongodb.com/manual/reference/operator/query/regex/</a:t>
            </a:r>
          </a:p>
        </p:txBody>
      </p:sp>
    </p:spTree>
    <p:extLst>
      <p:ext uri="{BB962C8B-B14F-4D97-AF65-F5344CB8AC3E}">
        <p14:creationId xmlns:p14="http://schemas.microsoft.com/office/powerpoint/2010/main" val="114418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B5EC9-C863-41D9-B663-9F622ECD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Insertar Muchos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3C55E-E65A-482E-AF47-1931399B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0748"/>
            <a:ext cx="8915400" cy="4723142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s-ES" sz="2000" b="1" dirty="0"/>
              <a:t>db</a:t>
            </a:r>
            <a:r>
              <a:rPr lang="es-ES" sz="2000" dirty="0"/>
              <a:t>.</a:t>
            </a:r>
            <a:r>
              <a:rPr lang="es-ES" sz="2000" dirty="0">
                <a:solidFill>
                  <a:srgbClr val="FF0000"/>
                </a:solidFill>
              </a:rPr>
              <a:t>esposas</a:t>
            </a:r>
            <a:r>
              <a:rPr lang="es-ES" sz="2000" dirty="0"/>
              <a:t>.</a:t>
            </a:r>
            <a:r>
              <a:rPr lang="es-ES" sz="2000" b="1" dirty="0"/>
              <a:t>insertMany</a:t>
            </a:r>
            <a:r>
              <a:rPr lang="es-ES" sz="2000" dirty="0"/>
              <a:t>( [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"Luisa",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"Divorciada",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43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"Natalia",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 : "Viuda",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20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"Marcela" 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"En las Mismas",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 : 68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 Rosa",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"Divorciada",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43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"Natalia",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 : "Viuda",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20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 </a:t>
            </a:r>
            <a:r>
              <a:rPr lang="es-ES" sz="2000" dirty="0" err="1"/>
              <a:t>Genis</a:t>
            </a:r>
            <a:r>
              <a:rPr lang="es-ES" sz="2000" dirty="0"/>
              <a:t>" 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"En las Mismas",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 : 68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"Luisa",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"Divorciada",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43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"Natalia",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 : "Viuda",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20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 Nana" 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"En las Mismas",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 : 68 }</a:t>
            </a:r>
          </a:p>
          <a:p>
            <a:pPr marL="400050" lvl="1" indent="0">
              <a:buNone/>
            </a:pPr>
            <a:r>
              <a:rPr lang="es-ES" sz="2000" dirty="0"/>
              <a:t>   ] );</a:t>
            </a:r>
          </a:p>
          <a:p>
            <a:pPr marL="400050" lvl="1" indent="0">
              <a:buNone/>
            </a:pPr>
            <a:r>
              <a:rPr lang="es-CO" sz="2000" dirty="0"/>
              <a:t> </a:t>
            </a:r>
            <a:r>
              <a:rPr lang="es-CO" sz="2000" b="1" dirty="0" err="1"/>
              <a:t>db</a:t>
            </a:r>
            <a:r>
              <a:rPr lang="es-CO" sz="2000" dirty="0" err="1"/>
              <a:t>.</a:t>
            </a:r>
            <a:r>
              <a:rPr lang="es-CO" sz="2000" dirty="0" err="1">
                <a:solidFill>
                  <a:srgbClr val="FF0000"/>
                </a:solidFill>
              </a:rPr>
              <a:t>esposas</a:t>
            </a:r>
            <a:r>
              <a:rPr lang="es-CO" sz="2000" dirty="0" err="1"/>
              <a:t>.</a:t>
            </a:r>
            <a:r>
              <a:rPr lang="es-CO" sz="2000" b="1" dirty="0" err="1"/>
              <a:t>find</a:t>
            </a:r>
            <a:r>
              <a:rPr lang="es-CO" sz="2000" dirty="0"/>
              <a:t>()</a:t>
            </a:r>
          </a:p>
          <a:p>
            <a:pPr marL="400050" lvl="1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3192408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3600</TotalTime>
  <Words>2310</Words>
  <Application>Microsoft Office PowerPoint</Application>
  <PresentationFormat>Panorámica</PresentationFormat>
  <Paragraphs>323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Consolas</vt:lpstr>
      <vt:lpstr>Wingdings 3</vt:lpstr>
      <vt:lpstr>Espiral</vt:lpstr>
      <vt:lpstr>Práctica MongoDB</vt:lpstr>
      <vt:lpstr>Práctica Mongo</vt:lpstr>
      <vt:lpstr>Luego, credenciales y permiso</vt:lpstr>
      <vt:lpstr>CRUD: Create, Read, Update, Delete</vt:lpstr>
      <vt:lpstr>db.collection.insertOne()  inserta un solo documento en la colección.</vt:lpstr>
      <vt:lpstr>Read, Selección</vt:lpstr>
      <vt:lpstr>Actualizar</vt:lpstr>
      <vt:lpstr>Eliminar</vt:lpstr>
      <vt:lpstr>Insertar Muchos</vt:lpstr>
      <vt:lpstr>Correspondencia entre SQL y MongoDB</vt:lpstr>
      <vt:lpstr>SQL vs Mongo  CREATE</vt:lpstr>
      <vt:lpstr>SQL vs Mongo  CREATE</vt:lpstr>
      <vt:lpstr>SQL vs Mongo  Insert / Select</vt:lpstr>
      <vt:lpstr>SQL vs Mongo  Select</vt:lpstr>
      <vt:lpstr>SQL vs Mongo  Select</vt:lpstr>
      <vt:lpstr>SQL vs Mongo  Select</vt:lpstr>
      <vt:lpstr>SQL vs Mongo  Update</vt:lpstr>
      <vt:lpstr>SQL vs Mongo  Delete</vt:lpstr>
      <vt:lpstr>Ejercicio, Considere el enunciado:</vt:lpstr>
      <vt:lpstr>Diseñe las siguientes consultas en Mongo DB, Primero escríbalo en gedit y guárdelo con su número de cédula, finalmente envíelo al correo electrónico. Asunto: Ejercicio Vinos Mongo </vt:lpstr>
      <vt:lpstr>Lecturas Recomendadas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Fernan Alonso Villa Garzón</dc:creator>
  <cp:lastModifiedBy>Fernan Alonso Villa Garzón</cp:lastModifiedBy>
  <cp:revision>28</cp:revision>
  <dcterms:created xsi:type="dcterms:W3CDTF">2018-04-26T20:23:23Z</dcterms:created>
  <dcterms:modified xsi:type="dcterms:W3CDTF">2020-10-22T18:37:47Z</dcterms:modified>
</cp:coreProperties>
</file>