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2" r:id="rId6"/>
    <p:sldId id="259" r:id="rId7"/>
    <p:sldId id="258" r:id="rId8"/>
    <p:sldId id="260" r:id="rId9"/>
    <p:sldId id="261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01470-D8B0-4161-8DCF-D5251F0630F7}" v="3" dt="2020-02-05T03:35:22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t4w.softdev.ch/index.php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CAD0-901E-464F-812D-595A1EDF9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Hypertable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891270-9868-4DFD-945B-454DD1E7A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Bases de datos tabular, de código abierto, basado en </a:t>
            </a:r>
            <a:r>
              <a:rPr lang="es-CO" dirty="0" err="1"/>
              <a:t>BigTable</a:t>
            </a:r>
            <a:r>
              <a:rPr lang="es-CO" dirty="0"/>
              <a:t> de Google.</a:t>
            </a:r>
          </a:p>
          <a:p>
            <a:r>
              <a:rPr lang="es-CO" dirty="0"/>
              <a:t>Motivación, almacenamiento eficiente de la información y acceso óptimo.</a:t>
            </a:r>
          </a:p>
        </p:txBody>
      </p:sp>
    </p:spTree>
    <p:extLst>
      <p:ext uri="{BB962C8B-B14F-4D97-AF65-F5344CB8AC3E}">
        <p14:creationId xmlns:p14="http://schemas.microsoft.com/office/powerpoint/2010/main" val="700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20552-DED1-45C2-83A5-68AE433F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360"/>
          </a:xfrm>
        </p:spPr>
        <p:txBody>
          <a:bodyPr/>
          <a:lstStyle/>
          <a:p>
            <a:r>
              <a:rPr lang="es-CO" dirty="0"/>
              <a:t>Insertar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20586-440B-4608-AB10-B948415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3847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inserta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CO" dirty="0"/>
              <a:t>(</a:t>
            </a:r>
            <a:r>
              <a:rPr lang="es-CO" dirty="0" err="1"/>
              <a:t>row</a:t>
            </a:r>
            <a:r>
              <a:rPr lang="es-CO" dirty="0"/>
              <a:t>, </a:t>
            </a:r>
            <a:r>
              <a:rPr lang="es-CO" dirty="0" err="1"/>
              <a:t>column</a:t>
            </a:r>
            <a:r>
              <a:rPr lang="es-CO" dirty="0"/>
              <a:t>, </a:t>
            </a:r>
            <a:r>
              <a:rPr lang="es-CO" dirty="0" err="1"/>
              <a:t>value</a:t>
            </a:r>
            <a:r>
              <a:rPr lang="es-CO" dirty="0"/>
              <a:t>), primero la clave de fila, luego la clave de columna y finalmente el valor como cadena (</a:t>
            </a:r>
            <a:r>
              <a:rPr lang="es-CO" dirty="0" err="1"/>
              <a:t>String</a:t>
            </a:r>
            <a:r>
              <a:rPr lang="es-CO" dirty="0"/>
              <a:t>).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CREATE TABLE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fruta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energia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proteina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C178616-CD05-460F-9803-0E7013A93105}"/>
              </a:ext>
            </a:extLst>
          </p:cNvPr>
          <p:cNvSpPr/>
          <p:nvPr/>
        </p:nvSpPr>
        <p:spPr>
          <a:xfrm>
            <a:off x="2743199" y="2814793"/>
            <a:ext cx="8030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INSERT INTO </a:t>
            </a:r>
            <a:r>
              <a:rPr lang="es-CO" b="1" dirty="0">
                <a:latin typeface="Consolas" panose="020B0609020204030204" pitchFamily="49" charset="0"/>
              </a:rPr>
              <a:t>fruta</a:t>
            </a:r>
            <a:r>
              <a:rPr lang="es-CO" dirty="0">
                <a:latin typeface="Consolas" panose="020B0609020204030204" pitchFamily="49" charset="0"/>
              </a:rPr>
              <a:t> VALUES ("mamoncillo", "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s-CO" dirty="0">
                <a:latin typeface="Consolas" panose="020B0609020204030204" pitchFamily="49" charset="0"/>
              </a:rPr>
              <a:t>", "verde"),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00B050"/>
                </a:solidFill>
                <a:latin typeface="Consolas" panose="020B0609020204030204" pitchFamily="49" charset="0"/>
              </a:rPr>
              <a:t>energia</a:t>
            </a:r>
            <a:r>
              <a:rPr lang="es-CO" dirty="0">
                <a:latin typeface="Consolas" panose="020B0609020204030204" pitchFamily="49" charset="0"/>
              </a:rPr>
              <a:t>", "2kJ"),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proteina</a:t>
            </a:r>
            <a:r>
              <a:rPr lang="es-CO" dirty="0">
                <a:latin typeface="Consolas" panose="020B0609020204030204" pitchFamily="49" charset="0"/>
              </a:rPr>
              <a:t>", "0.1g"),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s-CO" dirty="0" err="1">
                <a:latin typeface="Consolas" panose="020B0609020204030204" pitchFamily="49" charset="0"/>
              </a:rPr>
              <a:t>:E</a:t>
            </a:r>
            <a:r>
              <a:rPr lang="es-CO" dirty="0">
                <a:latin typeface="Consolas" panose="020B0609020204030204" pitchFamily="49" charset="0"/>
              </a:rPr>
              <a:t>", "0.01mg"),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s-CO" dirty="0" err="1">
                <a:latin typeface="Consolas" panose="020B0609020204030204" pitchFamily="49" charset="0"/>
              </a:rPr>
              <a:t>:K</a:t>
            </a:r>
            <a:r>
              <a:rPr lang="es-CO" dirty="0">
                <a:latin typeface="Consolas" panose="020B0609020204030204" pitchFamily="49" charset="0"/>
              </a:rPr>
              <a:t>", "0.08mg"),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s-CO" dirty="0" err="1">
                <a:latin typeface="Consolas" panose="020B0609020204030204" pitchFamily="49" charset="0"/>
              </a:rPr>
              <a:t>:C</a:t>
            </a:r>
            <a:r>
              <a:rPr lang="es-CO" dirty="0">
                <a:latin typeface="Consolas" panose="020B0609020204030204" pitchFamily="49" charset="0"/>
              </a:rPr>
              <a:t>", "0.04mg");</a:t>
            </a:r>
          </a:p>
          <a:p>
            <a:endParaRPr lang="es-CO" dirty="0">
              <a:latin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</a:rPr>
              <a:t>INSERT INTO </a:t>
            </a:r>
            <a:r>
              <a:rPr lang="es-CO" b="1" dirty="0">
                <a:latin typeface="Consolas" panose="020B0609020204030204" pitchFamily="49" charset="0"/>
              </a:rPr>
              <a:t>fruta</a:t>
            </a:r>
            <a:r>
              <a:rPr lang="es-CO" dirty="0">
                <a:latin typeface="Consolas" panose="020B0609020204030204" pitchFamily="49" charset="0"/>
              </a:rPr>
              <a:t> VALUES ("naranja", "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s-CO" dirty="0">
                <a:latin typeface="Consolas" panose="020B0609020204030204" pitchFamily="49" charset="0"/>
              </a:rPr>
              <a:t>", "amarillo"),</a:t>
            </a:r>
          </a:p>
          <a:p>
            <a:r>
              <a:rPr lang="es-CO" dirty="0">
                <a:latin typeface="Consolas" panose="020B0609020204030204" pitchFamily="49" charset="0"/>
              </a:rPr>
              <a:t> ("naranja", "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proteina</a:t>
            </a:r>
            <a:r>
              <a:rPr lang="es-CO" dirty="0">
                <a:latin typeface="Consolas" panose="020B0609020204030204" pitchFamily="49" charset="0"/>
              </a:rPr>
              <a:t>", "1.5g"),</a:t>
            </a:r>
          </a:p>
          <a:p>
            <a:r>
              <a:rPr lang="es-CO" dirty="0">
                <a:latin typeface="Consolas" panose="020B0609020204030204" pitchFamily="49" charset="0"/>
              </a:rPr>
              <a:t> ("naranja", "</a:t>
            </a:r>
            <a:r>
              <a:rPr lang="es-CO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s-CO" dirty="0" err="1">
                <a:latin typeface="Consolas" panose="020B0609020204030204" pitchFamily="49" charset="0"/>
              </a:rPr>
              <a:t>:C</a:t>
            </a:r>
            <a:r>
              <a:rPr lang="es-CO" dirty="0">
                <a:latin typeface="Consolas" panose="020B0609020204030204" pitchFamily="49" charset="0"/>
              </a:rPr>
              <a:t>", "21mg"),</a:t>
            </a:r>
          </a:p>
          <a:p>
            <a:r>
              <a:rPr lang="es-CO" dirty="0">
                <a:latin typeface="Consolas" panose="020B0609020204030204" pitchFamily="49" charset="0"/>
              </a:rPr>
              <a:t> ("naranja", "</a:t>
            </a:r>
            <a:r>
              <a:rPr lang="es-CO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s-CO" dirty="0" err="1">
                <a:latin typeface="Consolas" panose="020B0609020204030204" pitchFamily="49" charset="0"/>
              </a:rPr>
              <a:t>:D</a:t>
            </a:r>
            <a:r>
              <a:rPr lang="es-CO" dirty="0">
                <a:latin typeface="Consolas" panose="020B0609020204030204" pitchFamily="49" charset="0"/>
              </a:rPr>
              <a:t>", "0.08mg");</a:t>
            </a:r>
          </a:p>
        </p:txBody>
      </p:sp>
    </p:spTree>
    <p:extLst>
      <p:ext uri="{BB962C8B-B14F-4D97-AF65-F5344CB8AC3E}">
        <p14:creationId xmlns:p14="http://schemas.microsoft.com/office/powerpoint/2010/main" val="206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FDB0E-361F-41AA-9BCF-44E5F876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inserta 3 verduras, con todos sus atributos, y al menos 3 vitaminas, guarda el script, para enviarlo al final de clase.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72D92-B19C-4E35-A095-8E44690D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CREATE TABLE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verdura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energia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vitaminas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B5DC0E-05C0-42A8-854C-138D12F7FE6E}"/>
              </a:ext>
            </a:extLst>
          </p:cNvPr>
          <p:cNvSpPr/>
          <p:nvPr/>
        </p:nvSpPr>
        <p:spPr>
          <a:xfrm>
            <a:off x="2743200" y="40224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INSERT INTO </a:t>
            </a:r>
            <a:r>
              <a:rPr lang="es-CO" b="1" dirty="0">
                <a:latin typeface="Consolas" panose="020B0609020204030204" pitchFamily="49" charset="0"/>
              </a:rPr>
              <a:t>fruta</a:t>
            </a:r>
            <a:r>
              <a:rPr lang="es-CO" dirty="0">
                <a:latin typeface="Consolas" panose="020B0609020204030204" pitchFamily="49" charset="0"/>
              </a:rPr>
              <a:t> VALUES ("mamoncillo", "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s-CO" dirty="0">
                <a:latin typeface="Consolas" panose="020B0609020204030204" pitchFamily="49" charset="0"/>
              </a:rPr>
              <a:t>", "verde"),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00B050"/>
                </a:solidFill>
                <a:latin typeface="Consolas" panose="020B0609020204030204" pitchFamily="49" charset="0"/>
              </a:rPr>
              <a:t>energia</a:t>
            </a:r>
            <a:r>
              <a:rPr lang="es-CO" dirty="0">
                <a:latin typeface="Consolas" panose="020B0609020204030204" pitchFamily="49" charset="0"/>
              </a:rPr>
              <a:t>", "2kJ"),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0070C0"/>
                </a:solidFill>
                <a:latin typeface="Consolas" panose="020B0609020204030204" pitchFamily="49" charset="0"/>
              </a:rPr>
              <a:t>proteina</a:t>
            </a:r>
            <a:r>
              <a:rPr lang="es-CO" dirty="0">
                <a:latin typeface="Consolas" panose="020B0609020204030204" pitchFamily="49" charset="0"/>
              </a:rPr>
              <a:t>", "0.1g"),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s-CO" dirty="0" err="1">
                <a:latin typeface="Consolas" panose="020B0609020204030204" pitchFamily="49" charset="0"/>
              </a:rPr>
              <a:t>:E</a:t>
            </a:r>
            <a:r>
              <a:rPr lang="es-CO" dirty="0">
                <a:latin typeface="Consolas" panose="020B0609020204030204" pitchFamily="49" charset="0"/>
              </a:rPr>
              <a:t>", "0.01mg"),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s-CO" dirty="0" err="1">
                <a:latin typeface="Consolas" panose="020B0609020204030204" pitchFamily="49" charset="0"/>
              </a:rPr>
              <a:t>:K</a:t>
            </a:r>
            <a:r>
              <a:rPr lang="es-CO" dirty="0">
                <a:latin typeface="Consolas" panose="020B0609020204030204" pitchFamily="49" charset="0"/>
              </a:rPr>
              <a:t>", "0.08mg"),</a:t>
            </a:r>
          </a:p>
          <a:p>
            <a:r>
              <a:rPr lang="es-CO" dirty="0">
                <a:latin typeface="Consolas" panose="020B0609020204030204" pitchFamily="49" charset="0"/>
              </a:rPr>
              <a:t> ("mamoncillo", "</a:t>
            </a:r>
            <a:r>
              <a:rPr lang="es-CO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s-CO" dirty="0" err="1">
                <a:latin typeface="Consolas" panose="020B0609020204030204" pitchFamily="49" charset="0"/>
              </a:rPr>
              <a:t>:C</a:t>
            </a:r>
            <a:r>
              <a:rPr lang="es-CO" dirty="0">
                <a:latin typeface="Consolas" panose="020B0609020204030204" pitchFamily="49" charset="0"/>
              </a:rPr>
              <a:t>", "0.04mg");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5BBC2E-2E64-4101-A2EA-05B8337F463B}"/>
              </a:ext>
            </a:extLst>
          </p:cNvPr>
          <p:cNvSpPr/>
          <p:nvPr/>
        </p:nvSpPr>
        <p:spPr>
          <a:xfrm>
            <a:off x="2743200" y="3510565"/>
            <a:ext cx="775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b="1" dirty="0" err="1">
                <a:latin typeface="Consolas" panose="020B0609020204030204" pitchFamily="49" charset="0"/>
              </a:rPr>
              <a:t>fruta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energia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proteina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vitaminas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15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533-99D4-4DC3-AA3F-0342647F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Lectura, similar a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723ED-268B-4826-BDAB-61726669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1478"/>
            <a:ext cx="8915400" cy="5314122"/>
          </a:xfrm>
        </p:spPr>
        <p:txBody>
          <a:bodyPr>
            <a:normAutofit/>
          </a:bodyPr>
          <a:lstStyle/>
          <a:p>
            <a:r>
              <a:rPr lang="es-CO" dirty="0"/>
              <a:t>Todas las frutas</a:t>
            </a:r>
          </a:p>
          <a:p>
            <a:pPr lvl="1"/>
            <a:r>
              <a:rPr lang="es-CO" dirty="0" err="1">
                <a:latin typeface="Consolas" panose="020B0609020204030204" pitchFamily="49" charset="0"/>
              </a:rPr>
              <a:t>select</a:t>
            </a:r>
            <a:r>
              <a:rPr lang="es-CO" dirty="0">
                <a:latin typeface="Consolas" panose="020B0609020204030204" pitchFamily="49" charset="0"/>
              </a:rPr>
              <a:t> * </a:t>
            </a:r>
            <a:r>
              <a:rPr lang="es-CO" dirty="0" err="1">
                <a:latin typeface="Consolas" panose="020B0609020204030204" pitchFamily="49" charset="0"/>
              </a:rPr>
              <a:t>from</a:t>
            </a:r>
            <a:r>
              <a:rPr lang="es-CO" dirty="0">
                <a:latin typeface="Consolas" panose="020B0609020204030204" pitchFamily="49" charset="0"/>
              </a:rPr>
              <a:t> fruta;</a:t>
            </a:r>
          </a:p>
          <a:p>
            <a:r>
              <a:rPr lang="es-CO" dirty="0"/>
              <a:t>Las naranjas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* from </a:t>
            </a:r>
            <a:r>
              <a:rPr lang="en-US" dirty="0" err="1">
                <a:latin typeface="Consolas" panose="020B0609020204030204" pitchFamily="49" charset="0"/>
              </a:rPr>
              <a:t>fruta</a:t>
            </a:r>
            <a:r>
              <a:rPr lang="en-US" dirty="0">
                <a:latin typeface="Consolas" panose="020B0609020204030204" pitchFamily="49" charset="0"/>
              </a:rPr>
              <a:t> where row = "</a:t>
            </a:r>
            <a:r>
              <a:rPr lang="en-US" dirty="0" err="1">
                <a:latin typeface="Consolas" panose="020B0609020204030204" pitchFamily="49" charset="0"/>
              </a:rPr>
              <a:t>naranja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</a:rPr>
              <a:t>Las </a:t>
            </a:r>
            <a:r>
              <a:rPr lang="en-US" dirty="0" err="1">
                <a:latin typeface="Consolas" panose="020B0609020204030204" pitchFamily="49" charset="0"/>
              </a:rPr>
              <a:t>vitaminas</a:t>
            </a:r>
            <a:r>
              <a:rPr lang="en-US" dirty="0">
                <a:latin typeface="Consolas" panose="020B0609020204030204" pitchFamily="49" charset="0"/>
              </a:rPr>
              <a:t> del mamoncillo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vitaminas</a:t>
            </a:r>
            <a:r>
              <a:rPr lang="en-US" dirty="0">
                <a:latin typeface="Consolas" panose="020B0609020204030204" pitchFamily="49" charset="0"/>
              </a:rPr>
              <a:t> from </a:t>
            </a:r>
            <a:r>
              <a:rPr lang="en-US" dirty="0" err="1">
                <a:latin typeface="Consolas" panose="020B0609020204030204" pitchFamily="49" charset="0"/>
              </a:rPr>
              <a:t>fruta</a:t>
            </a:r>
            <a:r>
              <a:rPr lang="en-US" dirty="0">
                <a:latin typeface="Consolas" panose="020B0609020204030204" pitchFamily="49" charset="0"/>
              </a:rPr>
              <a:t> where row = “mamoncillo”</a:t>
            </a:r>
          </a:p>
          <a:p>
            <a:r>
              <a:rPr lang="en-US" dirty="0">
                <a:latin typeface="Consolas" panose="020B0609020204030204" pitchFamily="49" charset="0"/>
              </a:rPr>
              <a:t>Las </a:t>
            </a:r>
            <a:r>
              <a:rPr lang="en-US" dirty="0" err="1">
                <a:latin typeface="Consolas" panose="020B0609020204030204" pitchFamily="49" charset="0"/>
              </a:rPr>
              <a:t>frutas</a:t>
            </a:r>
            <a:r>
              <a:rPr lang="en-US" dirty="0">
                <a:latin typeface="Consolas" panose="020B0609020204030204" pitchFamily="49" charset="0"/>
              </a:rPr>
              <a:t> que </a:t>
            </a:r>
            <a:r>
              <a:rPr lang="en-US" dirty="0" err="1">
                <a:latin typeface="Consolas" panose="020B0609020204030204" pitchFamily="49" charset="0"/>
              </a:rPr>
              <a:t>tienen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vitamina</a:t>
            </a:r>
            <a:r>
              <a:rPr lang="en-US" dirty="0">
                <a:latin typeface="Consolas" panose="020B0609020204030204" pitchFamily="49" charset="0"/>
              </a:rPr>
              <a:t> C (</a:t>
            </a:r>
            <a:r>
              <a:rPr lang="en-US" dirty="0" err="1">
                <a:latin typeface="Consolas" panose="020B0609020204030204" pitchFamily="49" charset="0"/>
              </a:rPr>
              <a:t>CaseSensitive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vitaminas:C</a:t>
            </a:r>
            <a:r>
              <a:rPr lang="en-US" dirty="0">
                <a:latin typeface="Consolas" panose="020B0609020204030204" pitchFamily="49" charset="0"/>
              </a:rPr>
              <a:t> from </a:t>
            </a:r>
            <a:r>
              <a:rPr lang="en-US" dirty="0" err="1">
                <a:latin typeface="Consolas" panose="020B0609020204030204" pitchFamily="49" charset="0"/>
              </a:rPr>
              <a:t>fruta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Con </a:t>
            </a:r>
            <a:r>
              <a:rPr lang="en-US" dirty="0" err="1">
                <a:latin typeface="Consolas" panose="020B0609020204030204" pitchFamily="49" charset="0"/>
              </a:rPr>
              <a:t>vitamina</a:t>
            </a:r>
            <a:r>
              <a:rPr lang="en-US" dirty="0">
                <a:latin typeface="Consolas" panose="020B0609020204030204" pitchFamily="49" charset="0"/>
              </a:rPr>
              <a:t> C y que </a:t>
            </a:r>
            <a:r>
              <a:rPr lang="en-US" dirty="0" err="1">
                <a:latin typeface="Consolas" panose="020B0609020204030204" pitchFamily="49" charset="0"/>
              </a:rPr>
              <a:t>comiencen</a:t>
            </a:r>
            <a:r>
              <a:rPr lang="en-US" dirty="0">
                <a:latin typeface="Consolas" panose="020B0609020204030204" pitchFamily="49" charset="0"/>
              </a:rPr>
              <a:t> con mam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vitaminas:C</a:t>
            </a:r>
            <a:r>
              <a:rPr lang="en-US" dirty="0">
                <a:latin typeface="Consolas" panose="020B0609020204030204" pitchFamily="49" charset="0"/>
              </a:rPr>
              <a:t> from </a:t>
            </a:r>
            <a:r>
              <a:rPr lang="en-US" dirty="0" err="1">
                <a:latin typeface="Consolas" panose="020B0609020204030204" pitchFamily="49" charset="0"/>
              </a:rPr>
              <a:t>fruta</a:t>
            </a:r>
            <a:r>
              <a:rPr lang="en-US" dirty="0">
                <a:latin typeface="Consolas" panose="020B0609020204030204" pitchFamily="49" charset="0"/>
              </a:rPr>
              <a:t> where row =^ "mam";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Uso</a:t>
            </a:r>
            <a:r>
              <a:rPr lang="en-US" dirty="0">
                <a:latin typeface="Consolas" panose="020B0609020204030204" pitchFamily="49" charset="0"/>
              </a:rPr>
              <a:t> de </a:t>
            </a:r>
            <a:r>
              <a:rPr lang="en-US" dirty="0" err="1">
                <a:latin typeface="Consolas" panose="020B0609020204030204" pitchFamily="49" charset="0"/>
              </a:rPr>
              <a:t>expresiones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regulares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vitaminas:C</a:t>
            </a:r>
            <a:r>
              <a:rPr lang="en-US" dirty="0">
                <a:latin typeface="Consolas" panose="020B0609020204030204" pitchFamily="49" charset="0"/>
              </a:rPr>
              <a:t> from </a:t>
            </a:r>
            <a:r>
              <a:rPr lang="en-US" dirty="0" err="1">
                <a:latin typeface="Consolas" panose="020B0609020204030204" pitchFamily="49" charset="0"/>
              </a:rPr>
              <a:t>fruta</a:t>
            </a:r>
            <a:r>
              <a:rPr lang="en-US" dirty="0">
                <a:latin typeface="Consolas" panose="020B0609020204030204" pitchFamily="49" charset="0"/>
              </a:rPr>
              <a:t> where row </a:t>
            </a:r>
            <a:r>
              <a:rPr lang="en-US" dirty="0" err="1">
                <a:latin typeface="Consolas" panose="020B0609020204030204" pitchFamily="49" charset="0"/>
              </a:rPr>
              <a:t>regexp</a:t>
            </a:r>
            <a:r>
              <a:rPr lang="en-US" dirty="0">
                <a:latin typeface="Consolas" panose="020B0609020204030204" pitchFamily="49" charset="0"/>
              </a:rPr>
              <a:t> “\</a:t>
            </a:r>
            <a:r>
              <a:rPr lang="en-US" dirty="0" err="1">
                <a:latin typeface="Consolas" panose="020B0609020204030204" pitchFamily="49" charset="0"/>
              </a:rPr>
              <a:t>bmam</a:t>
            </a:r>
            <a:r>
              <a:rPr lang="en-US" dirty="0">
                <a:latin typeface="Consolas" panose="020B0609020204030204" pitchFamily="49" charset="0"/>
              </a:rPr>
              <a:t>\w+”;</a:t>
            </a:r>
          </a:p>
          <a:p>
            <a:r>
              <a:rPr lang="es-CO" sz="1600" dirty="0">
                <a:latin typeface="Consolas" panose="020B0609020204030204" pitchFamily="49" charset="0"/>
              </a:rPr>
              <a:t>http://www.hypertable.com/documentation/reference_manual/hql/#select</a:t>
            </a:r>
          </a:p>
        </p:txBody>
      </p:sp>
    </p:spTree>
    <p:extLst>
      <p:ext uri="{BB962C8B-B14F-4D97-AF65-F5344CB8AC3E}">
        <p14:creationId xmlns:p14="http://schemas.microsoft.com/office/powerpoint/2010/main" val="71681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9D648-4D84-4776-8C8F-AE44B867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Lectura Recomendada:</a:t>
            </a:r>
            <a:br>
              <a:rPr lang="es-CO" dirty="0"/>
            </a:br>
            <a:r>
              <a:rPr lang="es-CO" sz="2400" dirty="0"/>
              <a:t>http://www.hypertable.com/community/roadmap/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3F2C9-AAC6-4576-B4FF-6AE20C7A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Continue to add support for SQL.  Focus will be on data analysis, including: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Aggregate functions</a:t>
            </a:r>
          </a:p>
          <a:p>
            <a:r>
              <a:rPr lang="en-US" dirty="0"/>
              <a:t>Joins</a:t>
            </a:r>
          </a:p>
          <a:p>
            <a:endParaRPr lang="en-US" dirty="0"/>
          </a:p>
          <a:p>
            <a:pPr marL="0" indent="0">
              <a:buNone/>
            </a:pPr>
            <a:r>
              <a:rPr lang="es-CO" dirty="0"/>
              <a:t>Habitualmente estas tareas se realizan con </a:t>
            </a:r>
            <a:r>
              <a:rPr lang="es-CO" dirty="0" err="1"/>
              <a:t>map</a:t>
            </a:r>
            <a:r>
              <a:rPr lang="es-CO" dirty="0"/>
              <a:t>-reduce.</a:t>
            </a:r>
          </a:p>
          <a:p>
            <a:pPr marL="0" indent="0">
              <a:buNone/>
            </a:pPr>
            <a:r>
              <a:rPr lang="es-CO" dirty="0"/>
              <a:t>Para las demás sentencias se recomienda:</a:t>
            </a:r>
          </a:p>
          <a:p>
            <a:pPr marL="0" indent="0">
              <a:buNone/>
            </a:pPr>
            <a:r>
              <a:rPr lang="es-CO" dirty="0"/>
              <a:t>http://www.hypertable.com/documentation/reference_manual/hql/#delete</a:t>
            </a:r>
          </a:p>
        </p:txBody>
      </p:sp>
    </p:spTree>
    <p:extLst>
      <p:ext uri="{BB962C8B-B14F-4D97-AF65-F5344CB8AC3E}">
        <p14:creationId xmlns:p14="http://schemas.microsoft.com/office/powerpoint/2010/main" val="403612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234AE-F2E6-48D9-96B5-CF2ECA7F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ACID es un conjunto de propiedades que deberían cumplir las BD relacionales.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6C7B0-A665-4168-B636-6A4FF5D7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Acrónimo</a:t>
            </a:r>
            <a:r>
              <a:rPr lang="en-US" b="1" dirty="0"/>
              <a:t> de: A</a:t>
            </a:r>
            <a:r>
              <a:rPr lang="en-US" dirty="0"/>
              <a:t>tomicity, </a:t>
            </a:r>
            <a:r>
              <a:rPr lang="en-US" b="1" dirty="0"/>
              <a:t>C</a:t>
            </a:r>
            <a:r>
              <a:rPr lang="en-US" dirty="0"/>
              <a:t>onsistency, </a:t>
            </a:r>
            <a:r>
              <a:rPr lang="en-US" b="1" dirty="0"/>
              <a:t>I</a:t>
            </a:r>
            <a:r>
              <a:rPr lang="en-US" dirty="0"/>
              <a:t>solation and </a:t>
            </a:r>
            <a:r>
              <a:rPr lang="en-US" b="1" dirty="0"/>
              <a:t>D</a:t>
            </a:r>
            <a:r>
              <a:rPr lang="en-US" dirty="0"/>
              <a:t>urability</a:t>
            </a:r>
          </a:p>
          <a:p>
            <a:r>
              <a:rPr lang="en-US" b="1" dirty="0" err="1"/>
              <a:t>Atomicidad</a:t>
            </a:r>
            <a:r>
              <a:rPr lang="en-US" dirty="0"/>
              <a:t>: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no se </a:t>
            </a:r>
            <a:r>
              <a:rPr lang="en-US" dirty="0" err="1"/>
              <a:t>hace</a:t>
            </a:r>
            <a:r>
              <a:rPr lang="en-US" dirty="0"/>
              <a:t> nada.</a:t>
            </a:r>
          </a:p>
          <a:p>
            <a:endParaRPr lang="en-US" dirty="0"/>
          </a:p>
          <a:p>
            <a:r>
              <a:rPr lang="en-US" b="1" dirty="0" err="1"/>
              <a:t>Consistencia</a:t>
            </a:r>
            <a:r>
              <a:rPr lang="en-US" dirty="0"/>
              <a:t> (</a:t>
            </a:r>
            <a:r>
              <a:rPr lang="en-US" dirty="0" err="1"/>
              <a:t>integridad</a:t>
            </a:r>
            <a:r>
              <a:rPr lang="en-US" dirty="0"/>
              <a:t>): </a:t>
            </a:r>
            <a:r>
              <a:rPr lang="es-ES" dirty="0"/>
              <a:t>que sólo se empieza aquello que se puede acabar. Sólo se almacenan datos válidos.</a:t>
            </a:r>
          </a:p>
          <a:p>
            <a:endParaRPr lang="es-ES" dirty="0"/>
          </a:p>
          <a:p>
            <a:r>
              <a:rPr lang="es-ES" b="1" dirty="0"/>
              <a:t>Aislamiento</a:t>
            </a:r>
            <a:r>
              <a:rPr lang="es-ES" dirty="0"/>
              <a:t>: una </a:t>
            </a:r>
            <a:r>
              <a:rPr lang="es-ES"/>
              <a:t>transacción no </a:t>
            </a:r>
            <a:r>
              <a:rPr lang="es-ES" dirty="0"/>
              <a:t>puede afectar a otras</a:t>
            </a:r>
          </a:p>
          <a:p>
            <a:endParaRPr lang="es-ES" dirty="0"/>
          </a:p>
          <a:p>
            <a:r>
              <a:rPr lang="es-ES" b="1" dirty="0"/>
              <a:t>Durabilidad</a:t>
            </a:r>
            <a:r>
              <a:rPr lang="es-ES" dirty="0"/>
              <a:t>: (Persistencia). Toda información almacenada no se perderá.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52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AB1D-81E4-4CB6-851B-FE85A399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 son las propiedades que deberían cumplir las </a:t>
            </a:r>
            <a:r>
              <a:rPr lang="es-CO" dirty="0" err="1"/>
              <a:t>noSQL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8AE6D-4EF5-45D7-A487-0E43BAA4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91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s-CO" dirty="0"/>
              <a:t>Acrónimo de: </a:t>
            </a:r>
            <a:r>
              <a:rPr lang="es-CO" b="1" i="1" dirty="0"/>
              <a:t>B</a:t>
            </a:r>
            <a:r>
              <a:rPr lang="es-CO" i="1" dirty="0"/>
              <a:t>asic </a:t>
            </a:r>
            <a:r>
              <a:rPr lang="es-CO" b="1" i="1" dirty="0" err="1"/>
              <a:t>A</a:t>
            </a:r>
            <a:r>
              <a:rPr lang="es-CO" i="1" dirty="0" err="1"/>
              <a:t>vailability</a:t>
            </a:r>
            <a:r>
              <a:rPr lang="es-CO" i="1" dirty="0"/>
              <a:t>, </a:t>
            </a:r>
            <a:r>
              <a:rPr lang="es-CO" b="1" i="1" dirty="0" err="1"/>
              <a:t>S</a:t>
            </a:r>
            <a:r>
              <a:rPr lang="es-CO" i="1" dirty="0" err="1"/>
              <a:t>oft-state</a:t>
            </a:r>
            <a:r>
              <a:rPr lang="es-CO" i="1" dirty="0"/>
              <a:t>, </a:t>
            </a:r>
            <a:r>
              <a:rPr lang="es-CO" b="1" i="1" dirty="0"/>
              <a:t>E</a:t>
            </a:r>
            <a:r>
              <a:rPr lang="es-CO" i="1" dirty="0"/>
              <a:t>ventual </a:t>
            </a:r>
            <a:r>
              <a:rPr lang="es-CO" i="1" dirty="0" err="1"/>
              <a:t>consistency</a:t>
            </a:r>
            <a:endParaRPr lang="es-CO" i="1" dirty="0"/>
          </a:p>
          <a:p>
            <a:pPr>
              <a:lnSpc>
                <a:spcPct val="170000"/>
              </a:lnSpc>
            </a:pPr>
            <a:r>
              <a:rPr lang="es-ES" dirty="0"/>
              <a:t>Disponibilidad básica: la BD  funciona  la  mayoría  del  tiempo  incluso  ante  fallos, considerando el almacenamiento distribuido y replicado.</a:t>
            </a:r>
          </a:p>
          <a:p>
            <a:pPr>
              <a:lnSpc>
                <a:spcPct val="170000"/>
              </a:lnSpc>
            </a:pPr>
            <a:r>
              <a:rPr lang="es-ES" dirty="0"/>
              <a:t>Estado suave - flexible: Las BD no tienen que ser consistentes con la escritura, ni las diferentes réplicas deben ser mutuamente consistentes todo el tiempo.</a:t>
            </a:r>
          </a:p>
          <a:p>
            <a:pPr>
              <a:lnSpc>
                <a:spcPct val="170000"/>
              </a:lnSpc>
            </a:pPr>
            <a:r>
              <a:rPr lang="es-ES" dirty="0"/>
              <a:t>Consistencia eventual:  la base de datos evidenciara consistencia en algún momento. </a:t>
            </a:r>
          </a:p>
          <a:p>
            <a:pPr>
              <a:lnSpc>
                <a:spcPct val="170000"/>
              </a:lnSpc>
            </a:pPr>
            <a:r>
              <a:rPr lang="en-US" b="1" dirty="0"/>
              <a:t>BASE properties are much looser than ACID. </a:t>
            </a:r>
            <a:r>
              <a:rPr lang="en-US" sz="1600" b="1" dirty="0"/>
              <a:t>https://neo4j.com/blog/acid-vs-base-consistency-models-explained/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645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68EC0-C53B-4838-A43E-265E5695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Entonces la conclusión 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5A530F-F2B0-49EC-875D-99BEAF67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995B55-7AA3-4609-A045-E212C7B8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7009863" cy="25577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9867FF-B7D7-412D-8585-746E4DA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011" y="3776938"/>
            <a:ext cx="6913563" cy="271276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F81FCA5-CB01-4129-ACCB-90C369F5E239}"/>
              </a:ext>
            </a:extLst>
          </p:cNvPr>
          <p:cNvSpPr/>
          <p:nvPr/>
        </p:nvSpPr>
        <p:spPr>
          <a:xfrm>
            <a:off x="609600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/>
              <a:t>http://repositorio.utp.edu.co/dspace/bitstream/handle/11059/5119/0057565S161.pdf</a:t>
            </a:r>
          </a:p>
        </p:txBody>
      </p:sp>
    </p:spTree>
    <p:extLst>
      <p:ext uri="{BB962C8B-B14F-4D97-AF65-F5344CB8AC3E}">
        <p14:creationId xmlns:p14="http://schemas.microsoft.com/office/powerpoint/2010/main" val="381854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5C25A-E285-47C0-B394-8096BF02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 ACID vs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F8E02-2901-48E9-B731-00FA3D17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906870-29AD-4581-892F-372F328C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905000"/>
            <a:ext cx="10448925" cy="3429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68E2EA4-9737-4880-8ACD-B737624A688D}"/>
              </a:ext>
            </a:extLst>
          </p:cNvPr>
          <p:cNvSpPr/>
          <p:nvPr/>
        </p:nvSpPr>
        <p:spPr>
          <a:xfrm>
            <a:off x="6096000" y="66148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/>
              <a:t>http://repositorio.utp.edu.co/dspace/bitstream/handle/11059/5119/0057565S161.pdf</a:t>
            </a:r>
          </a:p>
        </p:txBody>
      </p:sp>
    </p:spTree>
    <p:extLst>
      <p:ext uri="{BB962C8B-B14F-4D97-AF65-F5344CB8AC3E}">
        <p14:creationId xmlns:p14="http://schemas.microsoft.com/office/powerpoint/2010/main" val="377610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182B2-2A8E-4FBC-B03F-F3EB9768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Almacenamiento en Columnas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54599D-3B24-4085-937B-CC9622F3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EDB637-B32D-4E74-976B-D55A7D30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33365"/>
            <a:ext cx="9039225" cy="42005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9211138-322B-4F31-9227-33D1D5463309}"/>
              </a:ext>
            </a:extLst>
          </p:cNvPr>
          <p:cNvSpPr/>
          <p:nvPr/>
        </p:nvSpPr>
        <p:spPr>
          <a:xfrm>
            <a:off x="6215269" y="6210558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600" dirty="0"/>
              <a:t>http://users.ipfw.edu/chansavj/SAP-HOW-TO/SAP%20HANA%E2%84%A2%20Database%20%E2%80%93%20Development%20Guide-hana_dev_en.pdf</a:t>
            </a:r>
          </a:p>
        </p:txBody>
      </p:sp>
    </p:spTree>
    <p:extLst>
      <p:ext uri="{BB962C8B-B14F-4D97-AF65-F5344CB8AC3E}">
        <p14:creationId xmlns:p14="http://schemas.microsoft.com/office/powerpoint/2010/main" val="155872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EE5AE-D20B-47FC-A686-9586EE90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Para ejecutar </a:t>
            </a:r>
            <a:r>
              <a:rPr lang="es-CO" dirty="0" err="1"/>
              <a:t>Hypertable</a:t>
            </a:r>
            <a:r>
              <a:rPr lang="es-CO" dirty="0"/>
              <a:t>, se debe ingresar a: C:\Program Files\</a:t>
            </a:r>
            <a:r>
              <a:rPr lang="es-CO" dirty="0" err="1"/>
              <a:t>Hypertable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B1073-5497-450B-8016-CED99CB6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Descargar</a:t>
            </a:r>
            <a:r>
              <a:rPr lang="en-US" dirty="0"/>
              <a:t> </a:t>
            </a:r>
            <a:r>
              <a:rPr lang="en-US" dirty="0" err="1"/>
              <a:t>Hypertable</a:t>
            </a:r>
            <a:r>
              <a:rPr lang="en-US" dirty="0"/>
              <a:t> Servers/Shell for Windows 64-bit installer </a:t>
            </a:r>
            <a:r>
              <a:rPr lang="es-CO" dirty="0">
                <a:hlinkClick r:id="rId2"/>
              </a:rPr>
              <a:t>http://ht4w.softdev.ch/index.php/downloads</a:t>
            </a:r>
            <a:endParaRPr lang="es-CO" dirty="0"/>
          </a:p>
          <a:p>
            <a:endParaRPr lang="es-CO" dirty="0"/>
          </a:p>
          <a:p>
            <a:r>
              <a:rPr lang="es-CO" dirty="0"/>
              <a:t>Ejecutar Hypertable.exe</a:t>
            </a:r>
          </a:p>
          <a:p>
            <a:r>
              <a:rPr lang="es-CO" dirty="0"/>
              <a:t>Crear un </a:t>
            </a:r>
            <a:r>
              <a:rPr lang="es-CO" dirty="0" err="1"/>
              <a:t>namespace</a:t>
            </a:r>
            <a:r>
              <a:rPr lang="es-CO" dirty="0"/>
              <a:t> </a:t>
            </a:r>
            <a:r>
              <a:rPr lang="es-CO" dirty="0">
                <a:sym typeface="Wingdings" panose="05000000000000000000" pitchFamily="2" charset="2"/>
              </a:rPr>
              <a:t> Base de datos</a:t>
            </a:r>
          </a:p>
          <a:p>
            <a:pPr lvl="1"/>
            <a:r>
              <a:rPr lang="es-CO" dirty="0">
                <a:latin typeface="Consolas" panose="020B0609020204030204" pitchFamily="49" charset="0"/>
              </a:rPr>
              <a:t>create </a:t>
            </a:r>
            <a:r>
              <a:rPr lang="es-CO" dirty="0" err="1">
                <a:latin typeface="Consolas" panose="020B0609020204030204" pitchFamily="49" charset="0"/>
              </a:rPr>
              <a:t>namespace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fruver</a:t>
            </a:r>
            <a:r>
              <a:rPr lang="es-CO" dirty="0"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s-CO" dirty="0">
                <a:latin typeface="Consolas" panose="020B0609020204030204" pitchFamily="49" charset="0"/>
              </a:rPr>
              <a:t>Listar los </a:t>
            </a:r>
            <a:r>
              <a:rPr lang="es-CO" dirty="0" err="1">
                <a:latin typeface="Consolas" panose="020B0609020204030204" pitchFamily="49" charset="0"/>
              </a:rPr>
              <a:t>namespace</a:t>
            </a:r>
            <a:r>
              <a:rPr lang="es-CO" dirty="0">
                <a:latin typeface="Consolas" panose="020B0609020204030204" pitchFamily="49" charset="0"/>
              </a:rPr>
              <a:t> disponibles</a:t>
            </a:r>
          </a:p>
          <a:p>
            <a:pPr lvl="1"/>
            <a:r>
              <a:rPr lang="es-CO" dirty="0" err="1">
                <a:latin typeface="Consolas" panose="020B0609020204030204" pitchFamily="49" charset="0"/>
              </a:rPr>
              <a:t>get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listing</a:t>
            </a:r>
            <a:r>
              <a:rPr lang="es-CO" dirty="0"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s-CO" dirty="0">
                <a:latin typeface="Consolas" panose="020B0609020204030204" pitchFamily="49" charset="0"/>
              </a:rPr>
              <a:t>Habilitar un </a:t>
            </a:r>
            <a:r>
              <a:rPr lang="es-CO" dirty="0" err="1">
                <a:latin typeface="Consolas" panose="020B0609020204030204" pitchFamily="49" charset="0"/>
              </a:rPr>
              <a:t>namespace</a:t>
            </a:r>
            <a:r>
              <a:rPr lang="es-CO" dirty="0">
                <a:latin typeface="Consolas" panose="020B0609020204030204" pitchFamily="49" charset="0"/>
              </a:rPr>
              <a:t> para trabajar;</a:t>
            </a:r>
          </a:p>
          <a:p>
            <a:pPr lvl="1"/>
            <a:r>
              <a:rPr lang="es-CO" dirty="0">
                <a:latin typeface="Consolas" panose="020B0609020204030204" pitchFamily="49" charset="0"/>
              </a:rPr>
              <a:t>use </a:t>
            </a:r>
            <a:r>
              <a:rPr lang="es-CO" dirty="0" err="1">
                <a:latin typeface="Consolas" panose="020B0609020204030204" pitchFamily="49" charset="0"/>
              </a:rPr>
              <a:t>fruver</a:t>
            </a:r>
            <a:r>
              <a:rPr lang="es-CO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FBB24B-08C1-46A5-A97A-628D3E14349E}"/>
              </a:ext>
            </a:extLst>
          </p:cNvPr>
          <p:cNvSpPr/>
          <p:nvPr/>
        </p:nvSpPr>
        <p:spPr>
          <a:xfrm>
            <a:off x="9164016" y="3745317"/>
            <a:ext cx="23405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El lenguaje usado es </a:t>
            </a:r>
            <a:r>
              <a:rPr lang="es-CO" sz="2400" dirty="0" err="1"/>
              <a:t>Hypertable</a:t>
            </a:r>
            <a:r>
              <a:rPr lang="es-CO" sz="2400" dirty="0"/>
              <a:t> </a:t>
            </a:r>
            <a:r>
              <a:rPr lang="es-CO" sz="2400" dirty="0" err="1"/>
              <a:t>Query</a:t>
            </a:r>
            <a:r>
              <a:rPr lang="es-CO" sz="2400" dirty="0"/>
              <a:t> </a:t>
            </a:r>
            <a:r>
              <a:rPr lang="es-CO" sz="2400" dirty="0" err="1"/>
              <a:t>Language</a:t>
            </a:r>
            <a:r>
              <a:rPr lang="es-CO" sz="2400" dirty="0"/>
              <a:t> (HQL)</a:t>
            </a:r>
          </a:p>
        </p:txBody>
      </p:sp>
    </p:spTree>
    <p:extLst>
      <p:ext uri="{BB962C8B-B14F-4D97-AF65-F5344CB8AC3E}">
        <p14:creationId xmlns:p14="http://schemas.microsoft.com/office/powerpoint/2010/main" val="29208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80814-E5E7-4922-BB6A-3B08D884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tablas: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23C72-551B-4D98-B2A4-B641CF72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CREATE TABLE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fruta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(color,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energia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proteina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vitaminas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CREATE TABLE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verdura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energia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vitaminas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Mostrar las tablas creadas</a:t>
            </a:r>
          </a:p>
          <a:p>
            <a:r>
              <a:rPr lang="es-CO" dirty="0"/>
              <a:t>show tables;</a:t>
            </a:r>
          </a:p>
          <a:p>
            <a:pPr marL="0" indent="0">
              <a:buNone/>
            </a:pPr>
            <a:r>
              <a:rPr lang="es-CO" dirty="0"/>
              <a:t>Obtener el código con el que se creó la tabla:</a:t>
            </a: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B629FE-780F-433A-AE23-6ED9994C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486067"/>
            <a:ext cx="7093676" cy="19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0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C4F52-C17E-4151-ABF2-49F0EA6A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5181"/>
            <a:ext cx="8911687" cy="1649819"/>
          </a:xfrm>
        </p:spPr>
        <p:txBody>
          <a:bodyPr>
            <a:normAutofit fontScale="90000"/>
          </a:bodyPr>
          <a:lstStyle/>
          <a:p>
            <a:r>
              <a:rPr lang="es-CO" dirty="0"/>
              <a:t>Access </a:t>
            </a:r>
            <a:r>
              <a:rPr lang="es-CO" dirty="0" err="1"/>
              <a:t>groups</a:t>
            </a:r>
            <a:r>
              <a:rPr lang="es-CO" dirty="0"/>
              <a:t>, son un modo para controlar el almacenamiento físico de las columnas de datos en el disco.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7CB8E-3A11-4D43-B45C-9181FB5D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49" y="2112334"/>
            <a:ext cx="8915400" cy="3983665"/>
          </a:xfrm>
        </p:spPr>
        <p:txBody>
          <a:bodyPr>
            <a:normAutofit/>
          </a:bodyPr>
          <a:lstStyle/>
          <a:p>
            <a:r>
              <a:rPr lang="es-CO"/>
              <a:t>Creará dos grupos físicos de datos en columna</a:t>
            </a:r>
          </a:p>
          <a:p>
            <a:endParaRPr lang="es-CO"/>
          </a:p>
          <a:p>
            <a:endParaRPr lang="es-CO"/>
          </a:p>
          <a:p>
            <a:endParaRPr lang="es-CO"/>
          </a:p>
          <a:p>
            <a:endParaRPr lang="es-CO"/>
          </a:p>
          <a:p>
            <a:endParaRPr lang="es-CO"/>
          </a:p>
          <a:p>
            <a:endParaRPr lang="es-CO"/>
          </a:p>
          <a:p>
            <a:r>
              <a:rPr lang="es-CO" sz="1600">
                <a:latin typeface="Consolas" panose="020B0609020204030204" pitchFamily="49" charset="0"/>
              </a:rPr>
              <a:t>SELECT profile from User;</a:t>
            </a:r>
          </a:p>
          <a:p>
            <a:r>
              <a:rPr lang="es-CO" sz="1600">
                <a:latin typeface="Consolas" panose="020B0609020204030204" pitchFamily="49" charset="0"/>
              </a:rPr>
              <a:t>Solo se transfiere de disco la </a:t>
            </a:r>
          </a:p>
          <a:p>
            <a:pPr marL="0" indent="0">
              <a:buNone/>
            </a:pPr>
            <a:r>
              <a:rPr lang="es-CO" sz="1600">
                <a:latin typeface="Consolas" panose="020B0609020204030204" pitchFamily="49" charset="0"/>
              </a:rPr>
              <a:t>	info solicitada. + eficiente</a:t>
            </a:r>
            <a:endParaRPr lang="es-CO" sz="1600" dirty="0"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A83C35-B020-41F7-B5E8-051150E3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7" y="2554770"/>
            <a:ext cx="4334445" cy="20039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51C096-E88F-4965-B31C-9D905502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74" y="2970445"/>
            <a:ext cx="7220779" cy="291951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E6AC5BC-6864-498C-9E7D-82C5BC6F700C}"/>
              </a:ext>
            </a:extLst>
          </p:cNvPr>
          <p:cNvSpPr/>
          <p:nvPr/>
        </p:nvSpPr>
        <p:spPr>
          <a:xfrm>
            <a:off x="5090094" y="3771900"/>
            <a:ext cx="872556" cy="4445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C3D793-BD9B-4079-9912-76A20B8C21B1}"/>
              </a:ext>
            </a:extLst>
          </p:cNvPr>
          <p:cNvSpPr/>
          <p:nvPr/>
        </p:nvSpPr>
        <p:spPr>
          <a:xfrm>
            <a:off x="8798493" y="4216400"/>
            <a:ext cx="872556" cy="152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9A8E9A-7DC2-4320-8553-B49E6C43371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962650" y="3994150"/>
            <a:ext cx="2835843" cy="298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B2EE54-266B-4AA0-A064-55DCCCFA73FF}"/>
              </a:ext>
            </a:extLst>
          </p:cNvPr>
          <p:cNvSpPr/>
          <p:nvPr/>
        </p:nvSpPr>
        <p:spPr>
          <a:xfrm>
            <a:off x="8798492" y="4521200"/>
            <a:ext cx="955107" cy="152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AD2496-74EE-4FB5-8465-7C072AC9F2BE}"/>
              </a:ext>
            </a:extLst>
          </p:cNvPr>
          <p:cNvSpPr/>
          <p:nvPr/>
        </p:nvSpPr>
        <p:spPr>
          <a:xfrm>
            <a:off x="5090093" y="4229100"/>
            <a:ext cx="955107" cy="4445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C8A6ED3-ECB3-408C-AF50-CB12C0615E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45200" y="4451350"/>
            <a:ext cx="2753292" cy="107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653BBB5-7369-4F76-826C-FF1DF530B135}"/>
              </a:ext>
            </a:extLst>
          </p:cNvPr>
          <p:cNvSpPr/>
          <p:nvPr/>
        </p:nvSpPr>
        <p:spPr>
          <a:xfrm>
            <a:off x="7421846" y="648460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200" dirty="0"/>
              <a:t>http://www.hypertable.com/documentation/architecture/</a:t>
            </a:r>
          </a:p>
        </p:txBody>
      </p:sp>
    </p:spTree>
    <p:extLst>
      <p:ext uri="{BB962C8B-B14F-4D97-AF65-F5344CB8AC3E}">
        <p14:creationId xmlns:p14="http://schemas.microsoft.com/office/powerpoint/2010/main" val="344169788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748</TotalTime>
  <Words>914</Words>
  <Application>Microsoft Office PowerPoint</Application>
  <PresentationFormat>Panorámica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Espiral</vt:lpstr>
      <vt:lpstr>Hypertable</vt:lpstr>
      <vt:lpstr>ACID es un conjunto de propiedades que deberían cumplir las BD relacionales.</vt:lpstr>
      <vt:lpstr>BASE son las propiedades que deberían cumplir las noSQL</vt:lpstr>
      <vt:lpstr>Entonces la conclusión es:</vt:lpstr>
      <vt:lpstr>Características ACID vs BASE</vt:lpstr>
      <vt:lpstr>Almacenamiento en Columnas</vt:lpstr>
      <vt:lpstr>Para ejecutar Hypertable, se debe ingresar a: C:\Program Files\Hypertable</vt:lpstr>
      <vt:lpstr>Crear tablas:</vt:lpstr>
      <vt:lpstr>Access groups, son un modo para controlar el almacenamiento físico de las columnas de datos en el disco.</vt:lpstr>
      <vt:lpstr>Insertar</vt:lpstr>
      <vt:lpstr>Ahora inserta 3 verduras, con todos sus atributos, y al menos 3 vitaminas, guarda el script, para enviarlo al final de clase.</vt:lpstr>
      <vt:lpstr>Lectura, similar a SQL</vt:lpstr>
      <vt:lpstr>Lectura Recomendada: http://www.hypertable.com/community/roadmap/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Hypertable</dc:title>
  <dc:creator>Fernan Alonso Villa Garzón</dc:creator>
  <cp:lastModifiedBy>Fernan Alonso Villa Garzón</cp:lastModifiedBy>
  <cp:revision>27</cp:revision>
  <dcterms:created xsi:type="dcterms:W3CDTF">2018-04-28T03:25:02Z</dcterms:created>
  <dcterms:modified xsi:type="dcterms:W3CDTF">2020-10-22T18:46:51Z</dcterms:modified>
</cp:coreProperties>
</file>