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sldIdLst>
    <p:sldId id="256" r:id="rId2"/>
    <p:sldId id="257" r:id="rId3"/>
    <p:sldId id="258" r:id="rId4"/>
    <p:sldId id="30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82" r:id="rId16"/>
    <p:sldId id="271" r:id="rId17"/>
    <p:sldId id="272" r:id="rId18"/>
    <p:sldId id="273" r:id="rId19"/>
    <p:sldId id="274" r:id="rId20"/>
    <p:sldId id="270" r:id="rId21"/>
    <p:sldId id="275" r:id="rId22"/>
    <p:sldId id="278" r:id="rId23"/>
    <p:sldId id="276" r:id="rId24"/>
    <p:sldId id="279" r:id="rId25"/>
    <p:sldId id="280" r:id="rId26"/>
    <p:sldId id="298" r:id="rId27"/>
    <p:sldId id="283" r:id="rId28"/>
    <p:sldId id="284" r:id="rId29"/>
    <p:sldId id="285" r:id="rId30"/>
    <p:sldId id="289" r:id="rId31"/>
    <p:sldId id="290" r:id="rId32"/>
    <p:sldId id="291" r:id="rId33"/>
    <p:sldId id="293" r:id="rId34"/>
    <p:sldId id="302" r:id="rId35"/>
    <p:sldId id="303" r:id="rId36"/>
    <p:sldId id="304" r:id="rId37"/>
    <p:sldId id="297" r:id="rId38"/>
    <p:sldId id="299" r:id="rId39"/>
    <p:sldId id="268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600"/>
  </p:normalViewPr>
  <p:slideViewPr>
    <p:cSldViewPr>
      <p:cViewPr varScale="1">
        <p:scale>
          <a:sx n="68" d="100"/>
          <a:sy n="68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ECEE4-C453-4EA8-B565-EB0E80D1B4D2}" type="datetimeFigureOut">
              <a:rPr lang="es-ES" smtClean="0"/>
              <a:pPr/>
              <a:t>20/10/2020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C528-FE57-4D2A-98E8-5116CCD2323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64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981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57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971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168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191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738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942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54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116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734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8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106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6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776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630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473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55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413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058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191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996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9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1005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423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559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102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098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727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5019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2444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17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99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37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211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45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C528-FE57-4D2A-98E8-5116CCD2323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83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1EC7888-5018-42DD-BEE3-733048A9BBB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8E83-2FBC-4892-984B-3E7305FCFE9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4479-C0ED-49EA-BDFA-6795CF217B6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4A58-B09C-40E8-9419-33E08DB961E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9C6AEFA-3C09-46E6-AD47-7FEA4F0380C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0A9F-6440-4EE8-B040-65344D3F72B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94CE-B92D-4D0E-A3AA-4259539E050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5B8-1E78-4A69-895A-92E69209034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2412-ECF6-4C7A-9566-56D4C98F78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FDC4-F59A-4373-AC74-4560C98C1DC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C156-E86F-4176-BDA7-4CF9901674E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4B08AA-E93B-4EF9-8272-BFF73DE99DF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onthenet.com/sql/tables/alter_table.ph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chonthenet.com/oracle/" TargetMode="External"/><Relationship Id="rId3" Type="http://schemas.openxmlformats.org/officeDocument/2006/relationships/hyperlink" Target="http://en.wikipedia.org/wiki/Extended_Backus%E2%80%93Naur_Form" TargetMode="External"/><Relationship Id="rId7" Type="http://schemas.openxmlformats.org/officeDocument/2006/relationships/hyperlink" Target="http://msdn.microsoft.com/en-us/library/ms941658.aspx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faq.com/faq/" TargetMode="External"/><Relationship Id="rId5" Type="http://schemas.openxmlformats.org/officeDocument/2006/relationships/hyperlink" Target="http://www.exforsys.com/tutorials/oracle-10g/" TargetMode="External"/><Relationship Id="rId4" Type="http://schemas.openxmlformats.org/officeDocument/2006/relationships/hyperlink" Target="http://www.devjoker.com/contenidos/Tutorial-SQ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CO" sz="2400" dirty="0"/>
              <a:t>Lenguaje Estructurado de Consultas (SQL) Fundamentos de Arquitectura de Software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Fernán Alonso Villa Garzón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del Lenguaje 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Funciones Agregadas:  permiten realizar cálculos sobre datos de las tablas. </a:t>
            </a:r>
          </a:p>
          <a:p>
            <a:r>
              <a:rPr lang="es-CO" dirty="0"/>
              <a:t>Estas funciones se incorporan en las consultas </a:t>
            </a:r>
            <a:r>
              <a:rPr lang="es-CO" b="1" dirty="0"/>
              <a:t>SELECT</a:t>
            </a:r>
            <a:r>
              <a:rPr lang="es-CO" dirty="0"/>
              <a:t> y retornan un único valor al operar sobre un grupo de registros.</a:t>
            </a:r>
          </a:p>
          <a:p>
            <a:r>
              <a:rPr lang="es-CO" dirty="0"/>
              <a:t>Algunas: 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857224" y="3929066"/>
          <a:ext cx="7358114" cy="1752600"/>
        </p:xfrm>
        <a:graphic>
          <a:graphicData uri="http://schemas.openxmlformats.org/drawingml/2006/table">
            <a:tbl>
              <a:tblPr/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MAX()</a:t>
                      </a:r>
                      <a:endParaRPr lang="es-CO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Devuelve el valor máximo.</a:t>
                      </a:r>
                      <a:endParaRPr lang="es-CO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MIN()</a:t>
                      </a:r>
                      <a:endParaRPr lang="es-CO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Devuelve el valor mínimo.</a:t>
                      </a:r>
                      <a:endParaRPr lang="es-CO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SUM()</a:t>
                      </a:r>
                      <a:endParaRPr lang="es-CO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Devuelve el valor de la sumatoria</a:t>
                      </a:r>
                      <a:endParaRPr lang="es-CO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COUNT()</a:t>
                      </a:r>
                      <a:endParaRPr lang="es-CO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Devuelve el número de filas</a:t>
                      </a:r>
                      <a:endParaRPr lang="es-CO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AVG()</a:t>
                      </a:r>
                      <a:endParaRPr lang="es-CO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Devuelve el promedio de los valores del campo</a:t>
                      </a:r>
                      <a:endParaRPr lang="es-CO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del Lenguaje 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Predicados:  son condiciones que se indican en clausula </a:t>
            </a:r>
            <a:r>
              <a:rPr lang="es-CO" b="1" dirty="0"/>
              <a:t>WHERE</a:t>
            </a:r>
            <a:r>
              <a:rPr lang="es-CO" dirty="0"/>
              <a:t> de una consulta SQL.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2285992"/>
          <a:ext cx="8072494" cy="4353698"/>
        </p:xfrm>
        <a:graphic>
          <a:graphicData uri="http://schemas.openxmlformats.org/drawingml/2006/table">
            <a:tbl>
              <a:tblPr/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BETWEEN...AND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Comprueba que el</a:t>
                      </a:r>
                      <a:r>
                        <a:rPr lang="es-CO" sz="1800" baseline="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CO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valor de un campo esté dentro de un intervalo</a:t>
                      </a:r>
                      <a:endParaRPr lang="es-C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LIKE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Compara un campo con una cadena alfanumérica. LIKE admite el uso de caracteres comodines</a:t>
                      </a:r>
                      <a:endParaRPr lang="es-C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ALL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Señala a todos los elementos de la selección de la consulta</a:t>
                      </a:r>
                      <a:endParaRPr lang="es-C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2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ANY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Indica que la condición se cumplirá si la comparación es cierta para al menos un elemento del conjunto.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EXISTS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Devuelve un valor verdadero si el resultado de una subconsulta devuelve resultados.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2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IN</a:t>
                      </a:r>
                      <a:endParaRPr lang="es-C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Comprueba si un campo se encuentra dentro de un determinado rango. El rango puede ser una sentencia SELECT.</a:t>
                      </a:r>
                      <a:endParaRPr lang="es-C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del Lenguaje 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Caracteres Comodines:  es un carácter que representa cualquier otro carácter o cadena de caracteres. </a:t>
            </a:r>
          </a:p>
          <a:p>
            <a:r>
              <a:rPr lang="es-CO" dirty="0"/>
              <a:t>Aunque no son propios de SQL, vale la pena recordarlos:</a:t>
            </a:r>
          </a:p>
          <a:p>
            <a:endParaRPr lang="es-CO" dirty="0"/>
          </a:p>
          <a:p>
            <a:r>
              <a:rPr lang="es-CO" dirty="0"/>
              <a:t>Si se desea reemplazar cero un solo carácter: </a:t>
            </a:r>
          </a:p>
          <a:p>
            <a:pPr lvl="1"/>
            <a:r>
              <a:rPr lang="es-CO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(signo de interrogación) ó _ (guión bajo) </a:t>
            </a:r>
          </a:p>
          <a:p>
            <a:r>
              <a:rPr lang="es-CO" dirty="0"/>
              <a:t>Si se desea reemplazar cero o varios caracteres:  </a:t>
            </a:r>
          </a:p>
          <a:p>
            <a:pPr lvl="1"/>
            <a:r>
              <a:rPr lang="es-CO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 (Asterisco) ó  % (Porcentaje)</a:t>
            </a:r>
          </a:p>
          <a:p>
            <a:r>
              <a:rPr lang="es-CO" dirty="0"/>
              <a:t>Si se desea reemplazar un dígito cualquiera (0-9)</a:t>
            </a:r>
          </a:p>
          <a:p>
            <a:pPr lvl="1"/>
            <a:r>
              <a:rPr lang="es-CO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(signo de número)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del Lenguaje 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Nomenclatura:  la mayoría de la sintaxis de SQL se basa en el estándar, </a:t>
            </a:r>
            <a:r>
              <a:rPr lang="es-CO" sz="2400" b="1" dirty="0"/>
              <a:t>Extended Backus–Naur </a:t>
            </a:r>
            <a:r>
              <a:rPr lang="es-CO" sz="2400" b="1" dirty="0" err="1"/>
              <a:t>Form</a:t>
            </a:r>
            <a:r>
              <a:rPr lang="es-CO" sz="2400" b="1" dirty="0"/>
              <a:t>.</a:t>
            </a:r>
          </a:p>
          <a:p>
            <a:endParaRPr lang="es-CO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s-CO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57224" y="2428868"/>
          <a:ext cx="7643866" cy="3489965"/>
        </p:xfrm>
        <a:graphic>
          <a:graphicData uri="http://schemas.openxmlformats.org/drawingml/2006/table">
            <a:tbl>
              <a:tblPr/>
              <a:tblGrid>
                <a:gridCol w="120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>
                          <a:latin typeface="Tahoma"/>
                          <a:ea typeface="Times New Roman"/>
                          <a:cs typeface="Times New Roman"/>
                        </a:rPr>
                        <a:t>Símbolo</a:t>
                      </a:r>
                      <a:endParaRPr lang="es-C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>
                          <a:latin typeface="Tahoma"/>
                          <a:ea typeface="Times New Roman"/>
                          <a:cs typeface="Times New Roman"/>
                        </a:rPr>
                        <a:t>Significado</a:t>
                      </a:r>
                      <a:endParaRPr lang="es-C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latin typeface="Tahoma"/>
                          <a:ea typeface="Times New Roman"/>
                          <a:cs typeface="Times New Roman"/>
                        </a:rPr>
                        <a:t>&lt; &gt;</a:t>
                      </a:r>
                      <a:endParaRPr lang="es-CO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dirty="0">
                          <a:latin typeface="Tahoma"/>
                          <a:ea typeface="Times New Roman"/>
                          <a:cs typeface="Times New Roman"/>
                        </a:rPr>
                        <a:t>Encierran parámetros de una orden que el usuario debe sustituir al escribir dicha orden por los valores que queramos dar a los parámetros.</a:t>
                      </a:r>
                      <a:r>
                        <a:rPr lang="es-CO" sz="2000" baseline="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s-CO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latin typeface="Tahoma"/>
                          <a:ea typeface="Times New Roman"/>
                          <a:cs typeface="Times New Roman"/>
                        </a:rPr>
                        <a:t>[ ]</a:t>
                      </a:r>
                      <a:endParaRPr lang="es-C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latin typeface="Tahoma"/>
                          <a:ea typeface="Times New Roman"/>
                          <a:cs typeface="Times New Roman"/>
                        </a:rPr>
                        <a:t>Indica que su contenido es opcional.</a:t>
                      </a:r>
                      <a:endParaRPr lang="es-CO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latin typeface="Tahoma"/>
                          <a:ea typeface="Times New Roman"/>
                          <a:cs typeface="Times New Roman"/>
                        </a:rPr>
                        <a:t>{ }</a:t>
                      </a:r>
                      <a:endParaRPr lang="es-C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latin typeface="Tahoma"/>
                          <a:ea typeface="Times New Roman"/>
                          <a:cs typeface="Times New Roman"/>
                        </a:rPr>
                        <a:t>Indica que su contenido puede repetirse una o más veces.</a:t>
                      </a:r>
                      <a:endParaRPr lang="es-C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latin typeface="Tahoma"/>
                          <a:ea typeface="Times New Roman"/>
                          <a:cs typeface="Times New Roman"/>
                        </a:rPr>
                        <a:t>|</a:t>
                      </a:r>
                      <a:endParaRPr lang="es-C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latin typeface="Tahoma"/>
                          <a:ea typeface="Times New Roman"/>
                          <a:cs typeface="Times New Roman"/>
                        </a:rPr>
                        <a:t>Separador de expresiones. Se debe poner al menos uno de la lista.</a:t>
                      </a:r>
                      <a:endParaRPr lang="es-CO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del Lenguaje 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Nomenclatura,  por ejemplo:</a:t>
            </a:r>
            <a:endParaRPr lang="es-CO" sz="2400" b="1" dirty="0"/>
          </a:p>
          <a:p>
            <a:pPr marL="1800000">
              <a:buNone/>
            </a:pPr>
            <a:r>
              <a:rPr lang="es-CO" sz="2000" b="1" dirty="0"/>
              <a:t>CREATE  TABLE</a:t>
            </a:r>
            <a:r>
              <a:rPr lang="es-CO" sz="2000" dirty="0"/>
              <a:t> &lt;</a:t>
            </a:r>
            <a:r>
              <a:rPr lang="es-CO" sz="2000" i="1" dirty="0" err="1"/>
              <a:t>nombre_tabla</a:t>
            </a:r>
            <a:r>
              <a:rPr lang="es-CO" sz="2000" dirty="0"/>
              <a:t>&gt;</a:t>
            </a:r>
            <a:br>
              <a:rPr lang="es-CO" sz="2000" dirty="0"/>
            </a:br>
            <a:r>
              <a:rPr lang="es-CO" sz="2000" dirty="0"/>
              <a:t>(</a:t>
            </a:r>
            <a:br>
              <a:rPr lang="es-CO" sz="2000" dirty="0"/>
            </a:br>
            <a:r>
              <a:rPr lang="es-CO" sz="2000" dirty="0"/>
              <a:t>		&lt;</a:t>
            </a:r>
            <a:r>
              <a:rPr lang="es-CO" sz="2000" i="1" dirty="0" err="1"/>
              <a:t>nombre_campo</a:t>
            </a:r>
            <a:r>
              <a:rPr lang="es-CO" sz="2000" dirty="0"/>
              <a:t>&gt; &lt;</a:t>
            </a:r>
            <a:r>
              <a:rPr lang="es-CO" sz="2000" i="1" dirty="0" err="1"/>
              <a:t>tipo_datos</a:t>
            </a:r>
            <a:r>
              <a:rPr lang="es-CO" sz="2000" dirty="0"/>
              <a:t>&gt;</a:t>
            </a:r>
            <a:br>
              <a:rPr lang="es-CO" sz="2000" dirty="0"/>
            </a:br>
            <a:r>
              <a:rPr lang="es-CO" sz="2000" dirty="0"/>
              <a:t>		{,&lt;</a:t>
            </a:r>
            <a:r>
              <a:rPr lang="es-CO" sz="2000" i="1" dirty="0" err="1"/>
              <a:t>nombre_campo</a:t>
            </a:r>
            <a:r>
              <a:rPr lang="es-CO" sz="2000" dirty="0"/>
              <a:t>&gt; &lt;</a:t>
            </a:r>
            <a:r>
              <a:rPr lang="es-CO" sz="2000" i="1" dirty="0" err="1"/>
              <a:t>tipo_datos</a:t>
            </a:r>
            <a:r>
              <a:rPr lang="es-CO" sz="2000" dirty="0"/>
              <a:t>&gt;} </a:t>
            </a:r>
            <a:br>
              <a:rPr lang="es-CO" sz="2000" dirty="0"/>
            </a:br>
            <a:r>
              <a:rPr lang="es-CO" sz="2000" dirty="0"/>
              <a:t>) ;</a:t>
            </a:r>
          </a:p>
          <a:p>
            <a:pPr>
              <a:buNone/>
            </a:pPr>
            <a:endParaRPr lang="es-CO" sz="2000" dirty="0"/>
          </a:p>
          <a:p>
            <a:r>
              <a:rPr lang="es-CO" dirty="0"/>
              <a:t>Se aplica la notación:</a:t>
            </a:r>
          </a:p>
          <a:p>
            <a:pPr marL="1800000">
              <a:buNone/>
            </a:pPr>
            <a:r>
              <a:rPr lang="es-CO" sz="2000" b="1" dirty="0"/>
              <a:t>CREATE  TABLE </a:t>
            </a:r>
            <a:r>
              <a:rPr lang="es-CO" sz="2000" dirty="0" err="1"/>
              <a:t>tbEmpresa</a:t>
            </a:r>
            <a:br>
              <a:rPr lang="es-CO" sz="2000" dirty="0"/>
            </a:br>
            <a:r>
              <a:rPr lang="es-CO" sz="2000" dirty="0"/>
              <a:t>(</a:t>
            </a:r>
            <a:br>
              <a:rPr lang="es-CO" sz="2000" dirty="0"/>
            </a:br>
            <a:r>
              <a:rPr lang="es-CO" sz="2000" dirty="0"/>
              <a:t>		</a:t>
            </a:r>
            <a:r>
              <a:rPr lang="es-CO" sz="2000" dirty="0" err="1"/>
              <a:t>nit</a:t>
            </a:r>
            <a:r>
              <a:rPr lang="es-CO" sz="2000" dirty="0"/>
              <a:t>  </a:t>
            </a:r>
            <a:r>
              <a:rPr lang="es-CO" sz="2000" dirty="0" err="1"/>
              <a:t>varchar</a:t>
            </a:r>
            <a:r>
              <a:rPr lang="es-CO" sz="2000" dirty="0"/>
              <a:t>(150),</a:t>
            </a:r>
          </a:p>
          <a:p>
            <a:pPr marL="1800000">
              <a:buNone/>
            </a:pPr>
            <a:r>
              <a:rPr lang="es-CO" sz="2000" dirty="0"/>
              <a:t>			nombre </a:t>
            </a:r>
            <a:r>
              <a:rPr lang="es-CO" sz="2000" dirty="0" err="1"/>
              <a:t>varchar</a:t>
            </a:r>
            <a:r>
              <a:rPr lang="es-CO" sz="2000" dirty="0"/>
              <a:t>(255),</a:t>
            </a:r>
          </a:p>
          <a:p>
            <a:pPr marL="1800000">
              <a:buNone/>
            </a:pPr>
            <a:r>
              <a:rPr lang="es-CO" sz="2000" dirty="0"/>
              <a:t>			</a:t>
            </a:r>
            <a:r>
              <a:rPr lang="es-CO" sz="2000" dirty="0" err="1"/>
              <a:t>ubicacion</a:t>
            </a:r>
            <a:r>
              <a:rPr lang="es-CO" sz="2000" dirty="0"/>
              <a:t> </a:t>
            </a:r>
            <a:r>
              <a:rPr lang="es-CO" sz="2000" dirty="0" err="1"/>
              <a:t>varchar</a:t>
            </a:r>
            <a:r>
              <a:rPr lang="es-CO" sz="2000" dirty="0"/>
              <a:t>(255), </a:t>
            </a:r>
            <a:br>
              <a:rPr lang="es-CO" sz="2000" dirty="0"/>
            </a:br>
            <a:r>
              <a:rPr lang="es-CO" sz="2000" dirty="0"/>
              <a:t>) ;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Creación de tablas con 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s-CO" b="1" dirty="0"/>
          </a:p>
          <a:p>
            <a:pPr>
              <a:buNone/>
            </a:pPr>
            <a:r>
              <a:rPr lang="es-ES" b="1" dirty="0"/>
              <a:t>CREATE TABLE</a:t>
            </a:r>
            <a:r>
              <a:rPr lang="es-ES" dirty="0"/>
              <a:t> &lt;</a:t>
            </a:r>
            <a:r>
              <a:rPr lang="es-ES" i="1" dirty="0" err="1"/>
              <a:t>nombre_tabla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(</a:t>
            </a:r>
            <a:br>
              <a:rPr lang="es-ES" dirty="0"/>
            </a:br>
            <a:r>
              <a:rPr lang="es-ES" dirty="0"/>
              <a:t>	&lt;</a:t>
            </a:r>
            <a:r>
              <a:rPr lang="es-ES" i="1" dirty="0" err="1"/>
              <a:t>nombre_campo</a:t>
            </a:r>
            <a:r>
              <a:rPr lang="es-ES" dirty="0"/>
              <a:t>&gt; &lt;</a:t>
            </a:r>
            <a:r>
              <a:rPr lang="es-ES" i="1" dirty="0" err="1"/>
              <a:t>tipo_datos</a:t>
            </a:r>
            <a:r>
              <a:rPr lang="es-ES" i="1" dirty="0"/>
              <a:t>(tamaño)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		[</a:t>
            </a:r>
            <a:r>
              <a:rPr lang="es-ES" b="1" dirty="0" err="1"/>
              <a:t>null</a:t>
            </a:r>
            <a:r>
              <a:rPr lang="es-ES" b="1" dirty="0"/>
              <a:t> </a:t>
            </a:r>
            <a:r>
              <a:rPr lang="es-ES" dirty="0"/>
              <a:t>| </a:t>
            </a:r>
            <a:r>
              <a:rPr lang="es-ES" b="1" dirty="0" err="1"/>
              <a:t>not</a:t>
            </a:r>
            <a:r>
              <a:rPr lang="es-ES" b="1" dirty="0"/>
              <a:t> </a:t>
            </a:r>
            <a:r>
              <a:rPr lang="es-ES" b="1" dirty="0" err="1"/>
              <a:t>null</a:t>
            </a:r>
            <a:r>
              <a:rPr lang="es-ES" dirty="0"/>
              <a:t>] [default &lt;</a:t>
            </a:r>
            <a:r>
              <a:rPr lang="es-ES" i="1" dirty="0" err="1"/>
              <a:t>valor_por_defecto</a:t>
            </a:r>
            <a:r>
              <a:rPr lang="es-ES" dirty="0"/>
              <a:t>&gt;]</a:t>
            </a:r>
            <a:br>
              <a:rPr lang="es-ES" dirty="0"/>
            </a:br>
            <a:r>
              <a:rPr lang="es-ES" dirty="0"/>
              <a:t>{,&lt;</a:t>
            </a:r>
            <a:r>
              <a:rPr lang="es-ES" i="1" dirty="0" err="1"/>
              <a:t>nombre_campo</a:t>
            </a:r>
            <a:r>
              <a:rPr lang="es-ES" dirty="0"/>
              <a:t>&gt; &lt;</a:t>
            </a:r>
            <a:r>
              <a:rPr lang="es-ES" i="1" dirty="0" err="1"/>
              <a:t>tipo_datos</a:t>
            </a:r>
            <a:r>
              <a:rPr lang="es-ES" i="1" dirty="0"/>
              <a:t>(tamaño)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		[</a:t>
            </a:r>
            <a:r>
              <a:rPr lang="es-ES" b="1" dirty="0" err="1"/>
              <a:t>null</a:t>
            </a:r>
            <a:r>
              <a:rPr lang="es-ES" dirty="0"/>
              <a:t> | </a:t>
            </a:r>
            <a:r>
              <a:rPr lang="es-ES" b="1" dirty="0" err="1"/>
              <a:t>not</a:t>
            </a:r>
            <a:r>
              <a:rPr lang="es-ES" b="1" dirty="0"/>
              <a:t> </a:t>
            </a:r>
            <a:r>
              <a:rPr lang="es-ES" b="1" dirty="0" err="1"/>
              <a:t>null</a:t>
            </a:r>
            <a:r>
              <a:rPr lang="es-ES" dirty="0"/>
              <a:t>] [default &lt;</a:t>
            </a:r>
            <a:r>
              <a:rPr lang="es-ES" i="1" dirty="0" err="1"/>
              <a:t>valor_por_defecto</a:t>
            </a:r>
            <a:r>
              <a:rPr lang="es-ES" dirty="0"/>
              <a:t>&gt;]}</a:t>
            </a:r>
            <a:br>
              <a:rPr lang="es-ES" dirty="0"/>
            </a:br>
            <a:r>
              <a:rPr lang="es-ES" dirty="0"/>
              <a:t>[, </a:t>
            </a:r>
            <a:r>
              <a:rPr lang="es-ES" b="1" dirty="0" err="1"/>
              <a:t>constraint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i="1" dirty="0"/>
              <a:t>nombre</a:t>
            </a:r>
            <a:r>
              <a:rPr lang="es-ES" dirty="0"/>
              <a:t>&gt; </a:t>
            </a:r>
          </a:p>
          <a:p>
            <a:pPr>
              <a:buNone/>
            </a:pPr>
            <a:r>
              <a:rPr lang="es-ES" b="1" dirty="0"/>
              <a:t>		</a:t>
            </a:r>
            <a:r>
              <a:rPr lang="es-ES" b="1" dirty="0" err="1"/>
              <a:t>primary</a:t>
            </a:r>
            <a:r>
              <a:rPr lang="es-ES" b="1" dirty="0"/>
              <a:t> </a:t>
            </a:r>
            <a:r>
              <a:rPr lang="es-ES" b="1" dirty="0" err="1"/>
              <a:t>key</a:t>
            </a:r>
            <a:r>
              <a:rPr lang="es-ES" b="1" dirty="0"/>
              <a:t> </a:t>
            </a:r>
            <a:r>
              <a:rPr lang="es-ES" dirty="0"/>
              <a:t>(&lt;</a:t>
            </a:r>
            <a:r>
              <a:rPr lang="es-ES" i="1" dirty="0" err="1"/>
              <a:t>nombre_campo</a:t>
            </a:r>
            <a:r>
              <a:rPr lang="es-ES" dirty="0"/>
              <a:t>&gt;)] }</a:t>
            </a:r>
            <a:br>
              <a:rPr lang="es-ES" dirty="0"/>
            </a:br>
            <a:r>
              <a:rPr lang="es-ES" dirty="0"/>
              <a:t>[, </a:t>
            </a:r>
            <a:r>
              <a:rPr lang="es-ES" b="1" dirty="0" err="1"/>
              <a:t>constraint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i="1" dirty="0"/>
              <a:t>nombre</a:t>
            </a:r>
            <a:r>
              <a:rPr lang="es-ES" dirty="0"/>
              <a:t>&gt; </a:t>
            </a:r>
          </a:p>
          <a:p>
            <a:pPr>
              <a:buNone/>
            </a:pPr>
            <a:r>
              <a:rPr lang="es-ES" b="1" dirty="0"/>
              <a:t>		</a:t>
            </a:r>
            <a:r>
              <a:rPr lang="es-ES" b="1" dirty="0" err="1"/>
              <a:t>foreign</a:t>
            </a:r>
            <a:r>
              <a:rPr lang="es-ES" b="1" dirty="0"/>
              <a:t> </a:t>
            </a:r>
            <a:r>
              <a:rPr lang="es-ES" b="1" dirty="0" err="1"/>
              <a:t>key</a:t>
            </a:r>
            <a:r>
              <a:rPr lang="es-ES" dirty="0"/>
              <a:t> (&lt;</a:t>
            </a:r>
            <a:r>
              <a:rPr lang="es-ES" i="1" dirty="0" err="1"/>
              <a:t>nombre_campo</a:t>
            </a:r>
            <a:r>
              <a:rPr lang="es-ES" dirty="0"/>
              <a:t>&gt; 			{,&lt;</a:t>
            </a:r>
            <a:r>
              <a:rPr lang="es-ES" i="1" dirty="0" err="1"/>
              <a:t>nombre_campo</a:t>
            </a:r>
            <a:r>
              <a:rPr lang="es-ES" dirty="0"/>
              <a:t>&gt;}) </a:t>
            </a:r>
            <a:br>
              <a:rPr lang="es-ES" dirty="0"/>
            </a:br>
            <a:r>
              <a:rPr lang="es-ES" b="1" dirty="0" err="1"/>
              <a:t>references</a:t>
            </a:r>
            <a:r>
              <a:rPr lang="es-ES" dirty="0"/>
              <a:t> &lt;</a:t>
            </a:r>
            <a:r>
              <a:rPr lang="es-ES" dirty="0" err="1"/>
              <a:t>tabla_referenciada</a:t>
            </a:r>
            <a:r>
              <a:rPr lang="es-ES" dirty="0"/>
              <a:t>&gt; ( &lt;</a:t>
            </a:r>
            <a:r>
              <a:rPr lang="es-ES" i="1" dirty="0" err="1"/>
              <a:t>nombre_campo</a:t>
            </a:r>
            <a:r>
              <a:rPr lang="es-ES" dirty="0"/>
              <a:t>&gt; 	{,&lt;</a:t>
            </a:r>
            <a:r>
              <a:rPr lang="es-ES" i="1" dirty="0" err="1"/>
              <a:t>nombre_campo</a:t>
            </a:r>
            <a:r>
              <a:rPr lang="es-ES" dirty="0"/>
              <a:t>&gt;}  ) ] </a:t>
            </a:r>
            <a:br>
              <a:rPr lang="es-ES" dirty="0"/>
            </a:br>
            <a:r>
              <a:rPr lang="es-ES" dirty="0"/>
              <a:t>) ;</a:t>
            </a:r>
            <a:endParaRPr lang="es-CO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de tablas, ejemplo 1.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CO" b="1" dirty="0"/>
          </a:p>
          <a:p>
            <a:pPr>
              <a:buNone/>
            </a:pPr>
            <a:r>
              <a:rPr lang="es-CO" b="1" dirty="0"/>
              <a:t>CREATE TABLE </a:t>
            </a:r>
            <a:r>
              <a:rPr lang="es-CO" b="1" dirty="0" err="1"/>
              <a:t>tbAutos</a:t>
            </a:r>
            <a:endParaRPr lang="es-CO" b="1" dirty="0"/>
          </a:p>
          <a:p>
            <a:pPr>
              <a:buNone/>
            </a:pPr>
            <a:r>
              <a:rPr lang="es-CO" b="1" dirty="0"/>
              <a:t>( </a:t>
            </a:r>
          </a:p>
          <a:p>
            <a:pPr>
              <a:buNone/>
            </a:pPr>
            <a:r>
              <a:rPr lang="es-CO" b="1" dirty="0"/>
              <a:t>	</a:t>
            </a:r>
            <a:r>
              <a:rPr lang="es-CO" dirty="0"/>
              <a:t>matricula </a:t>
            </a:r>
            <a:r>
              <a:rPr lang="es-CO" b="1" dirty="0" err="1"/>
              <a:t>char</a:t>
            </a:r>
            <a:r>
              <a:rPr lang="es-CO" dirty="0"/>
              <a:t>(8)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null</a:t>
            </a:r>
            <a:r>
              <a:rPr lang="es-CO" dirty="0"/>
              <a:t>,</a:t>
            </a:r>
          </a:p>
          <a:p>
            <a:pPr>
              <a:buNone/>
            </a:pPr>
            <a:r>
              <a:rPr lang="es-CO" dirty="0"/>
              <a:t> 	marca </a:t>
            </a:r>
            <a:r>
              <a:rPr lang="es-CO" b="1" dirty="0" err="1"/>
              <a:t>varchar</a:t>
            </a:r>
            <a:r>
              <a:rPr lang="es-CO" dirty="0"/>
              <a:t>(255),</a:t>
            </a:r>
          </a:p>
          <a:p>
            <a:pPr>
              <a:buNone/>
            </a:pPr>
            <a:r>
              <a:rPr lang="es-CO" dirty="0"/>
              <a:t>  	modelo </a:t>
            </a:r>
            <a:r>
              <a:rPr lang="es-CO" b="1" dirty="0" err="1"/>
              <a:t>varchar</a:t>
            </a:r>
            <a:r>
              <a:rPr lang="es-CO" dirty="0"/>
              <a:t>(255),</a:t>
            </a:r>
          </a:p>
          <a:p>
            <a:pPr>
              <a:buNone/>
            </a:pPr>
            <a:r>
              <a:rPr lang="es-CO" dirty="0"/>
              <a:t>   color </a:t>
            </a:r>
            <a:r>
              <a:rPr lang="es-CO" b="1" dirty="0" err="1"/>
              <a:t>varchar</a:t>
            </a:r>
            <a:r>
              <a:rPr lang="es-CO" dirty="0"/>
              <a:t>(255)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null</a:t>
            </a:r>
            <a:r>
              <a:rPr lang="es-CO" dirty="0"/>
              <a:t>,</a:t>
            </a:r>
          </a:p>
          <a:p>
            <a:pPr>
              <a:buNone/>
            </a:pPr>
            <a:r>
              <a:rPr lang="es-CO" dirty="0"/>
              <a:t>   </a:t>
            </a:r>
            <a:r>
              <a:rPr lang="es-CO" dirty="0" err="1"/>
              <a:t>numero_kilometros</a:t>
            </a:r>
            <a:r>
              <a:rPr lang="es-CO" dirty="0"/>
              <a:t> </a:t>
            </a:r>
            <a:r>
              <a:rPr lang="es-CO" b="1" dirty="0" err="1"/>
              <a:t>numeric</a:t>
            </a:r>
            <a:r>
              <a:rPr lang="es-CO" dirty="0"/>
              <a:t>(14,2) default 0,</a:t>
            </a:r>
          </a:p>
          <a:p>
            <a:pPr>
              <a:buNone/>
            </a:pPr>
            <a:r>
              <a:rPr lang="es-CO" dirty="0"/>
              <a:t>	</a:t>
            </a:r>
            <a:r>
              <a:rPr lang="es-CO" b="1" dirty="0" err="1"/>
              <a:t>constraint</a:t>
            </a:r>
            <a:r>
              <a:rPr lang="es-CO" dirty="0"/>
              <a:t> </a:t>
            </a:r>
            <a:r>
              <a:rPr lang="es-CO" dirty="0" err="1"/>
              <a:t>PK_Coches</a:t>
            </a:r>
            <a:r>
              <a:rPr lang="es-CO" dirty="0"/>
              <a:t> </a:t>
            </a:r>
            <a:r>
              <a:rPr lang="es-CO" b="1" dirty="0" err="1"/>
              <a:t>primary</a:t>
            </a:r>
            <a:r>
              <a:rPr lang="es-CO" b="1" dirty="0"/>
              <a:t> </a:t>
            </a:r>
            <a:r>
              <a:rPr lang="es-CO" b="1" dirty="0" err="1"/>
              <a:t>key</a:t>
            </a:r>
            <a:r>
              <a:rPr lang="es-CO" b="1" dirty="0"/>
              <a:t> </a:t>
            </a:r>
            <a:r>
              <a:rPr lang="es-CO" dirty="0"/>
              <a:t>(matricula)</a:t>
            </a:r>
          </a:p>
          <a:p>
            <a:pPr>
              <a:buNone/>
            </a:pPr>
            <a:r>
              <a:rPr lang="es-CO" b="1" dirty="0"/>
              <a:t>) ;</a:t>
            </a:r>
            <a:endParaRPr lang="es-CO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de tablas, ejemplo 2-1.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CO" dirty="0"/>
              <a:t>CREATE TABLE </a:t>
            </a:r>
            <a:r>
              <a:rPr lang="es-CO" dirty="0" err="1"/>
              <a:t>tbProveedor</a:t>
            </a:r>
            <a:r>
              <a:rPr lang="es-CO" dirty="0"/>
              <a:t> </a:t>
            </a:r>
          </a:p>
          <a:p>
            <a:pPr>
              <a:buNone/>
            </a:pPr>
            <a:r>
              <a:rPr lang="es-CO" dirty="0"/>
              <a:t>(</a:t>
            </a:r>
          </a:p>
          <a:p>
            <a:pPr>
              <a:buNone/>
            </a:pPr>
            <a:r>
              <a:rPr lang="es-CO" dirty="0"/>
              <a:t>  		id </a:t>
            </a:r>
            <a:r>
              <a:rPr lang="es-CO" dirty="0" err="1"/>
              <a:t>numeric</a:t>
            </a:r>
            <a:r>
              <a:rPr lang="es-CO" dirty="0"/>
              <a:t>(10)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null</a:t>
            </a:r>
            <a:r>
              <a:rPr lang="es-CO" dirty="0"/>
              <a:t>, </a:t>
            </a:r>
          </a:p>
          <a:p>
            <a:pPr>
              <a:buNone/>
            </a:pPr>
            <a:r>
              <a:rPr lang="es-CO" dirty="0"/>
              <a:t>  		nombre varchar2(50)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null</a:t>
            </a:r>
            <a:r>
              <a:rPr lang="es-CO" dirty="0"/>
              <a:t>, </a:t>
            </a:r>
          </a:p>
          <a:p>
            <a:pPr>
              <a:buNone/>
            </a:pPr>
            <a:r>
              <a:rPr lang="es-CO" dirty="0"/>
              <a:t>  		correo varchar2(50),  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es-CO" dirty="0"/>
              <a:t>		 CONSTRAINT </a:t>
            </a:r>
            <a:r>
              <a:rPr lang="es-CO" dirty="0" err="1"/>
              <a:t>pk_tbProveedor</a:t>
            </a:r>
            <a:r>
              <a:rPr lang="es-CO" dirty="0"/>
              <a:t> </a:t>
            </a:r>
          </a:p>
          <a:p>
            <a:pPr>
              <a:buNone/>
            </a:pPr>
            <a:r>
              <a:rPr lang="es-CO" dirty="0"/>
              <a:t>				PRIMARY KEY (id, nombre) </a:t>
            </a:r>
          </a:p>
          <a:p>
            <a:pPr>
              <a:buNone/>
            </a:pPr>
            <a:r>
              <a:rPr lang="es-CO" dirty="0"/>
              <a:t>); 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endParaRPr lang="es-CO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de tablas, ejemplo 2-2.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CO" sz="4400" dirty="0"/>
              <a:t>CREATE TABLE </a:t>
            </a:r>
            <a:r>
              <a:rPr lang="es-CO" sz="4400" dirty="0" err="1"/>
              <a:t>tbProducto</a:t>
            </a:r>
            <a:r>
              <a:rPr lang="es-CO" sz="4400" dirty="0"/>
              <a:t> (</a:t>
            </a:r>
          </a:p>
          <a:p>
            <a:pPr>
              <a:buNone/>
            </a:pPr>
            <a:r>
              <a:rPr lang="es-CO" sz="4400" dirty="0"/>
              <a:t>	 	id </a:t>
            </a:r>
            <a:r>
              <a:rPr lang="es-CO" sz="4400" dirty="0" err="1"/>
              <a:t>numeric</a:t>
            </a:r>
            <a:r>
              <a:rPr lang="es-CO" sz="4400" dirty="0"/>
              <a:t>(10) </a:t>
            </a:r>
            <a:r>
              <a:rPr lang="es-CO" sz="4400" dirty="0" err="1"/>
              <a:t>not</a:t>
            </a:r>
            <a:r>
              <a:rPr lang="es-CO" sz="4400" dirty="0"/>
              <a:t> </a:t>
            </a:r>
            <a:r>
              <a:rPr lang="es-CO" sz="4400" dirty="0" err="1"/>
              <a:t>null</a:t>
            </a:r>
            <a:r>
              <a:rPr lang="es-CO" sz="4400" dirty="0"/>
              <a:t>,</a:t>
            </a:r>
          </a:p>
          <a:p>
            <a:pPr>
              <a:buNone/>
            </a:pPr>
            <a:r>
              <a:rPr lang="es-CO" sz="4400" dirty="0"/>
              <a:t>    	</a:t>
            </a:r>
            <a:r>
              <a:rPr lang="es-CO" sz="4400" dirty="0" err="1"/>
              <a:t>tbProveedor_id</a:t>
            </a:r>
            <a:r>
              <a:rPr lang="es-CO" sz="4400" dirty="0"/>
              <a:t>     </a:t>
            </a:r>
            <a:r>
              <a:rPr lang="es-CO" sz="4400" dirty="0" err="1"/>
              <a:t>numeric</a:t>
            </a:r>
            <a:r>
              <a:rPr lang="es-CO" sz="4400" dirty="0"/>
              <a:t>(10) </a:t>
            </a:r>
            <a:r>
              <a:rPr lang="es-CO" sz="4400" dirty="0" err="1"/>
              <a:t>not</a:t>
            </a:r>
            <a:r>
              <a:rPr lang="es-CO" sz="4400" dirty="0"/>
              <a:t> </a:t>
            </a:r>
            <a:r>
              <a:rPr lang="es-CO" sz="4400" dirty="0" err="1"/>
              <a:t>null</a:t>
            </a:r>
            <a:r>
              <a:rPr lang="es-CO" sz="4400" dirty="0"/>
              <a:t>, </a:t>
            </a:r>
          </a:p>
          <a:p>
            <a:pPr>
              <a:buNone/>
            </a:pPr>
            <a:r>
              <a:rPr lang="es-CO" sz="4400" dirty="0"/>
              <a:t>  		</a:t>
            </a:r>
            <a:r>
              <a:rPr lang="es-CO" sz="4400" dirty="0" err="1"/>
              <a:t>tbProveedor_nombre</a:t>
            </a:r>
            <a:r>
              <a:rPr lang="es-CO" sz="4400" dirty="0"/>
              <a:t> varchar2(50) </a:t>
            </a:r>
            <a:r>
              <a:rPr lang="es-CO" sz="4400" dirty="0" err="1"/>
              <a:t>not</a:t>
            </a:r>
            <a:r>
              <a:rPr lang="es-CO" sz="4400" dirty="0"/>
              <a:t> </a:t>
            </a:r>
            <a:r>
              <a:rPr lang="es-CO" sz="4400" dirty="0" err="1"/>
              <a:t>null</a:t>
            </a:r>
            <a:r>
              <a:rPr lang="es-CO" sz="4400" dirty="0"/>
              <a:t>, </a:t>
            </a:r>
          </a:p>
          <a:p>
            <a:pPr>
              <a:buNone/>
            </a:pPr>
            <a:r>
              <a:rPr lang="es-CO" sz="4400" dirty="0"/>
              <a:t>  		nombre varchar2(50) </a:t>
            </a:r>
            <a:r>
              <a:rPr lang="es-CO" sz="4400" dirty="0" err="1"/>
              <a:t>not</a:t>
            </a:r>
            <a:r>
              <a:rPr lang="es-CO" sz="4400" dirty="0"/>
              <a:t> </a:t>
            </a:r>
            <a:r>
              <a:rPr lang="es-CO" sz="4400" dirty="0" err="1"/>
              <a:t>null</a:t>
            </a:r>
            <a:r>
              <a:rPr lang="es-CO" sz="4400" dirty="0"/>
              <a:t>, </a:t>
            </a:r>
          </a:p>
          <a:p>
            <a:pPr>
              <a:buNone/>
            </a:pPr>
            <a:r>
              <a:rPr lang="es-CO" sz="4400" dirty="0"/>
              <a:t>  		cantidad </a:t>
            </a:r>
            <a:r>
              <a:rPr lang="es-CO" sz="4400" dirty="0" err="1"/>
              <a:t>numeric</a:t>
            </a:r>
            <a:r>
              <a:rPr lang="es-CO" sz="4400" dirty="0"/>
              <a:t>(10) </a:t>
            </a:r>
            <a:r>
              <a:rPr lang="es-CO" sz="4400" dirty="0" err="1"/>
              <a:t>not</a:t>
            </a:r>
            <a:r>
              <a:rPr lang="es-CO" sz="4400" dirty="0"/>
              <a:t> </a:t>
            </a:r>
            <a:r>
              <a:rPr lang="es-CO" sz="4400" dirty="0" err="1"/>
              <a:t>null</a:t>
            </a:r>
            <a:r>
              <a:rPr lang="es-CO" sz="4400" dirty="0"/>
              <a:t>,</a:t>
            </a:r>
          </a:p>
          <a:p>
            <a:pPr>
              <a:buNone/>
            </a:pPr>
            <a:r>
              <a:rPr lang="es-CO" sz="4400" dirty="0"/>
              <a:t> CONSTRAINT </a:t>
            </a:r>
            <a:r>
              <a:rPr lang="es-CO" sz="4400" dirty="0" err="1"/>
              <a:t>pk_tbProducto</a:t>
            </a:r>
            <a:r>
              <a:rPr lang="es-CO" sz="4400" dirty="0"/>
              <a:t> </a:t>
            </a:r>
          </a:p>
          <a:p>
            <a:pPr>
              <a:buNone/>
            </a:pPr>
            <a:r>
              <a:rPr lang="es-CO" sz="4400" dirty="0"/>
              <a:t>			PRIMARY KEY (id, </a:t>
            </a:r>
            <a:r>
              <a:rPr lang="es-CO" sz="4400" dirty="0" err="1"/>
              <a:t>tbProveedor_id</a:t>
            </a:r>
            <a:r>
              <a:rPr lang="es-CO" sz="4400" dirty="0"/>
              <a:t>, </a:t>
            </a:r>
            <a:r>
              <a:rPr lang="es-CO" sz="4400" dirty="0" err="1"/>
              <a:t>tbProveedor_nombre</a:t>
            </a:r>
            <a:r>
              <a:rPr lang="es-CO" sz="4400" dirty="0"/>
              <a:t>), </a:t>
            </a:r>
          </a:p>
          <a:p>
            <a:pPr>
              <a:buNone/>
            </a:pPr>
            <a:r>
              <a:rPr lang="es-CO" sz="4400" dirty="0"/>
              <a:t> CONSTRAINT </a:t>
            </a:r>
            <a:r>
              <a:rPr lang="es-CO" sz="4400" dirty="0" err="1"/>
              <a:t>fk_tbProducto_tbProveedor</a:t>
            </a:r>
            <a:r>
              <a:rPr lang="es-CO" sz="4400" dirty="0"/>
              <a:t> </a:t>
            </a:r>
          </a:p>
          <a:p>
            <a:pPr>
              <a:buNone/>
            </a:pPr>
            <a:r>
              <a:rPr lang="es-CO" sz="4400" dirty="0"/>
              <a:t>   			FOREIGN KEY (</a:t>
            </a:r>
            <a:r>
              <a:rPr lang="es-CO" sz="4400" dirty="0" err="1"/>
              <a:t>tbProveedor_id</a:t>
            </a:r>
            <a:r>
              <a:rPr lang="es-CO" sz="4400" dirty="0"/>
              <a:t>, </a:t>
            </a:r>
            <a:r>
              <a:rPr lang="es-CO" sz="4400" dirty="0" err="1"/>
              <a:t>tbProveedor_nombre</a:t>
            </a:r>
            <a:r>
              <a:rPr lang="es-CO" sz="4400" dirty="0"/>
              <a:t>) </a:t>
            </a:r>
          </a:p>
          <a:p>
            <a:pPr>
              <a:buNone/>
            </a:pPr>
            <a:r>
              <a:rPr lang="es-CO" sz="4400" dirty="0"/>
              <a:t> REFERENCES </a:t>
            </a:r>
            <a:r>
              <a:rPr lang="es-CO" sz="4400" dirty="0" err="1"/>
              <a:t>tbProveedor</a:t>
            </a:r>
            <a:r>
              <a:rPr lang="es-CO" sz="4400" dirty="0"/>
              <a:t>(id, nombre)  ); 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endParaRPr lang="es-CO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Algunas Aclaraciones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Después de crear las tablas del ejemplo 2,  ¿cuál seria el orden de eliminación?</a:t>
            </a:r>
          </a:p>
          <a:p>
            <a:pPr algn="ctr">
              <a:buNone/>
            </a:pPr>
            <a:r>
              <a:rPr lang="es-ES" sz="2200" b="1" dirty="0"/>
              <a:t>DROP TABLE</a:t>
            </a:r>
            <a:r>
              <a:rPr lang="es-ES" sz="2200" dirty="0"/>
              <a:t> &lt;</a:t>
            </a:r>
            <a:r>
              <a:rPr lang="es-ES" sz="2200" i="1" dirty="0" err="1"/>
              <a:t>nombre_tabla</a:t>
            </a:r>
            <a:r>
              <a:rPr lang="es-ES" sz="2200" dirty="0"/>
              <a:t>&gt;; </a:t>
            </a:r>
            <a:endParaRPr lang="es-CO" sz="2200" dirty="0"/>
          </a:p>
          <a:p>
            <a:endParaRPr lang="es-CO" dirty="0"/>
          </a:p>
          <a:p>
            <a:r>
              <a:rPr lang="es-CO" dirty="0"/>
              <a:t>¿Cuál es la diferencia entre </a:t>
            </a:r>
            <a:r>
              <a:rPr lang="es-CO" dirty="0" err="1"/>
              <a:t>char</a:t>
            </a:r>
            <a:r>
              <a:rPr lang="es-CO" dirty="0"/>
              <a:t>, </a:t>
            </a:r>
            <a:r>
              <a:rPr lang="es-CO" dirty="0" err="1"/>
              <a:t>varchar</a:t>
            </a:r>
            <a:r>
              <a:rPr lang="es-CO" dirty="0"/>
              <a:t>, varchar2?</a:t>
            </a:r>
          </a:p>
          <a:p>
            <a:pPr lvl="1"/>
            <a:r>
              <a:rPr lang="es-CO" dirty="0" err="1"/>
              <a:t>char</a:t>
            </a:r>
            <a:r>
              <a:rPr lang="es-CO" dirty="0"/>
              <a:t>(n): Se usa para almacenar cadenas de longitud fija. Si la longitud de la cadena es menor que n, el espacio restante NO es liberado.</a:t>
            </a:r>
          </a:p>
          <a:p>
            <a:pPr lvl="1"/>
            <a:r>
              <a:rPr lang="es-CO" dirty="0"/>
              <a:t>varchar2(n): Se usa para almacenar cadenas de longitud variable. Si la longitud de la cadena es menor que n, el espacio restante es liberado.</a:t>
            </a:r>
          </a:p>
          <a:p>
            <a:pPr lvl="1"/>
            <a:r>
              <a:rPr lang="es-CO" dirty="0" err="1"/>
              <a:t>varchar</a:t>
            </a:r>
            <a:r>
              <a:rPr lang="es-CO" dirty="0"/>
              <a:t>(n):  funciona igual que varchar2; sin embargo, no es recomendado usarlo, dado que Oracle lo tiene reservado para usos futuros,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Brevemente: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SQL es el lenguaje de consulta universal para bases de datos.</a:t>
            </a:r>
          </a:p>
          <a:p>
            <a:endParaRPr lang="es-CO" dirty="0"/>
          </a:p>
          <a:p>
            <a:r>
              <a:rPr lang="es-CO" dirty="0"/>
              <a:t> SQL ANSI 92 es el estándar SQL.</a:t>
            </a:r>
          </a:p>
          <a:p>
            <a:endParaRPr lang="es-CO" dirty="0"/>
          </a:p>
          <a:p>
            <a:r>
              <a:rPr lang="es-CO" dirty="0"/>
              <a:t>Existen otras variantes que lo extienden como:  T-SQL (</a:t>
            </a:r>
            <a:r>
              <a:rPr lang="es-CO" dirty="0" err="1"/>
              <a:t>Transact</a:t>
            </a:r>
            <a:r>
              <a:rPr lang="es-CO" dirty="0"/>
              <a:t>-SQL)  y PL/SQL (</a:t>
            </a:r>
            <a:r>
              <a:rPr lang="es-CO" dirty="0" err="1"/>
              <a:t>Procedure</a:t>
            </a:r>
            <a:r>
              <a:rPr lang="es-CO" dirty="0"/>
              <a:t> </a:t>
            </a:r>
            <a:r>
              <a:rPr lang="es-CO" dirty="0" err="1"/>
              <a:t>Language</a:t>
            </a:r>
            <a:r>
              <a:rPr lang="es-CO" dirty="0"/>
              <a:t> / SQL)</a:t>
            </a:r>
          </a:p>
          <a:p>
            <a:pPr lvl="1"/>
            <a:endParaRPr lang="es-CO" dirty="0"/>
          </a:p>
          <a:p>
            <a:r>
              <a:rPr lang="es-CO" dirty="0"/>
              <a:t>SQL proporciona tres conjuntos básicos de sentencias:  </a:t>
            </a:r>
          </a:p>
          <a:p>
            <a:pPr lvl="1"/>
            <a:r>
              <a:rPr lang="es-CO" dirty="0"/>
              <a:t>D.M.L (lenguaje de manipulación de datos).</a:t>
            </a:r>
          </a:p>
          <a:p>
            <a:pPr lvl="1"/>
            <a:r>
              <a:rPr lang="es-CO" dirty="0"/>
              <a:t>D.D.L (Lenguaje de definición de datos).</a:t>
            </a:r>
          </a:p>
          <a:p>
            <a:pPr lvl="1"/>
            <a:r>
              <a:rPr lang="es-CO" dirty="0"/>
              <a:t>D.C.L (Lenguaje de Control de Datos).</a:t>
            </a:r>
          </a:p>
          <a:p>
            <a:endParaRPr lang="es-CO" dirty="0"/>
          </a:p>
          <a:p>
            <a:pPr lvl="1">
              <a:buNone/>
            </a:pPr>
            <a:endParaRPr lang="es-CO" dirty="0"/>
          </a:p>
          <a:p>
            <a:pPr lvl="1">
              <a:buNone/>
            </a:pPr>
            <a:endParaRPr lang="es-CO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Modificación de tablas con 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s-CO" b="1" dirty="0"/>
          </a:p>
          <a:p>
            <a:pPr>
              <a:buNone/>
            </a:pPr>
            <a:r>
              <a:rPr lang="en-US" dirty="0"/>
              <a:t>ALTER TABLE &lt;</a:t>
            </a:r>
            <a:r>
              <a:rPr lang="en-US" dirty="0" err="1"/>
              <a:t>table_name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add [CONSTRAINT </a:t>
            </a:r>
            <a:r>
              <a:rPr lang="en-US" dirty="0" err="1"/>
              <a:t>constraint_name</a:t>
            </a:r>
            <a:br>
              <a:rPr lang="en-US" dirty="0"/>
            </a:br>
            <a:r>
              <a:rPr lang="en-US" dirty="0"/>
              <a:t>  FOREIGN KEY (column1, column2, ... </a:t>
            </a:r>
            <a:r>
              <a:rPr lang="en-US" dirty="0" err="1"/>
              <a:t>column_n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 REFERENCES </a:t>
            </a:r>
            <a:r>
              <a:rPr lang="en-US" dirty="0" err="1"/>
              <a:t>parent_table</a:t>
            </a:r>
            <a:r>
              <a:rPr lang="en-US" dirty="0"/>
              <a:t> (column1, column2, ... </a:t>
            </a:r>
            <a:r>
              <a:rPr lang="en-US" dirty="0" err="1"/>
              <a:t>column_n</a:t>
            </a:r>
            <a:r>
              <a:rPr lang="en-US" dirty="0"/>
              <a:t>);</a:t>
            </a:r>
            <a:r>
              <a:rPr lang="es-CO" dirty="0"/>
              <a:t>;</a:t>
            </a:r>
          </a:p>
          <a:p>
            <a:endParaRPr lang="es-CO" dirty="0"/>
          </a:p>
          <a:p>
            <a:r>
              <a:rPr lang="es-CO" dirty="0"/>
              <a:t>Permite:</a:t>
            </a:r>
          </a:p>
          <a:p>
            <a:pPr lvl="1"/>
            <a:r>
              <a:rPr lang="es-CO" sz="2600" dirty="0">
                <a:solidFill>
                  <a:schemeClr val="tx1"/>
                </a:solidFill>
              </a:rPr>
              <a:t>Añadir campos a la estructura inicial de una tabla. </a:t>
            </a:r>
          </a:p>
          <a:p>
            <a:pPr lvl="1"/>
            <a:r>
              <a:rPr lang="es-CO" sz="2600" dirty="0">
                <a:solidFill>
                  <a:schemeClr val="tx1"/>
                </a:solidFill>
              </a:rPr>
              <a:t>Añadir restricciones y referencias.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es-CO" dirty="0"/>
              <a:t>Nota: para ver los atributos de una tabla, se usa el comando 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es-CO" dirty="0"/>
              <a:t>	</a:t>
            </a:r>
            <a:r>
              <a:rPr lang="es-CO" b="1" dirty="0"/>
              <a:t>DESCRIBE</a:t>
            </a:r>
            <a:r>
              <a:rPr lang="es-CO" dirty="0"/>
              <a:t> &lt;</a:t>
            </a:r>
            <a:r>
              <a:rPr lang="es-CO" i="1" dirty="0" err="1"/>
              <a:t>nombre_tabla</a:t>
            </a:r>
            <a:r>
              <a:rPr lang="es-CO" dirty="0"/>
              <a:t>&gt;;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Modificación de tablas, ejemplo 1.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s-CO" b="1" dirty="0"/>
          </a:p>
          <a:p>
            <a:pPr>
              <a:buNone/>
            </a:pPr>
            <a:r>
              <a:rPr lang="es-CO" i="1" dirty="0">
                <a:solidFill>
                  <a:srgbClr val="00B050"/>
                </a:solidFill>
              </a:rPr>
              <a:t>-- Veamos los campos de la tabla </a:t>
            </a:r>
            <a:r>
              <a:rPr lang="es-CO" i="1" dirty="0" err="1">
                <a:solidFill>
                  <a:srgbClr val="00B050"/>
                </a:solidFill>
              </a:rPr>
              <a:t>tbProducto</a:t>
            </a:r>
            <a:r>
              <a:rPr lang="es-CO" i="1" dirty="0">
                <a:solidFill>
                  <a:srgbClr val="00B050"/>
                </a:solidFill>
              </a:rPr>
              <a:t> antes de modificarla.</a:t>
            </a:r>
          </a:p>
          <a:p>
            <a:pPr>
              <a:buNone/>
            </a:pPr>
            <a:r>
              <a:rPr lang="es-CO" dirty="0"/>
              <a:t>DESCRIBE </a:t>
            </a:r>
            <a:r>
              <a:rPr lang="es-CO" dirty="0" err="1"/>
              <a:t>tbProducto</a:t>
            </a:r>
            <a:r>
              <a:rPr lang="es-CO" dirty="0"/>
              <a:t>;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es-CO" i="1" dirty="0">
                <a:solidFill>
                  <a:srgbClr val="00B050"/>
                </a:solidFill>
              </a:rPr>
              <a:t>-- Se agregan dos campos:</a:t>
            </a:r>
          </a:p>
          <a:p>
            <a:pPr>
              <a:buNone/>
            </a:pPr>
            <a:r>
              <a:rPr lang="es-CO" dirty="0"/>
              <a:t>ALTER TABLE </a:t>
            </a:r>
            <a:r>
              <a:rPr lang="es-CO" dirty="0" err="1"/>
              <a:t>tbProducto</a:t>
            </a:r>
            <a:r>
              <a:rPr lang="es-CO" dirty="0"/>
              <a:t> ADD calidad </a:t>
            </a:r>
            <a:r>
              <a:rPr lang="es-CO" dirty="0" err="1"/>
              <a:t>number</a:t>
            </a:r>
            <a:r>
              <a:rPr lang="es-CO" dirty="0"/>
              <a:t>(10) default 4;</a:t>
            </a:r>
          </a:p>
          <a:p>
            <a:pPr>
              <a:buNone/>
            </a:pPr>
            <a:r>
              <a:rPr lang="es-CO" dirty="0"/>
              <a:t>ALTER TABLE </a:t>
            </a:r>
            <a:r>
              <a:rPr lang="es-CO" dirty="0" err="1"/>
              <a:t>tbProducto</a:t>
            </a:r>
            <a:r>
              <a:rPr lang="es-CO" dirty="0"/>
              <a:t> ADD calidad2 </a:t>
            </a:r>
            <a:r>
              <a:rPr lang="es-CO" dirty="0" err="1"/>
              <a:t>number</a:t>
            </a:r>
            <a:r>
              <a:rPr lang="es-CO" dirty="0"/>
              <a:t>(10) default 5;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es-CO" i="1" dirty="0">
                <a:solidFill>
                  <a:srgbClr val="00B050"/>
                </a:solidFill>
              </a:rPr>
              <a:t>-- Veamos los campos de la tabla </a:t>
            </a:r>
            <a:r>
              <a:rPr lang="es-CO" i="1" dirty="0" err="1">
                <a:solidFill>
                  <a:srgbClr val="00B050"/>
                </a:solidFill>
              </a:rPr>
              <a:t>tbProducto</a:t>
            </a:r>
            <a:r>
              <a:rPr lang="es-CO" i="1" dirty="0">
                <a:solidFill>
                  <a:srgbClr val="00B050"/>
                </a:solidFill>
              </a:rPr>
              <a:t> </a:t>
            </a:r>
            <a:r>
              <a:rPr lang="es-CO" i="1" dirty="0" err="1">
                <a:solidFill>
                  <a:srgbClr val="00B050"/>
                </a:solidFill>
              </a:rPr>
              <a:t>despues</a:t>
            </a:r>
            <a:r>
              <a:rPr lang="es-CO" i="1" dirty="0">
                <a:solidFill>
                  <a:srgbClr val="00B050"/>
                </a:solidFill>
              </a:rPr>
              <a:t> de modificarla.</a:t>
            </a:r>
          </a:p>
          <a:p>
            <a:pPr>
              <a:buNone/>
            </a:pPr>
            <a:r>
              <a:rPr lang="es-CO" dirty="0"/>
              <a:t>DESCRIBE </a:t>
            </a:r>
            <a:r>
              <a:rPr lang="es-CO" dirty="0" err="1"/>
              <a:t>tbProducto</a:t>
            </a:r>
            <a:r>
              <a:rPr lang="es-CO" dirty="0"/>
              <a:t>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Modificación de tablas, ejemplo 2.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s-CO" b="1" dirty="0"/>
          </a:p>
          <a:p>
            <a:pPr>
              <a:buNone/>
            </a:pPr>
            <a:r>
              <a:rPr lang="es-CO" i="1" dirty="0">
                <a:solidFill>
                  <a:srgbClr val="00B050"/>
                </a:solidFill>
              </a:rPr>
              <a:t>-- Veamos los campos de la tabla </a:t>
            </a:r>
            <a:r>
              <a:rPr lang="es-CO" i="1" dirty="0" err="1">
                <a:solidFill>
                  <a:srgbClr val="00B050"/>
                </a:solidFill>
              </a:rPr>
              <a:t>tbProducto</a:t>
            </a:r>
            <a:r>
              <a:rPr lang="es-CO" i="1" dirty="0">
                <a:solidFill>
                  <a:srgbClr val="00B050"/>
                </a:solidFill>
              </a:rPr>
              <a:t> antes de modificarla.</a:t>
            </a:r>
          </a:p>
          <a:p>
            <a:pPr>
              <a:buNone/>
            </a:pPr>
            <a:r>
              <a:rPr lang="es-CO" dirty="0"/>
              <a:t>DESCRIBE </a:t>
            </a:r>
            <a:r>
              <a:rPr lang="es-CO" dirty="0" err="1"/>
              <a:t>tbProducto</a:t>
            </a:r>
            <a:r>
              <a:rPr lang="es-CO" dirty="0"/>
              <a:t>;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es-CO" i="1" dirty="0">
                <a:solidFill>
                  <a:srgbClr val="00B050"/>
                </a:solidFill>
              </a:rPr>
              <a:t>-- Se elimina un campo:</a:t>
            </a:r>
          </a:p>
          <a:p>
            <a:pPr>
              <a:buNone/>
            </a:pPr>
            <a:r>
              <a:rPr lang="es-CO" dirty="0"/>
              <a:t>ALTER TABLE </a:t>
            </a:r>
            <a:r>
              <a:rPr lang="es-CO" dirty="0" err="1"/>
              <a:t>tbproducto</a:t>
            </a:r>
            <a:r>
              <a:rPr lang="es-CO" dirty="0"/>
              <a:t> DROP COLUMN calidad2; 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es-CO" i="1" dirty="0">
                <a:solidFill>
                  <a:srgbClr val="00B050"/>
                </a:solidFill>
              </a:rPr>
              <a:t>-- Veamos los campos de la tabla </a:t>
            </a:r>
            <a:r>
              <a:rPr lang="es-CO" i="1" dirty="0" err="1">
                <a:solidFill>
                  <a:srgbClr val="00B050"/>
                </a:solidFill>
              </a:rPr>
              <a:t>tbProducto</a:t>
            </a:r>
            <a:r>
              <a:rPr lang="es-CO" i="1" dirty="0">
                <a:solidFill>
                  <a:srgbClr val="00B050"/>
                </a:solidFill>
              </a:rPr>
              <a:t> </a:t>
            </a:r>
            <a:r>
              <a:rPr lang="es-CO" i="1" dirty="0" err="1">
                <a:solidFill>
                  <a:srgbClr val="00B050"/>
                </a:solidFill>
              </a:rPr>
              <a:t>despues</a:t>
            </a:r>
            <a:r>
              <a:rPr lang="es-CO" i="1" dirty="0">
                <a:solidFill>
                  <a:srgbClr val="00B050"/>
                </a:solidFill>
              </a:rPr>
              <a:t> de modificarla.</a:t>
            </a:r>
          </a:p>
          <a:p>
            <a:pPr>
              <a:buNone/>
            </a:pPr>
            <a:r>
              <a:rPr lang="es-CO" dirty="0"/>
              <a:t>DESCRIBE </a:t>
            </a:r>
            <a:r>
              <a:rPr lang="es-CO" dirty="0" err="1"/>
              <a:t>tbProducto</a:t>
            </a:r>
            <a:r>
              <a:rPr lang="es-CO" dirty="0"/>
              <a:t>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Modificación de tablas, ejemplo 3.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s-CO" b="1" dirty="0"/>
          </a:p>
          <a:p>
            <a:pPr>
              <a:buNone/>
            </a:pPr>
            <a:r>
              <a:rPr lang="es-CO" i="1" dirty="0">
                <a:solidFill>
                  <a:srgbClr val="00B050"/>
                </a:solidFill>
              </a:rPr>
              <a:t>-- Ahora se desea que el campo CALIDAD haga parte de la clave primaria de la tabla Producto.</a:t>
            </a:r>
          </a:p>
          <a:p>
            <a:pPr>
              <a:buNone/>
            </a:pPr>
            <a:endParaRPr lang="es-CO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s-CO" i="1" dirty="0">
                <a:solidFill>
                  <a:srgbClr val="00B050"/>
                </a:solidFill>
              </a:rPr>
              <a:t>-- Consultar las columnas que pertenecen a la clave primaria de la tabla TBPRODUCTO.</a:t>
            </a:r>
          </a:p>
          <a:p>
            <a:pPr>
              <a:buNone/>
            </a:pPr>
            <a:r>
              <a:rPr lang="es-CO" dirty="0"/>
              <a:t>SELECT COLUMN_NAME  FROM </a:t>
            </a:r>
            <a:r>
              <a:rPr lang="es-CO" dirty="0" err="1">
                <a:solidFill>
                  <a:srgbClr val="FF0000"/>
                </a:solidFill>
              </a:rPr>
              <a:t>user_cons_columns</a:t>
            </a:r>
            <a:r>
              <a:rPr lang="es-CO" dirty="0"/>
              <a:t> </a:t>
            </a:r>
            <a:r>
              <a:rPr lang="es-CO" dirty="0" err="1"/>
              <a:t>ucc</a:t>
            </a:r>
            <a:endParaRPr lang="es-CO" dirty="0"/>
          </a:p>
          <a:p>
            <a:pPr>
              <a:buNone/>
            </a:pPr>
            <a:r>
              <a:rPr lang="es-CO" dirty="0"/>
              <a:t>  JOIN </a:t>
            </a:r>
            <a:r>
              <a:rPr lang="es-CO" dirty="0" err="1">
                <a:solidFill>
                  <a:srgbClr val="FF0000"/>
                </a:solidFill>
              </a:rPr>
              <a:t>user_constraints</a:t>
            </a:r>
            <a:r>
              <a:rPr lang="es-CO" dirty="0"/>
              <a:t> </a:t>
            </a:r>
            <a:r>
              <a:rPr lang="es-CO" dirty="0" err="1"/>
              <a:t>uc</a:t>
            </a:r>
            <a:r>
              <a:rPr lang="es-CO" dirty="0"/>
              <a:t> </a:t>
            </a:r>
          </a:p>
          <a:p>
            <a:pPr>
              <a:buNone/>
            </a:pPr>
            <a:r>
              <a:rPr lang="es-CO" dirty="0"/>
              <a:t>  ON </a:t>
            </a:r>
            <a:r>
              <a:rPr lang="es-CO" dirty="0" err="1"/>
              <a:t>ucc.constraint_name</a:t>
            </a:r>
            <a:r>
              <a:rPr lang="es-CO" dirty="0"/>
              <a:t>=</a:t>
            </a:r>
            <a:r>
              <a:rPr lang="es-CO" dirty="0" err="1"/>
              <a:t>uc.constraint_name</a:t>
            </a:r>
            <a:endParaRPr lang="es-CO" dirty="0"/>
          </a:p>
          <a:p>
            <a:pPr>
              <a:buNone/>
            </a:pPr>
            <a:r>
              <a:rPr lang="es-CO" dirty="0"/>
              <a:t>  WHERE  </a:t>
            </a:r>
            <a:r>
              <a:rPr lang="es-CO" dirty="0" err="1"/>
              <a:t>ucc.TABLE_NAME</a:t>
            </a:r>
            <a:r>
              <a:rPr lang="es-CO" dirty="0"/>
              <a:t> = 'TBPRODUCTO' AND</a:t>
            </a:r>
          </a:p>
          <a:p>
            <a:pPr>
              <a:buNone/>
            </a:pPr>
            <a:r>
              <a:rPr lang="es-CO" dirty="0"/>
              <a:t>  </a:t>
            </a:r>
            <a:r>
              <a:rPr lang="es-CO" dirty="0" err="1"/>
              <a:t>uc.CONSTRAINT_NAME</a:t>
            </a:r>
            <a:r>
              <a:rPr lang="es-CO" dirty="0"/>
              <a:t> = 'PK_TBPRODUCTO' ;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es-CO" i="1" dirty="0">
                <a:solidFill>
                  <a:srgbClr val="00B050"/>
                </a:solidFill>
              </a:rPr>
              <a:t>-- Las tablas en rojo son del sistema.</a:t>
            </a:r>
          </a:p>
          <a:p>
            <a:pPr>
              <a:buNone/>
            </a:pPr>
            <a:endParaRPr lang="es-CO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Modificación de tablas, ejemplo 3.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s-CO" b="1" dirty="0"/>
          </a:p>
          <a:p>
            <a:pPr>
              <a:buNone/>
            </a:pPr>
            <a:r>
              <a:rPr lang="es-CO" i="1" dirty="0">
                <a:solidFill>
                  <a:srgbClr val="00B050"/>
                </a:solidFill>
              </a:rPr>
              <a:t>-- Modificar la clave primaria de TBPRODUCTO.</a:t>
            </a:r>
          </a:p>
          <a:p>
            <a:pPr>
              <a:buNone/>
            </a:pPr>
            <a:r>
              <a:rPr lang="es-CO" i="1" dirty="0"/>
              <a:t>ALTER TABLE </a:t>
            </a:r>
            <a:r>
              <a:rPr lang="es-CO" i="1" dirty="0" err="1"/>
              <a:t>tbproducto</a:t>
            </a:r>
            <a:r>
              <a:rPr lang="es-CO" i="1" dirty="0"/>
              <a:t> DROP CONSTRAINT PK_TBPRODUCTO; </a:t>
            </a:r>
          </a:p>
          <a:p>
            <a:pPr>
              <a:buNone/>
            </a:pPr>
            <a:endParaRPr lang="es-CO" i="1" dirty="0"/>
          </a:p>
          <a:p>
            <a:pPr>
              <a:buNone/>
            </a:pPr>
            <a:r>
              <a:rPr lang="es-CO" i="1" dirty="0"/>
              <a:t>ALTER TABLE </a:t>
            </a:r>
            <a:r>
              <a:rPr lang="es-CO" i="1" dirty="0" err="1"/>
              <a:t>tbProducto</a:t>
            </a:r>
            <a:r>
              <a:rPr lang="es-CO" i="1" dirty="0"/>
              <a:t> ADD CONSTRAINT </a:t>
            </a:r>
            <a:r>
              <a:rPr lang="es-CO" i="1" dirty="0" err="1"/>
              <a:t>pk_tbProducto</a:t>
            </a:r>
            <a:r>
              <a:rPr lang="es-CO" i="1" dirty="0"/>
              <a:t> </a:t>
            </a:r>
          </a:p>
          <a:p>
            <a:pPr>
              <a:buNone/>
            </a:pPr>
            <a:r>
              <a:rPr lang="es-CO" i="1" dirty="0"/>
              <a:t>		PRIMARY KEY (id, </a:t>
            </a:r>
            <a:r>
              <a:rPr lang="es-CO" i="1" dirty="0" err="1"/>
              <a:t>tbProveedor_id</a:t>
            </a:r>
            <a:r>
              <a:rPr lang="es-CO" i="1" dirty="0"/>
              <a:t>, </a:t>
            </a:r>
            <a:r>
              <a:rPr lang="es-CO" i="1" dirty="0" err="1"/>
              <a:t>tbProveedor_nombre</a:t>
            </a:r>
            <a:r>
              <a:rPr lang="es-CO" i="1" dirty="0"/>
              <a:t>, 	calidad); </a:t>
            </a:r>
          </a:p>
          <a:p>
            <a:pPr>
              <a:buNone/>
            </a:pPr>
            <a:endParaRPr lang="es-CO" i="1" dirty="0"/>
          </a:p>
          <a:p>
            <a:pPr>
              <a:buNone/>
            </a:pPr>
            <a:r>
              <a:rPr lang="es-CO" i="1" dirty="0">
                <a:solidFill>
                  <a:srgbClr val="00B050"/>
                </a:solidFill>
              </a:rPr>
              <a:t>-- Se comprueba si efectivamente se hizo el cambio.</a:t>
            </a:r>
          </a:p>
          <a:p>
            <a:pPr>
              <a:buNone/>
            </a:pPr>
            <a:r>
              <a:rPr lang="es-CO" dirty="0"/>
              <a:t>SELECT COLUMN_NAME  FROM </a:t>
            </a:r>
            <a:r>
              <a:rPr lang="es-CO" dirty="0" err="1">
                <a:solidFill>
                  <a:srgbClr val="FF0000"/>
                </a:solidFill>
              </a:rPr>
              <a:t>user_cons_columns</a:t>
            </a:r>
            <a:r>
              <a:rPr lang="es-CO" dirty="0"/>
              <a:t> </a:t>
            </a:r>
            <a:r>
              <a:rPr lang="es-CO" dirty="0" err="1"/>
              <a:t>ucc</a:t>
            </a:r>
            <a:endParaRPr lang="es-CO" dirty="0"/>
          </a:p>
          <a:p>
            <a:pPr>
              <a:buNone/>
            </a:pPr>
            <a:r>
              <a:rPr lang="es-CO" dirty="0"/>
              <a:t>  JOIN </a:t>
            </a:r>
            <a:r>
              <a:rPr lang="es-CO" dirty="0" err="1">
                <a:solidFill>
                  <a:srgbClr val="FF0000"/>
                </a:solidFill>
              </a:rPr>
              <a:t>user_constraints</a:t>
            </a:r>
            <a:r>
              <a:rPr lang="es-CO" dirty="0"/>
              <a:t> </a:t>
            </a:r>
            <a:r>
              <a:rPr lang="es-CO" dirty="0" err="1"/>
              <a:t>uc</a:t>
            </a:r>
            <a:r>
              <a:rPr lang="es-CO" dirty="0"/>
              <a:t> </a:t>
            </a:r>
          </a:p>
          <a:p>
            <a:pPr>
              <a:buNone/>
            </a:pPr>
            <a:r>
              <a:rPr lang="es-CO" dirty="0"/>
              <a:t>  ON </a:t>
            </a:r>
            <a:r>
              <a:rPr lang="es-CO" dirty="0" err="1"/>
              <a:t>ucc.constraint_name</a:t>
            </a:r>
            <a:r>
              <a:rPr lang="es-CO" dirty="0"/>
              <a:t>=</a:t>
            </a:r>
            <a:r>
              <a:rPr lang="es-CO" dirty="0" err="1"/>
              <a:t>uc.constraint_name</a:t>
            </a:r>
            <a:endParaRPr lang="es-CO" dirty="0"/>
          </a:p>
          <a:p>
            <a:pPr>
              <a:buNone/>
            </a:pPr>
            <a:r>
              <a:rPr lang="es-CO" dirty="0"/>
              <a:t>  WHERE  </a:t>
            </a:r>
            <a:r>
              <a:rPr lang="es-CO" dirty="0" err="1"/>
              <a:t>ucc.TABLE_NAME</a:t>
            </a:r>
            <a:r>
              <a:rPr lang="es-CO" dirty="0"/>
              <a:t> = 'TBPRODUCTO' AND</a:t>
            </a:r>
          </a:p>
          <a:p>
            <a:pPr>
              <a:buNone/>
            </a:pPr>
            <a:r>
              <a:rPr lang="es-CO" dirty="0"/>
              <a:t>  </a:t>
            </a:r>
            <a:r>
              <a:rPr lang="es-CO" dirty="0" err="1"/>
              <a:t>uc.CONSTRAINT_NAME</a:t>
            </a:r>
            <a:r>
              <a:rPr lang="es-CO" dirty="0"/>
              <a:t> = 'PK_TBPRODUCTO' ;</a:t>
            </a:r>
          </a:p>
          <a:p>
            <a:pPr>
              <a:buNone/>
            </a:pPr>
            <a:endParaRPr lang="es-CO" i="1" dirty="0"/>
          </a:p>
          <a:p>
            <a:pPr>
              <a:buNone/>
            </a:pPr>
            <a:endParaRPr lang="es-CO" dirty="0"/>
          </a:p>
          <a:p>
            <a:pPr>
              <a:buNone/>
            </a:pPr>
            <a:endParaRPr lang="es-CO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Modificación de tablas, ejemplo 3.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CO" b="1" dirty="0"/>
          </a:p>
          <a:p>
            <a:pPr>
              <a:buNone/>
            </a:pPr>
            <a:r>
              <a:rPr lang="es-CO" i="1" dirty="0"/>
              <a:t>En la siguiente dirección pueden encontrarse más ejemplos sobre el uso de ALTER.</a:t>
            </a:r>
          </a:p>
          <a:p>
            <a:pPr>
              <a:buNone/>
            </a:pPr>
            <a:r>
              <a:rPr lang="es-CO" i="1" dirty="0">
                <a:hlinkClick r:id="rId3"/>
              </a:rPr>
              <a:t>http://www.techonthenet.com/sql/tables/alter_table.php</a:t>
            </a:r>
            <a:r>
              <a:rPr lang="es-CO" i="1" dirty="0"/>
              <a:t> </a:t>
            </a:r>
            <a:endParaRPr lang="es-CO" dirty="0"/>
          </a:p>
          <a:p>
            <a:pPr>
              <a:buNone/>
            </a:pPr>
            <a:endParaRPr lang="es-CO" i="1" dirty="0"/>
          </a:p>
          <a:p>
            <a:pPr>
              <a:buNone/>
            </a:pPr>
            <a:r>
              <a:rPr lang="es-CO" i="1" dirty="0"/>
              <a:t>Por ejemplo, cambiar el nombre de un campo: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ALTER TABLE &lt;</a:t>
            </a:r>
            <a:r>
              <a:rPr lang="en-US" dirty="0" err="1"/>
              <a:t>table_name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RENAME COLUMN &lt;</a:t>
            </a:r>
            <a:r>
              <a:rPr lang="en-US" dirty="0" err="1"/>
              <a:t>old_name</a:t>
            </a:r>
            <a:r>
              <a:rPr lang="en-US" dirty="0"/>
              <a:t>&gt; to &lt;</a:t>
            </a:r>
            <a:r>
              <a:rPr lang="en-US" dirty="0" err="1"/>
              <a:t>new_name</a:t>
            </a:r>
            <a:r>
              <a:rPr lang="en-US" dirty="0"/>
              <a:t>&gt;;</a:t>
            </a:r>
            <a:endParaRPr lang="es-CO" dirty="0"/>
          </a:p>
          <a:p>
            <a:pPr>
              <a:buNone/>
            </a:pPr>
            <a:endParaRPr lang="es-CO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de Inserción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4" name="3 Rectángulo"/>
          <p:cNvSpPr/>
          <p:nvPr/>
        </p:nvSpPr>
        <p:spPr>
          <a:xfrm>
            <a:off x="714348" y="1428736"/>
            <a:ext cx="821537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atin typeface="Courier New" pitchFamily="49" charset="0"/>
                <a:cs typeface="Courier New" pitchFamily="49" charset="0"/>
              </a:rPr>
              <a:t>INSERT INTO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2000" i="1" dirty="0" err="1">
                <a:latin typeface="Courier New" pitchFamily="49" charset="0"/>
                <a:cs typeface="Courier New" pitchFamily="49" charset="0"/>
              </a:rPr>
              <a:t>nombre_tabla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 </a:t>
            </a:r>
            <a:br>
              <a:rPr lang="es-ES" sz="2000" dirty="0">
                <a:latin typeface="Courier New" pitchFamily="49" charset="0"/>
                <a:cs typeface="Courier New" pitchFamily="49" charset="0"/>
              </a:rPr>
            </a:br>
            <a:r>
              <a:rPr lang="es-ES" sz="2000" dirty="0">
                <a:latin typeface="Courier New" pitchFamily="49" charset="0"/>
                <a:cs typeface="Courier New" pitchFamily="49" charset="0"/>
              </a:rPr>
              <a:t>[(&lt;</a:t>
            </a:r>
            <a:r>
              <a:rPr lang="es-ES" sz="2000" i="1" dirty="0">
                <a:latin typeface="Courier New" pitchFamily="49" charset="0"/>
                <a:cs typeface="Courier New" pitchFamily="49" charset="0"/>
              </a:rPr>
              <a:t>campo1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&gt;[,&lt;</a:t>
            </a:r>
            <a:r>
              <a:rPr lang="es-ES" sz="2000" i="1" dirty="0">
                <a:latin typeface="Courier New" pitchFamily="49" charset="0"/>
                <a:cs typeface="Courier New" pitchFamily="49" charset="0"/>
              </a:rPr>
              <a:t>campo2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&gt;,...])]</a:t>
            </a:r>
            <a:br>
              <a:rPr lang="es-ES" sz="2000" dirty="0">
                <a:latin typeface="Courier New" pitchFamily="49" charset="0"/>
                <a:cs typeface="Courier New" pitchFamily="49" charset="0"/>
              </a:rPr>
            </a:br>
            <a:r>
              <a:rPr lang="es-ES" sz="2000" b="1" dirty="0">
                <a:latin typeface="Courier New" pitchFamily="49" charset="0"/>
                <a:cs typeface="Courier New" pitchFamily="49" charset="0"/>
              </a:rPr>
              <a:t>VALUES </a:t>
            </a:r>
            <a:br>
              <a:rPr lang="es-ES" sz="2000" b="1" dirty="0">
                <a:latin typeface="Courier New" pitchFamily="49" charset="0"/>
                <a:cs typeface="Courier New" pitchFamily="49" charset="0"/>
              </a:rPr>
            </a:br>
            <a:r>
              <a:rPr lang="es-ES" sz="2000" dirty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s-ES" sz="2000" i="1" dirty="0">
                <a:latin typeface="Courier New" pitchFamily="49" charset="0"/>
                <a:cs typeface="Courier New" pitchFamily="49" charset="0"/>
              </a:rPr>
              <a:t>valor1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&gt;,&lt;</a:t>
            </a:r>
            <a:r>
              <a:rPr lang="es-ES" sz="2000" i="1" dirty="0">
                <a:latin typeface="Courier New" pitchFamily="49" charset="0"/>
                <a:cs typeface="Courier New" pitchFamily="49" charset="0"/>
              </a:rPr>
              <a:t>valor2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&gt;,...);</a:t>
            </a:r>
          </a:p>
          <a:p>
            <a:endParaRPr lang="es-ES" sz="2800" b="1" dirty="0"/>
          </a:p>
          <a:p>
            <a:r>
              <a:rPr lang="es-CO" sz="2000" b="1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s-CO" sz="2000" dirty="0" err="1">
                <a:latin typeface="Courier New" pitchFamily="49" charset="0"/>
                <a:cs typeface="Courier New" pitchFamily="49" charset="0"/>
              </a:rPr>
              <a:t>tbProveedor</a:t>
            </a:r>
            <a:r>
              <a:rPr lang="es-CO" sz="2000" b="1" dirty="0">
                <a:latin typeface="Courier New" pitchFamily="49" charset="0"/>
                <a:cs typeface="Courier New" pitchFamily="49" charset="0"/>
              </a:rPr>
              <a:t>(id, nombre, correo) VALUES (12, </a:t>
            </a:r>
            <a:r>
              <a:rPr lang="es-CO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'Lina Rosario'</a:t>
            </a:r>
            <a:r>
              <a:rPr lang="es-CO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CO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'lina@msn.com'</a:t>
            </a:r>
            <a:r>
              <a:rPr lang="es-CO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CO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CO" sz="2000" b="1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s-CO" sz="2000" dirty="0" err="1">
                <a:latin typeface="Courier New" pitchFamily="49" charset="0"/>
                <a:cs typeface="Courier New" pitchFamily="49" charset="0"/>
              </a:rPr>
              <a:t>tbproducto</a:t>
            </a:r>
            <a:r>
              <a:rPr lang="es-CO" sz="2000" b="1" dirty="0">
                <a:latin typeface="Courier New" pitchFamily="49" charset="0"/>
                <a:cs typeface="Courier New" pitchFamily="49" charset="0"/>
              </a:rPr>
              <a:t>(id, </a:t>
            </a:r>
            <a:r>
              <a:rPr lang="es-CO" sz="2000" b="1" dirty="0" err="1">
                <a:latin typeface="Courier New" pitchFamily="49" charset="0"/>
                <a:cs typeface="Courier New" pitchFamily="49" charset="0"/>
              </a:rPr>
              <a:t>tbproveedor_id</a:t>
            </a:r>
            <a:r>
              <a:rPr lang="es-CO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CO" sz="2000" b="1" dirty="0" err="1">
                <a:latin typeface="Courier New" pitchFamily="49" charset="0"/>
                <a:cs typeface="Courier New" pitchFamily="49" charset="0"/>
              </a:rPr>
              <a:t>tbproveedor_nombre</a:t>
            </a:r>
            <a:r>
              <a:rPr lang="es-CO" sz="2000" b="1" dirty="0">
                <a:latin typeface="Courier New" pitchFamily="49" charset="0"/>
                <a:cs typeface="Courier New" pitchFamily="49" charset="0"/>
              </a:rPr>
              <a:t>, nombre, cantidad) </a:t>
            </a:r>
          </a:p>
          <a:p>
            <a:r>
              <a:rPr lang="es-CO" sz="2000" b="1" dirty="0">
                <a:latin typeface="Courier New" pitchFamily="49" charset="0"/>
                <a:cs typeface="Courier New" pitchFamily="49" charset="0"/>
              </a:rPr>
              <a:t>VALUES (18, 12, 'Lina Rosario', 'Manzana', 10);</a:t>
            </a:r>
          </a:p>
          <a:p>
            <a:endParaRPr lang="es-CO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CO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s-CO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s-E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Índices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 una estructura de datos que mejora la velocidad de las operaciones, permitiendo un rápido acceso a los registros de una tabla. </a:t>
            </a:r>
          </a:p>
          <a:p>
            <a:endParaRPr lang="es-ES" dirty="0"/>
          </a:p>
          <a:p>
            <a:r>
              <a:rPr lang="es-ES" dirty="0"/>
              <a:t>Al aumentar drásticamente la velocidad de acceso, se suelen usar sobre aquellos campos sobre los cuales se hagan frecuentes búsquedas.</a:t>
            </a:r>
          </a:p>
          <a:p>
            <a:endParaRPr lang="es-ES" dirty="0"/>
          </a:p>
          <a:p>
            <a:r>
              <a:rPr lang="es-ES" dirty="0"/>
              <a:t>El índice tiene un funcionamiento similar al índice de un libro, guardando parejas de elementos: el elemento que se desea indexar y su posición en la base de datos.</a:t>
            </a:r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Índices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Sin embargo, los índices se actualizan automáticamente cuando realizamos operaciones de escritura en la base de datos. Lo cual reduce el rendimiento.</a:t>
            </a:r>
          </a:p>
          <a:p>
            <a:endParaRPr lang="es-ES" dirty="0"/>
          </a:p>
          <a:p>
            <a:r>
              <a:rPr lang="es-ES" b="1" dirty="0"/>
              <a:t>Sintaxis: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CREATE</a:t>
            </a:r>
            <a:r>
              <a:rPr lang="es-ES" dirty="0"/>
              <a:t> [</a:t>
            </a:r>
            <a:r>
              <a:rPr lang="es-ES" b="1" dirty="0"/>
              <a:t>UNIQUE</a:t>
            </a:r>
            <a:r>
              <a:rPr lang="es-ES" dirty="0"/>
              <a:t>] </a:t>
            </a:r>
            <a:r>
              <a:rPr lang="es-ES" b="1" dirty="0"/>
              <a:t>INDEX</a:t>
            </a:r>
            <a:r>
              <a:rPr lang="es-ES" dirty="0"/>
              <a:t> &lt;</a:t>
            </a:r>
            <a:r>
              <a:rPr lang="es-ES" dirty="0" err="1"/>
              <a:t>nombre_indice</a:t>
            </a:r>
            <a:r>
              <a:rPr lang="es-ES" dirty="0"/>
              <a:t>&gt;</a:t>
            </a:r>
            <a:br>
              <a:rPr lang="es-ES" dirty="0"/>
            </a:br>
            <a:r>
              <a:rPr lang="es-ES" b="1" dirty="0"/>
              <a:t>ON</a:t>
            </a:r>
            <a:r>
              <a:rPr lang="es-ES" dirty="0"/>
              <a:t> &lt;</a:t>
            </a:r>
            <a:r>
              <a:rPr lang="es-ES" dirty="0" err="1"/>
              <a:t>nombre_tabla</a:t>
            </a:r>
            <a:r>
              <a:rPr lang="es-ES" dirty="0"/>
              <a:t>&gt;(</a:t>
            </a:r>
            <a:br>
              <a:rPr lang="es-ES" dirty="0"/>
            </a:br>
            <a:r>
              <a:rPr lang="es-ES" dirty="0"/>
              <a:t>&lt;</a:t>
            </a:r>
            <a:r>
              <a:rPr lang="es-ES" dirty="0" err="1"/>
              <a:t>nombre_campo</a:t>
            </a:r>
            <a:r>
              <a:rPr lang="es-ES" dirty="0"/>
              <a:t>&gt; [</a:t>
            </a:r>
            <a:r>
              <a:rPr lang="es-ES" b="1" dirty="0"/>
              <a:t>ASC</a:t>
            </a:r>
            <a:r>
              <a:rPr lang="es-ES" dirty="0"/>
              <a:t> | </a:t>
            </a:r>
            <a:r>
              <a:rPr lang="es-ES" b="1" dirty="0"/>
              <a:t>DESC</a:t>
            </a:r>
            <a:r>
              <a:rPr lang="es-ES" dirty="0"/>
              <a:t>]</a:t>
            </a:r>
            <a:br>
              <a:rPr lang="es-ES" dirty="0"/>
            </a:br>
            <a:r>
              <a:rPr lang="es-ES" dirty="0"/>
              <a:t>                  {,&lt;</a:t>
            </a:r>
            <a:r>
              <a:rPr lang="es-ES" dirty="0" err="1"/>
              <a:t>nombre_campo</a:t>
            </a:r>
            <a:r>
              <a:rPr lang="es-ES" dirty="0"/>
              <a:t>&gt; [</a:t>
            </a:r>
            <a:r>
              <a:rPr lang="es-ES" b="1" dirty="0"/>
              <a:t>ASC</a:t>
            </a:r>
            <a:r>
              <a:rPr lang="es-ES" dirty="0"/>
              <a:t> | </a:t>
            </a:r>
            <a:r>
              <a:rPr lang="es-ES" b="1" dirty="0"/>
              <a:t>DESC</a:t>
            </a:r>
            <a:r>
              <a:rPr lang="es-ES" dirty="0"/>
              <a:t>]})</a:t>
            </a:r>
            <a:br>
              <a:rPr lang="es-ES" dirty="0"/>
            </a:br>
            <a:r>
              <a:rPr lang="es-ES" dirty="0"/>
              <a:t>                  );</a:t>
            </a:r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Índices, 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pPr>
              <a:buNone/>
            </a:pPr>
            <a:r>
              <a:rPr lang="es-ES" b="1" dirty="0"/>
              <a:t>CREATE UNIQUE INDEX </a:t>
            </a:r>
            <a:r>
              <a:rPr lang="es-ES" dirty="0" err="1"/>
              <a:t>UIX_tbProducto</a:t>
            </a:r>
            <a:br>
              <a:rPr lang="es-ES" dirty="0"/>
            </a:br>
            <a:r>
              <a:rPr lang="es-ES" b="1" dirty="0"/>
              <a:t>ON</a:t>
            </a:r>
            <a:r>
              <a:rPr lang="es-ES" dirty="0"/>
              <a:t> </a:t>
            </a:r>
            <a:r>
              <a:rPr lang="es-ES" dirty="0" err="1"/>
              <a:t>tbProducto</a:t>
            </a:r>
            <a:r>
              <a:rPr lang="es-ES" dirty="0"/>
              <a:t> (nombre);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Por definición todos los campos de la clave primaria pertenecen a un índice, que tiene el mismo nombre de la clave: </a:t>
            </a:r>
            <a:r>
              <a:rPr lang="es-ES" dirty="0" err="1"/>
              <a:t>pk_producto</a:t>
            </a:r>
            <a:r>
              <a:rPr lang="es-ES" dirty="0"/>
              <a:t>.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DROP</a:t>
            </a:r>
            <a:r>
              <a:rPr lang="es-ES" dirty="0"/>
              <a:t> </a:t>
            </a:r>
            <a:r>
              <a:rPr lang="es-ES" b="1" dirty="0"/>
              <a:t>INDEX</a:t>
            </a:r>
            <a:r>
              <a:rPr lang="es-ES" dirty="0"/>
              <a:t> </a:t>
            </a:r>
            <a:r>
              <a:rPr lang="es-ES" dirty="0" err="1"/>
              <a:t>UIX_tbProducto</a:t>
            </a:r>
            <a:r>
              <a:rPr lang="es-ES" dirty="0"/>
              <a:t>;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Lenguaje de Definición de Datos 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Este lenguaje se utiliza para la definición de tablas, vistas e índices entre otros en la base de datos. </a:t>
            </a:r>
          </a:p>
          <a:p>
            <a:endParaRPr lang="es-CO" dirty="0"/>
          </a:p>
          <a:p>
            <a:r>
              <a:rPr lang="es-CO" dirty="0"/>
              <a:t>Comandos:</a:t>
            </a:r>
          </a:p>
          <a:p>
            <a:pPr lvl="1"/>
            <a:r>
              <a:rPr lang="es-CO" dirty="0">
                <a:solidFill>
                  <a:schemeClr val="tx1"/>
                </a:solidFill>
              </a:rPr>
              <a:t>CREATE – para crear objetos</a:t>
            </a:r>
          </a:p>
          <a:p>
            <a:pPr lvl="1"/>
            <a:r>
              <a:rPr lang="es-CO" dirty="0">
                <a:solidFill>
                  <a:schemeClr val="tx1"/>
                </a:solidFill>
              </a:rPr>
              <a:t>ALTER – para modificar la estructura de objetos</a:t>
            </a:r>
          </a:p>
          <a:p>
            <a:pPr lvl="1"/>
            <a:r>
              <a:rPr lang="es-CO" dirty="0">
                <a:solidFill>
                  <a:schemeClr val="tx1"/>
                </a:solidFill>
              </a:rPr>
              <a:t>DROP – para eliminar objetos</a:t>
            </a:r>
          </a:p>
          <a:p>
            <a:pPr lvl="1"/>
            <a:r>
              <a:rPr lang="es-CO" dirty="0">
                <a:solidFill>
                  <a:schemeClr val="tx1"/>
                </a:solidFill>
              </a:rPr>
              <a:t>TRUNCATE – para eliminar todos los registros de una tabla.</a:t>
            </a:r>
          </a:p>
          <a:p>
            <a:pPr lvl="1"/>
            <a:r>
              <a:rPr lang="es-CO" dirty="0">
                <a:solidFill>
                  <a:schemeClr val="tx1"/>
                </a:solidFill>
              </a:rPr>
              <a:t>COMMENT – para agregar comentarios de un objeto al diccionario de datos</a:t>
            </a:r>
          </a:p>
          <a:p>
            <a:pPr lvl="1"/>
            <a:r>
              <a:rPr lang="es-CO" dirty="0">
                <a:solidFill>
                  <a:schemeClr val="tx1"/>
                </a:solidFill>
              </a:rPr>
              <a:t>RENAME – para cambiar el nombre de un objeto</a:t>
            </a:r>
          </a:p>
          <a:p>
            <a:pPr algn="ctr">
              <a:buNone/>
            </a:pPr>
            <a:endParaRPr lang="es-CO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Sinónimos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Un sinónimo es un nombre alternativo que identifica un tabla o vista en la base de datos.</a:t>
            </a:r>
          </a:p>
          <a:p>
            <a:endParaRPr lang="es-ES" b="1" dirty="0"/>
          </a:p>
          <a:p>
            <a:r>
              <a:rPr lang="es-ES" b="1" dirty="0"/>
              <a:t>CREATE SYNONYM</a:t>
            </a:r>
            <a:r>
              <a:rPr lang="es-ES" dirty="0"/>
              <a:t> &lt;</a:t>
            </a:r>
            <a:r>
              <a:rPr lang="es-ES" dirty="0" err="1"/>
              <a:t>nombre_sinonimo</a:t>
            </a:r>
            <a:r>
              <a:rPr lang="es-ES" dirty="0"/>
              <a:t>&gt;</a:t>
            </a:r>
            <a:br>
              <a:rPr lang="es-ES" dirty="0"/>
            </a:br>
            <a:r>
              <a:rPr lang="es-ES" b="1" dirty="0"/>
              <a:t>FOR</a:t>
            </a:r>
            <a:r>
              <a:rPr lang="es-ES" dirty="0"/>
              <a:t> &lt;</a:t>
            </a:r>
            <a:r>
              <a:rPr lang="es-ES" dirty="0" err="1"/>
              <a:t>nombre_tabla</a:t>
            </a:r>
            <a:r>
              <a:rPr lang="es-ES" dirty="0"/>
              <a:t>&gt;;</a:t>
            </a:r>
          </a:p>
          <a:p>
            <a:endParaRPr lang="es-ES" b="1" dirty="0"/>
          </a:p>
          <a:p>
            <a:r>
              <a:rPr lang="es-ES" dirty="0"/>
              <a:t>CREATE SYNONYM </a:t>
            </a:r>
            <a:r>
              <a:rPr lang="es-ES" dirty="0" err="1"/>
              <a:t>sPxP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FOR </a:t>
            </a:r>
            <a:r>
              <a:rPr lang="es-ES" dirty="0" err="1"/>
              <a:t>vProductosxProveedor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b="1" dirty="0"/>
              <a:t>CREATE SYNONYM </a:t>
            </a:r>
            <a:r>
              <a:rPr lang="es-ES" b="1" dirty="0" err="1"/>
              <a:t>sProd</a:t>
            </a:r>
            <a:r>
              <a:rPr lang="es-ES" b="1" dirty="0"/>
              <a:t> FOR </a:t>
            </a:r>
            <a:r>
              <a:rPr lang="es-ES" b="1" dirty="0" err="1"/>
              <a:t>tbProducto</a:t>
            </a:r>
            <a:r>
              <a:rPr lang="es-ES" b="1" dirty="0"/>
              <a:t>;</a:t>
            </a:r>
          </a:p>
          <a:p>
            <a:endParaRPr lang="es-ES" b="1" dirty="0"/>
          </a:p>
          <a:p>
            <a:r>
              <a:rPr lang="es-ES" b="1" dirty="0"/>
              <a:t>DROP SYNONYM </a:t>
            </a:r>
            <a:r>
              <a:rPr lang="es-ES" b="1" dirty="0" err="1"/>
              <a:t>sProd</a:t>
            </a:r>
            <a:r>
              <a:rPr lang="es-ES" dirty="0"/>
              <a:t>;</a:t>
            </a:r>
          </a:p>
          <a:p>
            <a:endParaRPr lang="es-ES" dirty="0"/>
          </a:p>
          <a:p>
            <a:endParaRPr lang="es-ES" b="1" dirty="0"/>
          </a:p>
          <a:p>
            <a:endParaRPr lang="es-E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de Selección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4" name="3 Rectángulo"/>
          <p:cNvSpPr/>
          <p:nvPr/>
        </p:nvSpPr>
        <p:spPr>
          <a:xfrm>
            <a:off x="857224" y="1785926"/>
            <a:ext cx="7500958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/>
              <a:t>SELECT </a:t>
            </a:r>
            <a:r>
              <a:rPr lang="es-ES" sz="2000" dirty="0"/>
              <a:t>[</a:t>
            </a:r>
            <a:r>
              <a:rPr lang="es-ES" sz="2000" b="1" dirty="0"/>
              <a:t>ALL | DISTINCT </a:t>
            </a:r>
            <a:r>
              <a:rPr lang="es-ES" sz="2000" dirty="0"/>
              <a:t>]</a:t>
            </a:r>
            <a:br>
              <a:rPr lang="es-ES" sz="2000" dirty="0"/>
            </a:br>
            <a:r>
              <a:rPr lang="es-ES" sz="2000" dirty="0"/>
              <a:t>             &lt;</a:t>
            </a:r>
            <a:r>
              <a:rPr lang="es-ES" sz="2000" i="1" dirty="0" err="1"/>
              <a:t>nombre_campo</a:t>
            </a:r>
            <a:r>
              <a:rPr lang="es-ES" sz="2000" dirty="0"/>
              <a:t>&gt; [{,&lt;</a:t>
            </a:r>
            <a:r>
              <a:rPr lang="es-ES" sz="2000" i="1" dirty="0" err="1"/>
              <a:t>nombre_campo</a:t>
            </a:r>
            <a:r>
              <a:rPr lang="es-ES" sz="2000" dirty="0"/>
              <a:t>&gt;}]</a:t>
            </a:r>
            <a:br>
              <a:rPr lang="es-ES" sz="2000" dirty="0"/>
            </a:br>
            <a:r>
              <a:rPr lang="es-ES" sz="2000" b="1" dirty="0"/>
              <a:t>FROM</a:t>
            </a:r>
            <a:r>
              <a:rPr lang="es-ES" sz="2000" dirty="0"/>
              <a:t> &lt;</a:t>
            </a:r>
            <a:r>
              <a:rPr lang="es-ES" sz="2000" i="1" dirty="0" err="1"/>
              <a:t>nombre_tabla</a:t>
            </a:r>
            <a:r>
              <a:rPr lang="es-ES" sz="2000" dirty="0"/>
              <a:t>&gt;|&lt;</a:t>
            </a:r>
            <a:r>
              <a:rPr lang="es-ES" sz="2000" i="1" dirty="0" err="1"/>
              <a:t>nombre_vista</a:t>
            </a:r>
            <a:r>
              <a:rPr lang="es-ES" sz="2000" dirty="0"/>
              <a:t>&gt; </a:t>
            </a:r>
            <a:br>
              <a:rPr lang="es-ES" sz="2000" dirty="0"/>
            </a:br>
            <a:r>
              <a:rPr lang="es-ES" sz="2000" dirty="0"/>
              <a:t>        [{,&lt;</a:t>
            </a:r>
            <a:r>
              <a:rPr lang="es-ES" sz="2000" i="1" dirty="0" err="1"/>
              <a:t>nombre_tabla</a:t>
            </a:r>
            <a:r>
              <a:rPr lang="es-ES" sz="2000" dirty="0"/>
              <a:t>&gt;|&lt;</a:t>
            </a:r>
            <a:r>
              <a:rPr lang="es-ES" sz="2000" i="1" dirty="0" err="1"/>
              <a:t>nombre_vista</a:t>
            </a:r>
            <a:r>
              <a:rPr lang="es-ES" sz="2000" dirty="0"/>
              <a:t>&gt;}]</a:t>
            </a:r>
            <a:br>
              <a:rPr lang="es-ES" sz="2000" dirty="0"/>
            </a:br>
            <a:r>
              <a:rPr lang="es-ES" sz="2000" dirty="0"/>
              <a:t>[</a:t>
            </a:r>
            <a:r>
              <a:rPr lang="es-ES" sz="2000" b="1" dirty="0"/>
              <a:t>WHERE</a:t>
            </a:r>
            <a:r>
              <a:rPr lang="es-ES" sz="2000" dirty="0"/>
              <a:t> &lt;</a:t>
            </a:r>
            <a:r>
              <a:rPr lang="es-ES" sz="2000" i="1" dirty="0" err="1"/>
              <a:t>condicion</a:t>
            </a:r>
            <a:r>
              <a:rPr lang="es-ES" sz="2000" dirty="0"/>
              <a:t>&gt; [{ </a:t>
            </a:r>
            <a:r>
              <a:rPr lang="es-ES" sz="2000" b="1" dirty="0"/>
              <a:t>AND</a:t>
            </a:r>
            <a:r>
              <a:rPr lang="es-ES" sz="2000" dirty="0"/>
              <a:t>|</a:t>
            </a:r>
            <a:r>
              <a:rPr lang="es-ES" sz="2000" b="1" dirty="0"/>
              <a:t>OR</a:t>
            </a:r>
            <a:r>
              <a:rPr lang="es-ES" sz="2000" dirty="0"/>
              <a:t> &lt;</a:t>
            </a:r>
            <a:r>
              <a:rPr lang="es-ES" sz="2000" dirty="0" err="1"/>
              <a:t>condicion</a:t>
            </a:r>
            <a:r>
              <a:rPr lang="es-ES" sz="2000" dirty="0"/>
              <a:t>&gt;}]]</a:t>
            </a:r>
            <a:br>
              <a:rPr lang="es-ES" sz="2000" dirty="0"/>
            </a:br>
            <a:r>
              <a:rPr lang="es-ES" sz="2000" dirty="0"/>
              <a:t>[</a:t>
            </a:r>
            <a:r>
              <a:rPr lang="es-ES" sz="2000" b="1" dirty="0"/>
              <a:t>GROUP BY </a:t>
            </a:r>
            <a:r>
              <a:rPr lang="es-ES" sz="2000" dirty="0"/>
              <a:t>&lt;</a:t>
            </a:r>
            <a:r>
              <a:rPr lang="es-ES" sz="2000" i="1" dirty="0" err="1"/>
              <a:t>nombre_campo</a:t>
            </a:r>
            <a:r>
              <a:rPr lang="es-ES" sz="2000" dirty="0"/>
              <a:t>&gt; [{,&lt;</a:t>
            </a:r>
            <a:r>
              <a:rPr lang="es-ES" sz="2000" i="1" dirty="0" err="1"/>
              <a:t>nombre_campo</a:t>
            </a:r>
            <a:r>
              <a:rPr lang="es-ES" sz="2000" dirty="0"/>
              <a:t> &gt;}]]</a:t>
            </a:r>
            <a:br>
              <a:rPr lang="es-ES" sz="2000" dirty="0"/>
            </a:br>
            <a:r>
              <a:rPr lang="es-ES" sz="2000" dirty="0"/>
              <a:t>[</a:t>
            </a:r>
            <a:r>
              <a:rPr lang="es-ES" sz="2000" b="1" dirty="0"/>
              <a:t>HAVING</a:t>
            </a:r>
            <a:r>
              <a:rPr lang="es-ES" sz="2000" dirty="0"/>
              <a:t> &lt;</a:t>
            </a:r>
            <a:r>
              <a:rPr lang="es-ES" sz="2000" i="1" dirty="0" err="1"/>
              <a:t>condicion</a:t>
            </a:r>
            <a:r>
              <a:rPr lang="es-ES" sz="2000" dirty="0"/>
              <a:t>&gt;[{ </a:t>
            </a:r>
            <a:r>
              <a:rPr lang="es-ES" sz="2000" b="1" dirty="0"/>
              <a:t>AND</a:t>
            </a:r>
            <a:r>
              <a:rPr lang="es-ES" sz="2000" dirty="0"/>
              <a:t>|</a:t>
            </a:r>
            <a:r>
              <a:rPr lang="es-ES" sz="2000" b="1" dirty="0"/>
              <a:t>OR</a:t>
            </a:r>
            <a:r>
              <a:rPr lang="es-ES" sz="2000" dirty="0"/>
              <a:t> &lt;</a:t>
            </a:r>
            <a:r>
              <a:rPr lang="es-ES" sz="2000" dirty="0" err="1"/>
              <a:t>condicion</a:t>
            </a:r>
            <a:r>
              <a:rPr lang="es-ES" sz="2000" dirty="0"/>
              <a:t>&gt;}]]</a:t>
            </a:r>
            <a:br>
              <a:rPr lang="es-ES" sz="2000" dirty="0"/>
            </a:br>
            <a:r>
              <a:rPr lang="es-ES" sz="2000" dirty="0"/>
              <a:t>[</a:t>
            </a:r>
            <a:r>
              <a:rPr lang="es-ES" sz="2000" b="1" dirty="0"/>
              <a:t>ORDER BY</a:t>
            </a:r>
            <a:r>
              <a:rPr lang="es-ES" sz="2000" dirty="0"/>
              <a:t> &lt;</a:t>
            </a:r>
            <a:r>
              <a:rPr lang="es-ES" sz="2000" i="1" dirty="0" err="1"/>
              <a:t>nombre_campo</a:t>
            </a:r>
            <a:r>
              <a:rPr lang="es-ES" sz="2000" dirty="0"/>
              <a:t>&gt;|&lt;</a:t>
            </a:r>
            <a:r>
              <a:rPr lang="es-ES" sz="2000" dirty="0" err="1"/>
              <a:t>indice_campo</a:t>
            </a:r>
            <a:r>
              <a:rPr lang="es-ES" sz="2000" dirty="0"/>
              <a:t>&gt; [</a:t>
            </a:r>
            <a:r>
              <a:rPr lang="es-ES" sz="2000" b="1" dirty="0"/>
              <a:t>ASC</a:t>
            </a:r>
            <a:r>
              <a:rPr lang="es-ES" sz="2000" dirty="0"/>
              <a:t> | </a:t>
            </a:r>
            <a:r>
              <a:rPr lang="es-ES" sz="2000" b="1" dirty="0"/>
              <a:t>DESC</a:t>
            </a:r>
            <a:r>
              <a:rPr lang="es-ES" sz="2000" dirty="0"/>
              <a:t>]</a:t>
            </a:r>
            <a:br>
              <a:rPr lang="es-ES" sz="2000" dirty="0"/>
            </a:br>
            <a:r>
              <a:rPr lang="es-ES" sz="2000" dirty="0"/>
              <a:t>                [{,&lt;</a:t>
            </a:r>
            <a:r>
              <a:rPr lang="es-ES" sz="2000" i="1" dirty="0" err="1"/>
              <a:t>nombre_campo</a:t>
            </a:r>
            <a:r>
              <a:rPr lang="es-ES" sz="2000" dirty="0"/>
              <a:t>&gt;|&lt;</a:t>
            </a:r>
            <a:r>
              <a:rPr lang="es-ES" sz="2000" dirty="0" err="1"/>
              <a:t>indice_campo</a:t>
            </a:r>
            <a:r>
              <a:rPr lang="es-ES" sz="2000" dirty="0"/>
              <a:t>&gt; [</a:t>
            </a:r>
            <a:r>
              <a:rPr lang="es-ES" sz="2000" b="1" dirty="0"/>
              <a:t>ASC</a:t>
            </a:r>
            <a:r>
              <a:rPr lang="es-ES" sz="2000" dirty="0"/>
              <a:t> | </a:t>
            </a:r>
            <a:r>
              <a:rPr lang="es-ES" sz="2000" b="1" dirty="0"/>
              <a:t>DESC</a:t>
            </a:r>
            <a:r>
              <a:rPr lang="es-ES" sz="2000" dirty="0"/>
              <a:t> ]}]]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de Selección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4" name="3 Rectángulo"/>
          <p:cNvSpPr/>
          <p:nvPr/>
        </p:nvSpPr>
        <p:spPr>
          <a:xfrm>
            <a:off x="857224" y="1785926"/>
            <a:ext cx="7500958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/>
              <a:t>SELECT </a:t>
            </a:r>
            <a:r>
              <a:rPr lang="es-ES" sz="2000" dirty="0"/>
              <a:t>[</a:t>
            </a:r>
            <a:r>
              <a:rPr lang="es-ES" sz="2000" b="1" dirty="0"/>
              <a:t>ALL | DISTINCT </a:t>
            </a:r>
            <a:r>
              <a:rPr lang="es-ES" sz="2000" dirty="0"/>
              <a:t>]</a:t>
            </a:r>
            <a:br>
              <a:rPr lang="es-ES" sz="2000" dirty="0"/>
            </a:br>
            <a:r>
              <a:rPr lang="es-ES" sz="2000" dirty="0"/>
              <a:t>             &lt;</a:t>
            </a:r>
            <a:r>
              <a:rPr lang="es-ES" sz="2000" i="1" dirty="0" err="1"/>
              <a:t>nombre_campo</a:t>
            </a:r>
            <a:r>
              <a:rPr lang="es-ES" sz="2000" dirty="0"/>
              <a:t>&gt; [{,&lt;</a:t>
            </a:r>
            <a:r>
              <a:rPr lang="es-ES" sz="2000" i="1" dirty="0" err="1"/>
              <a:t>nombre_campo</a:t>
            </a:r>
            <a:r>
              <a:rPr lang="es-ES" sz="2000" dirty="0"/>
              <a:t>&gt;}]</a:t>
            </a:r>
            <a:br>
              <a:rPr lang="es-ES" sz="2000" dirty="0"/>
            </a:br>
            <a:r>
              <a:rPr lang="es-ES" sz="2000" b="1" dirty="0"/>
              <a:t>FROM</a:t>
            </a:r>
            <a:r>
              <a:rPr lang="es-ES" sz="2000" dirty="0"/>
              <a:t> &lt;</a:t>
            </a:r>
            <a:r>
              <a:rPr lang="es-ES" sz="2000" i="1" dirty="0" err="1"/>
              <a:t>nombre_tabla</a:t>
            </a:r>
            <a:r>
              <a:rPr lang="es-ES" sz="2000" dirty="0"/>
              <a:t>&gt;|&lt;</a:t>
            </a:r>
            <a:r>
              <a:rPr lang="es-ES" sz="2000" i="1" dirty="0" err="1"/>
              <a:t>nombre_vista</a:t>
            </a:r>
            <a:r>
              <a:rPr lang="es-ES" sz="2000" dirty="0"/>
              <a:t>&gt; </a:t>
            </a:r>
            <a:br>
              <a:rPr lang="es-ES" sz="2000" dirty="0"/>
            </a:br>
            <a:r>
              <a:rPr lang="es-ES" sz="2000" dirty="0"/>
              <a:t>        [{,&lt;</a:t>
            </a:r>
            <a:r>
              <a:rPr lang="es-ES" sz="2000" i="1" dirty="0" err="1"/>
              <a:t>nombre_tabla</a:t>
            </a:r>
            <a:r>
              <a:rPr lang="es-ES" sz="2000" dirty="0"/>
              <a:t>&gt;|&lt;</a:t>
            </a:r>
            <a:r>
              <a:rPr lang="es-ES" sz="2000" i="1" dirty="0" err="1"/>
              <a:t>nombre_vista</a:t>
            </a:r>
            <a:r>
              <a:rPr lang="es-ES" sz="2000" dirty="0"/>
              <a:t>&gt;}]</a:t>
            </a:r>
            <a:br>
              <a:rPr lang="es-ES" sz="2000" dirty="0"/>
            </a:br>
            <a:r>
              <a:rPr lang="es-ES" sz="2000" dirty="0"/>
              <a:t>[</a:t>
            </a:r>
            <a:r>
              <a:rPr lang="es-ES" sz="2000" b="1" dirty="0"/>
              <a:t>WHERE</a:t>
            </a:r>
            <a:r>
              <a:rPr lang="es-ES" sz="2000" dirty="0"/>
              <a:t> &lt;</a:t>
            </a:r>
            <a:r>
              <a:rPr lang="es-ES" sz="2000" i="1" dirty="0" err="1"/>
              <a:t>condicion</a:t>
            </a:r>
            <a:r>
              <a:rPr lang="es-ES" sz="2000" dirty="0"/>
              <a:t>&gt; [{ </a:t>
            </a:r>
            <a:r>
              <a:rPr lang="es-ES" sz="2000" b="1" dirty="0"/>
              <a:t>AND</a:t>
            </a:r>
            <a:r>
              <a:rPr lang="es-ES" sz="2000" dirty="0"/>
              <a:t>|</a:t>
            </a:r>
            <a:r>
              <a:rPr lang="es-ES" sz="2000" b="1" dirty="0"/>
              <a:t>OR</a:t>
            </a:r>
            <a:r>
              <a:rPr lang="es-ES" sz="2000" dirty="0"/>
              <a:t> &lt;</a:t>
            </a:r>
            <a:r>
              <a:rPr lang="es-ES" sz="2000" dirty="0" err="1"/>
              <a:t>condicion</a:t>
            </a:r>
            <a:r>
              <a:rPr lang="es-ES" sz="2000" dirty="0"/>
              <a:t>&gt;}]]</a:t>
            </a:r>
            <a:br>
              <a:rPr lang="es-ES" sz="2000" dirty="0"/>
            </a:br>
            <a:r>
              <a:rPr lang="es-ES" sz="2000" dirty="0"/>
              <a:t>[</a:t>
            </a:r>
            <a:r>
              <a:rPr lang="es-ES" sz="2000" b="1" dirty="0"/>
              <a:t>GROUP BY </a:t>
            </a:r>
            <a:r>
              <a:rPr lang="es-ES" sz="2000" dirty="0"/>
              <a:t>&lt;</a:t>
            </a:r>
            <a:r>
              <a:rPr lang="es-ES" sz="2000" i="1" dirty="0" err="1"/>
              <a:t>nombre_campo</a:t>
            </a:r>
            <a:r>
              <a:rPr lang="es-ES" sz="2000" dirty="0"/>
              <a:t>&gt; [{,&lt;</a:t>
            </a:r>
            <a:r>
              <a:rPr lang="es-ES" sz="2000" i="1" dirty="0" err="1"/>
              <a:t>nombre_campo</a:t>
            </a:r>
            <a:r>
              <a:rPr lang="es-ES" sz="2000" dirty="0"/>
              <a:t> &gt;}]]</a:t>
            </a:r>
            <a:br>
              <a:rPr lang="es-ES" sz="2000" dirty="0"/>
            </a:br>
            <a:r>
              <a:rPr lang="es-ES" sz="2000" dirty="0"/>
              <a:t>[</a:t>
            </a:r>
            <a:r>
              <a:rPr lang="es-ES" sz="2000" b="1" dirty="0"/>
              <a:t>HAVING</a:t>
            </a:r>
            <a:r>
              <a:rPr lang="es-ES" sz="2000" dirty="0"/>
              <a:t> &lt;</a:t>
            </a:r>
            <a:r>
              <a:rPr lang="es-ES" sz="2000" i="1" dirty="0" err="1"/>
              <a:t>condicion</a:t>
            </a:r>
            <a:r>
              <a:rPr lang="es-ES" sz="2000" dirty="0"/>
              <a:t>&gt;[{ </a:t>
            </a:r>
            <a:r>
              <a:rPr lang="es-ES" sz="2000" b="1" dirty="0"/>
              <a:t>AND</a:t>
            </a:r>
            <a:r>
              <a:rPr lang="es-ES" sz="2000" dirty="0"/>
              <a:t>|</a:t>
            </a:r>
            <a:r>
              <a:rPr lang="es-ES" sz="2000" b="1" dirty="0"/>
              <a:t>OR</a:t>
            </a:r>
            <a:r>
              <a:rPr lang="es-ES" sz="2000" dirty="0"/>
              <a:t> &lt;</a:t>
            </a:r>
            <a:r>
              <a:rPr lang="es-ES" sz="2000" dirty="0" err="1"/>
              <a:t>condicion</a:t>
            </a:r>
            <a:r>
              <a:rPr lang="es-ES" sz="2000" dirty="0"/>
              <a:t>&gt;}]]</a:t>
            </a:r>
            <a:br>
              <a:rPr lang="es-ES" sz="2000" dirty="0"/>
            </a:br>
            <a:r>
              <a:rPr lang="es-ES" sz="2000" dirty="0"/>
              <a:t>[</a:t>
            </a:r>
            <a:r>
              <a:rPr lang="es-ES" sz="2000" b="1" dirty="0"/>
              <a:t>ORDER BY</a:t>
            </a:r>
            <a:r>
              <a:rPr lang="es-ES" sz="2000" dirty="0"/>
              <a:t> &lt;</a:t>
            </a:r>
            <a:r>
              <a:rPr lang="es-ES" sz="2000" i="1" dirty="0" err="1"/>
              <a:t>nombre_campo</a:t>
            </a:r>
            <a:r>
              <a:rPr lang="es-ES" sz="2000" dirty="0"/>
              <a:t>&gt;|&lt;</a:t>
            </a:r>
            <a:r>
              <a:rPr lang="es-ES" sz="2000" dirty="0" err="1"/>
              <a:t>indice_campo</a:t>
            </a:r>
            <a:r>
              <a:rPr lang="es-ES" sz="2000" dirty="0"/>
              <a:t>&gt; [</a:t>
            </a:r>
            <a:r>
              <a:rPr lang="es-ES" sz="2000" b="1" dirty="0"/>
              <a:t>ASC</a:t>
            </a:r>
            <a:r>
              <a:rPr lang="es-ES" sz="2000" dirty="0"/>
              <a:t> | </a:t>
            </a:r>
            <a:r>
              <a:rPr lang="es-ES" sz="2000" b="1" dirty="0"/>
              <a:t>DESC</a:t>
            </a:r>
            <a:r>
              <a:rPr lang="es-ES" sz="2000" dirty="0"/>
              <a:t>]</a:t>
            </a:r>
            <a:br>
              <a:rPr lang="es-ES" sz="2000" dirty="0"/>
            </a:br>
            <a:r>
              <a:rPr lang="es-ES" sz="2000" dirty="0"/>
              <a:t>                [{,&lt;</a:t>
            </a:r>
            <a:r>
              <a:rPr lang="es-ES" sz="2000" i="1" dirty="0" err="1"/>
              <a:t>nombre_campo</a:t>
            </a:r>
            <a:r>
              <a:rPr lang="es-ES" sz="2000" dirty="0"/>
              <a:t>&gt;|&lt;</a:t>
            </a:r>
            <a:r>
              <a:rPr lang="es-ES" sz="2000" dirty="0" err="1"/>
              <a:t>indice_campo</a:t>
            </a:r>
            <a:r>
              <a:rPr lang="es-ES" sz="2000" dirty="0"/>
              <a:t>&gt; [</a:t>
            </a:r>
            <a:r>
              <a:rPr lang="es-ES" sz="2000" b="1" dirty="0"/>
              <a:t>ASC</a:t>
            </a:r>
            <a:r>
              <a:rPr lang="es-ES" sz="2000" dirty="0"/>
              <a:t> | </a:t>
            </a:r>
            <a:r>
              <a:rPr lang="es-ES" sz="2000" b="1" dirty="0"/>
              <a:t>DESC</a:t>
            </a:r>
            <a:r>
              <a:rPr lang="es-ES" sz="2000" dirty="0"/>
              <a:t> ]}]]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de Selección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4" name="3 Rectángulo"/>
          <p:cNvSpPr/>
          <p:nvPr/>
        </p:nvSpPr>
        <p:spPr>
          <a:xfrm>
            <a:off x="714348" y="1428736"/>
            <a:ext cx="82153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Sean las relaciones:</a:t>
            </a:r>
          </a:p>
          <a:p>
            <a:r>
              <a:rPr lang="es-ES" sz="2000" dirty="0"/>
              <a:t>VINOS (</a:t>
            </a:r>
            <a:r>
              <a:rPr lang="es-ES" sz="2000" b="1" dirty="0"/>
              <a:t> </a:t>
            </a:r>
            <a:r>
              <a:rPr lang="es-ES" sz="2000" b="1" dirty="0" err="1"/>
              <a:t>Num</a:t>
            </a:r>
            <a:r>
              <a:rPr lang="es-ES" sz="2000" dirty="0"/>
              <a:t> , Nombre, Ano, Grados)</a:t>
            </a:r>
          </a:p>
          <a:p>
            <a:r>
              <a:rPr lang="es-ES" sz="2000" dirty="0"/>
              <a:t>PRODUCTORES (</a:t>
            </a:r>
            <a:r>
              <a:rPr lang="es-ES" sz="2000" b="1" dirty="0"/>
              <a:t> </a:t>
            </a:r>
            <a:r>
              <a:rPr lang="es-ES" sz="2000" b="1" dirty="0" err="1"/>
              <a:t>Num</a:t>
            </a:r>
            <a:r>
              <a:rPr lang="es-ES" sz="2000" dirty="0"/>
              <a:t> , Apellido, Nombre, Región)</a:t>
            </a:r>
          </a:p>
          <a:p>
            <a:r>
              <a:rPr lang="es-ES" sz="2000" dirty="0"/>
              <a:t>COSECHAS (</a:t>
            </a:r>
            <a:r>
              <a:rPr lang="es-ES" sz="2000" b="1" dirty="0"/>
              <a:t> </a:t>
            </a:r>
            <a:r>
              <a:rPr lang="es-ES" sz="2000" b="1" dirty="0" err="1"/>
              <a:t>Nprod</a:t>
            </a:r>
            <a:r>
              <a:rPr lang="es-ES" sz="2000" b="1" dirty="0"/>
              <a:t>, </a:t>
            </a:r>
            <a:r>
              <a:rPr lang="es-ES" sz="2000" b="1" dirty="0" err="1"/>
              <a:t>Nvin</a:t>
            </a:r>
            <a:r>
              <a:rPr lang="es-ES" sz="2000" dirty="0"/>
              <a:t> , Cantidad)</a:t>
            </a:r>
          </a:p>
          <a:p>
            <a:endParaRPr lang="es-ES" sz="2000" b="1" dirty="0"/>
          </a:p>
          <a:p>
            <a:r>
              <a:rPr lang="es-ES" sz="2000" b="1" dirty="0"/>
              <a:t>¿Cuáles productores producen por lo menos tres vinos diferentes?   Para cada productor seleccionado, requerimos su nombre  y apellido. </a:t>
            </a:r>
          </a:p>
          <a:p>
            <a:br>
              <a:rPr lang="es-ES" sz="2000" b="1" dirty="0"/>
            </a:br>
            <a:r>
              <a:rPr lang="es-ES" sz="2000" b="1" dirty="0"/>
              <a:t>SELECT </a:t>
            </a:r>
            <a:r>
              <a:rPr lang="es-ES" sz="2000" b="1" dirty="0" err="1"/>
              <a:t>p.nombre</a:t>
            </a:r>
            <a:r>
              <a:rPr lang="es-ES" sz="2000" b="1" dirty="0"/>
              <a:t>,  </a:t>
            </a:r>
            <a:r>
              <a:rPr lang="es-ES" sz="2000" b="1" dirty="0" err="1"/>
              <a:t>p.apellido</a:t>
            </a:r>
            <a:br>
              <a:rPr lang="es-ES" sz="2000" b="1" dirty="0"/>
            </a:br>
            <a:r>
              <a:rPr lang="es-ES" sz="2000" b="1" dirty="0"/>
              <a:t>FROM productores  p, cosechas  c, vinos  v</a:t>
            </a:r>
            <a:br>
              <a:rPr lang="es-ES" sz="2000" b="1" dirty="0"/>
            </a:br>
            <a:r>
              <a:rPr lang="es-ES" sz="2000" b="1" dirty="0"/>
              <a:t>WHERE p.num = </a:t>
            </a:r>
            <a:r>
              <a:rPr lang="es-ES" sz="2000" b="1" dirty="0" err="1"/>
              <a:t>c.nprod</a:t>
            </a:r>
            <a:r>
              <a:rPr lang="es-ES" sz="2000" b="1" dirty="0"/>
              <a:t>  AND</a:t>
            </a:r>
            <a:br>
              <a:rPr lang="es-ES" sz="2000" b="1" dirty="0"/>
            </a:br>
            <a:r>
              <a:rPr lang="es-ES" sz="2000" b="1" dirty="0"/>
              <a:t>               </a:t>
            </a:r>
            <a:r>
              <a:rPr lang="es-ES" sz="2000" b="1" dirty="0" err="1"/>
              <a:t>c.nvin</a:t>
            </a:r>
            <a:r>
              <a:rPr lang="es-ES" sz="2000" b="1" dirty="0"/>
              <a:t> = v.num </a:t>
            </a:r>
            <a:br>
              <a:rPr lang="es-ES" sz="2000" b="1" dirty="0"/>
            </a:br>
            <a:r>
              <a:rPr lang="es-ES" sz="2000" b="1" dirty="0"/>
              <a:t>GROUP BY p.num, </a:t>
            </a:r>
            <a:r>
              <a:rPr lang="es-ES" sz="2000" b="1" dirty="0" err="1"/>
              <a:t>p.nombre</a:t>
            </a:r>
            <a:r>
              <a:rPr lang="es-ES" sz="2000" b="1" dirty="0"/>
              <a:t>, </a:t>
            </a:r>
            <a:r>
              <a:rPr lang="es-ES" sz="2000" b="1" dirty="0" err="1"/>
              <a:t>p.apellido</a:t>
            </a:r>
            <a:br>
              <a:rPr lang="es-ES" sz="2000" b="1" dirty="0"/>
            </a:br>
            <a:r>
              <a:rPr lang="es-ES" sz="2000" b="1" dirty="0"/>
              <a:t>HAVING  COUNT(DISTINCT  </a:t>
            </a:r>
            <a:r>
              <a:rPr lang="es-ES" sz="2000" b="1" dirty="0" err="1"/>
              <a:t>v.nombre</a:t>
            </a:r>
            <a:r>
              <a:rPr lang="es-ES" sz="2000" b="1" dirty="0"/>
              <a:t>) &gt;= 3;</a:t>
            </a:r>
            <a:endParaRPr lang="es-E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Vistas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Una vista es una consulta, que refleja el contenido de una o más tablas, desde la que se puede acceder a los datos como si fuera una tabla.</a:t>
            </a:r>
          </a:p>
          <a:p>
            <a:endParaRPr lang="es-ES" dirty="0"/>
          </a:p>
          <a:p>
            <a:r>
              <a:rPr lang="es-ES" dirty="0"/>
              <a:t>Las vistas no tienen una copia física de los datos, son consultas a los datos que hay en las tablas.</a:t>
            </a:r>
          </a:p>
          <a:p>
            <a:endParaRPr lang="es-ES" dirty="0"/>
          </a:p>
          <a:p>
            <a:r>
              <a:rPr lang="es-ES" dirty="0"/>
              <a:t>Si actualizamos los datos de una vista, estamos actualizando realmente la tabla, y si actualizamos la tabla estos cambios serán visibles desde la vista.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Vistas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/>
              <a:t>Sintaxis</a:t>
            </a:r>
          </a:p>
          <a:p>
            <a:pPr>
              <a:buNone/>
            </a:pPr>
            <a:r>
              <a:rPr lang="es-ES" b="1" dirty="0"/>
              <a:t>CREATE VIEW</a:t>
            </a:r>
            <a:r>
              <a:rPr lang="es-ES" dirty="0"/>
              <a:t> &lt;</a:t>
            </a:r>
            <a:r>
              <a:rPr lang="es-ES" dirty="0" err="1"/>
              <a:t>nombre_vista</a:t>
            </a:r>
            <a:r>
              <a:rPr lang="es-ES" dirty="0"/>
              <a:t>&gt;</a:t>
            </a:r>
            <a:br>
              <a:rPr lang="es-ES" dirty="0"/>
            </a:br>
            <a:r>
              <a:rPr lang="es-ES" b="1" dirty="0"/>
              <a:t>AS</a:t>
            </a:r>
            <a:br>
              <a:rPr lang="es-ES" dirty="0"/>
            </a:br>
            <a:r>
              <a:rPr lang="es-ES" dirty="0"/>
              <a:t>(&lt;</a:t>
            </a:r>
            <a:r>
              <a:rPr lang="es-ES" dirty="0" err="1"/>
              <a:t>sentencia_select</a:t>
            </a:r>
            <a:r>
              <a:rPr lang="es-ES" dirty="0"/>
              <a:t>&gt;);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CREATE VIEW </a:t>
            </a:r>
            <a:r>
              <a:rPr lang="es-ES" dirty="0" err="1"/>
              <a:t>vProductosxProveedor</a:t>
            </a:r>
            <a:br>
              <a:rPr lang="es-ES" dirty="0"/>
            </a:br>
            <a:r>
              <a:rPr lang="es-ES" dirty="0"/>
              <a:t>AS</a:t>
            </a:r>
            <a:br>
              <a:rPr lang="es-ES" dirty="0"/>
            </a:br>
            <a:r>
              <a:rPr lang="es-ES" dirty="0"/>
              <a:t>(</a:t>
            </a:r>
            <a:br>
              <a:rPr lang="es-ES" dirty="0"/>
            </a:br>
            <a:r>
              <a:rPr lang="es-ES" dirty="0"/>
              <a:t>SELECT Prov.ID </a:t>
            </a:r>
            <a:r>
              <a:rPr lang="es-ES" dirty="0" err="1"/>
              <a:t>Proveedor_ID</a:t>
            </a:r>
            <a:r>
              <a:rPr lang="es-ES" dirty="0"/>
              <a:t>, </a:t>
            </a:r>
            <a:br>
              <a:rPr lang="es-ES" dirty="0"/>
            </a:br>
            <a:r>
              <a:rPr lang="es-ES" dirty="0"/>
              <a:t>       </a:t>
            </a:r>
            <a:r>
              <a:rPr lang="es-ES" dirty="0" err="1"/>
              <a:t>Prov.NOMBRE</a:t>
            </a:r>
            <a:r>
              <a:rPr lang="es-ES" dirty="0"/>
              <a:t> </a:t>
            </a:r>
            <a:r>
              <a:rPr lang="es-ES" dirty="0" err="1"/>
              <a:t>Proveedor_Nombre</a:t>
            </a:r>
            <a:r>
              <a:rPr lang="es-ES" dirty="0"/>
              <a:t>, </a:t>
            </a:r>
            <a:br>
              <a:rPr lang="es-ES" dirty="0"/>
            </a:br>
            <a:r>
              <a:rPr lang="es-ES" dirty="0"/>
              <a:t>       </a:t>
            </a:r>
            <a:r>
              <a:rPr lang="es-ES" dirty="0" err="1"/>
              <a:t>Prov.Correo</a:t>
            </a:r>
            <a:r>
              <a:rPr lang="es-ES" dirty="0"/>
              <a:t> </a:t>
            </a:r>
            <a:r>
              <a:rPr lang="es-ES" dirty="0" err="1"/>
              <a:t>Proveedor_Correo</a:t>
            </a:r>
            <a:r>
              <a:rPr lang="es-ES" dirty="0"/>
              <a:t>,</a:t>
            </a:r>
            <a:br>
              <a:rPr lang="es-ES" dirty="0"/>
            </a:br>
            <a:r>
              <a:rPr lang="es-ES" dirty="0"/>
              <a:t>       </a:t>
            </a:r>
            <a:r>
              <a:rPr lang="es-ES" dirty="0" err="1"/>
              <a:t>Prod.Id</a:t>
            </a:r>
            <a:r>
              <a:rPr lang="es-ES" dirty="0"/>
              <a:t> </a:t>
            </a:r>
            <a:r>
              <a:rPr lang="es-ES" dirty="0" err="1"/>
              <a:t>Producto_ID</a:t>
            </a:r>
            <a:r>
              <a:rPr lang="es-ES" dirty="0"/>
              <a:t>,</a:t>
            </a:r>
            <a:br>
              <a:rPr lang="es-ES" dirty="0"/>
            </a:br>
            <a:r>
              <a:rPr lang="es-ES" dirty="0"/>
              <a:t>       </a:t>
            </a:r>
            <a:r>
              <a:rPr lang="es-ES" dirty="0" err="1"/>
              <a:t>Prod.Cantidad</a:t>
            </a:r>
            <a:r>
              <a:rPr lang="es-ES" dirty="0"/>
              <a:t> </a:t>
            </a:r>
            <a:r>
              <a:rPr lang="es-ES" dirty="0" err="1"/>
              <a:t>Producto_Cantidad</a:t>
            </a:r>
            <a:br>
              <a:rPr lang="es-ES" dirty="0"/>
            </a:br>
            <a:r>
              <a:rPr lang="es-ES" dirty="0"/>
              <a:t>FROM </a:t>
            </a:r>
            <a:r>
              <a:rPr lang="es-ES" dirty="0" err="1"/>
              <a:t>tbProducto</a:t>
            </a:r>
            <a:r>
              <a:rPr lang="es-ES" dirty="0"/>
              <a:t> </a:t>
            </a:r>
            <a:r>
              <a:rPr lang="es-ES" dirty="0" err="1"/>
              <a:t>Prod</a:t>
            </a:r>
            <a:r>
              <a:rPr lang="es-ES" dirty="0"/>
              <a:t>, </a:t>
            </a:r>
            <a:br>
              <a:rPr lang="es-ES" dirty="0"/>
            </a:br>
            <a:r>
              <a:rPr lang="es-ES" dirty="0"/>
              <a:t>     </a:t>
            </a:r>
            <a:r>
              <a:rPr lang="es-ES" dirty="0" err="1"/>
              <a:t>tbProveedor</a:t>
            </a:r>
            <a:r>
              <a:rPr lang="es-ES" dirty="0"/>
              <a:t> </a:t>
            </a:r>
            <a:r>
              <a:rPr lang="es-ES" dirty="0" err="1"/>
              <a:t>Prov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WHERE ( </a:t>
            </a:r>
            <a:r>
              <a:rPr lang="es-ES" dirty="0" err="1"/>
              <a:t>Prod.Tbproveedor_Id</a:t>
            </a:r>
            <a:r>
              <a:rPr lang="es-ES" dirty="0"/>
              <a:t> = </a:t>
            </a:r>
            <a:r>
              <a:rPr lang="es-ES" dirty="0" err="1"/>
              <a:t>Prov.Id</a:t>
            </a:r>
            <a:br>
              <a:rPr lang="es-ES" dirty="0"/>
            </a:br>
            <a:r>
              <a:rPr lang="es-ES" dirty="0"/>
              <a:t>        and </a:t>
            </a:r>
            <a:r>
              <a:rPr lang="es-ES" dirty="0" err="1"/>
              <a:t>Prod.Tbproveedor_Nombre</a:t>
            </a:r>
            <a:r>
              <a:rPr lang="es-ES" dirty="0"/>
              <a:t> = </a:t>
            </a:r>
            <a:r>
              <a:rPr lang="es-ES" dirty="0" err="1"/>
              <a:t>Prov.Nombre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) 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Vistas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/>
              <a:t>Eliminarla </a:t>
            </a:r>
            <a:br>
              <a:rPr lang="es-ES" b="1" dirty="0"/>
            </a:br>
            <a:r>
              <a:rPr lang="es-ES" dirty="0"/>
              <a:t>DROP VIEW </a:t>
            </a:r>
            <a:r>
              <a:rPr lang="es-ES" dirty="0" err="1"/>
              <a:t>vProductosxProveedor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b="1" dirty="0"/>
              <a:t>Actualizarla</a:t>
            </a:r>
          </a:p>
          <a:p>
            <a:pPr>
              <a:buNone/>
            </a:pPr>
            <a:r>
              <a:rPr lang="es-ES" dirty="0"/>
              <a:t>CREATE VIEW </a:t>
            </a:r>
            <a:r>
              <a:rPr lang="es-ES" dirty="0" err="1"/>
              <a:t>vProductosxProveedor</a:t>
            </a:r>
            <a:br>
              <a:rPr lang="es-ES" dirty="0"/>
            </a:br>
            <a:r>
              <a:rPr lang="es-ES" dirty="0"/>
              <a:t>AS</a:t>
            </a:r>
            <a:br>
              <a:rPr lang="es-ES" dirty="0"/>
            </a:br>
            <a:r>
              <a:rPr lang="es-ES" dirty="0"/>
              <a:t>(</a:t>
            </a:r>
            <a:br>
              <a:rPr lang="es-ES" dirty="0"/>
            </a:br>
            <a:r>
              <a:rPr lang="es-ES" dirty="0"/>
              <a:t>SELECT Prov.ID </a:t>
            </a:r>
            <a:r>
              <a:rPr lang="es-ES" dirty="0" err="1"/>
              <a:t>Proveedor_ID</a:t>
            </a:r>
            <a:r>
              <a:rPr lang="es-ES" dirty="0"/>
              <a:t>, </a:t>
            </a:r>
            <a:br>
              <a:rPr lang="es-ES" dirty="0"/>
            </a:br>
            <a:r>
              <a:rPr lang="es-ES" dirty="0"/>
              <a:t>       </a:t>
            </a:r>
            <a:r>
              <a:rPr lang="es-ES" dirty="0" err="1"/>
              <a:t>Prov.NOMBRE</a:t>
            </a:r>
            <a:r>
              <a:rPr lang="es-ES" dirty="0"/>
              <a:t> </a:t>
            </a:r>
            <a:r>
              <a:rPr lang="es-ES" dirty="0" err="1"/>
              <a:t>Proveedor_Nombre</a:t>
            </a:r>
            <a:r>
              <a:rPr lang="es-ES" dirty="0"/>
              <a:t>, </a:t>
            </a:r>
            <a:br>
              <a:rPr lang="es-ES" dirty="0"/>
            </a:br>
            <a:r>
              <a:rPr lang="es-ES" dirty="0"/>
              <a:t>       </a:t>
            </a:r>
            <a:r>
              <a:rPr lang="es-ES" dirty="0" err="1"/>
              <a:t>Prov.Correo</a:t>
            </a:r>
            <a:r>
              <a:rPr lang="es-ES" dirty="0"/>
              <a:t> </a:t>
            </a:r>
            <a:r>
              <a:rPr lang="es-ES" dirty="0" err="1"/>
              <a:t>Proveedor_Correo</a:t>
            </a:r>
            <a:r>
              <a:rPr lang="es-ES" dirty="0"/>
              <a:t>,</a:t>
            </a:r>
            <a:br>
              <a:rPr lang="es-ES" dirty="0"/>
            </a:br>
            <a:r>
              <a:rPr lang="es-ES" dirty="0"/>
              <a:t>       </a:t>
            </a:r>
            <a:r>
              <a:rPr lang="es-ES" dirty="0" err="1"/>
              <a:t>Prod.Id</a:t>
            </a:r>
            <a:r>
              <a:rPr lang="es-ES" dirty="0"/>
              <a:t> </a:t>
            </a:r>
            <a:r>
              <a:rPr lang="es-ES" dirty="0" err="1"/>
              <a:t>Producto_ID</a:t>
            </a:r>
            <a:r>
              <a:rPr lang="es-ES" dirty="0"/>
              <a:t>,</a:t>
            </a:r>
            <a:br>
              <a:rPr lang="es-ES" dirty="0"/>
            </a:br>
            <a:r>
              <a:rPr lang="es-ES" dirty="0"/>
              <a:t>       </a:t>
            </a:r>
            <a:r>
              <a:rPr lang="es-ES" dirty="0" err="1"/>
              <a:t>Prod.Cantidad</a:t>
            </a:r>
            <a:r>
              <a:rPr lang="es-ES" dirty="0"/>
              <a:t> </a:t>
            </a:r>
            <a:r>
              <a:rPr lang="es-ES" dirty="0" err="1"/>
              <a:t>Producto_Cantidad</a:t>
            </a:r>
            <a:r>
              <a:rPr lang="es-ES" dirty="0"/>
              <a:t>,</a:t>
            </a:r>
          </a:p>
          <a:p>
            <a:pPr>
              <a:buNone/>
            </a:pPr>
            <a:r>
              <a:rPr lang="es-ES" dirty="0"/>
              <a:t>	       </a:t>
            </a:r>
            <a:r>
              <a:rPr lang="es-ES" dirty="0" err="1"/>
              <a:t>Prod.Canlidad</a:t>
            </a:r>
            <a:r>
              <a:rPr lang="es-ES" dirty="0"/>
              <a:t> </a:t>
            </a:r>
            <a:r>
              <a:rPr lang="es-ES" dirty="0" err="1"/>
              <a:t>Producto_Calidad</a:t>
            </a:r>
            <a:br>
              <a:rPr lang="es-ES" dirty="0"/>
            </a:br>
            <a:r>
              <a:rPr lang="es-ES" dirty="0"/>
              <a:t>FROM </a:t>
            </a:r>
            <a:r>
              <a:rPr lang="es-ES" dirty="0" err="1"/>
              <a:t>tbProducto</a:t>
            </a:r>
            <a:r>
              <a:rPr lang="es-ES" dirty="0"/>
              <a:t> </a:t>
            </a:r>
            <a:r>
              <a:rPr lang="es-ES" dirty="0" err="1"/>
              <a:t>Prod</a:t>
            </a:r>
            <a:r>
              <a:rPr lang="es-ES" dirty="0"/>
              <a:t>, </a:t>
            </a:r>
            <a:br>
              <a:rPr lang="es-ES" dirty="0"/>
            </a:br>
            <a:r>
              <a:rPr lang="es-ES" dirty="0"/>
              <a:t>     </a:t>
            </a:r>
            <a:r>
              <a:rPr lang="es-ES" dirty="0" err="1"/>
              <a:t>tbProveedor</a:t>
            </a:r>
            <a:r>
              <a:rPr lang="es-ES" dirty="0"/>
              <a:t> </a:t>
            </a:r>
            <a:r>
              <a:rPr lang="es-ES" dirty="0" err="1"/>
              <a:t>Prov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WHERE ( </a:t>
            </a:r>
            <a:r>
              <a:rPr lang="es-ES" dirty="0" err="1"/>
              <a:t>Prod.Tbproveedor_Id</a:t>
            </a:r>
            <a:r>
              <a:rPr lang="es-ES" dirty="0"/>
              <a:t> = </a:t>
            </a:r>
            <a:r>
              <a:rPr lang="es-ES" dirty="0" err="1"/>
              <a:t>Prov.Id</a:t>
            </a:r>
            <a:br>
              <a:rPr lang="es-ES" dirty="0"/>
            </a:br>
            <a:r>
              <a:rPr lang="es-ES" dirty="0"/>
              <a:t>        and </a:t>
            </a:r>
            <a:r>
              <a:rPr lang="es-ES" dirty="0" err="1"/>
              <a:t>Prod.Tbproveedor_Nombre</a:t>
            </a:r>
            <a:r>
              <a:rPr lang="es-ES" dirty="0"/>
              <a:t> = </a:t>
            </a:r>
            <a:r>
              <a:rPr lang="es-ES" dirty="0" err="1"/>
              <a:t>Prov.Nombre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) ;</a:t>
            </a:r>
          </a:p>
          <a:p>
            <a:endParaRPr lang="es-ES" b="1" dirty="0"/>
          </a:p>
          <a:p>
            <a:endParaRPr lang="es-E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Permisos sobre los objetos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Supongamos que:</a:t>
            </a:r>
          </a:p>
          <a:p>
            <a:pPr lvl="1"/>
            <a:r>
              <a:rPr lang="es-CO" dirty="0"/>
              <a:t>El usuario </a:t>
            </a:r>
            <a:r>
              <a:rPr lang="es-CO" dirty="0" err="1"/>
              <a:t>fernan</a:t>
            </a:r>
            <a:r>
              <a:rPr lang="es-CO" dirty="0"/>
              <a:t> tiene la tabla </a:t>
            </a:r>
            <a:r>
              <a:rPr lang="es-CO" dirty="0" err="1"/>
              <a:t>tbProductos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Además, existe la usuaria rosario, y esta necesita consultar la tabla de productos de </a:t>
            </a:r>
            <a:r>
              <a:rPr lang="es-CO" dirty="0" err="1"/>
              <a:t>fernan</a:t>
            </a:r>
            <a:r>
              <a:rPr lang="es-CO" dirty="0"/>
              <a:t>.</a:t>
            </a:r>
          </a:p>
          <a:p>
            <a:pPr algn="ctr">
              <a:buNone/>
            </a:pPr>
            <a:r>
              <a:rPr lang="es-CO" dirty="0"/>
              <a:t>Rosario intentará:  </a:t>
            </a:r>
            <a:r>
              <a:rPr lang="es-CO" sz="2000" b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es-CO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s-CO" sz="2000" b="1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es-CO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2000" b="1" dirty="0" err="1">
                <a:latin typeface="Courier New" pitchFamily="49" charset="0"/>
                <a:cs typeface="Courier New" pitchFamily="49" charset="0"/>
              </a:rPr>
              <a:t>fernan.tbproveedor</a:t>
            </a:r>
            <a:r>
              <a:rPr lang="es-CO" sz="2000" b="1" dirty="0">
                <a:latin typeface="Courier New" pitchFamily="49" charset="0"/>
                <a:cs typeface="Courier New" pitchFamily="49" charset="0"/>
              </a:rPr>
              <a:t>; </a:t>
            </a:r>
            <a:endParaRPr lang="es-CO" b="1" dirty="0">
              <a:latin typeface="Courier New" pitchFamily="49" charset="0"/>
              <a:cs typeface="Courier New" pitchFamily="49" charset="0"/>
            </a:endParaRPr>
          </a:p>
          <a:p>
            <a:endParaRPr lang="es-CO" dirty="0"/>
          </a:p>
          <a:p>
            <a:r>
              <a:rPr lang="es-CO" dirty="0"/>
              <a:t>Pero no puede, necesita que </a:t>
            </a:r>
            <a:r>
              <a:rPr lang="es-CO" dirty="0" err="1"/>
              <a:t>fernan</a:t>
            </a:r>
            <a:r>
              <a:rPr lang="es-CO" dirty="0"/>
              <a:t> desde su cuenta le otorgue los permisos necesarios:</a:t>
            </a:r>
          </a:p>
          <a:p>
            <a:pPr algn="ctr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grant select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tbproveedor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rosario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es-CO" sz="2000" b="1" dirty="0">
              <a:latin typeface="Courier New" pitchFamily="49" charset="0"/>
              <a:cs typeface="Courier New" pitchFamily="49" charset="0"/>
            </a:endParaRPr>
          </a:p>
          <a:p>
            <a:endParaRPr lang="es-CO" dirty="0"/>
          </a:p>
          <a:p>
            <a:r>
              <a:rPr lang="es-CO" dirty="0"/>
              <a:t>En un momento dado </a:t>
            </a:r>
            <a:r>
              <a:rPr lang="es-CO" dirty="0" err="1"/>
              <a:t>fernan</a:t>
            </a:r>
            <a:r>
              <a:rPr lang="es-CO" dirty="0"/>
              <a:t> puede considerar que rosario ya no necesita del privilegio:</a:t>
            </a:r>
          </a:p>
          <a:p>
            <a:pPr algn="ctr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revoke select on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tbproveedor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rosario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;</a:t>
            </a:r>
            <a:endParaRPr lang="es-CO" sz="2100" b="1" dirty="0">
              <a:latin typeface="Courier New" pitchFamily="49" charset="0"/>
              <a:cs typeface="Courier New" pitchFamily="49" charset="0"/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Los privilegios que se pueden otorgar o denegar.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642910" y="1285860"/>
          <a:ext cx="7500990" cy="37500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289"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/>
                        <a:t>Privilegio</a:t>
                      </a:r>
                    </a:p>
                  </a:txBody>
                  <a:tcPr marL="37631" marR="37631" marT="37631" marB="37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/>
                        <a:t>Descripción</a:t>
                      </a:r>
                    </a:p>
                  </a:txBody>
                  <a:tcPr marL="37631" marR="37631" marT="37631" marB="376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89">
                <a:tc>
                  <a:txBody>
                    <a:bodyPr/>
                    <a:lstStyle/>
                    <a:p>
                      <a:r>
                        <a:rPr lang="es-CO" sz="2000" dirty="0" err="1"/>
                        <a:t>Select</a:t>
                      </a:r>
                      <a:endParaRPr lang="es-CO" sz="2000" dirty="0"/>
                    </a:p>
                  </a:txBody>
                  <a:tcPr marL="37631" marR="37631" marT="37631" marB="3763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Permitir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realizar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consultas</a:t>
                      </a:r>
                      <a:r>
                        <a:rPr lang="en-US" sz="2000" baseline="0" dirty="0"/>
                        <a:t> de </a:t>
                      </a:r>
                      <a:r>
                        <a:rPr lang="en-US" sz="2000" baseline="0" dirty="0" err="1"/>
                        <a:t>selección</a:t>
                      </a:r>
                      <a:r>
                        <a:rPr lang="en-US" sz="2000" baseline="0" dirty="0"/>
                        <a:t>.</a:t>
                      </a:r>
                      <a:endParaRPr lang="en-US" sz="2000" dirty="0"/>
                    </a:p>
                  </a:txBody>
                  <a:tcPr marL="37631" marR="37631" marT="37631" marB="376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89">
                <a:tc>
                  <a:txBody>
                    <a:bodyPr/>
                    <a:lstStyle/>
                    <a:p>
                      <a:r>
                        <a:rPr lang="es-CO" sz="2000" dirty="0" err="1"/>
                        <a:t>Insert</a:t>
                      </a:r>
                      <a:endParaRPr lang="es-CO" sz="2000" dirty="0"/>
                    </a:p>
                  </a:txBody>
                  <a:tcPr marL="37631" marR="37631" marT="37631" marB="3763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Permitir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agregar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registros</a:t>
                      </a:r>
                      <a:r>
                        <a:rPr lang="en-US" sz="2000" baseline="0" dirty="0"/>
                        <a:t> en la </a:t>
                      </a:r>
                      <a:r>
                        <a:rPr lang="en-US" sz="2000" baseline="0" dirty="0" err="1"/>
                        <a:t>tabla</a:t>
                      </a:r>
                      <a:r>
                        <a:rPr lang="en-US" sz="2000" baseline="0" dirty="0"/>
                        <a:t> o vista.</a:t>
                      </a:r>
                      <a:endParaRPr lang="en-US" sz="2000" dirty="0"/>
                    </a:p>
                  </a:txBody>
                  <a:tcPr marL="37631" marR="37631" marT="37631" marB="376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89">
                <a:tc>
                  <a:txBody>
                    <a:bodyPr/>
                    <a:lstStyle/>
                    <a:p>
                      <a:r>
                        <a:rPr lang="es-CO" sz="2000"/>
                        <a:t>Update</a:t>
                      </a:r>
                    </a:p>
                  </a:txBody>
                  <a:tcPr marL="37631" marR="37631" marT="37631" marB="3763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Permitir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actualizar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registros</a:t>
                      </a:r>
                      <a:r>
                        <a:rPr lang="en-US" sz="2000" baseline="0" dirty="0"/>
                        <a:t> en la </a:t>
                      </a:r>
                      <a:r>
                        <a:rPr lang="en-US" sz="2000" baseline="0" dirty="0" err="1"/>
                        <a:t>tabla</a:t>
                      </a:r>
                      <a:r>
                        <a:rPr lang="en-US" sz="2000" baseline="0" dirty="0"/>
                        <a:t> o vista.</a:t>
                      </a:r>
                      <a:endParaRPr lang="en-US" sz="2000" dirty="0"/>
                    </a:p>
                  </a:txBody>
                  <a:tcPr marL="37631" marR="37631" marT="37631" marB="376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89">
                <a:tc>
                  <a:txBody>
                    <a:bodyPr/>
                    <a:lstStyle/>
                    <a:p>
                      <a:r>
                        <a:rPr lang="es-CO" sz="2000"/>
                        <a:t>Delete</a:t>
                      </a:r>
                    </a:p>
                  </a:txBody>
                  <a:tcPr marL="37631" marR="37631" marT="37631" marB="3763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Permitir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eliminar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registros</a:t>
                      </a:r>
                      <a:r>
                        <a:rPr lang="en-US" sz="2000" baseline="0" dirty="0"/>
                        <a:t> en la </a:t>
                      </a:r>
                      <a:r>
                        <a:rPr lang="en-US" sz="2000" baseline="0" dirty="0" err="1"/>
                        <a:t>tabla</a:t>
                      </a:r>
                      <a:r>
                        <a:rPr lang="en-US" sz="2000" baseline="0" dirty="0"/>
                        <a:t> o vista.</a:t>
                      </a:r>
                      <a:endParaRPr lang="en-US" sz="2000" dirty="0"/>
                    </a:p>
                  </a:txBody>
                  <a:tcPr marL="37631" marR="37631" marT="37631" marB="376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811">
                <a:tc>
                  <a:txBody>
                    <a:bodyPr/>
                    <a:lstStyle/>
                    <a:p>
                      <a:r>
                        <a:rPr lang="es-CO" sz="2000"/>
                        <a:t>References</a:t>
                      </a:r>
                    </a:p>
                  </a:txBody>
                  <a:tcPr marL="37631" marR="37631" marT="37631" marB="3763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Permitir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crear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restricciones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referecia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sobre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alguna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tabla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37631" marR="37631" marT="37631" marB="3763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89">
                <a:tc>
                  <a:txBody>
                    <a:bodyPr/>
                    <a:lstStyle/>
                    <a:p>
                      <a:r>
                        <a:rPr lang="es-CO" sz="2000"/>
                        <a:t>Alter</a:t>
                      </a:r>
                    </a:p>
                  </a:txBody>
                  <a:tcPr marL="37631" marR="37631" marT="37631" marB="3763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Permitir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cambiar</a:t>
                      </a:r>
                      <a:r>
                        <a:rPr lang="en-US" sz="2000" baseline="0" dirty="0"/>
                        <a:t> la </a:t>
                      </a:r>
                      <a:r>
                        <a:rPr lang="en-US" sz="2000" baseline="0" dirty="0" err="1"/>
                        <a:t>estructura</a:t>
                      </a:r>
                      <a:r>
                        <a:rPr lang="en-US" sz="2000" baseline="0" dirty="0"/>
                        <a:t> de </a:t>
                      </a:r>
                      <a:r>
                        <a:rPr lang="en-US" sz="2000" baseline="0" dirty="0" err="1"/>
                        <a:t>una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tabla</a:t>
                      </a:r>
                      <a:r>
                        <a:rPr lang="en-US" sz="2000" baseline="0" dirty="0"/>
                        <a:t>.</a:t>
                      </a:r>
                      <a:endParaRPr lang="en-US" sz="2000" dirty="0"/>
                    </a:p>
                  </a:txBody>
                  <a:tcPr marL="37631" marR="37631" marT="37631" marB="3763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412">
                <a:tc>
                  <a:txBody>
                    <a:bodyPr/>
                    <a:lstStyle/>
                    <a:p>
                      <a:r>
                        <a:rPr lang="es-CO" sz="2000"/>
                        <a:t>Index</a:t>
                      </a:r>
                    </a:p>
                  </a:txBody>
                  <a:tcPr marL="37631" marR="37631" marT="37631" marB="3763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Permitir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crear</a:t>
                      </a:r>
                      <a:r>
                        <a:rPr lang="en-US" sz="2000" baseline="0" dirty="0"/>
                        <a:t>  </a:t>
                      </a:r>
                      <a:r>
                        <a:rPr lang="en-US" sz="2000" baseline="0" dirty="0" err="1"/>
                        <a:t>índices</a:t>
                      </a:r>
                      <a:r>
                        <a:rPr lang="en-US" sz="2000" baseline="0" dirty="0"/>
                        <a:t>  </a:t>
                      </a:r>
                      <a:r>
                        <a:rPr lang="en-US" sz="2000" baseline="0" dirty="0" err="1"/>
                        <a:t>sobre</a:t>
                      </a:r>
                      <a:r>
                        <a:rPr lang="en-US" sz="2000" baseline="0" dirty="0"/>
                        <a:t> la </a:t>
                      </a:r>
                      <a:r>
                        <a:rPr lang="en-US" sz="2000" baseline="0" dirty="0" err="1"/>
                        <a:t>tabla</a:t>
                      </a:r>
                      <a:r>
                        <a:rPr lang="en-US" sz="2000" baseline="0" dirty="0"/>
                        <a:t>.</a:t>
                      </a:r>
                      <a:endParaRPr lang="en-US" sz="2000" dirty="0"/>
                    </a:p>
                  </a:txBody>
                  <a:tcPr marL="37631" marR="37631" marT="37631" marB="3763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412">
                <a:tc>
                  <a:txBody>
                    <a:bodyPr/>
                    <a:lstStyle/>
                    <a:p>
                      <a:r>
                        <a:rPr lang="es-CO" sz="2000" dirty="0"/>
                        <a:t>ALL</a:t>
                      </a:r>
                    </a:p>
                  </a:txBody>
                  <a:tcPr marL="37631" marR="37631" marT="37631" marB="3763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Todos</a:t>
                      </a:r>
                      <a:r>
                        <a:rPr lang="en-US" sz="2000" dirty="0"/>
                        <a:t> los </a:t>
                      </a:r>
                      <a:r>
                        <a:rPr lang="en-US" sz="2000" dirty="0" err="1"/>
                        <a:t>privilegios</a:t>
                      </a:r>
                      <a:endParaRPr lang="en-US" sz="2000" dirty="0"/>
                    </a:p>
                  </a:txBody>
                  <a:tcPr marL="37631" marR="37631" marT="37631" marB="3763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285720" y="5143512"/>
            <a:ext cx="8501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Sintaxis</a:t>
            </a:r>
            <a:r>
              <a:rPr lang="en-US" b="1" dirty="0"/>
              <a:t>: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grant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privilegio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&gt;{,&lt;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privilegio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&gt;} on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objeto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to   &lt;user&gt;;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revoke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privilegio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&gt;{,&lt;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privilegio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&gt;} on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objeto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from &lt;user&gt;;</a:t>
            </a:r>
            <a:endParaRPr lang="es-CO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>
                <a:hlinkClick r:id="rId3"/>
              </a:rPr>
              <a:t>http://en.wikipedia.org/wiki/Extended_Backus%E2%80%93Naur_Form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4"/>
              </a:rPr>
              <a:t>http://www.devjoker.com/contenidos/Tutorial-SQL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5"/>
              </a:rPr>
              <a:t>http://www.exforsys.com/tutorials/oracle-10g/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6"/>
              </a:rPr>
              <a:t>http://www.orafaq.com/faq/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7"/>
              </a:rPr>
              <a:t>http://msdn.microsoft.com/en-us/library/ms941658.aspx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8"/>
              </a:rPr>
              <a:t>http://www.techonthenet.com/oracle/</a:t>
            </a:r>
            <a:r>
              <a:rPr lang="es-CO" dirty="0"/>
              <a:t> </a:t>
            </a:r>
          </a:p>
          <a:p>
            <a:endParaRPr lang="es-CO" dirty="0"/>
          </a:p>
          <a:p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Usuarios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Crear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un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usuario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USER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usrAndrea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identified by "123"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default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tablespace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USERS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temporary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tablespace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TEMP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profile DEFAULT;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Otorgar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privilegios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rol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grant resource to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usrAndrea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grant connect to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usrAndrea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Otorgar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privilegios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sistema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grant unlimited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tablespace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usrAndrea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/>
            </a:br>
            <a:endParaRPr lang="es-ES" sz="2400" dirty="0"/>
          </a:p>
          <a:p>
            <a:endParaRPr lang="es-ES" dirty="0"/>
          </a:p>
          <a:p>
            <a:endParaRPr lang="es-ES" b="1" dirty="0"/>
          </a:p>
          <a:p>
            <a:endParaRPr lang="es-E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Lenguaje de Manipulación de Datos DML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Como su nombre lo indica provee comandos para la manipulación de los datos, es decir, podemos seleccionar, insertar, eliminar y actualizar datos.</a:t>
            </a:r>
          </a:p>
          <a:p>
            <a:endParaRPr lang="es-CO" dirty="0"/>
          </a:p>
          <a:p>
            <a:r>
              <a:rPr lang="es-CO" dirty="0"/>
              <a:t>Comandos:</a:t>
            </a:r>
          </a:p>
          <a:p>
            <a:pPr lvl="1"/>
            <a:r>
              <a:rPr lang="es-CO" sz="2600" dirty="0">
                <a:solidFill>
                  <a:schemeClr val="tx1"/>
                </a:solidFill>
              </a:rPr>
              <a:t>SELECT – para consultar datos.</a:t>
            </a:r>
          </a:p>
          <a:p>
            <a:pPr lvl="1"/>
            <a:r>
              <a:rPr lang="es-CO" sz="2600" dirty="0">
                <a:solidFill>
                  <a:schemeClr val="tx1"/>
                </a:solidFill>
              </a:rPr>
              <a:t>INSERT – Insertar datos.</a:t>
            </a:r>
          </a:p>
          <a:p>
            <a:pPr lvl="1"/>
            <a:r>
              <a:rPr lang="es-CO" sz="2600" dirty="0">
                <a:solidFill>
                  <a:schemeClr val="tx1"/>
                </a:solidFill>
              </a:rPr>
              <a:t>UPDATE – actualizar datos.</a:t>
            </a:r>
          </a:p>
          <a:p>
            <a:pPr lvl="1"/>
            <a:r>
              <a:rPr lang="es-CO" sz="2600" dirty="0">
                <a:solidFill>
                  <a:schemeClr val="tx1"/>
                </a:solidFill>
              </a:rPr>
              <a:t>DELETE – eliminar algunos o varios registros.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Lenguaje de Control de Datos DCL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/>
              <a:t>Este lenguaje provee comandos para manipular  la seguridad de la base de datos, respecto al control de accesos y privilegios entre los usuarios.</a:t>
            </a:r>
          </a:p>
          <a:p>
            <a:endParaRPr lang="es-CO" dirty="0"/>
          </a:p>
          <a:p>
            <a:r>
              <a:rPr lang="es-CO" dirty="0"/>
              <a:t>Comandos:</a:t>
            </a:r>
          </a:p>
          <a:p>
            <a:pPr lvl="1"/>
            <a:r>
              <a:rPr lang="es-CO" dirty="0">
                <a:solidFill>
                  <a:schemeClr val="tx1"/>
                </a:solidFill>
              </a:rPr>
              <a:t>GRANT – Para otorgar privilegios a un usuario sobre un objeto.</a:t>
            </a:r>
          </a:p>
          <a:p>
            <a:pPr lvl="1"/>
            <a:r>
              <a:rPr lang="es-CO" dirty="0">
                <a:solidFill>
                  <a:schemeClr val="tx1"/>
                </a:solidFill>
              </a:rPr>
              <a:t>REVOKE – Para quitar privilegios dados a un usuario sobre un objeto.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del Lenguaje 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Tipos de Datos: SQL posee varios tipos de datos para almacenar información, los tipos de datos pueden ser:</a:t>
            </a:r>
          </a:p>
          <a:p>
            <a:endParaRPr lang="es-CO" dirty="0"/>
          </a:p>
          <a:p>
            <a:pPr lvl="1"/>
            <a:r>
              <a:rPr lang="es-CO" dirty="0">
                <a:solidFill>
                  <a:schemeClr val="tx1"/>
                </a:solidFill>
              </a:rPr>
              <a:t>Numéricos (con o sin decimales).</a:t>
            </a:r>
          </a:p>
          <a:p>
            <a:pPr lvl="1"/>
            <a:r>
              <a:rPr lang="es-CO" dirty="0">
                <a:solidFill>
                  <a:schemeClr val="tx1"/>
                </a:solidFill>
              </a:rPr>
              <a:t>Alfanuméricos.</a:t>
            </a:r>
          </a:p>
          <a:p>
            <a:pPr lvl="1"/>
            <a:r>
              <a:rPr lang="es-CO" dirty="0">
                <a:solidFill>
                  <a:schemeClr val="tx1"/>
                </a:solidFill>
              </a:rPr>
              <a:t>Fecha y Hora</a:t>
            </a:r>
          </a:p>
          <a:p>
            <a:pPr lvl="1"/>
            <a:r>
              <a:rPr lang="es-CO" dirty="0">
                <a:solidFill>
                  <a:schemeClr val="tx1"/>
                </a:solidFill>
              </a:rPr>
              <a:t>Lógico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es-CO" dirty="0"/>
              <a:t>Además, la mayoría de gestores de BD actuales soportan el tipo:  BLOB (</a:t>
            </a:r>
            <a:r>
              <a:rPr lang="es-CO" dirty="0" err="1"/>
              <a:t>Binary</a:t>
            </a:r>
            <a:r>
              <a:rPr lang="es-CO" dirty="0"/>
              <a:t> </a:t>
            </a:r>
            <a:r>
              <a:rPr lang="es-CO" dirty="0" err="1"/>
              <a:t>Large</a:t>
            </a:r>
            <a:r>
              <a:rPr lang="es-CO" dirty="0"/>
              <a:t> </a:t>
            </a:r>
            <a:r>
              <a:rPr lang="es-CO" dirty="0" err="1"/>
              <a:t>Object</a:t>
            </a:r>
            <a:r>
              <a:rPr lang="es-CO" dirty="0"/>
              <a:t>), para almacenar archivos.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del Lenguaje 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CO" dirty="0"/>
          </a:p>
          <a:p>
            <a:r>
              <a:rPr lang="es-CO" dirty="0"/>
              <a:t>Dependiendo de cada gestor de bases de datos en general se pueden tener los siguientes tipos de datos: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785786" y="3500438"/>
          <a:ext cx="7000924" cy="1402080"/>
        </p:xfrm>
        <a:graphic>
          <a:graphicData uri="http://schemas.openxmlformats.org/drawingml/2006/table">
            <a:tbl>
              <a:tblPr/>
              <a:tblGrid>
                <a:gridCol w="167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b="1" dirty="0" err="1">
                          <a:latin typeface="Tahoma"/>
                          <a:ea typeface="Times New Roman"/>
                          <a:cs typeface="Times New Roman"/>
                        </a:rPr>
                        <a:t>Númericos</a:t>
                      </a:r>
                      <a:endParaRPr lang="es-CO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b="1">
                          <a:latin typeface="Tahoma"/>
                          <a:ea typeface="Times New Roman"/>
                          <a:cs typeface="Times New Roman"/>
                        </a:rPr>
                        <a:t>Alfanúmericos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b="1">
                          <a:latin typeface="Tahoma"/>
                          <a:ea typeface="Times New Roman"/>
                          <a:cs typeface="Times New Roman"/>
                        </a:rPr>
                        <a:t>Fecha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b="1">
                          <a:latin typeface="Tahoma"/>
                          <a:ea typeface="Times New Roman"/>
                          <a:cs typeface="Times New Roman"/>
                        </a:rPr>
                        <a:t>Lógico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b="1">
                          <a:latin typeface="Tahoma"/>
                          <a:ea typeface="Times New Roman"/>
                          <a:cs typeface="Times New Roman"/>
                        </a:rPr>
                        <a:t>BLOB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Integer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char(n)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Date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Bit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Image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err="1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r>
                        <a:rPr lang="es-CO" sz="1600" dirty="0">
                          <a:latin typeface="Tahoma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s-CO" sz="1600" dirty="0" err="1">
                          <a:latin typeface="Tahoma"/>
                          <a:ea typeface="Times New Roman"/>
                          <a:cs typeface="Times New Roman"/>
                        </a:rPr>
                        <a:t>n,m</a:t>
                      </a:r>
                      <a:r>
                        <a:rPr lang="es-CO" sz="1600" dirty="0">
                          <a:latin typeface="Tahoma"/>
                          <a:ea typeface="Times New Roman"/>
                          <a:cs typeface="Times New Roman"/>
                        </a:rPr>
                        <a:t>)</a:t>
                      </a:r>
                      <a:endParaRPr lang="es-CO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err="1">
                          <a:latin typeface="Tahoma"/>
                          <a:ea typeface="Times New Roman"/>
                          <a:cs typeface="Times New Roman"/>
                        </a:rPr>
                        <a:t>varchar</a:t>
                      </a:r>
                      <a:r>
                        <a:rPr lang="es-CO" sz="1600" dirty="0">
                          <a:latin typeface="Tahoma"/>
                          <a:ea typeface="Times New Roman"/>
                          <a:cs typeface="Times New Roman"/>
                        </a:rPr>
                        <a:t>(n)</a:t>
                      </a:r>
                      <a:endParaRPr lang="es-CO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DateTime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Text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latin typeface="Tahoma"/>
                          <a:ea typeface="Times New Roman"/>
                          <a:cs typeface="Times New Roman"/>
                        </a:rPr>
                        <a:t>Decimal(n)</a:t>
                      </a:r>
                      <a:endParaRPr lang="es-CO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  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err="1">
                          <a:latin typeface="Tahoma"/>
                          <a:ea typeface="Times New Roman"/>
                          <a:cs typeface="Times New Roman"/>
                        </a:rPr>
                        <a:t>Float</a:t>
                      </a:r>
                      <a:endParaRPr lang="es-CO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latin typeface="Tahoma"/>
                          <a:ea typeface="Times New Roman"/>
                          <a:cs typeface="Times New Roman"/>
                        </a:rPr>
                        <a:t> </a:t>
                      </a:r>
                      <a:endParaRPr lang="es-CO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del Lenguaje 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Operadores:</a:t>
            </a:r>
          </a:p>
          <a:p>
            <a:endParaRPr lang="es-CO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791398"/>
          <a:ext cx="8643998" cy="5085588"/>
        </p:xfrm>
        <a:graphic>
          <a:graphicData uri="http://schemas.openxmlformats.org/drawingml/2006/table">
            <a:tbl>
              <a:tblPr/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446"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Aritméticos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+</a:t>
                      </a:r>
                      <a:endParaRPr lang="es-CO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Suma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-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Resta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*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Producto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/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División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**   ^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Potencia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446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Relacionales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&lt;       </a:t>
                      </a:r>
                      <a:endParaRPr lang="es-CO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Menor que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&lt;=</a:t>
                      </a:r>
                      <a:endParaRPr lang="es-CO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Menor o igual que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44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&gt;</a:t>
                      </a:r>
                      <a:endParaRPr lang="es-CO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Mayor que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44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&gt;=</a:t>
                      </a:r>
                      <a:endParaRPr lang="es-CO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Mayor o igual que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44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&lt;&gt;   != 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Distinto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44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!&lt;</a:t>
                      </a:r>
                      <a:endParaRPr lang="es-CO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No menor que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44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!&gt;</a:t>
                      </a:r>
                      <a:endParaRPr lang="es-CO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No mayor que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679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Lógicos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AND</a:t>
                      </a:r>
                      <a:endParaRPr lang="es-CO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Los operadores lógicos permiten comparar expresiones lógicas devolviendo siempre un valor verdadero o falso. Los operadores lógicos se evalúan de izquierda a derecha.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7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OR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15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NOT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Concatenación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+</a:t>
                      </a:r>
                      <a:endParaRPr lang="es-C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Se emplea para unir  datos de tipo alfanumérico.</a:t>
                      </a:r>
                      <a:endParaRPr lang="es-CO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662</TotalTime>
  <Words>3440</Words>
  <Application>Microsoft Office PowerPoint</Application>
  <PresentationFormat>Presentación en pantalla (4:3)</PresentationFormat>
  <Paragraphs>443</Paragraphs>
  <Slides>39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8" baseType="lpstr">
      <vt:lpstr>Bookman Old Style</vt:lpstr>
      <vt:lpstr>Calibri</vt:lpstr>
      <vt:lpstr>Courier New</vt:lpstr>
      <vt:lpstr>Gill Sans MT</vt:lpstr>
      <vt:lpstr>Tahoma</vt:lpstr>
      <vt:lpstr>Times New Roman</vt:lpstr>
      <vt:lpstr>Wingdings</vt:lpstr>
      <vt:lpstr>Wingdings 3</vt:lpstr>
      <vt:lpstr>Origen</vt:lpstr>
      <vt:lpstr>Lenguaje Estructurado de Consultas (SQL) Fundamentos de Arquitectura de Software</vt:lpstr>
      <vt:lpstr>Brevemente:</vt:lpstr>
      <vt:lpstr>Lenguaje de Definición de Datos DDL</vt:lpstr>
      <vt:lpstr>Creación de Usuarios</vt:lpstr>
      <vt:lpstr>Lenguaje de Manipulación de Datos DML</vt:lpstr>
      <vt:lpstr>Lenguaje de Control de Datos DCL</vt:lpstr>
      <vt:lpstr>Componentes del Lenguaje SQL</vt:lpstr>
      <vt:lpstr>Componentes del Lenguaje SQL</vt:lpstr>
      <vt:lpstr>Componentes del Lenguaje SQL</vt:lpstr>
      <vt:lpstr>Componentes del Lenguaje SQL</vt:lpstr>
      <vt:lpstr>Componentes del Lenguaje SQL</vt:lpstr>
      <vt:lpstr>Componentes del Lenguaje SQL</vt:lpstr>
      <vt:lpstr>Componentes del Lenguaje SQL</vt:lpstr>
      <vt:lpstr>Componentes del Lenguaje SQL</vt:lpstr>
      <vt:lpstr>Creación de tablas con SQL</vt:lpstr>
      <vt:lpstr>Creación de tablas, ejemplo 1.</vt:lpstr>
      <vt:lpstr>Creación de tablas, ejemplo 2-1.</vt:lpstr>
      <vt:lpstr>Creación de tablas, ejemplo 2-2.</vt:lpstr>
      <vt:lpstr>Algunas Aclaraciones</vt:lpstr>
      <vt:lpstr>Modificación de tablas con SQL</vt:lpstr>
      <vt:lpstr>Modificación de tablas, ejemplo 1.</vt:lpstr>
      <vt:lpstr>Modificación de tablas, ejemplo 2.</vt:lpstr>
      <vt:lpstr>Modificación de tablas, ejemplo 3.</vt:lpstr>
      <vt:lpstr>Modificación de tablas, ejemplo 3.</vt:lpstr>
      <vt:lpstr>Modificación de tablas, ejemplo 3.</vt:lpstr>
      <vt:lpstr>Sentencias de Inserción</vt:lpstr>
      <vt:lpstr>Definición de Índices</vt:lpstr>
      <vt:lpstr>Definición de Índices</vt:lpstr>
      <vt:lpstr>Definición de Índices, Ejemplo</vt:lpstr>
      <vt:lpstr>Definición de Sinónimos</vt:lpstr>
      <vt:lpstr>Sentencias de Selección</vt:lpstr>
      <vt:lpstr>Sentencias de Selección</vt:lpstr>
      <vt:lpstr>Sentencias de Selección</vt:lpstr>
      <vt:lpstr>Definición de Vistas</vt:lpstr>
      <vt:lpstr>Definición de Vistas</vt:lpstr>
      <vt:lpstr>Definición de Vistas</vt:lpstr>
      <vt:lpstr>Permisos sobre los objetos</vt:lpstr>
      <vt:lpstr>Los privilegios que se pueden otorgar o denegar.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PL/SQL: Introducción</dc:title>
  <dc:creator>Fernan</dc:creator>
  <cp:lastModifiedBy>Fernan Alonso Villa Garzón</cp:lastModifiedBy>
  <cp:revision>98</cp:revision>
  <dcterms:created xsi:type="dcterms:W3CDTF">2010-03-25T03:12:35Z</dcterms:created>
  <dcterms:modified xsi:type="dcterms:W3CDTF">2020-10-20T18:16:37Z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TC010690773082</vt:lpwstr>
  </property>
</Properties>
</file>