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8" r:id="rId3"/>
    <p:sldId id="259" r:id="rId4"/>
    <p:sldId id="260" r:id="rId5"/>
    <p:sldId id="261" r:id="rId6"/>
    <p:sldId id="264" r:id="rId7"/>
    <p:sldId id="263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57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>
      <p:cViewPr varScale="1">
        <p:scale>
          <a:sx n="70" d="100"/>
          <a:sy n="70" d="100"/>
        </p:scale>
        <p:origin x="60" y="9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2" d="100"/>
          <a:sy n="42" d="100"/>
        </p:scale>
        <p:origin x="-2136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6A07F-C704-4FBF-ADC7-165A9E95A7AE}" type="datetimeFigureOut">
              <a:rPr lang="es-CO" smtClean="0"/>
              <a:t>12/11/2019</a:t>
            </a:fld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3D3BB-5AE7-44DE-9D2B-AD76295BCB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2172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66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3984843" cy="385018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err="1"/>
              <a:t>Unidad</a:t>
            </a:r>
            <a:r>
              <a:rPr lang="en-US" dirty="0"/>
              <a:t> 1: El </a:t>
            </a:r>
            <a:r>
              <a:rPr lang="en-US" dirty="0" err="1"/>
              <a:t>Concepto</a:t>
            </a:r>
            <a:r>
              <a:rPr lang="en-US" dirty="0"/>
              <a:t> de </a:t>
            </a:r>
            <a:r>
              <a:rPr lang="en-US" dirty="0" err="1"/>
              <a:t>Arquitectura</a:t>
            </a:r>
            <a:r>
              <a:rPr lang="en-US" dirty="0"/>
              <a:t> </a:t>
            </a:r>
            <a:r>
              <a:rPr lang="en-US" dirty="0" err="1"/>
              <a:t>Empresarial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3984843" cy="385018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err="1"/>
              <a:t>Unidad</a:t>
            </a:r>
            <a:r>
              <a:rPr lang="en-US" dirty="0"/>
              <a:t> 1: El </a:t>
            </a:r>
            <a:r>
              <a:rPr lang="en-US" dirty="0" err="1"/>
              <a:t>Concepto</a:t>
            </a:r>
            <a:r>
              <a:rPr lang="en-US" dirty="0"/>
              <a:t> de </a:t>
            </a:r>
            <a:r>
              <a:rPr lang="en-US" dirty="0" err="1"/>
              <a:t>Arquitectura</a:t>
            </a:r>
            <a:r>
              <a:rPr lang="en-US" dirty="0"/>
              <a:t> </a:t>
            </a:r>
            <a:r>
              <a:rPr lang="en-US" dirty="0" err="1"/>
              <a:t>Empresarial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sz="4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bpmnsty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6000" dirty="0"/>
              <a:t>Business </a:t>
            </a:r>
            <a:r>
              <a:rPr lang="es-CO" sz="6000" dirty="0" err="1"/>
              <a:t>Process</a:t>
            </a:r>
            <a:r>
              <a:rPr lang="es-CO" sz="6000" dirty="0"/>
              <a:t> </a:t>
            </a:r>
            <a:r>
              <a:rPr lang="es-CO" sz="6000" dirty="0" err="1"/>
              <a:t>Modeling</a:t>
            </a:r>
            <a:r>
              <a:rPr lang="es-CO" sz="6000" dirty="0"/>
              <a:t> </a:t>
            </a:r>
            <a:r>
              <a:rPr lang="es-CO" sz="6000" dirty="0" err="1"/>
              <a:t>Notation</a:t>
            </a:r>
            <a:r>
              <a:rPr lang="es-CO" sz="6000" dirty="0"/>
              <a:t>. BPMN 2.0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4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corregir el ejemplo 4?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Si no hay símbolo dentro de una compuerta, se trata de un condicional tradicional. (elegir una de las opciones)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" y="1988840"/>
            <a:ext cx="75533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43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Las compuertas NO realizan trabajo o actividad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…sólo lógica de ruta</a:t>
            </a:r>
          </a:p>
          <a:p>
            <a:r>
              <a:rPr lang="es-CO" dirty="0"/>
              <a:t>Utilizan una actividad…</a:t>
            </a:r>
          </a:p>
          <a:p>
            <a:pPr lvl="1"/>
            <a:r>
              <a:rPr lang="es-CO" dirty="0"/>
              <a:t>Para tomar una decisión humana</a:t>
            </a:r>
          </a:p>
          <a:p>
            <a:pPr lvl="1"/>
            <a:r>
              <a:rPr lang="es-CO" dirty="0"/>
              <a:t>Para invocar un servicio de decisión (ej. en un motor de reglas).</a:t>
            </a:r>
          </a:p>
          <a:p>
            <a:r>
              <a:rPr lang="es-CO" dirty="0"/>
              <a:t>En vez de esto…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23" y="3863181"/>
            <a:ext cx="33369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04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… se hace esto: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Una compuerta prueba, verifica o valida el estado final de la actividad precedente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96" y="1659896"/>
            <a:ext cx="6612687" cy="154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192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Ejercicio, realice el siguiente proceso: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CO" dirty="0"/>
              <a:t>1.	Revise un producto en el inventario</a:t>
            </a:r>
          </a:p>
          <a:p>
            <a:pPr>
              <a:lnSpc>
                <a:spcPct val="150000"/>
              </a:lnSpc>
            </a:pPr>
            <a:r>
              <a:rPr lang="es-CO" dirty="0"/>
              <a:t>2.	Si se encuentra en inventario…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a. Recoja el producto del inventario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b. Empaque para envío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c. Envíe la orden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d. Finalice el proceso</a:t>
            </a:r>
          </a:p>
          <a:p>
            <a:pPr>
              <a:lnSpc>
                <a:spcPct val="150000"/>
              </a:lnSpc>
            </a:pPr>
            <a:r>
              <a:rPr lang="es-CO" dirty="0"/>
              <a:t>3.	Si no se encuentra en inventario…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a. Notifique la adquisición para reabastecer el producto.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b. Finalice el proceso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9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Completo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8" y="2658269"/>
            <a:ext cx="901382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023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Recordemos los artefactos (Básicos nivel 1):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3948"/>
          <a:stretch/>
        </p:blipFill>
        <p:spPr>
          <a:xfrm rot="16200000">
            <a:off x="2164904" y="-212576"/>
            <a:ext cx="4749080" cy="829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06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Actividad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39" y="2204864"/>
            <a:ext cx="84867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305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Subprocesos son usados para varios propósitos: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 fontScale="77500" lnSpcReduction="20000"/>
          </a:bodyPr>
          <a:lstStyle/>
          <a:p>
            <a:r>
              <a:rPr lang="es-CO" dirty="0"/>
              <a:t>Usado para muchos propósitos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dirty="0"/>
              <a:t>1.Modelado jerárquico	basado en niveles anidados.</a:t>
            </a:r>
          </a:p>
          <a:p>
            <a:pPr lvl="1"/>
            <a:r>
              <a:rPr lang="es-CO" dirty="0"/>
              <a:t>Múltiples vistas – acercamiento o alejamiento</a:t>
            </a:r>
          </a:p>
          <a:p>
            <a:pPr lvl="1"/>
            <a:r>
              <a:rPr lang="es-CO" dirty="0"/>
              <a:t>Comprensión del proceso de principio a fin como una sola entidad.</a:t>
            </a:r>
          </a:p>
          <a:p>
            <a:pPr marL="0" indent="0">
              <a:buNone/>
            </a:pPr>
            <a:r>
              <a:rPr lang="es-CO" dirty="0"/>
              <a:t>2.Metodología de arriba-abajo</a:t>
            </a:r>
          </a:p>
          <a:p>
            <a:pPr lvl="1"/>
            <a:r>
              <a:rPr lang="es-CO" dirty="0"/>
              <a:t>Abstracción	de detalles desconocidos</a:t>
            </a:r>
          </a:p>
          <a:p>
            <a:pPr marL="457200" lvl="1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3.Definir límites	de propiedad distribuida o de reutilización.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4.  Definir el alcance del evento para el	manejo	 de excepciones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204864"/>
            <a:ext cx="4540002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197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El subproceso Cumplir Orden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284984"/>
            <a:ext cx="8229600" cy="2841179"/>
          </a:xfrm>
        </p:spPr>
        <p:txBody>
          <a:bodyPr/>
          <a:lstStyle/>
          <a:p>
            <a:r>
              <a:rPr lang="es-CO" dirty="0"/>
              <a:t>Otro mejorado, con división paralela y Unión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47" y="1700808"/>
            <a:ext cx="75342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8" y="3933056"/>
            <a:ext cx="77152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8179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Subprocesos, Subproceso Embebido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CO" dirty="0"/>
              <a:t>Los Subprocesos Embebidos contienen un conjunto de Actividades que </a:t>
            </a:r>
            <a:r>
              <a:rPr lang="es-CO" b="1" dirty="0"/>
              <a:t>son dependientes </a:t>
            </a:r>
            <a:r>
              <a:rPr lang="es-CO" dirty="0"/>
              <a:t>del proceso padre. </a:t>
            </a:r>
          </a:p>
          <a:p>
            <a:pPr>
              <a:lnSpc>
                <a:spcPct val="150000"/>
              </a:lnSpc>
            </a:pPr>
            <a:r>
              <a:rPr lang="es-CO" dirty="0"/>
              <a:t>Comparten la misma información y/o datos. </a:t>
            </a:r>
          </a:p>
          <a:p>
            <a:pPr>
              <a:lnSpc>
                <a:spcPct val="150000"/>
              </a:lnSpc>
            </a:pPr>
            <a:r>
              <a:rPr lang="es-CO" dirty="0"/>
              <a:t>Tienen un objetivo claro y un inicio y un fin. </a:t>
            </a:r>
          </a:p>
          <a:p>
            <a:pPr>
              <a:lnSpc>
                <a:spcPct val="150000"/>
              </a:lnSpc>
            </a:pPr>
            <a:r>
              <a:rPr lang="es-CO" dirty="0"/>
              <a:t>No están diseñados para ser reutilizables.</a:t>
            </a:r>
          </a:p>
          <a:p>
            <a:pPr>
              <a:lnSpc>
                <a:spcPct val="150000"/>
              </a:lnSpc>
            </a:pPr>
            <a:r>
              <a:rPr lang="es-CO" dirty="0"/>
              <a:t>No pueden ser usados como Subprocesos múltiples.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100" name="Picture 4" descr="Sub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05" y="354235"/>
            <a:ext cx="1468969" cy="101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20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¿Por qué es importante Modelar con BPMN?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… es un estándar internacional de modelado de procesos aceptado por la comunidad. </a:t>
            </a:r>
          </a:p>
          <a:p>
            <a:pPr algn="just"/>
            <a:r>
              <a:rPr lang="es-CO" dirty="0"/>
              <a:t>… es independiente de cualquier metodología de modelado de procesos. </a:t>
            </a:r>
          </a:p>
          <a:p>
            <a:pPr algn="just"/>
            <a:r>
              <a:rPr lang="es-CO" dirty="0"/>
              <a:t>… crea un puente estandarizado para disminuir la brecha entre los procesos de negocio y la implementación de estos. </a:t>
            </a:r>
          </a:p>
          <a:p>
            <a:pPr algn="just"/>
            <a:r>
              <a:rPr lang="es-CO" dirty="0"/>
              <a:t>… permite modelar los procesos de una manera unificada y estandarizada permitiendo un entendimiento a todas las personas de una organización.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25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Subprocesos, Subproceso Reusable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CO" dirty="0"/>
              <a:t>Pueden integrarse o trabajar por si mismos (</a:t>
            </a:r>
            <a:r>
              <a:rPr lang="es-CO" dirty="0" err="1"/>
              <a:t>standalone</a:t>
            </a:r>
            <a:r>
              <a:rPr lang="es-CO" dirty="0"/>
              <a:t>).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Si se escoge la opción de integrado, el Proceso padre continúa cuando el Subproceso termina.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Si es </a:t>
            </a:r>
            <a:r>
              <a:rPr lang="es-CO" dirty="0" err="1"/>
              <a:t>standalone</a:t>
            </a:r>
            <a:r>
              <a:rPr lang="es-CO" dirty="0"/>
              <a:t>, el Proceso padre continúa con la siguiente actividad en el momento que inicie el Subproceso.</a:t>
            </a:r>
          </a:p>
          <a:p>
            <a:pPr>
              <a:lnSpc>
                <a:spcPct val="150000"/>
              </a:lnSpc>
            </a:pPr>
            <a:r>
              <a:rPr lang="es-CO" dirty="0"/>
              <a:t>No pueden ser transaccionales.</a:t>
            </a:r>
          </a:p>
          <a:p>
            <a:pPr>
              <a:lnSpc>
                <a:spcPct val="150000"/>
              </a:lnSpc>
            </a:pPr>
            <a:r>
              <a:rPr lang="es-CO" dirty="0"/>
              <a:t>No pueden configurarse como un Subproceso múltiple.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122" name="Picture 2" descr="Reusable sub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65555"/>
            <a:ext cx="1342555" cy="90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487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Subprocesos, Subproceso Transaccional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pPr>
              <a:lnSpc>
                <a:spcPct val="150000"/>
              </a:lnSpc>
            </a:pPr>
            <a:r>
              <a:rPr lang="es-CO" dirty="0"/>
              <a:t>Se debe asociar eventos de: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Error, 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Cancelación 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Compensación al Subproceso Transaccional.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146" name="Picture 2" descr="Transa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564" y="4365104"/>
            <a:ext cx="1308871" cy="93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169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Subprocesos, Subproceso Múltiple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CO" dirty="0"/>
              <a:t>Pueden ser creados de dos formas: Secuencial o en Paralelo.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899592" y="3049574"/>
            <a:ext cx="29767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>
                <a:latin typeface="Segoe UI" panose="020B0502040204020203" pitchFamily="34" charset="0"/>
              </a:rPr>
              <a:t>Múltiples paralelos se representan con tres líneas horizontales </a:t>
            </a:r>
            <a:endParaRPr lang="es-CO" dirty="0"/>
          </a:p>
        </p:txBody>
      </p:sp>
      <p:pic>
        <p:nvPicPr>
          <p:cNvPr id="7170" name="Picture 2" descr="Multi Instance loop sub-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772" y="4065599"/>
            <a:ext cx="1658370" cy="118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5085505" y="3140968"/>
            <a:ext cx="3178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>
                <a:latin typeface="Segoe UI" panose="020B0502040204020203" pitchFamily="34" charset="0"/>
              </a:rPr>
              <a:t>Múltiples secuenciales se representan con tres líneas verticales</a:t>
            </a:r>
            <a:endParaRPr lang="es-CO" dirty="0"/>
          </a:p>
        </p:txBody>
      </p:sp>
      <p:pic>
        <p:nvPicPr>
          <p:cNvPr id="7172" name="Picture 4" descr="Multi Instance parallel loop sub-proc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146340"/>
            <a:ext cx="1613419" cy="115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978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compuertas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Símbolo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/>
                        <a:t>Exclusiva</a:t>
                      </a:r>
                      <a:r>
                        <a:rPr lang="es-CO" dirty="0"/>
                        <a:t>:</a:t>
                      </a:r>
                      <a:r>
                        <a:rPr lang="es-CO" baseline="0" dirty="0"/>
                        <a:t> </a:t>
                      </a:r>
                      <a:r>
                        <a:rPr lang="es-CO" dirty="0"/>
                        <a:t>Sólo se puede escoger uno de los caminos disponibles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Basada en Eventos</a:t>
                      </a:r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s-CO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Permite habilitar varios caminos alternativos y sólo uno de ellos será ejecutado, “el primero gana” ya que deshabilita los otros caminos, por lo que ya no estarían disponibles.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/>
                        <a:t>Paralela</a:t>
                      </a:r>
                      <a:r>
                        <a:rPr lang="es-CO" dirty="0"/>
                        <a:t>: división, permite habilitar</a:t>
                      </a:r>
                      <a:r>
                        <a:rPr lang="es-CO" baseline="0" dirty="0"/>
                        <a:t> varios caminos alternativos y todos son ejecutados. Unión, permite esperar todos los caminos activados.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/>
                        <a:t>Inclusiva</a:t>
                      </a:r>
                      <a:r>
                        <a:rPr lang="es-CO" dirty="0"/>
                        <a:t>: división,</a:t>
                      </a:r>
                      <a:r>
                        <a:rPr lang="es-CO" baseline="0" dirty="0"/>
                        <a:t> </a:t>
                      </a:r>
                      <a:r>
                        <a:rPr lang="es-CO" dirty="0"/>
                        <a:t>permite habilitar</a:t>
                      </a:r>
                      <a:r>
                        <a:rPr lang="es-CO" baseline="0" dirty="0"/>
                        <a:t> varios caminos alternativos y al menos uno es ejecutado. Unión, permite esperar </a:t>
                      </a:r>
                      <a:r>
                        <a:rPr lang="es-CO" b="1" baseline="0" dirty="0"/>
                        <a:t>sólo</a:t>
                      </a:r>
                      <a:r>
                        <a:rPr lang="es-CO" baseline="0" dirty="0"/>
                        <a:t> los caminos que fueron activados.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/>
                        <a:t>Compleja</a:t>
                      </a:r>
                      <a:r>
                        <a:rPr lang="es-CO" dirty="0"/>
                        <a:t>:</a:t>
                      </a:r>
                      <a:r>
                        <a:rPr lang="es-CO" baseline="0" dirty="0"/>
                        <a:t> cuando se requiere que el cliente use una interfaz gráfica u otra. Esta la retomaremos cuando veamos requisitos.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194" name="Picture 2" descr="Exclusive gatew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43" y="2068069"/>
            <a:ext cx="542925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Event based gatew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18" y="2733011"/>
            <a:ext cx="6477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10" y="3615338"/>
            <a:ext cx="523875" cy="476250"/>
          </a:xfrm>
          <a:prstGeom prst="rect">
            <a:avLst/>
          </a:prstGeom>
        </p:spPr>
      </p:pic>
      <p:pic>
        <p:nvPicPr>
          <p:cNvPr id="8198" name="Picture 6" descr="Inclusive gatewa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85" y="4516846"/>
            <a:ext cx="533400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omplex gatewa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43" y="5427859"/>
            <a:ext cx="55245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222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Proceso de Solicitud de Crédito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55" y="1519987"/>
            <a:ext cx="8263001" cy="532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29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Verificación Información Solicitante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71" y="1830387"/>
            <a:ext cx="8485857" cy="367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048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Desembolsar Crédito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09" y="2057400"/>
            <a:ext cx="9167457" cy="302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5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Eventos Intermedios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3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Símbolo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/>
                        <a:t>Intermedio</a:t>
                      </a:r>
                      <a:r>
                        <a:rPr lang="es-CO" b="1" baseline="0" dirty="0"/>
                        <a:t> estándar</a:t>
                      </a:r>
                      <a:r>
                        <a:rPr lang="es-CO" dirty="0"/>
                        <a:t>: </a:t>
                      </a:r>
                      <a:r>
                        <a:rPr lang="es-CO" baseline="0" dirty="0"/>
                        <a:t> Cuando se debe hacer un procedimiento o tarea por fuera del flujo “normal” de trabajo.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Lanzar y Capturar Mensajes:  </a:t>
                      </a:r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 usar</a:t>
                      </a:r>
                      <a:r>
                        <a:rPr lang="es-CO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 “Captura de Mensaje”, es necesario que exista un “Lanzador de Mensajes”.</a:t>
                      </a:r>
                      <a:r>
                        <a:rPr lang="es-CO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s-CO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los correspondientes mensajes están en procesos separados deben tener el mismo nombre.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/>
                        <a:t>Temporizador</a:t>
                      </a:r>
                      <a:r>
                        <a:rPr lang="es-CO" dirty="0"/>
                        <a:t>: </a:t>
                      </a:r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</a:t>
                      </a:r>
                      <a:r>
                        <a:rPr lang="es-CO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tiempo para poder continuar con la siguiente actividad / tarea.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/>
                        <a:t>De</a:t>
                      </a:r>
                      <a:r>
                        <a:rPr lang="es-CO" b="1" baseline="0" dirty="0"/>
                        <a:t> enlace</a:t>
                      </a:r>
                      <a:r>
                        <a:rPr lang="es-CO" baseline="0" dirty="0"/>
                        <a:t>: continúa el flujo en otro lugar dentro del mismo proceso. Para conocer dónde continúa el flujo, lanzador como </a:t>
                      </a:r>
                      <a:r>
                        <a:rPr lang="es-CO" baseline="0" dirty="0" err="1"/>
                        <a:t>capturador</a:t>
                      </a:r>
                      <a:r>
                        <a:rPr lang="es-CO" baseline="0" dirty="0"/>
                        <a:t> debe llamarse igual.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/>
                        <a:t>De</a:t>
                      </a:r>
                      <a:r>
                        <a:rPr lang="es-CO" b="1" baseline="0" dirty="0"/>
                        <a:t> Señal: </a:t>
                      </a:r>
                      <a:r>
                        <a:rPr lang="es-CO" b="0" baseline="0" dirty="0"/>
                        <a:t>Se ejecutarán todos los ciclos que reciban la señal lanzada. Se distinguen por tener el mismo nombre.</a:t>
                      </a:r>
                    </a:p>
                    <a:p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26" name="Picture 2" descr="Intermediate ev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77" y="2060848"/>
            <a:ext cx="5429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imer intermedi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77" y="3933056"/>
            <a:ext cx="4286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14" y="2695227"/>
            <a:ext cx="1085850" cy="6762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314" y="4484142"/>
            <a:ext cx="1133475" cy="4953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479" y="5417171"/>
            <a:ext cx="8001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05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con Eventos de Enlace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8880"/>
            <a:ext cx="8940184" cy="329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06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Contiunando</a:t>
            </a:r>
            <a:r>
              <a:rPr lang="es-CO" dirty="0"/>
              <a:t> con el subproceso de Cotizaciones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39" y="2204864"/>
            <a:ext cx="8861537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4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BPMN es bueno porque…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– …es una destreza lista para ser aprendida.</a:t>
            </a:r>
          </a:p>
          <a:p>
            <a:endParaRPr lang="es-CO" dirty="0"/>
          </a:p>
          <a:p>
            <a:r>
              <a:rPr lang="es-CO" dirty="0"/>
              <a:t>– …no requiere conocimiento técnico.</a:t>
            </a:r>
          </a:p>
          <a:p>
            <a:endParaRPr lang="es-CO" dirty="0"/>
          </a:p>
          <a:p>
            <a:r>
              <a:rPr lang="es-CO" dirty="0"/>
              <a:t>– …es un lenguaje de procesos común compartido por los negocios y la TI (tecnología de la información).</a:t>
            </a:r>
          </a:p>
          <a:p>
            <a:endParaRPr lang="es-CO" dirty="0"/>
          </a:p>
          <a:p>
            <a:r>
              <a:rPr lang="es-CO" dirty="0"/>
              <a:t>– …requiere disciplina y atención al detalle.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42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Rutas de excepción y Eventos Adjuntos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3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Símbolo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/>
                        <a:t>Temporización</a:t>
                      </a:r>
                      <a:r>
                        <a:rPr lang="es-CO" dirty="0"/>
                        <a:t>: </a:t>
                      </a:r>
                      <a:r>
                        <a:rPr lang="es-CO" baseline="0" dirty="0"/>
                        <a:t> Tiempo límite, la ruta se toma cuando se alcanza el tiempo límite.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/ Excepción:  </a:t>
                      </a:r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Puede capturar excepciones lanzadas por un subproceso</a:t>
                      </a:r>
                      <a:r>
                        <a:rPr lang="es-CO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Los errores NO se pueden manipular dentro del subproceso. Se lanzan con: </a:t>
                      </a:r>
                    </a:p>
                    <a:p>
                      <a:endParaRPr lang="es-CO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1" dirty="0"/>
                        <a:t>Cancelación</a:t>
                      </a:r>
                      <a:r>
                        <a:rPr lang="es-CO" dirty="0"/>
                        <a:t>: Puede </a:t>
                      </a:r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capturar errores lanzados</a:t>
                      </a:r>
                      <a:r>
                        <a:rPr lang="es-CO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dentro del</a:t>
                      </a:r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subproceso</a:t>
                      </a:r>
                      <a:r>
                        <a:rPr lang="es-CO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transaccional. Se lanzan con:</a:t>
                      </a:r>
                      <a:endParaRPr lang="es-CO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/>
                        <a:t>Compensación</a:t>
                      </a:r>
                      <a:r>
                        <a:rPr lang="es-CO" baseline="0" dirty="0"/>
                        <a:t>: cuando ocurre un error define cuáles son las tareas de compensación para deshacer lo realizado.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s-CO" sz="2000" i="1" dirty="0"/>
                    </a:p>
                    <a:p>
                      <a:pPr algn="ctr"/>
                      <a:r>
                        <a:rPr lang="es-CO" sz="2000" i="1" dirty="0"/>
                        <a:t>Cada vez que se “lance” algo lo capturará</a:t>
                      </a:r>
                      <a:r>
                        <a:rPr lang="es-CO" sz="2000" i="1" baseline="0" dirty="0"/>
                        <a:t> </a:t>
                      </a:r>
                      <a:r>
                        <a:rPr lang="es-CO" sz="2000" i="1" dirty="0"/>
                        <a:t>quien tenga su mismo</a:t>
                      </a:r>
                      <a:r>
                        <a:rPr lang="es-CO" sz="2000" i="1" baseline="0" dirty="0"/>
                        <a:t> nombre.</a:t>
                      </a:r>
                    </a:p>
                    <a:p>
                      <a:pPr algn="ctr"/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8" name="Picture 2" descr="Timer intermedi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69" y="2080690"/>
            <a:ext cx="4286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rror Intermedi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43" y="2704055"/>
            <a:ext cx="5238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ancel Intermedia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69" y="3874129"/>
            <a:ext cx="5429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mpensate intermedia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63" y="4799423"/>
            <a:ext cx="51435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rror en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253745"/>
            <a:ext cx="3905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ancel en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112254"/>
            <a:ext cx="381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287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6000" dirty="0"/>
              <a:t>Modelar Datos 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Artefactos de Persistencia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174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Solicitud general de vacaciones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354" y="1600200"/>
            <a:ext cx="6969307" cy="473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67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Propiedades del Proceso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Descripción Proceso: Controla las solicitudes de vacaciones de los empleados de la compañía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871" y="2924944"/>
            <a:ext cx="4458273" cy="232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5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Propiedades de las Actividades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599" cy="4556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000">
                <a:tc>
                  <a:txBody>
                    <a:bodyPr/>
                    <a:lstStyle/>
                    <a:p>
                      <a:r>
                        <a:rPr lang="es-CO" dirty="0"/>
                        <a:t>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Texto de Ayuda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Duración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8328">
                <a:tc>
                  <a:txBody>
                    <a:bodyPr/>
                    <a:lstStyle/>
                    <a:p>
                      <a:r>
                        <a:rPr lang="es-CO" dirty="0"/>
                        <a:t>Registrar Solicitud de Vacaciones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Le permite al empleado ingresar los detalles de las vacaciones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Incluya toda la información solicitada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 Día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693">
                <a:tc>
                  <a:txBody>
                    <a:bodyPr/>
                    <a:lstStyle/>
                    <a:p>
                      <a:r>
                        <a:rPr lang="es-CO" dirty="0"/>
                        <a:t>Verificar Disponibilidad de Días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Tarea de Servicio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561">
                <a:tc>
                  <a:txBody>
                    <a:bodyPr/>
                    <a:lstStyle/>
                    <a:p>
                      <a:r>
                        <a:rPr lang="es-CO" dirty="0"/>
                        <a:t>Aprobar Solicitud de Disponibilidad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 Días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561">
                <a:tc>
                  <a:txBody>
                    <a:bodyPr/>
                    <a:lstStyle/>
                    <a:p>
                      <a:r>
                        <a:rPr lang="es-CO" dirty="0"/>
                        <a:t>Informar las Razones de Rechazo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Revisar las razones de rechazo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 Días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7945">
                <a:tc>
                  <a:txBody>
                    <a:bodyPr/>
                    <a:lstStyle/>
                    <a:p>
                      <a:r>
                        <a:rPr lang="es-CO" dirty="0"/>
                        <a:t>Registrar la Solicitud de Vacaciones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Registra el evento en el sistema de nómina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 Días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82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El Modelo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53" y="1839680"/>
            <a:ext cx="8206634" cy="374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23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Agregando los atributos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62894"/>
            <a:ext cx="7362825" cy="46005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347" y="4358708"/>
            <a:ext cx="1981397" cy="2034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116456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Enlazando entidades nuevas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8513"/>
            <a:ext cx="7372350" cy="47529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623" y="4209100"/>
            <a:ext cx="4019550" cy="2181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5822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Enlazando Entidades del Sistema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31" y="1616451"/>
            <a:ext cx="7229475" cy="45148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33" y="4365104"/>
            <a:ext cx="3952875" cy="2266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313255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 Final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30387"/>
            <a:ext cx="7441227" cy="404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4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Aprenderemos a crear diagramas de proceso que: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CO" dirty="0"/>
              <a:t>– Se sustentan por sí mismos.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Procesan evidencia lógica directamente del diagrama</a:t>
            </a:r>
          </a:p>
          <a:p>
            <a:pPr>
              <a:lnSpc>
                <a:spcPct val="150000"/>
              </a:lnSpc>
            </a:pPr>
            <a:r>
              <a:rPr lang="es-CO" dirty="0"/>
              <a:t>– Son correctos, por especificaciones de BPMN</a:t>
            </a:r>
          </a:p>
          <a:p>
            <a:pPr>
              <a:lnSpc>
                <a:spcPct val="150000"/>
              </a:lnSpc>
            </a:pPr>
            <a:r>
              <a:rPr lang="es-CO" dirty="0"/>
              <a:t>– Son completos, incluyendo…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Cómo los procesos comienzan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Resultados finales significativos y vías de excepción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Puntos de encuentro con el entorno externo</a:t>
            </a:r>
          </a:p>
          <a:p>
            <a:pPr>
              <a:lnSpc>
                <a:spcPct val="150000"/>
              </a:lnSpc>
            </a:pPr>
            <a:r>
              <a:rPr lang="es-CO" dirty="0"/>
              <a:t>– Son consistentes a lo largo del negocio</a:t>
            </a:r>
          </a:p>
          <a:p>
            <a:pPr>
              <a:lnSpc>
                <a:spcPct val="150000"/>
              </a:lnSpc>
            </a:pPr>
            <a:r>
              <a:rPr lang="es-CO" dirty="0"/>
              <a:t>– Se pueden compartir entre los negocios y la TI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Unidad 1: El Concepto de Arquitectura Empresarial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08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Agregando un atributo adicional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830387"/>
            <a:ext cx="73914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43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sigue?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Diseñar </a:t>
            </a:r>
            <a:r>
              <a:rPr lang="es-CO"/>
              <a:t>el Formulario, </a:t>
            </a:r>
            <a:r>
              <a:rPr lang="es-CO" dirty="0"/>
              <a:t>Definiendo y creando las formas para la entrada de datos.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85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000" dirty="0"/>
              <a:t>Una vez el Diagrama de Proceso y el Modelo de Datos están listos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pPr>
              <a:lnSpc>
                <a:spcPct val="150000"/>
              </a:lnSpc>
            </a:pPr>
            <a:r>
              <a:rPr lang="es-CO" dirty="0"/>
              <a:t>Procederemos a crear las formas asociadas con cada una de las actividades humanas del Proceso.</a:t>
            </a:r>
          </a:p>
          <a:p>
            <a:pPr>
              <a:lnSpc>
                <a:spcPct val="150000"/>
              </a:lnSpc>
            </a:pPr>
            <a:endParaRPr lang="es-CO" dirty="0"/>
          </a:p>
          <a:p>
            <a:pPr>
              <a:lnSpc>
                <a:spcPct val="150000"/>
              </a:lnSpc>
            </a:pPr>
            <a:r>
              <a:rPr lang="es-CO" dirty="0"/>
              <a:t>Las formas se utilizan para ingresar y mostrar información requerida de manera que los usuarios finales puedan interactuar con el Proceso. 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601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200" dirty="0"/>
              <a:t>Seleccionamos las actividades para las cuales deseamos diseñar el formulario…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77" y="1600200"/>
            <a:ext cx="6334125" cy="43815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487873" y="2492896"/>
            <a:ext cx="183692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Las actividades con signo de admiración están pendientes por diseñar.</a:t>
            </a:r>
          </a:p>
          <a:p>
            <a:endParaRPr lang="es-CO" dirty="0"/>
          </a:p>
          <a:p>
            <a:r>
              <a:rPr lang="es-CO" dirty="0"/>
              <a:t>No se diseñan formularios para tareas de servicio</a:t>
            </a:r>
          </a:p>
        </p:txBody>
      </p:sp>
    </p:spTree>
    <p:extLst>
      <p:ext uri="{BB962C8B-B14F-4D97-AF65-F5344CB8AC3E}">
        <p14:creationId xmlns:p14="http://schemas.microsoft.com/office/powerpoint/2010/main" val="12281558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600" dirty="0"/>
              <a:t>Formulario para registrar solicitud de Vacaciones…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94" y="2171700"/>
            <a:ext cx="8669412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254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600" dirty="0"/>
              <a:t>Formulario para Aprobar Solicitud de Disponibilidad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32" y="1628800"/>
            <a:ext cx="8246368" cy="366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216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000" dirty="0"/>
              <a:t>Formulario para informar las razones de rechazo…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0" y="1830387"/>
            <a:ext cx="8886255" cy="379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324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600" dirty="0"/>
              <a:t>Formulario para registrar la solicitud de vacaciones…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90" y="1596150"/>
            <a:ext cx="8443019" cy="47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760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200" dirty="0"/>
              <a:t>Se continúa entonces con las reglas del negocio…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Pero antes debemos repasar lo visto hasta ahora </a:t>
            </a:r>
            <a:r>
              <a:rPr lang="es-CO" dirty="0">
                <a:sym typeface="Wingdings" panose="05000000000000000000" pitchFamily="2" charset="2"/>
              </a:rPr>
              <a:t>. </a:t>
            </a:r>
          </a:p>
          <a:p>
            <a:r>
              <a:rPr lang="es-CO" dirty="0">
                <a:sym typeface="Wingdings" panose="05000000000000000000" pitchFamily="2" charset="2"/>
              </a:rPr>
              <a:t>¿Recuerdas el siguiente ejercicio?</a:t>
            </a:r>
          </a:p>
          <a:p>
            <a:r>
              <a:rPr lang="es-CO" dirty="0">
                <a:sym typeface="Wingdings" panose="05000000000000000000" pitchFamily="2" charset="2"/>
              </a:rPr>
              <a:t>Realizar los 3 primeros pasos: 1.Modelar proceso, 2.Modelar Datos y 3.Definir Formas.</a:t>
            </a:r>
          </a:p>
          <a:p>
            <a:r>
              <a:rPr lang="es-CO" dirty="0">
                <a:sym typeface="Wingdings" panose="05000000000000000000" pitchFamily="2" charset="2"/>
              </a:rPr>
              <a:t>Use su capacidad de abstracción y experiencia para definir los pasos 2 y 3.</a:t>
            </a:r>
            <a:endParaRPr lang="es-CO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3" y="4129087"/>
            <a:ext cx="901382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49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Nos guiaremos del Libro Método y Estilo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CO" dirty="0"/>
              <a:t>Ejemplos y ejercicios basados en el libro BPMN </a:t>
            </a:r>
            <a:r>
              <a:rPr lang="es-CO" dirty="0" err="1"/>
              <a:t>Method</a:t>
            </a:r>
            <a:r>
              <a:rPr lang="es-CO" dirty="0"/>
              <a:t> and Style (Método y Estilo) de Bruce </a:t>
            </a:r>
            <a:r>
              <a:rPr lang="es-CO" dirty="0" err="1"/>
              <a:t>Silver</a:t>
            </a:r>
            <a:endParaRPr lang="es-CO" dirty="0"/>
          </a:p>
          <a:p>
            <a:pPr>
              <a:lnSpc>
                <a:spcPct val="150000"/>
              </a:lnSpc>
            </a:pPr>
            <a:r>
              <a:rPr lang="es-CO" dirty="0"/>
              <a:t>–  </a:t>
            </a:r>
            <a:r>
              <a:rPr lang="es-CO" dirty="0">
                <a:hlinkClick r:id="rId2"/>
              </a:rPr>
              <a:t>www.bpmnstyle.com</a:t>
            </a:r>
            <a:endParaRPr lang="es-CO" dirty="0"/>
          </a:p>
          <a:p>
            <a:pPr>
              <a:lnSpc>
                <a:spcPct val="150000"/>
              </a:lnSpc>
            </a:pPr>
            <a:r>
              <a:rPr lang="es-CO" dirty="0"/>
              <a:t>Explicación del Estándar BPMN 2.0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Método y estilo basado en niveles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Cubre tipos de eventos y patrones adicionales</a:t>
            </a:r>
          </a:p>
          <a:p>
            <a:pPr>
              <a:lnSpc>
                <a:spcPct val="150000"/>
              </a:lnSpc>
            </a:pPr>
            <a:r>
              <a:rPr lang="es-CO" dirty="0"/>
              <a:t>Además, la guía oficial de BPMN: BPMN 2.0 </a:t>
            </a:r>
            <a:r>
              <a:rPr lang="es-CO" dirty="0" err="1"/>
              <a:t>by</a:t>
            </a:r>
            <a:r>
              <a:rPr lang="es-CO" dirty="0"/>
              <a:t> </a:t>
            </a:r>
            <a:r>
              <a:rPr lang="es-CO" dirty="0" err="1"/>
              <a:t>Example</a:t>
            </a:r>
            <a:r>
              <a:rPr lang="es-CO" dirty="0"/>
              <a:t> de la OMG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347" y="2931318"/>
            <a:ext cx="1531937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63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1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69" y="2924944"/>
            <a:ext cx="7434262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10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" y="2636912"/>
            <a:ext cx="856297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64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3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2171700"/>
            <a:ext cx="90868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3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4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11/12/2019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19" y="2799085"/>
            <a:ext cx="7888362" cy="21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587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455</TotalTime>
  <Words>1374</Words>
  <Application>Microsoft Office PowerPoint</Application>
  <PresentationFormat>Presentación en pantalla (4:3)</PresentationFormat>
  <Paragraphs>283</Paragraphs>
  <Slides>48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6" baseType="lpstr">
      <vt:lpstr>Arial</vt:lpstr>
      <vt:lpstr>Calibri</vt:lpstr>
      <vt:lpstr>Century Gothic</vt:lpstr>
      <vt:lpstr>Courier New</vt:lpstr>
      <vt:lpstr>Palatino Linotype</vt:lpstr>
      <vt:lpstr>Segoe UI</vt:lpstr>
      <vt:lpstr>Wingdings</vt:lpstr>
      <vt:lpstr>Ejecutivo</vt:lpstr>
      <vt:lpstr>Business Process Modeling Notation. BPMN 2.0</vt:lpstr>
      <vt:lpstr>¿Por qué es importante Modelar con BPMN?</vt:lpstr>
      <vt:lpstr>BPMN es bueno porque…</vt:lpstr>
      <vt:lpstr>Aprenderemos a crear diagramas de proceso que:</vt:lpstr>
      <vt:lpstr>Nos guiaremos del Libro Método y Estilo</vt:lpstr>
      <vt:lpstr>Ejemplo 1</vt:lpstr>
      <vt:lpstr>Ejemplo 2</vt:lpstr>
      <vt:lpstr>Ejemplo 3</vt:lpstr>
      <vt:lpstr>Ejemplo 4</vt:lpstr>
      <vt:lpstr>¿Cómo corregir el ejemplo 4?</vt:lpstr>
      <vt:lpstr>Las compuertas NO realizan trabajo o actividad</vt:lpstr>
      <vt:lpstr>… se hace esto:</vt:lpstr>
      <vt:lpstr>Ejercicio, realice el siguiente proceso:</vt:lpstr>
      <vt:lpstr>Ejemplo Completo</vt:lpstr>
      <vt:lpstr>Recordemos los artefactos (Básicos nivel 1):</vt:lpstr>
      <vt:lpstr>Tipos de Actividad</vt:lpstr>
      <vt:lpstr>Subprocesos son usados para varios propósitos:</vt:lpstr>
      <vt:lpstr>El subproceso Cumplir Orden</vt:lpstr>
      <vt:lpstr>Tipos de Subprocesos, Subproceso Embebido</vt:lpstr>
      <vt:lpstr>Tipos de Subprocesos, Subproceso Reusable</vt:lpstr>
      <vt:lpstr>Tipos de Subprocesos, Subproceso Transaccional</vt:lpstr>
      <vt:lpstr>Tipos de Subprocesos, Subproceso Múltiple</vt:lpstr>
      <vt:lpstr>Tipos de compuertas</vt:lpstr>
      <vt:lpstr>Proceso de Solicitud de Crédito</vt:lpstr>
      <vt:lpstr>Verificación Información Solicitante</vt:lpstr>
      <vt:lpstr>Desembolsar Crédito</vt:lpstr>
      <vt:lpstr>Eventos Intermedios</vt:lpstr>
      <vt:lpstr>Ejemplo con Eventos de Enlace</vt:lpstr>
      <vt:lpstr>Contiunando con el subproceso de Cotizaciones</vt:lpstr>
      <vt:lpstr>Rutas de excepción y Eventos Adjuntos</vt:lpstr>
      <vt:lpstr>Modelar Datos </vt:lpstr>
      <vt:lpstr>Solicitud general de vacaciones</vt:lpstr>
      <vt:lpstr>Propiedades del Proceso</vt:lpstr>
      <vt:lpstr>Propiedades de las Actividades</vt:lpstr>
      <vt:lpstr>El Modelo de Datos</vt:lpstr>
      <vt:lpstr>Agregando los atributos </vt:lpstr>
      <vt:lpstr>Enlazando entidades nuevas</vt:lpstr>
      <vt:lpstr>Enlazando Entidades del Sistema</vt:lpstr>
      <vt:lpstr>Modelo Final</vt:lpstr>
      <vt:lpstr>Agregando un atributo adicional</vt:lpstr>
      <vt:lpstr>¿Qué sigue?</vt:lpstr>
      <vt:lpstr>Una vez el Diagrama de Proceso y el Modelo de Datos están listos</vt:lpstr>
      <vt:lpstr>Seleccionamos las actividades para las cuales deseamos diseñar el formulario…</vt:lpstr>
      <vt:lpstr>Formulario para registrar solicitud de Vacaciones…</vt:lpstr>
      <vt:lpstr>Formulario para Aprobar Solicitud de Disponibilidad</vt:lpstr>
      <vt:lpstr>Formulario para informar las razones de rechazo…</vt:lpstr>
      <vt:lpstr>Formulario para registrar la solicitud de vacaciones…</vt:lpstr>
      <vt:lpstr>Se continúa entonces con las reglas del negocio…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Empresarial y de la Información</dc:title>
  <dc:creator>Fernan</dc:creator>
  <cp:lastModifiedBy>Fernan Alonso Villa Garzón</cp:lastModifiedBy>
  <cp:revision>37</cp:revision>
  <dcterms:created xsi:type="dcterms:W3CDTF">2015-04-15T12:58:59Z</dcterms:created>
  <dcterms:modified xsi:type="dcterms:W3CDTF">2019-11-12T22:52:00Z</dcterms:modified>
</cp:coreProperties>
</file>