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9" r:id="rId1"/>
  </p:sldMasterIdLst>
  <p:notesMasterIdLst>
    <p:notesMasterId r:id="rId46"/>
  </p:notesMasterIdLst>
  <p:sldIdLst>
    <p:sldId id="256" r:id="rId2"/>
    <p:sldId id="349" r:id="rId3"/>
    <p:sldId id="351" r:id="rId4"/>
    <p:sldId id="350" r:id="rId5"/>
    <p:sldId id="281" r:id="rId6"/>
    <p:sldId id="347" r:id="rId7"/>
    <p:sldId id="348" r:id="rId8"/>
    <p:sldId id="346" r:id="rId9"/>
    <p:sldId id="298" r:id="rId10"/>
    <p:sldId id="283" r:id="rId11"/>
    <p:sldId id="284" r:id="rId12"/>
    <p:sldId id="286" r:id="rId13"/>
    <p:sldId id="304" r:id="rId14"/>
    <p:sldId id="313" r:id="rId15"/>
    <p:sldId id="316" r:id="rId16"/>
    <p:sldId id="315" r:id="rId17"/>
    <p:sldId id="317" r:id="rId18"/>
    <p:sldId id="318" r:id="rId19"/>
    <p:sldId id="319" r:id="rId20"/>
    <p:sldId id="320" r:id="rId21"/>
    <p:sldId id="321" r:id="rId22"/>
    <p:sldId id="322" r:id="rId23"/>
    <p:sldId id="323" r:id="rId24"/>
    <p:sldId id="326" r:id="rId25"/>
    <p:sldId id="324" r:id="rId26"/>
    <p:sldId id="328" r:id="rId27"/>
    <p:sldId id="327" r:id="rId28"/>
    <p:sldId id="312" r:id="rId29"/>
    <p:sldId id="342" r:id="rId30"/>
    <p:sldId id="336" r:id="rId31"/>
    <p:sldId id="335" r:id="rId32"/>
    <p:sldId id="337" r:id="rId33"/>
    <p:sldId id="338" r:id="rId34"/>
    <p:sldId id="339" r:id="rId35"/>
    <p:sldId id="343" r:id="rId36"/>
    <p:sldId id="332" r:id="rId37"/>
    <p:sldId id="333" r:id="rId38"/>
    <p:sldId id="341" r:id="rId39"/>
    <p:sldId id="334" r:id="rId40"/>
    <p:sldId id="353" r:id="rId41"/>
    <p:sldId id="352" r:id="rId42"/>
    <p:sldId id="354" r:id="rId43"/>
    <p:sldId id="355" r:id="rId44"/>
    <p:sldId id="33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AE4F2"/>
    <a:srgbClr val="45441B"/>
    <a:srgbClr val="99CCFF"/>
    <a:srgbClr val="FF9900"/>
    <a:srgbClr val="006666"/>
    <a:srgbClr val="336600"/>
    <a:srgbClr val="859B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9460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61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2721B239-3823-4AE9-A6BD-F82AD7809B7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ES"/>
          </a:p>
        </p:txBody>
      </p:sp>
      <p:sp>
        <p:nvSpPr>
          <p:cNvPr id="270339" name="Rectangle 3">
            <a:extLst>
              <a:ext uri="{FF2B5EF4-FFF2-40B4-BE49-F238E27FC236}">
                <a16:creationId xmlns:a16="http://schemas.microsoft.com/office/drawing/2014/main" id="{9DA8B00C-C2EA-4C67-BBF4-242F3E252D2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ES"/>
          </a:p>
        </p:txBody>
      </p:sp>
      <p:sp>
        <p:nvSpPr>
          <p:cNvPr id="45060" name="Rectangle 4">
            <a:extLst>
              <a:ext uri="{FF2B5EF4-FFF2-40B4-BE49-F238E27FC236}">
                <a16:creationId xmlns:a16="http://schemas.microsoft.com/office/drawing/2014/main" id="{2FB1B48C-8964-4BED-BE3A-CFC432B0A42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41" name="Rectangle 5">
            <a:extLst>
              <a:ext uri="{FF2B5EF4-FFF2-40B4-BE49-F238E27FC236}">
                <a16:creationId xmlns:a16="http://schemas.microsoft.com/office/drawing/2014/main" id="{53439795-E1A2-45E9-B9AD-A2A473DFB05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270342" name="Rectangle 6">
            <a:extLst>
              <a:ext uri="{FF2B5EF4-FFF2-40B4-BE49-F238E27FC236}">
                <a16:creationId xmlns:a16="http://schemas.microsoft.com/office/drawing/2014/main" id="{15F03D01-34F4-47A8-8931-664636EED49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ES"/>
          </a:p>
        </p:txBody>
      </p:sp>
      <p:sp>
        <p:nvSpPr>
          <p:cNvPr id="270343" name="Rectangle 7">
            <a:extLst>
              <a:ext uri="{FF2B5EF4-FFF2-40B4-BE49-F238E27FC236}">
                <a16:creationId xmlns:a16="http://schemas.microsoft.com/office/drawing/2014/main" id="{6A7FABBE-5370-4B47-9D61-C8F4C4C8962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65893CB-FEBD-42B5-902D-E67CF419D5C2}" type="slidenum">
              <a:rPr lang="es-ES" altLang="es-CO"/>
              <a:pPr/>
              <a:t>‹Nº›</a:t>
            </a:fld>
            <a:endParaRPr lang="es-ES"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C8F8C58F-623B-4E49-A023-246055F16C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A46821-3CD0-4E0B-A2A9-BA27D575991C}" type="slidenum">
              <a:rPr lang="es-ES" altLang="es-CO" sz="1200"/>
              <a:pPr/>
              <a:t>5</a:t>
            </a:fld>
            <a:endParaRPr lang="es-ES" altLang="es-CO" sz="1200"/>
          </a:p>
        </p:txBody>
      </p:sp>
      <p:sp>
        <p:nvSpPr>
          <p:cNvPr id="47107" name="Rectangle 2">
            <a:extLst>
              <a:ext uri="{FF2B5EF4-FFF2-40B4-BE49-F238E27FC236}">
                <a16:creationId xmlns:a16="http://schemas.microsoft.com/office/drawing/2014/main" id="{0C0A8EE3-A66C-4581-8713-083A7086866F}"/>
              </a:ext>
            </a:extLst>
          </p:cNvPr>
          <p:cNvSpPr>
            <a:spLocks noGrp="1" noRot="1" noChangeAspect="1" noChangeArrowheads="1" noTextEdit="1"/>
          </p:cNvSpPr>
          <p:nvPr>
            <p:ph type="sldImg"/>
          </p:nvPr>
        </p:nvSpPr>
        <p:spPr>
          <a:xfrm>
            <a:off x="1146175" y="687388"/>
            <a:ext cx="4572000" cy="3429000"/>
          </a:xfrm>
          <a:ln/>
        </p:spPr>
      </p:sp>
      <p:sp>
        <p:nvSpPr>
          <p:cNvPr id="47108" name="Rectangle 3">
            <a:extLst>
              <a:ext uri="{FF2B5EF4-FFF2-40B4-BE49-F238E27FC236}">
                <a16:creationId xmlns:a16="http://schemas.microsoft.com/office/drawing/2014/main" id="{FEEA5BBB-F755-4051-B6AB-5FD7752CEC52}"/>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DBEC917-E11F-4422-90CC-CF08D6D04A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76955F-D065-4945-BC3B-2594F98D943A}" type="slidenum">
              <a:rPr lang="es-ES" altLang="es-CO" sz="1200"/>
              <a:pPr/>
              <a:t>9</a:t>
            </a:fld>
            <a:endParaRPr lang="es-ES" altLang="es-CO" sz="1200"/>
          </a:p>
        </p:txBody>
      </p:sp>
      <p:sp>
        <p:nvSpPr>
          <p:cNvPr id="46083" name="Rectangle 2">
            <a:extLst>
              <a:ext uri="{FF2B5EF4-FFF2-40B4-BE49-F238E27FC236}">
                <a16:creationId xmlns:a16="http://schemas.microsoft.com/office/drawing/2014/main" id="{E3FBC175-F74E-4FEA-A56F-260BC21AF77C}"/>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3F9FCBC5-F114-497D-97AA-823F7FE84C2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E809F51-C978-4B76-AAE3-5A71E7AC2C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5D0D03-7660-4E37-9AD2-F7D74F1B7AA6}" type="slidenum">
              <a:rPr lang="es-ES" altLang="es-CO" sz="1200"/>
              <a:pPr/>
              <a:t>10</a:t>
            </a:fld>
            <a:endParaRPr lang="es-ES" altLang="es-CO" sz="1200"/>
          </a:p>
        </p:txBody>
      </p:sp>
      <p:sp>
        <p:nvSpPr>
          <p:cNvPr id="48131" name="Rectangle 2">
            <a:extLst>
              <a:ext uri="{FF2B5EF4-FFF2-40B4-BE49-F238E27FC236}">
                <a16:creationId xmlns:a16="http://schemas.microsoft.com/office/drawing/2014/main" id="{CFC55E47-0DF8-4E7B-A5D3-B964AB6B8B0C}"/>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3CD498AC-195C-4932-8BFB-34FDEFFECAFD}"/>
              </a:ext>
            </a:extLst>
          </p:cNvPr>
          <p:cNvSpPr>
            <a:spLocks noGrp="1" noChangeArrowheads="1"/>
          </p:cNvSpPr>
          <p:nvPr>
            <p:ph type="body" idx="1"/>
          </p:nvPr>
        </p:nvSpPr>
        <p:spPr>
          <a:xfrm>
            <a:off x="912813" y="4341813"/>
            <a:ext cx="50323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CO"/>
              <a:t>Technological foundations:</a:t>
            </a:r>
          </a:p>
          <a:p>
            <a:r>
              <a:rPr lang="en-US" altLang="es-CO"/>
              <a:t>We assume the internet continue to exist</a:t>
            </a:r>
          </a:p>
          <a:p>
            <a:r>
              <a:rPr lang="en-US" altLang="es-CO"/>
              <a:t>We bet heavily on XML : computer friendly format for data.  Internet friendly way to move data. Computers can figure out what data means.</a:t>
            </a:r>
          </a:p>
          <a:p>
            <a:r>
              <a:rPr lang="en-US" altLang="es-CO"/>
              <a:t>Build some protocols and infrastructure that are themselves expressed in XML: SOAP allows services to talk to each other (como RPC o DCOM en internet), works through firewalls, internet native</a:t>
            </a:r>
          </a:p>
          <a:p>
            <a:r>
              <a:rPr lang="en-US" altLang="es-CO"/>
              <a:t>Universal description discovery and integration, como DNS servers for the internet.  Allows you to find and integrate with any programmatic service anywhere on the internet.</a:t>
            </a:r>
          </a:p>
          <a:p>
            <a:endParaRPr lang="en-US" altLang="es-CO"/>
          </a:p>
          <a:p>
            <a:r>
              <a:rPr lang="en-US" altLang="es-CO"/>
              <a:t>Characteristics de este stack:</a:t>
            </a:r>
          </a:p>
          <a:p>
            <a:r>
              <a:rPr lang="en-US" altLang="es-CO"/>
              <a:t>Son technologies simples: lo simple gana</a:t>
            </a:r>
          </a:p>
          <a:p>
            <a:r>
              <a:rPr lang="en-US" altLang="es-CO"/>
              <a:t>All stuff is open xml w3c, soap w3c, uddi developed in conjunction with </a:t>
            </a:r>
            <a:r>
              <a:rPr lang="es-PE" altLang="es-CO"/>
              <a:t>ariba,</a:t>
            </a:r>
            <a:r>
              <a:rPr lang="en-US" altLang="es-CO"/>
              <a:t>ibm and other companies</a:t>
            </a:r>
          </a:p>
          <a:p>
            <a:endParaRPr lang="en-US" altLang="es-CO"/>
          </a:p>
          <a:p>
            <a:r>
              <a:rPr lang="en-US" altLang="es-CO"/>
              <a:t>Challenge We deliver best implementation, lower cost, best developer tools, highest volume, best support</a:t>
            </a:r>
          </a:p>
          <a:p>
            <a:r>
              <a:rPr lang="en-US" altLang="es-CO"/>
              <a:t>Este es el modelo de distributed computing en internet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B7B1535-5956-47AE-B9C1-52136C012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A31BC1-21A8-4428-83BA-12B3803613C1}" type="slidenum">
              <a:rPr lang="es-ES" altLang="es-CO" sz="1200"/>
              <a:pPr/>
              <a:t>11</a:t>
            </a:fld>
            <a:endParaRPr lang="es-ES" altLang="es-CO" sz="1200"/>
          </a:p>
        </p:txBody>
      </p:sp>
      <p:sp>
        <p:nvSpPr>
          <p:cNvPr id="49155" name="Rectangle 2">
            <a:extLst>
              <a:ext uri="{FF2B5EF4-FFF2-40B4-BE49-F238E27FC236}">
                <a16:creationId xmlns:a16="http://schemas.microsoft.com/office/drawing/2014/main" id="{832AEDEA-6023-4A76-8DD2-CD1AA63BB523}"/>
              </a:ext>
            </a:extLst>
          </p:cNvPr>
          <p:cNvSpPr>
            <a:spLocks noGrp="1" noRot="1" noChangeAspect="1" noChangeArrowheads="1" noTextEdit="1"/>
          </p:cNvSpPr>
          <p:nvPr>
            <p:ph type="sldImg"/>
          </p:nvPr>
        </p:nvSpPr>
        <p:spPr>
          <a:xfrm>
            <a:off x="1144588" y="685800"/>
            <a:ext cx="4572000" cy="3429000"/>
          </a:xfrm>
          <a:ln/>
        </p:spPr>
      </p:sp>
      <p:sp>
        <p:nvSpPr>
          <p:cNvPr id="49156" name="Rectangle 3">
            <a:extLst>
              <a:ext uri="{FF2B5EF4-FFF2-40B4-BE49-F238E27FC236}">
                <a16:creationId xmlns:a16="http://schemas.microsoft.com/office/drawing/2014/main" id="{E5FE6C4D-6508-4451-B4BE-F5DD43D5BC58}"/>
              </a:ext>
            </a:extLst>
          </p:cNvPr>
          <p:cNvSpPr>
            <a:spLocks noGrp="1" noChangeArrowheads="1"/>
          </p:cNvSpPr>
          <p:nvPr>
            <p:ph type="body" idx="1"/>
          </p:nvPr>
        </p:nvSpPr>
        <p:spPr>
          <a:xfrm>
            <a:off x="685800" y="4341813"/>
            <a:ext cx="54864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CO" sz="1000"/>
              <a:t>To get to the fiefdom emissary model of autonomous computing a standard interface had to be created.  This provided access to these disparate systems in a predictable and standards based way.  By creating applications that can interoperate through a specified industry accepted method you can begin to create a fabric of services that can be linked together to provide new interfaces and or access to your existing systems.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AA9B9A66-5437-4675-80DE-CC0BBFBBCD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3DBC40-E6F1-413C-9164-A1369DF5B5C7}" type="slidenum">
              <a:rPr lang="es-ES" altLang="es-CO" sz="1200"/>
              <a:pPr/>
              <a:t>12</a:t>
            </a:fld>
            <a:endParaRPr lang="es-ES" altLang="es-CO" sz="1200"/>
          </a:p>
        </p:txBody>
      </p:sp>
      <p:sp>
        <p:nvSpPr>
          <p:cNvPr id="50179" name="Rectangle 2">
            <a:extLst>
              <a:ext uri="{FF2B5EF4-FFF2-40B4-BE49-F238E27FC236}">
                <a16:creationId xmlns:a16="http://schemas.microsoft.com/office/drawing/2014/main" id="{41244D9A-C867-44AC-8356-9D611128B7AA}"/>
              </a:ext>
            </a:extLst>
          </p:cNvPr>
          <p:cNvSpPr>
            <a:spLocks noGrp="1" noRot="1" noChangeAspect="1" noChangeArrowheads="1" noTextEdit="1"/>
          </p:cNvSpPr>
          <p:nvPr>
            <p:ph type="sldImg"/>
          </p:nvPr>
        </p:nvSpPr>
        <p:spPr>
          <a:xfrm>
            <a:off x="1143000" y="687388"/>
            <a:ext cx="4572000" cy="3429000"/>
          </a:xfrm>
          <a:ln/>
        </p:spPr>
      </p:sp>
      <p:sp>
        <p:nvSpPr>
          <p:cNvPr id="50180" name="Rectangle 3">
            <a:extLst>
              <a:ext uri="{FF2B5EF4-FFF2-40B4-BE49-F238E27FC236}">
                <a16:creationId xmlns:a16="http://schemas.microsoft.com/office/drawing/2014/main" id="{88FDE76A-E35E-4DD3-B61A-80EAF861B7EF}"/>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nSpc>
                <a:spcPct val="80000"/>
              </a:lnSpc>
            </a:pPr>
            <a:r>
              <a:rPr lang="en-US" altLang="es-CO" sz="800"/>
              <a:t>An examination of most business solutions based on a layered component model reveals several common component types. The slide shows these component types in one comprehensive illustration.</a:t>
            </a:r>
            <a:endParaRPr lang="en-US" altLang="es-CO" sz="800" b="1"/>
          </a:p>
          <a:p>
            <a:pPr marL="228600" indent="-228600">
              <a:lnSpc>
                <a:spcPct val="80000"/>
              </a:lnSpc>
            </a:pPr>
            <a:r>
              <a:rPr lang="en-US" altLang="es-CO" sz="800" b="1"/>
              <a:t>Note</a:t>
            </a:r>
            <a:r>
              <a:rPr lang="en-US" altLang="es-CO" sz="800"/>
              <a:t>   The term </a:t>
            </a:r>
            <a:r>
              <a:rPr lang="en-US" altLang="es-CO" sz="800" i="1"/>
              <a:t>component</a:t>
            </a:r>
            <a:r>
              <a:rPr lang="en-US" altLang="es-CO" sz="800"/>
              <a:t> is used in the sense of a piece or part of the overall solution. This includes compiled software components, such as Microsoft .NET assemblies, and other software artifacts such as Web pages and Microsoft® BizTalk® Server Orchestration schedules.</a:t>
            </a:r>
            <a:r>
              <a:rPr lang="en-US" altLang="es-CO" sz="800" b="1"/>
              <a:t> </a:t>
            </a:r>
            <a:r>
              <a:rPr lang="en-US" altLang="es-CO" sz="800"/>
              <a:t>Although the list of component types shown is not exhaustive, it represents the common kinds of software components found in most distributed solutions.</a:t>
            </a:r>
          </a:p>
          <a:p>
            <a:pPr marL="228600" indent="-228600">
              <a:lnSpc>
                <a:spcPct val="80000"/>
              </a:lnSpc>
            </a:pPr>
            <a:r>
              <a:rPr lang="en-US" altLang="es-CO" sz="800"/>
              <a:t>The component types identified in the sample scenario design are: </a:t>
            </a:r>
          </a:p>
          <a:p>
            <a:pPr marL="228600" indent="-228600">
              <a:lnSpc>
                <a:spcPct val="80000"/>
              </a:lnSpc>
            </a:pPr>
            <a:r>
              <a:rPr lang="en-US" altLang="es-CO" sz="800" b="1"/>
              <a:t>User interface (UI) components</a:t>
            </a:r>
            <a:r>
              <a:rPr lang="en-US" altLang="es-CO" sz="800"/>
              <a:t>. Most solutions need to provide a way for users to interact with the application. In the retail application example, a Web site lets customers view products and submit orders, and an application based on the Microsoft Windows® operating system lets sales representatives enter order data for customers who have telephoned the company. User interfaces are implemented using Windows Forms, Microsoft ASP.NET pages, controls, or any other technology you use to render and format data for users and to acquire and validate data coming in from them. </a:t>
            </a:r>
          </a:p>
          <a:p>
            <a:pPr marL="228600" indent="-228600">
              <a:lnSpc>
                <a:spcPct val="80000"/>
              </a:lnSpc>
            </a:pPr>
            <a:r>
              <a:rPr lang="en-US" altLang="es-CO" sz="800" b="1"/>
              <a:t>User process components</a:t>
            </a:r>
            <a:r>
              <a:rPr lang="en-US" altLang="es-CO" sz="800"/>
              <a:t>. In many cases, a user interaction with the system follows a predictable process. For example, in the retail application you could implement a procedure for viewing product data that has the user select a category from a list of available product categories and then select an individual product in the chosen category to view its details. Similarly, when the user makes a purchase, the interaction follows a predictable process of gathering data from the user, in which the user first supplies details of the products to be purchased, then provides payment details, and then enters delivery details. To help synchronize and orchestrate these user interactions, it can be useful to drive the process using separate user process components. This way the process flow and state management logic is not hard-coded in the user interface elements themselves, and the same basic user interaction "engine" can be reused by multiple user interfaces. </a:t>
            </a:r>
          </a:p>
          <a:p>
            <a:pPr marL="228600" indent="-228600">
              <a:lnSpc>
                <a:spcPct val="80000"/>
              </a:lnSpc>
            </a:pPr>
            <a:r>
              <a:rPr lang="en-US" altLang="es-CO" sz="800" b="1"/>
              <a:t>Business workflows</a:t>
            </a:r>
            <a:r>
              <a:rPr lang="en-US" altLang="es-CO" sz="800"/>
              <a:t>. After the required data is collected by a user process, the data can be used to perform a business process. For example, after the product, payment, and delivery details are submitted to the retail application, the process of taking payment and arranging delivery can begin. Many business processes involve multiple steps that must be performed in the correct order and orchestrated. For example, the retail system would need to calculate the total value of the order, validate the credit card details, process the credit card payment, and arrange delivery of the goods. This process could take an indeterminate amount of time to complete, so the required tasks and the data required to perform them would have to be managed. Business workflows define and coordinate long-running, multi-step business processes, and they can be implemented using business process management tools such as BizTalk Server Orchestration. </a:t>
            </a:r>
          </a:p>
          <a:p>
            <a:pPr marL="228600" indent="-228600">
              <a:lnSpc>
                <a:spcPct val="80000"/>
              </a:lnSpc>
            </a:pPr>
            <a:r>
              <a:rPr lang="en-US" altLang="es-CO" sz="800" b="1"/>
              <a:t>Business components</a:t>
            </a:r>
            <a:r>
              <a:rPr lang="en-US" altLang="es-CO" sz="800"/>
              <a:t>. Regardless of whether a business process consists of a single step or an orchestrated workflow, your application will probably require components that implement business rules and perform business tasks. For example, in the retail application, you would need to implement the functionality that calculates the total price of the goods ordered and adds the appropriate delivery charge. Business components implement the business logic of the application. </a:t>
            </a:r>
          </a:p>
          <a:p>
            <a:pPr marL="228600" indent="-228600">
              <a:lnSpc>
                <a:spcPct val="80000"/>
              </a:lnSpc>
            </a:pPr>
            <a:r>
              <a:rPr lang="en-US" altLang="es-CO" sz="800" b="1"/>
              <a:t>Service agents</a:t>
            </a:r>
            <a:r>
              <a:rPr lang="en-US" altLang="es-CO" sz="800"/>
              <a:t>. When a business component needs to use functionality provided in an external service, you may need to provide some code to manage the semantics of communicating with that particular service. For example, the business components of the retail application described earlier could use a service agent to manage communication with the credit card authorization service, and use a second service agent to handle conversations with the courier service. Service agents isolate the idiosyncrasies of calling diverse services from your application, and can provide additional services, such as basic mapping between the format of the data exposed by the service and the format your application requires. </a:t>
            </a:r>
          </a:p>
          <a:p>
            <a:pPr marL="228600" indent="-228600">
              <a:lnSpc>
                <a:spcPct val="80000"/>
              </a:lnSpc>
            </a:pPr>
            <a:r>
              <a:rPr lang="en-US" altLang="es-CO" sz="800" b="1"/>
              <a:t>Service interfaces</a:t>
            </a:r>
            <a:r>
              <a:rPr lang="en-US" altLang="es-CO" sz="800"/>
              <a:t>. To expose business logic as a service, you must create service interfaces that support the communication contracts (message-based communication, formats, protocols, security, exceptions, and so on) its different consumers require. For example, the credit card authorization service must expose a service interface that describes the functionality offered by the service and the required communication semantics for calling it. Service interfaces are sometimes referred to as </a:t>
            </a:r>
            <a:r>
              <a:rPr lang="en-US" altLang="es-CO" sz="800" i="1"/>
              <a:t>business facades</a:t>
            </a:r>
            <a:r>
              <a:rPr lang="en-US" altLang="es-CO" sz="800"/>
              <a:t>. </a:t>
            </a:r>
          </a:p>
          <a:p>
            <a:pPr marL="228600" indent="-228600">
              <a:lnSpc>
                <a:spcPct val="80000"/>
              </a:lnSpc>
            </a:pPr>
            <a:r>
              <a:rPr lang="en-US" altLang="es-CO" sz="800" b="1"/>
              <a:t>Data access logic components</a:t>
            </a:r>
            <a:r>
              <a:rPr lang="en-US" altLang="es-CO" sz="800"/>
              <a:t>. Most applications and services will need to access a data store at some point during a business process. For example, the retail application needs to retrieve product data from a database to display product details to the user, and it needs to insert order details into the database when a user places an order. It makes sense to abstract the logic necessary to access data in a separate layer of data access logic components. Doing so centralizes data access functionality and makes it easier to configure and maintain. </a:t>
            </a:r>
          </a:p>
          <a:p>
            <a:pPr marL="228600" indent="-228600">
              <a:lnSpc>
                <a:spcPct val="80000"/>
              </a:lnSpc>
            </a:pPr>
            <a:r>
              <a:rPr lang="en-US" altLang="es-CO" sz="800" b="1"/>
              <a:t>Business entity components</a:t>
            </a:r>
            <a:r>
              <a:rPr lang="en-US" altLang="es-CO" sz="800"/>
              <a:t>: Most applications require data to be passed between components. For example, in the retail application a list of products must be passed from the data access logic components to the user interface components so that the product list can be displayed to the users. The data is used to represent real-world business entities, such as products or orders. The business entities that are used internally in the application are usually data structures, such as DataSets, DataReaders, or Extensible Markup Language (XML) streams, but they can also be implemented using custom object-oriented classes that represent the real-world entities your application has to work with, such as a product or an order. </a:t>
            </a:r>
          </a:p>
          <a:p>
            <a:pPr marL="228600" indent="-228600">
              <a:lnSpc>
                <a:spcPct val="80000"/>
              </a:lnSpc>
            </a:pPr>
            <a:r>
              <a:rPr lang="en-US" altLang="es-CO" sz="800" b="1"/>
              <a:t>Components for security, operational management, and communication</a:t>
            </a:r>
            <a:r>
              <a:rPr lang="en-US" altLang="es-CO" sz="800"/>
              <a:t>: Your application will probably also use components to perform exception management, to authorize users to perform certain tasks, and to communicate with other services and applications.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C0996BF4-01D5-4E05-91E3-56DB0ACA707C}"/>
              </a:ext>
            </a:extLst>
          </p:cNvPr>
          <p:cNvSpPr>
            <a:spLocks noGrp="1" noRot="1" noChangeAspect="1" noTextEdit="1"/>
          </p:cNvSpPr>
          <p:nvPr>
            <p:ph type="sldImg"/>
          </p:nvPr>
        </p:nvSpPr>
        <p:spPr>
          <a:ln/>
        </p:spPr>
      </p:sp>
      <p:sp>
        <p:nvSpPr>
          <p:cNvPr id="51203" name="2 Marcador de notas">
            <a:extLst>
              <a:ext uri="{FF2B5EF4-FFF2-40B4-BE49-F238E27FC236}">
                <a16:creationId xmlns:a16="http://schemas.microsoft.com/office/drawing/2014/main" id="{F22F1580-4DF0-4DCF-9001-4EB568BAF6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
        <p:nvSpPr>
          <p:cNvPr id="51204" name="3 Marcador de número de diapositiva">
            <a:extLst>
              <a:ext uri="{FF2B5EF4-FFF2-40B4-BE49-F238E27FC236}">
                <a16:creationId xmlns:a16="http://schemas.microsoft.com/office/drawing/2014/main" id="{405F9467-643B-4CEA-B600-AAD72351C5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57F92D-A7C9-468B-975A-C4DEB1082D49}" type="slidenum">
              <a:rPr lang="es-ES" altLang="es-CO" sz="1200"/>
              <a:pPr/>
              <a:t>31</a:t>
            </a:fld>
            <a:endParaRPr lang="es-ES" altLang="es-CO"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ABF34F9C-E252-4C6A-8906-5885E4CB7212}" type="slidenum">
              <a:rPr lang="es-ES" altLang="es-CO" smtClean="0"/>
              <a:pPr/>
              <a:t>‹Nº›</a:t>
            </a:fld>
            <a:endParaRPr lang="es-ES" altLang="es-CO"/>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6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3CC5E61A-36EC-4498-ACA2-38B7687AB75F}" type="slidenum">
              <a:rPr lang="es-ES" altLang="es-CO" smtClean="0"/>
              <a:pPr/>
              <a:t>‹Nº›</a:t>
            </a:fld>
            <a:endParaRPr lang="es-ES" altLang="es-CO"/>
          </a:p>
        </p:txBody>
      </p:sp>
    </p:spTree>
    <p:extLst>
      <p:ext uri="{BB962C8B-B14F-4D97-AF65-F5344CB8AC3E}">
        <p14:creationId xmlns:p14="http://schemas.microsoft.com/office/powerpoint/2010/main" val="160530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88665724-2354-464D-8EC0-0A00D7BBE413}" type="slidenum">
              <a:rPr lang="es-ES" altLang="es-CO" smtClean="0"/>
              <a:pPr/>
              <a:t>‹Nº›</a:t>
            </a:fld>
            <a:endParaRPr lang="es-ES" altLang="es-CO"/>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28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50C93B9A-460C-4A60-9D7E-1E99B5383677}" type="slidenum">
              <a:rPr lang="es-ES" altLang="es-CO" smtClean="0"/>
              <a:pPr/>
              <a:t>‹Nº›</a:t>
            </a:fld>
            <a:endParaRPr lang="es-ES" altLang="es-CO"/>
          </a:p>
        </p:txBody>
      </p:sp>
    </p:spTree>
    <p:extLst>
      <p:ext uri="{BB962C8B-B14F-4D97-AF65-F5344CB8AC3E}">
        <p14:creationId xmlns:p14="http://schemas.microsoft.com/office/powerpoint/2010/main" val="35618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C8FEB33F-C0D7-404B-A930-DAC4774E9950}" type="slidenum">
              <a:rPr lang="es-ES" altLang="es-CO" smtClean="0"/>
              <a:pPr/>
              <a:t>‹Nº›</a:t>
            </a:fld>
            <a:endParaRPr lang="es-ES" altLang="es-CO"/>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F3D7505F-6532-47BD-923E-B225CB1CE9B8}" type="slidenum">
              <a:rPr lang="es-ES" altLang="es-CO" smtClean="0"/>
              <a:pPr/>
              <a:t>‹Nº›</a:t>
            </a:fld>
            <a:endParaRPr lang="es-ES" altLang="es-CO"/>
          </a:p>
        </p:txBody>
      </p:sp>
    </p:spTree>
    <p:extLst>
      <p:ext uri="{BB962C8B-B14F-4D97-AF65-F5344CB8AC3E}">
        <p14:creationId xmlns:p14="http://schemas.microsoft.com/office/powerpoint/2010/main" val="100970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4491990" y="2967788"/>
            <a:ext cx="356616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fld id="{9870995F-6401-4676-AA12-4F4A17B0266A}" type="slidenum">
              <a:rPr lang="es-ES" altLang="es-CO" smtClean="0"/>
              <a:pPr/>
              <a:t>‹Nº›</a:t>
            </a:fld>
            <a:endParaRPr lang="es-ES" altLang="es-CO"/>
          </a:p>
        </p:txBody>
      </p:sp>
    </p:spTree>
    <p:extLst>
      <p:ext uri="{BB962C8B-B14F-4D97-AF65-F5344CB8AC3E}">
        <p14:creationId xmlns:p14="http://schemas.microsoft.com/office/powerpoint/2010/main" val="79654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fld id="{3A2DDD42-1E61-4900-B37F-1EDF5DE558F6}" type="slidenum">
              <a:rPr lang="es-ES" altLang="es-CO" smtClean="0"/>
              <a:pPr/>
              <a:t>‹Nº›</a:t>
            </a:fld>
            <a:endParaRPr lang="es-ES" altLang="es-CO"/>
          </a:p>
        </p:txBody>
      </p:sp>
    </p:spTree>
    <p:extLst>
      <p:ext uri="{BB962C8B-B14F-4D97-AF65-F5344CB8AC3E}">
        <p14:creationId xmlns:p14="http://schemas.microsoft.com/office/powerpoint/2010/main" val="220415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fld id="{588EEEAA-CE67-4E37-843D-2D68E406D307}" type="slidenum">
              <a:rPr lang="es-ES" altLang="es-CO" smtClean="0"/>
              <a:pPr/>
              <a:t>‹Nº›</a:t>
            </a:fld>
            <a:endParaRPr lang="es-ES" altLang="es-CO"/>
          </a:p>
        </p:txBody>
      </p:sp>
    </p:spTree>
    <p:extLst>
      <p:ext uri="{BB962C8B-B14F-4D97-AF65-F5344CB8AC3E}">
        <p14:creationId xmlns:p14="http://schemas.microsoft.com/office/powerpoint/2010/main" val="318508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F5DDBDC2-1461-411B-B62C-F41D274A7863}" type="slidenum">
              <a:rPr lang="es-ES" altLang="es-CO" smtClean="0"/>
              <a:pPr/>
              <a:t>‹Nº›</a:t>
            </a:fld>
            <a:endParaRPr lang="es-ES" altLang="es-CO"/>
          </a:p>
        </p:txBody>
      </p:sp>
    </p:spTree>
    <p:extLst>
      <p:ext uri="{BB962C8B-B14F-4D97-AF65-F5344CB8AC3E}">
        <p14:creationId xmlns:p14="http://schemas.microsoft.com/office/powerpoint/2010/main" val="182148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97DAFE0D-BB36-475E-8D92-23393E13D17A}" type="slidenum">
              <a:rPr lang="es-ES" altLang="es-CO" smtClean="0"/>
              <a:pPr/>
              <a:t>‹Nº›</a:t>
            </a:fld>
            <a:endParaRPr lang="es-ES" altLang="es-CO"/>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73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s-E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endParaRPr lang="es-E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2DDD42-1E61-4900-B37F-1EDF5DE558F6}" type="slidenum">
              <a:rPr lang="es-ES" altLang="es-CO" smtClean="0"/>
              <a:pPr/>
              <a:t>‹Nº›</a:t>
            </a:fld>
            <a:endParaRPr lang="es-ES" altLang="es-CO"/>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989445"/>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www.hl7.org/" TargetMode="Externa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81C3E3C4-850F-49CD-9081-134A49391C46}"/>
              </a:ext>
            </a:extLst>
          </p:cNvPr>
          <p:cNvSpPr>
            <a:spLocks noGrp="1" noChangeArrowheads="1"/>
          </p:cNvSpPr>
          <p:nvPr>
            <p:ph type="ctrTitle"/>
          </p:nvPr>
        </p:nvSpPr>
        <p:spPr>
          <a:xfrm>
            <a:off x="665163" y="5475288"/>
            <a:ext cx="6139085" cy="762000"/>
          </a:xfrm>
        </p:spPr>
        <p:txBody>
          <a:bodyPr>
            <a:normAutofit fontScale="90000"/>
          </a:bodyPr>
          <a:lstStyle/>
          <a:p>
            <a:pPr algn="ctr">
              <a:defRPr/>
            </a:pPr>
            <a:r>
              <a:rPr lang="en-GB" sz="6000" dirty="0" err="1"/>
              <a:t>Interoperabilidad</a:t>
            </a:r>
            <a:endParaRPr lang="en-GB"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8F851C00-B44E-4466-BF46-38F6658D4913}"/>
              </a:ext>
            </a:extLst>
          </p:cNvPr>
          <p:cNvSpPr>
            <a:spLocks noGrp="1" noChangeArrowheads="1"/>
          </p:cNvSpPr>
          <p:nvPr>
            <p:ph type="title"/>
          </p:nvPr>
        </p:nvSpPr>
        <p:spPr>
          <a:xfrm>
            <a:off x="755576" y="883443"/>
            <a:ext cx="8812213" cy="750888"/>
          </a:xfrm>
        </p:spPr>
        <p:txBody>
          <a:bodyPr/>
          <a:lstStyle/>
          <a:p>
            <a:pPr>
              <a:defRPr/>
            </a:pPr>
            <a:r>
              <a:rPr lang="es-CO"/>
              <a:t>Base para los Web Services</a:t>
            </a:r>
          </a:p>
        </p:txBody>
      </p:sp>
      <p:sp>
        <p:nvSpPr>
          <p:cNvPr id="340995" name="Text Box 3">
            <a:extLst>
              <a:ext uri="{FF2B5EF4-FFF2-40B4-BE49-F238E27FC236}">
                <a16:creationId xmlns:a16="http://schemas.microsoft.com/office/drawing/2014/main" id="{5116DC3B-9694-46D6-B115-322E0E55BC96}"/>
              </a:ext>
            </a:extLst>
          </p:cNvPr>
          <p:cNvSpPr txBox="1">
            <a:spLocks noChangeArrowheads="1"/>
          </p:cNvSpPr>
          <p:nvPr/>
        </p:nvSpPr>
        <p:spPr bwMode="auto">
          <a:xfrm>
            <a:off x="439738" y="4994275"/>
            <a:ext cx="8299450" cy="65405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a:defRPr/>
            </a:pPr>
            <a:r>
              <a:rPr lang="es-PE" sz="3600" b="1">
                <a:effectLst>
                  <a:outerShdw blurRad="38100" dist="38100" dir="2700000" algn="tl">
                    <a:srgbClr val="000000"/>
                  </a:outerShdw>
                </a:effectLst>
                <a:latin typeface="Arial" charset="0"/>
              </a:rPr>
              <a:t>Comunicación ubicua</a:t>
            </a:r>
            <a:r>
              <a:rPr lang="en-US" sz="3600" b="1">
                <a:effectLst>
                  <a:outerShdw blurRad="38100" dist="38100" dir="2700000" algn="tl">
                    <a:srgbClr val="000000"/>
                  </a:outerShdw>
                </a:effectLst>
                <a:latin typeface="Arial" charset="0"/>
              </a:rPr>
              <a:t>: </a:t>
            </a:r>
            <a:r>
              <a:rPr lang="es-PE" sz="3600" b="1">
                <a:effectLst>
                  <a:outerShdw blurRad="38100" dist="38100" dir="2700000" algn="tl">
                    <a:srgbClr val="000000"/>
                  </a:outerShdw>
                </a:effectLst>
                <a:latin typeface="Arial" charset="0"/>
              </a:rPr>
              <a:t>           </a:t>
            </a:r>
            <a:r>
              <a:rPr lang="en-US" sz="3600" b="1">
                <a:effectLst>
                  <a:outerShdw blurRad="38100" dist="38100" dir="2700000" algn="tl">
                    <a:srgbClr val="000000"/>
                  </a:outerShdw>
                </a:effectLst>
                <a:latin typeface="Arial" charset="0"/>
              </a:rPr>
              <a:t>Internet</a:t>
            </a:r>
          </a:p>
        </p:txBody>
      </p:sp>
      <p:sp>
        <p:nvSpPr>
          <p:cNvPr id="340996" name="Text Box 4">
            <a:extLst>
              <a:ext uri="{FF2B5EF4-FFF2-40B4-BE49-F238E27FC236}">
                <a16:creationId xmlns:a16="http://schemas.microsoft.com/office/drawing/2014/main" id="{EDDC0518-88E4-4B3C-B1AC-B95D8A8B09A5}"/>
              </a:ext>
            </a:extLst>
          </p:cNvPr>
          <p:cNvSpPr txBox="1">
            <a:spLocks noChangeArrowheads="1"/>
          </p:cNvSpPr>
          <p:nvPr/>
        </p:nvSpPr>
        <p:spPr bwMode="auto">
          <a:xfrm>
            <a:off x="439738" y="3949700"/>
            <a:ext cx="8358187" cy="654050"/>
          </a:xfrm>
          <a:prstGeom prst="rect">
            <a:avLst/>
          </a:prstGeom>
          <a:solidFill>
            <a:schemeClr val="tx2"/>
          </a:solidFill>
          <a:ln w="12700">
            <a:solidFill>
              <a:schemeClr val="tx1"/>
            </a:solidFill>
            <a:miter lim="800000"/>
            <a:headEnd type="none" w="sm" len="sm"/>
            <a:tailEnd type="none" w="sm" len="sm"/>
          </a:ln>
          <a:effectLst/>
        </p:spPr>
        <p:txBody>
          <a:bodyPr>
            <a:spAutoFit/>
          </a:bodyPr>
          <a:lstStyle/>
          <a:p>
            <a:pPr>
              <a:defRPr/>
            </a:pPr>
            <a:r>
              <a:rPr lang="es-PE" sz="3600" b="1">
                <a:effectLst>
                  <a:outerShdw blurRad="38100" dist="38100" dir="2700000" algn="tl">
                    <a:srgbClr val="000000"/>
                  </a:outerShdw>
                </a:effectLst>
                <a:latin typeface="Arial" charset="0"/>
              </a:rPr>
              <a:t>Formato universal de datos</a:t>
            </a:r>
            <a:r>
              <a:rPr lang="en-US" sz="3600" b="1">
                <a:effectLst>
                  <a:outerShdw blurRad="38100" dist="38100" dir="2700000" algn="tl">
                    <a:srgbClr val="000000"/>
                  </a:outerShdw>
                </a:effectLst>
                <a:latin typeface="Arial" charset="0"/>
              </a:rPr>
              <a:t>:	XML</a:t>
            </a:r>
          </a:p>
        </p:txBody>
      </p:sp>
      <p:sp>
        <p:nvSpPr>
          <p:cNvPr id="340997" name="Text Box 5">
            <a:extLst>
              <a:ext uri="{FF2B5EF4-FFF2-40B4-BE49-F238E27FC236}">
                <a16:creationId xmlns:a16="http://schemas.microsoft.com/office/drawing/2014/main" id="{0A101C0C-02BF-494C-A5F0-5A63AEEAC634}"/>
              </a:ext>
            </a:extLst>
          </p:cNvPr>
          <p:cNvSpPr txBox="1">
            <a:spLocks noChangeArrowheads="1"/>
          </p:cNvSpPr>
          <p:nvPr/>
        </p:nvSpPr>
        <p:spPr bwMode="auto">
          <a:xfrm>
            <a:off x="439738" y="2905125"/>
            <a:ext cx="8318500" cy="654050"/>
          </a:xfrm>
          <a:prstGeom prst="rect">
            <a:avLst/>
          </a:prstGeom>
          <a:solidFill>
            <a:schemeClr val="hlink"/>
          </a:solidFill>
          <a:ln w="12700">
            <a:solidFill>
              <a:schemeClr val="tx1"/>
            </a:solidFill>
            <a:miter lim="800000"/>
            <a:headEnd type="none" w="sm" len="sm"/>
            <a:tailEnd type="none" w="sm" len="sm"/>
          </a:ln>
          <a:effectLst/>
        </p:spPr>
        <p:txBody>
          <a:bodyPr>
            <a:spAutoFit/>
          </a:bodyPr>
          <a:lstStyle/>
          <a:p>
            <a:pPr>
              <a:defRPr/>
            </a:pPr>
            <a:r>
              <a:rPr lang="es-PE" sz="3600" b="1">
                <a:effectLst>
                  <a:outerShdw blurRad="38100" dist="38100" dir="2700000" algn="tl">
                    <a:srgbClr val="000000"/>
                  </a:outerShdw>
                </a:effectLst>
                <a:latin typeface="Arial" charset="0"/>
              </a:rPr>
              <a:t>Interacciones de servicio</a:t>
            </a:r>
            <a:r>
              <a:rPr lang="en-US" sz="3600" b="1">
                <a:effectLst>
                  <a:outerShdw blurRad="38100" dist="38100" dir="2700000" algn="tl">
                    <a:srgbClr val="000000"/>
                  </a:outerShdw>
                </a:effectLst>
                <a:latin typeface="Arial" charset="0"/>
              </a:rPr>
              <a:t>:	SOAP</a:t>
            </a:r>
          </a:p>
        </p:txBody>
      </p:sp>
      <p:sp>
        <p:nvSpPr>
          <p:cNvPr id="340998" name="Text Box 6">
            <a:extLst>
              <a:ext uri="{FF2B5EF4-FFF2-40B4-BE49-F238E27FC236}">
                <a16:creationId xmlns:a16="http://schemas.microsoft.com/office/drawing/2014/main" id="{9E08D1CC-626A-40A3-96E2-2712F55EA7E8}"/>
              </a:ext>
            </a:extLst>
          </p:cNvPr>
          <p:cNvSpPr txBox="1">
            <a:spLocks noChangeArrowheads="1"/>
          </p:cNvSpPr>
          <p:nvPr/>
        </p:nvSpPr>
        <p:spPr bwMode="auto">
          <a:xfrm>
            <a:off x="439738" y="1860550"/>
            <a:ext cx="8243887" cy="654050"/>
          </a:xfrm>
          <a:prstGeom prst="rect">
            <a:avLst/>
          </a:prstGeom>
          <a:solidFill>
            <a:schemeClr val="folHlink"/>
          </a:solidFill>
          <a:ln w="12700">
            <a:solidFill>
              <a:schemeClr val="tx1"/>
            </a:solidFill>
            <a:miter lim="800000"/>
            <a:headEnd type="none" w="sm" len="sm"/>
            <a:tailEnd type="none" w="sm" len="sm"/>
          </a:ln>
          <a:effectLst/>
        </p:spPr>
        <p:txBody>
          <a:bodyPr>
            <a:spAutoFit/>
          </a:bodyPr>
          <a:lstStyle/>
          <a:p>
            <a:pPr>
              <a:defRPr/>
            </a:pPr>
            <a:r>
              <a:rPr lang="es-CO" sz="3600" b="1">
                <a:effectLst>
                  <a:outerShdw blurRad="38100" dist="38100" dir="2700000" algn="tl">
                    <a:srgbClr val="000000"/>
                  </a:outerShdw>
                </a:effectLst>
                <a:latin typeface="Arial" charset="0"/>
              </a:rPr>
              <a:t>Publicar, hallar, usar servicios: UDDI</a:t>
            </a:r>
          </a:p>
        </p:txBody>
      </p:sp>
      <p:sp>
        <p:nvSpPr>
          <p:cNvPr id="340999" name="Rectangle 7">
            <a:extLst>
              <a:ext uri="{FF2B5EF4-FFF2-40B4-BE49-F238E27FC236}">
                <a16:creationId xmlns:a16="http://schemas.microsoft.com/office/drawing/2014/main" id="{1FB71BCC-2D96-4F7A-ACC9-85397F9275B5}"/>
              </a:ext>
            </a:extLst>
          </p:cNvPr>
          <p:cNvSpPr>
            <a:spLocks noChangeArrowheads="1"/>
          </p:cNvSpPr>
          <p:nvPr/>
        </p:nvSpPr>
        <p:spPr bwMode="auto">
          <a:xfrm>
            <a:off x="900113" y="6100763"/>
            <a:ext cx="7499350" cy="641350"/>
          </a:xfrm>
          <a:prstGeom prst="rect">
            <a:avLst/>
          </a:prstGeom>
          <a:noFill/>
          <a:ln w="12700">
            <a:noFill/>
            <a:miter lim="800000"/>
            <a:headEnd type="none" w="sm" len="sm"/>
            <a:tailEnd type="none" w="sm" len="sm"/>
          </a:ln>
          <a:effectLst/>
        </p:spPr>
        <p:txBody>
          <a:bodyPr wrap="none">
            <a:spAutoFit/>
          </a:bodyPr>
          <a:lstStyle/>
          <a:p>
            <a:pPr>
              <a:defRPr/>
            </a:pPr>
            <a:r>
              <a:rPr lang="en-US" sz="3600" b="1">
                <a:effectLst>
                  <a:outerShdw blurRad="38100" dist="38100" dir="2700000" algn="tl">
                    <a:srgbClr val="000000"/>
                  </a:outerShdw>
                </a:effectLst>
                <a:latin typeface="Arial" charset="0"/>
              </a:rPr>
              <a:t>Simple</a:t>
            </a:r>
            <a:r>
              <a:rPr lang="es-PE" sz="3600" b="1">
                <a:effectLst>
                  <a:outerShdw blurRad="38100" dist="38100" dir="2700000" algn="tl">
                    <a:srgbClr val="000000"/>
                  </a:outerShdw>
                </a:effectLst>
                <a:latin typeface="Arial" charset="0"/>
              </a:rPr>
              <a:t>s</a:t>
            </a:r>
            <a:r>
              <a:rPr lang="en-US" sz="3600" b="1">
                <a:effectLst>
                  <a:outerShdw blurRad="38100" dist="38100" dir="2700000" algn="tl">
                    <a:srgbClr val="000000"/>
                  </a:outerShdw>
                </a:effectLst>
                <a:latin typeface="Arial" charset="0"/>
              </a:rPr>
              <a:t>, </a:t>
            </a:r>
            <a:r>
              <a:rPr lang="es-PE" sz="3600" b="1">
                <a:effectLst>
                  <a:outerShdw blurRad="38100" dist="38100" dir="2700000" algn="tl">
                    <a:srgbClr val="000000"/>
                  </a:outerShdw>
                </a:effectLst>
                <a:latin typeface="Arial" charset="0"/>
              </a:rPr>
              <a:t>abiertos</a:t>
            </a:r>
            <a:r>
              <a:rPr lang="en-US" sz="3600" b="1">
                <a:effectLst>
                  <a:outerShdw blurRad="38100" dist="38100" dir="2700000" algn="tl">
                    <a:srgbClr val="000000"/>
                  </a:outerShdw>
                </a:effectLst>
                <a:latin typeface="Arial" charset="0"/>
              </a:rPr>
              <a:t>, </a:t>
            </a:r>
            <a:r>
              <a:rPr lang="es-PE" sz="3600" b="1">
                <a:effectLst>
                  <a:outerShdw blurRad="38100" dist="38100" dir="2700000" algn="tl">
                    <a:srgbClr val="000000"/>
                  </a:outerShdw>
                </a:effectLst>
                <a:latin typeface="Arial" charset="0"/>
              </a:rPr>
              <a:t>amplio soporte</a:t>
            </a:r>
            <a:endParaRPr lang="en-US" sz="3600" b="1">
              <a:effectLst>
                <a:outerShdw blurRad="38100" dist="38100" dir="2700000" algn="tl">
                  <a:srgbClr val="00000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995"/>
                                        </p:tgtEl>
                                        <p:attrNameLst>
                                          <p:attrName>style.visibility</p:attrName>
                                        </p:attrNameLst>
                                      </p:cBhvr>
                                      <p:to>
                                        <p:strVal val="visible"/>
                                      </p:to>
                                    </p:set>
                                    <p:animEffect transition="in" filter="wipe(left)">
                                      <p:cBhvr>
                                        <p:cTn id="7" dur="500"/>
                                        <p:tgtEl>
                                          <p:spTgt spid="340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0996"/>
                                        </p:tgtEl>
                                        <p:attrNameLst>
                                          <p:attrName>style.visibility</p:attrName>
                                        </p:attrNameLst>
                                      </p:cBhvr>
                                      <p:to>
                                        <p:strVal val="visible"/>
                                      </p:to>
                                    </p:set>
                                    <p:animEffect transition="in" filter="wipe(left)">
                                      <p:cBhvr>
                                        <p:cTn id="12" dur="500"/>
                                        <p:tgtEl>
                                          <p:spTgt spid="340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0997"/>
                                        </p:tgtEl>
                                        <p:attrNameLst>
                                          <p:attrName>style.visibility</p:attrName>
                                        </p:attrNameLst>
                                      </p:cBhvr>
                                      <p:to>
                                        <p:strVal val="visible"/>
                                      </p:to>
                                    </p:set>
                                    <p:animEffect transition="in" filter="wipe(left)">
                                      <p:cBhvr>
                                        <p:cTn id="17" dur="500"/>
                                        <p:tgtEl>
                                          <p:spTgt spid="340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0998"/>
                                        </p:tgtEl>
                                        <p:attrNameLst>
                                          <p:attrName>style.visibility</p:attrName>
                                        </p:attrNameLst>
                                      </p:cBhvr>
                                      <p:to>
                                        <p:strVal val="visible"/>
                                      </p:to>
                                    </p:set>
                                    <p:animEffect transition="in" filter="wipe(left)">
                                      <p:cBhvr>
                                        <p:cTn id="22" dur="500"/>
                                        <p:tgtEl>
                                          <p:spTgt spid="3409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0999"/>
                                        </p:tgtEl>
                                        <p:attrNameLst>
                                          <p:attrName>style.visibility</p:attrName>
                                        </p:attrNameLst>
                                      </p:cBhvr>
                                      <p:to>
                                        <p:strVal val="visible"/>
                                      </p:to>
                                    </p:set>
                                    <p:animEffect transition="in" filter="wipe(left)">
                                      <p:cBhvr>
                                        <p:cTn id="27" dur="500"/>
                                        <p:tgtEl>
                                          <p:spTgt spid="340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animBg="1" autoUpdateAnimBg="0"/>
      <p:bldP spid="340996" grpId="0" animBg="1" autoUpdateAnimBg="0"/>
      <p:bldP spid="340997" grpId="0" animBg="1" autoUpdateAnimBg="0"/>
      <p:bldP spid="340998" grpId="0" animBg="1" autoUpdateAnimBg="0"/>
      <p:bldP spid="34099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4F78D5CA-E14F-4778-ACDA-2459CFF95C61}"/>
              </a:ext>
            </a:extLst>
          </p:cNvPr>
          <p:cNvSpPr>
            <a:spLocks noGrp="1" noChangeArrowheads="1"/>
          </p:cNvSpPr>
          <p:nvPr>
            <p:ph type="title"/>
          </p:nvPr>
        </p:nvSpPr>
        <p:spPr>
          <a:xfrm>
            <a:off x="716991" y="980728"/>
            <a:ext cx="8458200" cy="563562"/>
          </a:xfrm>
        </p:spPr>
        <p:txBody>
          <a:bodyPr>
            <a:normAutofit fontScale="90000"/>
          </a:bodyPr>
          <a:lstStyle/>
          <a:p>
            <a:pPr>
              <a:defRPr/>
            </a:pPr>
            <a:r>
              <a:rPr lang="es-VE" sz="4500" dirty="0" err="1"/>
              <a:t>Interoperatividad</a:t>
            </a:r>
            <a:r>
              <a:rPr lang="es-VE" sz="4500" dirty="0"/>
              <a:t> basada en servicios Web XML</a:t>
            </a:r>
          </a:p>
        </p:txBody>
      </p:sp>
      <p:sp>
        <p:nvSpPr>
          <p:cNvPr id="343043" name="Rectangle 3">
            <a:extLst>
              <a:ext uri="{FF2B5EF4-FFF2-40B4-BE49-F238E27FC236}">
                <a16:creationId xmlns:a16="http://schemas.microsoft.com/office/drawing/2014/main" id="{BBA7C68C-EA06-483F-8C52-61A750A64CF9}"/>
              </a:ext>
            </a:extLst>
          </p:cNvPr>
          <p:cNvSpPr>
            <a:spLocks noGrp="1" noChangeArrowheads="1"/>
          </p:cNvSpPr>
          <p:nvPr>
            <p:ph idx="1"/>
          </p:nvPr>
        </p:nvSpPr>
        <p:spPr>
          <a:xfrm>
            <a:off x="323850" y="1773238"/>
            <a:ext cx="8569325" cy="4968130"/>
          </a:xfrm>
        </p:spPr>
        <p:txBody>
          <a:bodyPr>
            <a:normAutofit/>
          </a:bodyPr>
          <a:lstStyle/>
          <a:p>
            <a:pPr marL="571500" indent="-571500" algn="just">
              <a:lnSpc>
                <a:spcPct val="150000"/>
              </a:lnSpc>
              <a:defRPr/>
            </a:pPr>
            <a:r>
              <a:rPr lang="es-VE" sz="2800" dirty="0"/>
              <a:t>Los Servicios Web XML han establecido una mecanismo para permitir que sistemas corriendo en plataformas completamente diferentes interoperen de una forma estándar. </a:t>
            </a:r>
          </a:p>
          <a:p>
            <a:pPr marL="571500" indent="-571500" algn="just">
              <a:lnSpc>
                <a:spcPct val="150000"/>
              </a:lnSpc>
              <a:defRPr/>
            </a:pPr>
            <a:r>
              <a:rPr lang="es-VE" sz="2800" dirty="0"/>
              <a:t>Las aplicaciones se pueden comunicar de una manera basada en estándares y agnóstica a la plataforma</a:t>
            </a:r>
          </a:p>
          <a:p>
            <a:pPr marL="571500" indent="-571500" algn="just">
              <a:lnSpc>
                <a:spcPct val="150000"/>
              </a:lnSpc>
              <a:defRPr/>
            </a:pPr>
            <a:r>
              <a:rPr lang="es-VE" sz="2800" b="1" dirty="0"/>
              <a:t>¿Cómo cambia esto la arquitectura de la aplicación?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blinds(horizontal)">
                                      <p:cBhvr>
                                        <p:cTn id="7" dur="500"/>
                                        <p:tgtEl>
                                          <p:spTgt spid="343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blinds(horizontal)">
                                      <p:cBhvr>
                                        <p:cTn id="12" dur="500"/>
                                        <p:tgtEl>
                                          <p:spTgt spid="343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3043">
                                            <p:txEl>
                                              <p:pRg st="2" end="2"/>
                                            </p:txEl>
                                          </p:spTgt>
                                        </p:tgtEl>
                                        <p:attrNameLst>
                                          <p:attrName>style.visibility</p:attrName>
                                        </p:attrNameLst>
                                      </p:cBhvr>
                                      <p:to>
                                        <p:strVal val="visible"/>
                                      </p:to>
                                    </p:set>
                                    <p:animEffect transition="in" filter="blinds(horizontal)">
                                      <p:cBhvr>
                                        <p:cTn id="17" dur="500"/>
                                        <p:tgtEl>
                                          <p:spTgt spid="343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95F267D8-4697-4EFC-A707-1C80160C64BB}"/>
              </a:ext>
            </a:extLst>
          </p:cNvPr>
          <p:cNvSpPr>
            <a:spLocks noGrp="1" noChangeArrowheads="1"/>
          </p:cNvSpPr>
          <p:nvPr>
            <p:ph type="title"/>
          </p:nvPr>
        </p:nvSpPr>
        <p:spPr/>
        <p:txBody>
          <a:bodyPr/>
          <a:lstStyle/>
          <a:p>
            <a:pPr>
              <a:defRPr/>
            </a:pPr>
            <a:r>
              <a:rPr lang="es-VE"/>
              <a:t>¿Como incorporo servicios en mis aplicaciones?</a:t>
            </a:r>
          </a:p>
        </p:txBody>
      </p:sp>
      <p:sp>
        <p:nvSpPr>
          <p:cNvPr id="9219" name="AutoShape 3">
            <a:extLst>
              <a:ext uri="{FF2B5EF4-FFF2-40B4-BE49-F238E27FC236}">
                <a16:creationId xmlns:a16="http://schemas.microsoft.com/office/drawing/2014/main" id="{5EFCD868-7DE6-41B2-A01C-43F70F6DA91E}"/>
              </a:ext>
            </a:extLst>
          </p:cNvPr>
          <p:cNvSpPr>
            <a:spLocks noChangeArrowheads="1"/>
          </p:cNvSpPr>
          <p:nvPr/>
        </p:nvSpPr>
        <p:spPr bwMode="auto">
          <a:xfrm>
            <a:off x="4953000" y="5645150"/>
            <a:ext cx="1295400" cy="1082675"/>
          </a:xfrm>
          <a:prstGeom prst="roundRect">
            <a:avLst>
              <a:gd name="adj" fmla="val 16667"/>
            </a:avLst>
          </a:prstGeom>
          <a:solidFill>
            <a:srgbClr val="23B95C"/>
          </a:solidFill>
          <a:ln w="9525">
            <a:solidFill>
              <a:schemeClr val="bg2"/>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s-VE" altLang="es-CO" sz="1400">
              <a:solidFill>
                <a:schemeClr val="bg2"/>
              </a:solidFill>
              <a:latin typeface="Arial" panose="020B0604020202020204" pitchFamily="34" charset="0"/>
              <a:cs typeface="Arial" panose="020B0604020202020204" pitchFamily="34" charset="0"/>
            </a:endParaRPr>
          </a:p>
        </p:txBody>
      </p:sp>
      <p:sp>
        <p:nvSpPr>
          <p:cNvPr id="9220" name="AutoShape 4">
            <a:extLst>
              <a:ext uri="{FF2B5EF4-FFF2-40B4-BE49-F238E27FC236}">
                <a16:creationId xmlns:a16="http://schemas.microsoft.com/office/drawing/2014/main" id="{6B47B124-3D54-4861-AB9C-6F48D8E2DA83}"/>
              </a:ext>
            </a:extLst>
          </p:cNvPr>
          <p:cNvSpPr>
            <a:spLocks noChangeArrowheads="1"/>
          </p:cNvSpPr>
          <p:nvPr/>
        </p:nvSpPr>
        <p:spPr bwMode="auto">
          <a:xfrm>
            <a:off x="2411413" y="5657850"/>
            <a:ext cx="1728787" cy="1082675"/>
          </a:xfrm>
          <a:prstGeom prst="roundRect">
            <a:avLst>
              <a:gd name="adj" fmla="val 16667"/>
            </a:avLst>
          </a:prstGeom>
          <a:solidFill>
            <a:srgbClr val="23B95C"/>
          </a:solidFill>
          <a:ln w="9525">
            <a:solidFill>
              <a:schemeClr val="bg2"/>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s-VE" altLang="es-CO" sz="1400">
              <a:solidFill>
                <a:schemeClr val="bg2"/>
              </a:solidFill>
              <a:latin typeface="Arial" panose="020B0604020202020204" pitchFamily="34" charset="0"/>
              <a:cs typeface="Arial" panose="020B0604020202020204" pitchFamily="34" charset="0"/>
            </a:endParaRPr>
          </a:p>
        </p:txBody>
      </p:sp>
      <p:sp>
        <p:nvSpPr>
          <p:cNvPr id="9221" name="AutoShape 5">
            <a:extLst>
              <a:ext uri="{FF2B5EF4-FFF2-40B4-BE49-F238E27FC236}">
                <a16:creationId xmlns:a16="http://schemas.microsoft.com/office/drawing/2014/main" id="{FC023CB2-5F37-4FAF-8ED0-F90992D16BC4}"/>
              </a:ext>
            </a:extLst>
          </p:cNvPr>
          <p:cNvSpPr>
            <a:spLocks noChangeArrowheads="1"/>
          </p:cNvSpPr>
          <p:nvPr/>
        </p:nvSpPr>
        <p:spPr bwMode="auto">
          <a:xfrm>
            <a:off x="2136775" y="4725988"/>
            <a:ext cx="4618038" cy="822325"/>
          </a:xfrm>
          <a:prstGeom prst="roundRect">
            <a:avLst>
              <a:gd name="adj" fmla="val 16667"/>
            </a:avLst>
          </a:prstGeom>
          <a:solidFill>
            <a:srgbClr val="23B95C"/>
          </a:solidFill>
          <a:ln w="9525">
            <a:solidFill>
              <a:schemeClr val="bg2"/>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s-VE" altLang="es-CO" sz="1400">
              <a:solidFill>
                <a:schemeClr val="bg2"/>
              </a:solidFill>
              <a:latin typeface="Arial" panose="020B0604020202020204" pitchFamily="34" charset="0"/>
              <a:cs typeface="Arial" panose="020B0604020202020204" pitchFamily="34" charset="0"/>
            </a:endParaRPr>
          </a:p>
        </p:txBody>
      </p:sp>
      <p:pic>
        <p:nvPicPr>
          <p:cNvPr id="9222" name="Picture 6" descr="YellowUser">
            <a:extLst>
              <a:ext uri="{FF2B5EF4-FFF2-40B4-BE49-F238E27FC236}">
                <a16:creationId xmlns:a16="http://schemas.microsoft.com/office/drawing/2014/main" id="{2FF4361E-A67B-46C1-A49A-34E23B41E7E5}"/>
              </a:ext>
            </a:extLst>
          </p:cNvPr>
          <p:cNvPicPr>
            <a:picLocks noChangeAspect="1" noChangeArrowheads="1"/>
          </p:cNvPicPr>
          <p:nvPr/>
        </p:nvPicPr>
        <p:blipFill>
          <a:blip r:embed="rId3">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4140200" y="1670050"/>
            <a:ext cx="6461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AutoShape 7">
            <a:extLst>
              <a:ext uri="{FF2B5EF4-FFF2-40B4-BE49-F238E27FC236}">
                <a16:creationId xmlns:a16="http://schemas.microsoft.com/office/drawing/2014/main" id="{B6293BF2-C513-46CD-B87D-EAC2754F1280}"/>
              </a:ext>
            </a:extLst>
          </p:cNvPr>
          <p:cNvSpPr>
            <a:spLocks noChangeArrowheads="1"/>
          </p:cNvSpPr>
          <p:nvPr/>
        </p:nvSpPr>
        <p:spPr bwMode="auto">
          <a:xfrm>
            <a:off x="2124075" y="2379663"/>
            <a:ext cx="4632325" cy="854075"/>
          </a:xfrm>
          <a:prstGeom prst="roundRect">
            <a:avLst>
              <a:gd name="adj" fmla="val 16667"/>
            </a:avLst>
          </a:prstGeom>
          <a:solidFill>
            <a:srgbClr val="EF9401"/>
          </a:solidFill>
          <a:ln w="9525">
            <a:solidFill>
              <a:schemeClr val="bg2"/>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s-VE" altLang="es-CO" sz="1400" b="1">
              <a:latin typeface="Arial" panose="020B0604020202020204" pitchFamily="34" charset="0"/>
              <a:cs typeface="Arial" panose="020B0604020202020204" pitchFamily="34" charset="0"/>
            </a:endParaRPr>
          </a:p>
        </p:txBody>
      </p:sp>
      <p:sp>
        <p:nvSpPr>
          <p:cNvPr id="9224" name="AutoShape 8">
            <a:extLst>
              <a:ext uri="{FF2B5EF4-FFF2-40B4-BE49-F238E27FC236}">
                <a16:creationId xmlns:a16="http://schemas.microsoft.com/office/drawing/2014/main" id="{D6F39146-7DBB-486D-8403-1687B522D95F}"/>
              </a:ext>
            </a:extLst>
          </p:cNvPr>
          <p:cNvSpPr>
            <a:spLocks noChangeArrowheads="1"/>
          </p:cNvSpPr>
          <p:nvPr/>
        </p:nvSpPr>
        <p:spPr bwMode="auto">
          <a:xfrm>
            <a:off x="2336800" y="2486025"/>
            <a:ext cx="4191000" cy="655638"/>
          </a:xfrm>
          <a:prstGeom prst="roundRect">
            <a:avLst>
              <a:gd name="adj" fmla="val 16667"/>
            </a:avLst>
          </a:prstGeom>
          <a:solidFill>
            <a:srgbClr val="EFEA5E"/>
          </a:solidFill>
          <a:ln w="9525">
            <a:solidFill>
              <a:schemeClr val="bg2"/>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400" b="1" dirty="0">
                <a:latin typeface="Arial" panose="020B0604020202020204" pitchFamily="34" charset="0"/>
                <a:cs typeface="Arial" panose="020B0604020202020204" pitchFamily="34" charset="0"/>
              </a:rPr>
              <a:t>Componentes de Interfaz de Usuario</a:t>
            </a:r>
          </a:p>
        </p:txBody>
      </p:sp>
      <p:sp>
        <p:nvSpPr>
          <p:cNvPr id="9225" name="AutoShape 9">
            <a:extLst>
              <a:ext uri="{FF2B5EF4-FFF2-40B4-BE49-F238E27FC236}">
                <a16:creationId xmlns:a16="http://schemas.microsoft.com/office/drawing/2014/main" id="{6703D93E-48DB-4D4F-AD4E-9864F057C8DB}"/>
              </a:ext>
            </a:extLst>
          </p:cNvPr>
          <p:cNvSpPr>
            <a:spLocks noChangeArrowheads="1"/>
          </p:cNvSpPr>
          <p:nvPr/>
        </p:nvSpPr>
        <p:spPr bwMode="auto">
          <a:xfrm>
            <a:off x="2127250" y="3336925"/>
            <a:ext cx="4630738" cy="1265238"/>
          </a:xfrm>
          <a:prstGeom prst="roundRect">
            <a:avLst>
              <a:gd name="adj" fmla="val 16667"/>
            </a:avLst>
          </a:prstGeom>
          <a:solidFill>
            <a:schemeClr val="bg1"/>
          </a:solidFill>
          <a:ln w="28575">
            <a:solidFill>
              <a:schemeClr val="bg2"/>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s-VE" altLang="es-CO" sz="1400" b="1">
              <a:solidFill>
                <a:schemeClr val="bg2"/>
              </a:solidFill>
              <a:latin typeface="Arial" panose="020B0604020202020204" pitchFamily="34" charset="0"/>
              <a:cs typeface="Arial" panose="020B0604020202020204" pitchFamily="34" charset="0"/>
            </a:endParaRPr>
          </a:p>
        </p:txBody>
      </p:sp>
      <p:sp>
        <p:nvSpPr>
          <p:cNvPr id="9226" name="AutoShape 10">
            <a:extLst>
              <a:ext uri="{FF2B5EF4-FFF2-40B4-BE49-F238E27FC236}">
                <a16:creationId xmlns:a16="http://schemas.microsoft.com/office/drawing/2014/main" id="{6AD4DD4B-0253-43AE-BF5C-1969104E2348}"/>
              </a:ext>
            </a:extLst>
          </p:cNvPr>
          <p:cNvSpPr>
            <a:spLocks noChangeArrowheads="1"/>
          </p:cNvSpPr>
          <p:nvPr/>
        </p:nvSpPr>
        <p:spPr bwMode="auto">
          <a:xfrm>
            <a:off x="2368550" y="3446463"/>
            <a:ext cx="4159250" cy="274637"/>
          </a:xfrm>
          <a:prstGeom prst="roundRect">
            <a:avLst>
              <a:gd name="adj" fmla="val 16667"/>
            </a:avLst>
          </a:prstGeom>
          <a:solidFill>
            <a:schemeClr val="accent2"/>
          </a:solidFill>
          <a:ln w="9525">
            <a:solidFill>
              <a:schemeClr val="bg2"/>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400" b="1">
                <a:solidFill>
                  <a:schemeClr val="bg2"/>
                </a:solidFill>
                <a:latin typeface="Arial" panose="020B0604020202020204" pitchFamily="34" charset="0"/>
                <a:cs typeface="Arial" panose="020B0604020202020204" pitchFamily="34" charset="0"/>
              </a:rPr>
              <a:t>Interfaz de Servicios</a:t>
            </a:r>
          </a:p>
        </p:txBody>
      </p:sp>
      <p:sp>
        <p:nvSpPr>
          <p:cNvPr id="9227" name="AutoShape 11">
            <a:extLst>
              <a:ext uri="{FF2B5EF4-FFF2-40B4-BE49-F238E27FC236}">
                <a16:creationId xmlns:a16="http://schemas.microsoft.com/office/drawing/2014/main" id="{C5674A02-63DF-438D-A98A-B9966C9CD79A}"/>
              </a:ext>
            </a:extLst>
          </p:cNvPr>
          <p:cNvSpPr>
            <a:spLocks noChangeArrowheads="1"/>
          </p:cNvSpPr>
          <p:nvPr/>
        </p:nvSpPr>
        <p:spPr bwMode="auto">
          <a:xfrm>
            <a:off x="2365375" y="3816350"/>
            <a:ext cx="4175125" cy="715963"/>
          </a:xfrm>
          <a:prstGeom prst="roundRect">
            <a:avLst>
              <a:gd name="adj" fmla="val 16667"/>
            </a:avLst>
          </a:prstGeom>
          <a:solidFill>
            <a:schemeClr val="accent2"/>
          </a:solidFill>
          <a:ln w="9525">
            <a:solidFill>
              <a:schemeClr val="bg2"/>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400" b="1">
                <a:solidFill>
                  <a:schemeClr val="bg2"/>
                </a:solidFill>
                <a:latin typeface="Arial" panose="020B0604020202020204" pitchFamily="34" charset="0"/>
                <a:cs typeface="Arial" panose="020B0604020202020204" pitchFamily="34" charset="0"/>
              </a:rPr>
              <a:t>Componentes de Negocio</a:t>
            </a:r>
          </a:p>
        </p:txBody>
      </p:sp>
      <p:sp>
        <p:nvSpPr>
          <p:cNvPr id="9228" name="AutoShape 12">
            <a:extLst>
              <a:ext uri="{FF2B5EF4-FFF2-40B4-BE49-F238E27FC236}">
                <a16:creationId xmlns:a16="http://schemas.microsoft.com/office/drawing/2014/main" id="{6344344C-C267-4B6E-8479-9703AB90B882}"/>
              </a:ext>
            </a:extLst>
          </p:cNvPr>
          <p:cNvSpPr>
            <a:spLocks noChangeArrowheads="1"/>
          </p:cNvSpPr>
          <p:nvPr/>
        </p:nvSpPr>
        <p:spPr bwMode="auto">
          <a:xfrm>
            <a:off x="2274888" y="4827588"/>
            <a:ext cx="2087562" cy="593725"/>
          </a:xfrm>
          <a:prstGeom prst="roundRect">
            <a:avLst>
              <a:gd name="adj" fmla="val 16667"/>
            </a:avLst>
          </a:prstGeom>
          <a:solidFill>
            <a:srgbClr val="CDE78F"/>
          </a:solidFill>
          <a:ln w="9525">
            <a:solidFill>
              <a:schemeClr val="bg2"/>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400" b="1">
                <a:latin typeface="Arial" panose="020B0604020202020204" pitchFamily="34" charset="0"/>
                <a:cs typeface="Arial" panose="020B0604020202020204" pitchFamily="34" charset="0"/>
              </a:rPr>
              <a:t>Componentes de</a:t>
            </a:r>
          </a:p>
          <a:p>
            <a:pPr algn="ctr" eaLnBrk="1" hangingPunct="1"/>
            <a:r>
              <a:rPr lang="es-VE" altLang="es-CO" sz="1400" b="1">
                <a:latin typeface="Arial" panose="020B0604020202020204" pitchFamily="34" charset="0"/>
                <a:cs typeface="Arial" panose="020B0604020202020204" pitchFamily="34" charset="0"/>
              </a:rPr>
              <a:t>Acceso a Datos</a:t>
            </a:r>
          </a:p>
        </p:txBody>
      </p:sp>
      <p:sp>
        <p:nvSpPr>
          <p:cNvPr id="9229" name="AutoShape 13">
            <a:extLst>
              <a:ext uri="{FF2B5EF4-FFF2-40B4-BE49-F238E27FC236}">
                <a16:creationId xmlns:a16="http://schemas.microsoft.com/office/drawing/2014/main" id="{F6F2A27C-9DF0-4AFF-86C4-7B953B43A993}"/>
              </a:ext>
            </a:extLst>
          </p:cNvPr>
          <p:cNvSpPr>
            <a:spLocks noChangeArrowheads="1"/>
          </p:cNvSpPr>
          <p:nvPr/>
        </p:nvSpPr>
        <p:spPr bwMode="auto">
          <a:xfrm>
            <a:off x="4519613" y="4829175"/>
            <a:ext cx="2087562" cy="593725"/>
          </a:xfrm>
          <a:prstGeom prst="roundRect">
            <a:avLst>
              <a:gd name="adj" fmla="val 16667"/>
            </a:avLst>
          </a:prstGeom>
          <a:solidFill>
            <a:srgbClr val="CDE78F"/>
          </a:solidFill>
          <a:ln w="9525">
            <a:solidFill>
              <a:schemeClr val="bg2"/>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400" b="1" dirty="0">
                <a:latin typeface="Arial" panose="020B0604020202020204" pitchFamily="34" charset="0"/>
                <a:cs typeface="Arial" panose="020B0604020202020204" pitchFamily="34" charset="0"/>
              </a:rPr>
              <a:t>Agentes de Servicios</a:t>
            </a:r>
          </a:p>
        </p:txBody>
      </p:sp>
      <p:pic>
        <p:nvPicPr>
          <p:cNvPr id="9230" name="Picture 14" descr="database">
            <a:extLst>
              <a:ext uri="{FF2B5EF4-FFF2-40B4-BE49-F238E27FC236}">
                <a16:creationId xmlns:a16="http://schemas.microsoft.com/office/drawing/2014/main" id="{CB687967-EA52-4088-B87F-201EB4C3764E}"/>
              </a:ext>
            </a:extLst>
          </p:cNvPr>
          <p:cNvPicPr>
            <a:picLocks noChangeAspect="1" noChangeArrowheads="1"/>
          </p:cNvPicPr>
          <p:nvPr/>
        </p:nvPicPr>
        <p:blipFill>
          <a:blip r:embed="rId4">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2851150" y="5608638"/>
            <a:ext cx="10191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15" descr="xmlwebservice">
            <a:extLst>
              <a:ext uri="{FF2B5EF4-FFF2-40B4-BE49-F238E27FC236}">
                <a16:creationId xmlns:a16="http://schemas.microsoft.com/office/drawing/2014/main" id="{C9FA699C-882C-46D9-983F-D53004A46FA9}"/>
              </a:ext>
            </a:extLst>
          </p:cNvPr>
          <p:cNvPicPr>
            <a:picLocks noChangeAspect="1" noChangeArrowheads="1"/>
          </p:cNvPicPr>
          <p:nvPr/>
        </p:nvPicPr>
        <p:blipFill>
          <a:blip r:embed="rId5">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5092700" y="5589588"/>
            <a:ext cx="9810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2" name="Text Box 16">
            <a:extLst>
              <a:ext uri="{FF2B5EF4-FFF2-40B4-BE49-F238E27FC236}">
                <a16:creationId xmlns:a16="http://schemas.microsoft.com/office/drawing/2014/main" id="{BC8A30FF-E372-4DB7-AFE5-7B5368A0432C}"/>
              </a:ext>
            </a:extLst>
          </p:cNvPr>
          <p:cNvSpPr txBox="1">
            <a:spLocks noChangeArrowheads="1"/>
          </p:cNvSpPr>
          <p:nvPr/>
        </p:nvSpPr>
        <p:spPr bwMode="auto">
          <a:xfrm>
            <a:off x="2530475" y="6432550"/>
            <a:ext cx="1463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400">
                <a:solidFill>
                  <a:schemeClr val="bg2"/>
                </a:solidFill>
                <a:latin typeface="Arial" panose="020B0604020202020204" pitchFamily="34" charset="0"/>
                <a:cs typeface="Arial" panose="020B0604020202020204" pitchFamily="34" charset="0"/>
              </a:rPr>
              <a:t>Fuente de datos</a:t>
            </a:r>
          </a:p>
        </p:txBody>
      </p:sp>
      <p:sp>
        <p:nvSpPr>
          <p:cNvPr id="9233" name="Text Box 17">
            <a:extLst>
              <a:ext uri="{FF2B5EF4-FFF2-40B4-BE49-F238E27FC236}">
                <a16:creationId xmlns:a16="http://schemas.microsoft.com/office/drawing/2014/main" id="{DF65A30C-CFE8-4DAC-AED2-514E370628B6}"/>
              </a:ext>
            </a:extLst>
          </p:cNvPr>
          <p:cNvSpPr txBox="1">
            <a:spLocks noChangeArrowheads="1"/>
          </p:cNvSpPr>
          <p:nvPr/>
        </p:nvSpPr>
        <p:spPr bwMode="auto">
          <a:xfrm>
            <a:off x="5208588" y="6437313"/>
            <a:ext cx="815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400">
                <a:solidFill>
                  <a:schemeClr val="bg2"/>
                </a:solidFill>
                <a:latin typeface="Arial" panose="020B0604020202020204" pitchFamily="34" charset="0"/>
                <a:cs typeface="Arial" panose="020B0604020202020204" pitchFamily="34" charset="0"/>
              </a:rPr>
              <a:t>Servicio</a:t>
            </a:r>
          </a:p>
        </p:txBody>
      </p:sp>
      <p:sp>
        <p:nvSpPr>
          <p:cNvPr id="9234" name="Line 18">
            <a:extLst>
              <a:ext uri="{FF2B5EF4-FFF2-40B4-BE49-F238E27FC236}">
                <a16:creationId xmlns:a16="http://schemas.microsoft.com/office/drawing/2014/main" id="{5FD16E71-07B5-4E83-A8E6-B41ADFB9BE3E}"/>
              </a:ext>
            </a:extLst>
          </p:cNvPr>
          <p:cNvSpPr>
            <a:spLocks noChangeShapeType="1"/>
          </p:cNvSpPr>
          <p:nvPr/>
        </p:nvSpPr>
        <p:spPr bwMode="auto">
          <a:xfrm>
            <a:off x="4452938" y="1990725"/>
            <a:ext cx="0" cy="549275"/>
          </a:xfrm>
          <a:prstGeom prst="line">
            <a:avLst/>
          </a:prstGeom>
          <a:noFill/>
          <a:ln w="28575">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CO"/>
          </a:p>
        </p:txBody>
      </p:sp>
      <p:sp>
        <p:nvSpPr>
          <p:cNvPr id="9235" name="Line 19">
            <a:extLst>
              <a:ext uri="{FF2B5EF4-FFF2-40B4-BE49-F238E27FC236}">
                <a16:creationId xmlns:a16="http://schemas.microsoft.com/office/drawing/2014/main" id="{C701180E-82B1-4248-A851-10E133567FBF}"/>
              </a:ext>
            </a:extLst>
          </p:cNvPr>
          <p:cNvSpPr>
            <a:spLocks noChangeShapeType="1"/>
          </p:cNvSpPr>
          <p:nvPr/>
        </p:nvSpPr>
        <p:spPr bwMode="auto">
          <a:xfrm>
            <a:off x="3281363" y="5362575"/>
            <a:ext cx="0" cy="549275"/>
          </a:xfrm>
          <a:prstGeom prst="line">
            <a:avLst/>
          </a:prstGeom>
          <a:noFill/>
          <a:ln w="28575">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CO"/>
          </a:p>
        </p:txBody>
      </p:sp>
      <p:sp>
        <p:nvSpPr>
          <p:cNvPr id="9236" name="Line 20">
            <a:extLst>
              <a:ext uri="{FF2B5EF4-FFF2-40B4-BE49-F238E27FC236}">
                <a16:creationId xmlns:a16="http://schemas.microsoft.com/office/drawing/2014/main" id="{EFC61AF2-1212-48F5-8373-7BA577C9AB6D}"/>
              </a:ext>
            </a:extLst>
          </p:cNvPr>
          <p:cNvSpPr>
            <a:spLocks noChangeShapeType="1"/>
          </p:cNvSpPr>
          <p:nvPr/>
        </p:nvSpPr>
        <p:spPr bwMode="auto">
          <a:xfrm>
            <a:off x="5354638" y="5303838"/>
            <a:ext cx="0" cy="549275"/>
          </a:xfrm>
          <a:prstGeom prst="line">
            <a:avLst/>
          </a:prstGeom>
          <a:noFill/>
          <a:ln w="28575">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CO"/>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0902715B-6BB7-46FB-B9A9-3FAC520129AF}"/>
              </a:ext>
            </a:extLst>
          </p:cNvPr>
          <p:cNvSpPr>
            <a:spLocks noGrp="1" noChangeArrowheads="1"/>
          </p:cNvSpPr>
          <p:nvPr>
            <p:ph type="title"/>
          </p:nvPr>
        </p:nvSpPr>
        <p:spPr/>
        <p:txBody>
          <a:bodyPr/>
          <a:lstStyle/>
          <a:p>
            <a:pPr>
              <a:defRPr/>
            </a:pPr>
            <a:r>
              <a:rPr lang="es-VE"/>
              <a:t>Fachadas … La clave</a:t>
            </a:r>
          </a:p>
        </p:txBody>
      </p:sp>
      <p:sp>
        <p:nvSpPr>
          <p:cNvPr id="10243" name="AutoShape 3">
            <a:extLst>
              <a:ext uri="{FF2B5EF4-FFF2-40B4-BE49-F238E27FC236}">
                <a16:creationId xmlns:a16="http://schemas.microsoft.com/office/drawing/2014/main" id="{8513C91E-562F-4D32-BD33-CFF98E707C49}"/>
              </a:ext>
            </a:extLst>
          </p:cNvPr>
          <p:cNvSpPr>
            <a:spLocks noChangeAspect="1" noChangeArrowheads="1"/>
          </p:cNvSpPr>
          <p:nvPr/>
        </p:nvSpPr>
        <p:spPr bwMode="auto">
          <a:xfrm>
            <a:off x="684213" y="1916113"/>
            <a:ext cx="76327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ES" altLang="es-CO"/>
          </a:p>
        </p:txBody>
      </p:sp>
      <p:grpSp>
        <p:nvGrpSpPr>
          <p:cNvPr id="2" name="Group 4">
            <a:extLst>
              <a:ext uri="{FF2B5EF4-FFF2-40B4-BE49-F238E27FC236}">
                <a16:creationId xmlns:a16="http://schemas.microsoft.com/office/drawing/2014/main" id="{EF9AC719-E0CB-4480-AEE8-52A9752FFDAC}"/>
              </a:ext>
            </a:extLst>
          </p:cNvPr>
          <p:cNvGrpSpPr>
            <a:grpSpLocks/>
          </p:cNvGrpSpPr>
          <p:nvPr/>
        </p:nvGrpSpPr>
        <p:grpSpPr bwMode="auto">
          <a:xfrm>
            <a:off x="4956175" y="4537075"/>
            <a:ext cx="1223963" cy="1751013"/>
            <a:chOff x="5321" y="9990"/>
            <a:chExt cx="1080" cy="1545"/>
          </a:xfrm>
        </p:grpSpPr>
        <p:pic>
          <p:nvPicPr>
            <p:cNvPr id="10267" name="Picture 5" descr="Server and XML Web Service sm">
              <a:extLst>
                <a:ext uri="{FF2B5EF4-FFF2-40B4-BE49-F238E27FC236}">
                  <a16:creationId xmlns:a16="http://schemas.microsoft.com/office/drawing/2014/main" id="{1BAFBB26-D16A-4CEE-878D-F6BBB8625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 y="9990"/>
              <a:ext cx="5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14" name="Text Box 6">
              <a:extLst>
                <a:ext uri="{FF2B5EF4-FFF2-40B4-BE49-F238E27FC236}">
                  <a16:creationId xmlns:a16="http://schemas.microsoft.com/office/drawing/2014/main" id="{C290F2B2-BB84-4AF1-A38C-9347388D8D8F}"/>
                </a:ext>
              </a:extLst>
            </p:cNvPr>
            <p:cNvSpPr txBox="1">
              <a:spLocks noChangeArrowheads="1"/>
            </p:cNvSpPr>
            <p:nvPr/>
          </p:nvSpPr>
          <p:spPr bwMode="auto">
            <a:xfrm>
              <a:off x="5321" y="10815"/>
              <a:ext cx="1080" cy="720"/>
            </a:xfrm>
            <a:prstGeom prst="rect">
              <a:avLst/>
            </a:prstGeom>
            <a:noFill/>
            <a:ln w="9525" algn="ctr">
              <a:noFill/>
              <a:miter lim="800000"/>
              <a:headEnd type="none" w="sm" len="sm"/>
              <a:tailEnd type="none" w="sm" len="sm"/>
            </a:ln>
            <a:effectLst/>
          </p:spPr>
          <p:txBody>
            <a:bodyPr/>
            <a:lstStyle/>
            <a:p>
              <a:pPr algn="ctr" eaLnBrk="1" hangingPunct="1">
                <a:defRPr/>
              </a:pPr>
              <a:r>
                <a:rPr lang="es-VE" altLang="ja-JP" sz="1800">
                  <a:latin typeface="Franklin Gothic Medium" pitchFamily="34" charset="0"/>
                  <a:ea typeface="MS Mincho" pitchFamily="49" charset="-128"/>
                </a:rPr>
                <a:t>Fachada de Servicios</a:t>
              </a:r>
              <a:endParaRPr lang="es-VE" sz="4400" i="1">
                <a:effectLst>
                  <a:outerShdw blurRad="38100" dist="38100" dir="2700000" algn="tl">
                    <a:srgbClr val="000000"/>
                  </a:outerShdw>
                </a:effectLst>
                <a:latin typeface="Arial" charset="0"/>
              </a:endParaRPr>
            </a:p>
          </p:txBody>
        </p:sp>
      </p:grpSp>
      <p:grpSp>
        <p:nvGrpSpPr>
          <p:cNvPr id="3" name="Group 7">
            <a:extLst>
              <a:ext uri="{FF2B5EF4-FFF2-40B4-BE49-F238E27FC236}">
                <a16:creationId xmlns:a16="http://schemas.microsoft.com/office/drawing/2014/main" id="{62FD576B-9ED4-4537-A3F4-570F96BDE674}"/>
              </a:ext>
            </a:extLst>
          </p:cNvPr>
          <p:cNvGrpSpPr>
            <a:grpSpLocks/>
          </p:cNvGrpSpPr>
          <p:nvPr/>
        </p:nvGrpSpPr>
        <p:grpSpPr bwMode="auto">
          <a:xfrm>
            <a:off x="4745038" y="2028825"/>
            <a:ext cx="1644650" cy="1784350"/>
            <a:chOff x="7187" y="9990"/>
            <a:chExt cx="1453" cy="1575"/>
          </a:xfrm>
        </p:grpSpPr>
        <p:sp>
          <p:nvSpPr>
            <p:cNvPr id="401416" name="Text Box 8">
              <a:extLst>
                <a:ext uri="{FF2B5EF4-FFF2-40B4-BE49-F238E27FC236}">
                  <a16:creationId xmlns:a16="http://schemas.microsoft.com/office/drawing/2014/main" id="{59F3B852-03F1-4F2B-944D-96BC3B2A73EB}"/>
                </a:ext>
              </a:extLst>
            </p:cNvPr>
            <p:cNvSpPr txBox="1">
              <a:spLocks noChangeArrowheads="1"/>
            </p:cNvSpPr>
            <p:nvPr/>
          </p:nvSpPr>
          <p:spPr bwMode="auto">
            <a:xfrm>
              <a:off x="7187" y="10815"/>
              <a:ext cx="1453" cy="750"/>
            </a:xfrm>
            <a:prstGeom prst="rect">
              <a:avLst/>
            </a:prstGeom>
            <a:noFill/>
            <a:ln w="9525" algn="ctr">
              <a:noFill/>
              <a:miter lim="800000"/>
              <a:headEnd type="none" w="sm" len="sm"/>
              <a:tailEnd type="none" w="sm" len="sm"/>
            </a:ln>
            <a:effectLst/>
          </p:spPr>
          <p:txBody>
            <a:bodyPr/>
            <a:lstStyle/>
            <a:p>
              <a:pPr algn="ctr" eaLnBrk="1" hangingPunct="1">
                <a:defRPr/>
              </a:pPr>
              <a:r>
                <a:rPr lang="es-VE" altLang="ja-JP" sz="1800">
                  <a:latin typeface="Franklin Gothic Medium" pitchFamily="34" charset="0"/>
                  <a:ea typeface="MS Mincho" pitchFamily="49" charset="-128"/>
                </a:rPr>
                <a:t>Interfaz Web</a:t>
              </a:r>
              <a:endParaRPr lang="es-VE" sz="4400" i="1">
                <a:effectLst>
                  <a:outerShdw blurRad="38100" dist="38100" dir="2700000" algn="tl">
                    <a:srgbClr val="000000"/>
                  </a:outerShdw>
                </a:effectLst>
                <a:latin typeface="Arial" charset="0"/>
              </a:endParaRPr>
            </a:p>
          </p:txBody>
        </p:sp>
        <p:pic>
          <p:nvPicPr>
            <p:cNvPr id="10266" name="Picture 9" descr="Content Management Server (CMS) Sm">
              <a:extLst>
                <a:ext uri="{FF2B5EF4-FFF2-40B4-BE49-F238E27FC236}">
                  <a16:creationId xmlns:a16="http://schemas.microsoft.com/office/drawing/2014/main" id="{810E6A53-9EA8-4D50-A4EC-104BCBEEA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 y="9990"/>
              <a:ext cx="533"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6" name="Group 10">
            <a:extLst>
              <a:ext uri="{FF2B5EF4-FFF2-40B4-BE49-F238E27FC236}">
                <a16:creationId xmlns:a16="http://schemas.microsoft.com/office/drawing/2014/main" id="{48A0428F-FE14-446F-9091-3CF1B93E0A9C}"/>
              </a:ext>
            </a:extLst>
          </p:cNvPr>
          <p:cNvGrpSpPr>
            <a:grpSpLocks/>
          </p:cNvGrpSpPr>
          <p:nvPr/>
        </p:nvGrpSpPr>
        <p:grpSpPr bwMode="auto">
          <a:xfrm>
            <a:off x="684213" y="3241675"/>
            <a:ext cx="1444625" cy="1425575"/>
            <a:chOff x="3060" y="9975"/>
            <a:chExt cx="1276" cy="1260"/>
          </a:xfrm>
        </p:grpSpPr>
        <p:sp>
          <p:nvSpPr>
            <p:cNvPr id="401419" name="Text Box 11">
              <a:extLst>
                <a:ext uri="{FF2B5EF4-FFF2-40B4-BE49-F238E27FC236}">
                  <a16:creationId xmlns:a16="http://schemas.microsoft.com/office/drawing/2014/main" id="{B91FB099-BDB7-4611-A3BD-C942C64623FC}"/>
                </a:ext>
              </a:extLst>
            </p:cNvPr>
            <p:cNvSpPr txBox="1">
              <a:spLocks noChangeArrowheads="1"/>
            </p:cNvSpPr>
            <p:nvPr/>
          </p:nvSpPr>
          <p:spPr bwMode="auto">
            <a:xfrm>
              <a:off x="3060" y="10822"/>
              <a:ext cx="1276" cy="413"/>
            </a:xfrm>
            <a:prstGeom prst="rect">
              <a:avLst/>
            </a:prstGeom>
            <a:noFill/>
            <a:ln w="9525" algn="ctr">
              <a:noFill/>
              <a:miter lim="800000"/>
              <a:headEnd type="none" w="sm" len="sm"/>
              <a:tailEnd type="none" w="sm" len="sm"/>
            </a:ln>
            <a:effectLst/>
          </p:spPr>
          <p:txBody>
            <a:bodyPr wrap="none"/>
            <a:lstStyle/>
            <a:p>
              <a:pPr eaLnBrk="1" hangingPunct="1">
                <a:defRPr/>
              </a:pPr>
              <a:r>
                <a:rPr lang="es-VE" altLang="ja-JP" sz="1800">
                  <a:latin typeface="Franklin Gothic Medium" pitchFamily="34" charset="0"/>
                  <a:ea typeface="MS Mincho" pitchFamily="49" charset="-128"/>
                </a:rPr>
                <a:t>Base de Datos</a:t>
              </a:r>
              <a:endParaRPr lang="es-VE" sz="4400" i="1">
                <a:effectLst>
                  <a:outerShdw blurRad="38100" dist="38100" dir="2700000" algn="tl">
                    <a:srgbClr val="000000"/>
                  </a:outerShdw>
                </a:effectLst>
                <a:latin typeface="Arial" charset="0"/>
              </a:endParaRPr>
            </a:p>
          </p:txBody>
        </p:sp>
        <p:pic>
          <p:nvPicPr>
            <p:cNvPr id="10264" name="Picture 12" descr="Database Sm">
              <a:extLst>
                <a:ext uri="{FF2B5EF4-FFF2-40B4-BE49-F238E27FC236}">
                  <a16:creationId xmlns:a16="http://schemas.microsoft.com/office/drawing/2014/main" id="{C2AD091A-DF78-43BA-B2D9-E5D072DEB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 y="9975"/>
              <a:ext cx="678" cy="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7" name="Group 13">
            <a:extLst>
              <a:ext uri="{FF2B5EF4-FFF2-40B4-BE49-F238E27FC236}">
                <a16:creationId xmlns:a16="http://schemas.microsoft.com/office/drawing/2014/main" id="{B631D52D-C1EF-4BE5-A2FC-B6E815ACA49A}"/>
              </a:ext>
            </a:extLst>
          </p:cNvPr>
          <p:cNvGrpSpPr>
            <a:grpSpLocks/>
          </p:cNvGrpSpPr>
          <p:nvPr/>
        </p:nvGrpSpPr>
        <p:grpSpPr bwMode="auto">
          <a:xfrm>
            <a:off x="2849563" y="3241675"/>
            <a:ext cx="1384300" cy="1833563"/>
            <a:chOff x="5437" y="9975"/>
            <a:chExt cx="1223" cy="1620"/>
          </a:xfrm>
        </p:grpSpPr>
        <p:sp>
          <p:nvSpPr>
            <p:cNvPr id="401422" name="Text Box 14">
              <a:extLst>
                <a:ext uri="{FF2B5EF4-FFF2-40B4-BE49-F238E27FC236}">
                  <a16:creationId xmlns:a16="http://schemas.microsoft.com/office/drawing/2014/main" id="{1EE30619-8FAD-46C9-929B-4E6725FF413C}"/>
                </a:ext>
              </a:extLst>
            </p:cNvPr>
            <p:cNvSpPr txBox="1">
              <a:spLocks noChangeArrowheads="1"/>
            </p:cNvSpPr>
            <p:nvPr/>
          </p:nvSpPr>
          <p:spPr bwMode="auto">
            <a:xfrm>
              <a:off x="5437" y="10815"/>
              <a:ext cx="1223" cy="780"/>
            </a:xfrm>
            <a:prstGeom prst="rect">
              <a:avLst/>
            </a:prstGeom>
            <a:noFill/>
            <a:ln w="9525" algn="ctr">
              <a:noFill/>
              <a:miter lim="800000"/>
              <a:headEnd type="none" w="sm" len="sm"/>
              <a:tailEnd type="none" w="sm" len="sm"/>
            </a:ln>
            <a:effectLst/>
          </p:spPr>
          <p:txBody>
            <a:bodyPr/>
            <a:lstStyle/>
            <a:p>
              <a:pPr algn="ctr" eaLnBrk="1" hangingPunct="1">
                <a:defRPr/>
              </a:pPr>
              <a:r>
                <a:rPr lang="es-VE" altLang="ja-JP" sz="1800">
                  <a:latin typeface="Franklin Gothic Medium" pitchFamily="34" charset="0"/>
                  <a:ea typeface="MS Mincho" pitchFamily="49" charset="-128"/>
                </a:rPr>
                <a:t>Lógica del Negocio</a:t>
              </a:r>
              <a:endParaRPr lang="es-VE" sz="4400" i="1">
                <a:effectLst>
                  <a:outerShdw blurRad="38100" dist="38100" dir="2700000" algn="tl">
                    <a:srgbClr val="000000"/>
                  </a:outerShdw>
                </a:effectLst>
                <a:latin typeface="Arial" charset="0"/>
              </a:endParaRPr>
            </a:p>
          </p:txBody>
        </p:sp>
        <p:grpSp>
          <p:nvGrpSpPr>
            <p:cNvPr id="10260" name="Group 15">
              <a:extLst>
                <a:ext uri="{FF2B5EF4-FFF2-40B4-BE49-F238E27FC236}">
                  <a16:creationId xmlns:a16="http://schemas.microsoft.com/office/drawing/2014/main" id="{383D9024-FC9A-421D-9274-82ADBC3B2063}"/>
                </a:ext>
              </a:extLst>
            </p:cNvPr>
            <p:cNvGrpSpPr>
              <a:grpSpLocks noChangeAspect="1"/>
            </p:cNvGrpSpPr>
            <p:nvPr/>
          </p:nvGrpSpPr>
          <p:grpSpPr bwMode="auto">
            <a:xfrm>
              <a:off x="5782" y="9975"/>
              <a:ext cx="533" cy="798"/>
              <a:chOff x="1968" y="1008"/>
              <a:chExt cx="356" cy="534"/>
            </a:xfrm>
          </p:grpSpPr>
          <p:pic>
            <p:nvPicPr>
              <p:cNvPr id="10261" name="Picture 16" descr="Server sm">
                <a:extLst>
                  <a:ext uri="{FF2B5EF4-FFF2-40B4-BE49-F238E27FC236}">
                    <a16:creationId xmlns:a16="http://schemas.microsoft.com/office/drawing/2014/main" id="{518B8407-35B9-48DF-B3C9-DDAD1F07B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1008"/>
                <a:ext cx="356"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17" descr="Binary Code Sm">
                <a:extLst>
                  <a:ext uri="{FF2B5EF4-FFF2-40B4-BE49-F238E27FC236}">
                    <a16:creationId xmlns:a16="http://schemas.microsoft.com/office/drawing/2014/main" id="{814DF70B-A178-403D-B41B-9BABC929DE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7" y="1300"/>
                <a:ext cx="11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0248" name="Line 18">
            <a:extLst>
              <a:ext uri="{FF2B5EF4-FFF2-40B4-BE49-F238E27FC236}">
                <a16:creationId xmlns:a16="http://schemas.microsoft.com/office/drawing/2014/main" id="{0B6129BD-C5ED-4AC9-9FBA-5FAD9567F1BB}"/>
              </a:ext>
            </a:extLst>
          </p:cNvPr>
          <p:cNvSpPr>
            <a:spLocks noChangeShapeType="1"/>
          </p:cNvSpPr>
          <p:nvPr/>
        </p:nvSpPr>
        <p:spPr bwMode="auto">
          <a:xfrm>
            <a:off x="1790700" y="3648075"/>
            <a:ext cx="1428750" cy="31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401427" name="Line 19">
            <a:extLst>
              <a:ext uri="{FF2B5EF4-FFF2-40B4-BE49-F238E27FC236}">
                <a16:creationId xmlns:a16="http://schemas.microsoft.com/office/drawing/2014/main" id="{CD459B05-1160-4FC4-A3CE-09B6EC484495}"/>
              </a:ext>
            </a:extLst>
          </p:cNvPr>
          <p:cNvSpPr>
            <a:spLocks noChangeShapeType="1"/>
          </p:cNvSpPr>
          <p:nvPr/>
        </p:nvSpPr>
        <p:spPr bwMode="auto">
          <a:xfrm rot="-1800000">
            <a:off x="3768725" y="3205163"/>
            <a:ext cx="1590675" cy="158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401428" name="Line 20">
            <a:extLst>
              <a:ext uri="{FF2B5EF4-FFF2-40B4-BE49-F238E27FC236}">
                <a16:creationId xmlns:a16="http://schemas.microsoft.com/office/drawing/2014/main" id="{B7932474-5D7C-4459-95BE-73082E89E698}"/>
              </a:ext>
            </a:extLst>
          </p:cNvPr>
          <p:cNvSpPr>
            <a:spLocks noChangeShapeType="1"/>
          </p:cNvSpPr>
          <p:nvPr/>
        </p:nvSpPr>
        <p:spPr bwMode="auto">
          <a:xfrm rot="1800000">
            <a:off x="3692525" y="4054475"/>
            <a:ext cx="1752600" cy="2555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CO"/>
          </a:p>
        </p:txBody>
      </p:sp>
      <p:grpSp>
        <p:nvGrpSpPr>
          <p:cNvPr id="7" name="Group 21">
            <a:extLst>
              <a:ext uri="{FF2B5EF4-FFF2-40B4-BE49-F238E27FC236}">
                <a16:creationId xmlns:a16="http://schemas.microsoft.com/office/drawing/2014/main" id="{38C9294E-E334-4700-8A79-7BD49900EF17}"/>
              </a:ext>
            </a:extLst>
          </p:cNvPr>
          <p:cNvGrpSpPr>
            <a:grpSpLocks/>
          </p:cNvGrpSpPr>
          <p:nvPr/>
        </p:nvGrpSpPr>
        <p:grpSpPr bwMode="auto">
          <a:xfrm>
            <a:off x="7229475" y="2022475"/>
            <a:ext cx="844550" cy="1531938"/>
            <a:chOff x="7560" y="8802"/>
            <a:chExt cx="746" cy="1353"/>
          </a:xfrm>
        </p:grpSpPr>
        <p:pic>
          <p:nvPicPr>
            <p:cNvPr id="10257" name="Picture 22" descr="Green User sm">
              <a:extLst>
                <a:ext uri="{FF2B5EF4-FFF2-40B4-BE49-F238E27FC236}">
                  <a16:creationId xmlns:a16="http://schemas.microsoft.com/office/drawing/2014/main" id="{C2C93505-0EF7-44B3-861C-A70050057B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1" y="8802"/>
              <a:ext cx="605"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31" name="Text Box 23">
              <a:extLst>
                <a:ext uri="{FF2B5EF4-FFF2-40B4-BE49-F238E27FC236}">
                  <a16:creationId xmlns:a16="http://schemas.microsoft.com/office/drawing/2014/main" id="{174174FA-4F40-4279-A088-25D0EA05CCEC}"/>
                </a:ext>
              </a:extLst>
            </p:cNvPr>
            <p:cNvSpPr txBox="1">
              <a:spLocks noChangeArrowheads="1"/>
            </p:cNvSpPr>
            <p:nvPr/>
          </p:nvSpPr>
          <p:spPr bwMode="auto">
            <a:xfrm>
              <a:off x="7560" y="9633"/>
              <a:ext cx="746" cy="522"/>
            </a:xfrm>
            <a:prstGeom prst="rect">
              <a:avLst/>
            </a:prstGeom>
            <a:noFill/>
            <a:ln w="9525" algn="ctr">
              <a:noFill/>
              <a:miter lim="800000"/>
              <a:headEnd type="none" w="sm" len="sm"/>
              <a:tailEnd type="none" w="sm" len="sm"/>
            </a:ln>
            <a:effectLst/>
          </p:spPr>
          <p:txBody>
            <a:bodyPr wrap="none"/>
            <a:lstStyle/>
            <a:p>
              <a:pPr eaLnBrk="1" hangingPunct="1">
                <a:defRPr/>
              </a:pPr>
              <a:r>
                <a:rPr lang="es-VE" altLang="ja-JP" sz="1800">
                  <a:latin typeface="Franklin Gothic Medium" pitchFamily="34" charset="0"/>
                  <a:ea typeface="MS Mincho" pitchFamily="49" charset="-128"/>
                </a:rPr>
                <a:t>Usuario</a:t>
              </a:r>
              <a:endParaRPr lang="es-VE" sz="4400" i="1">
                <a:effectLst>
                  <a:outerShdw blurRad="38100" dist="38100" dir="2700000" algn="tl">
                    <a:srgbClr val="000000"/>
                  </a:outerShdw>
                </a:effectLst>
                <a:latin typeface="Arial" charset="0"/>
              </a:endParaRPr>
            </a:p>
          </p:txBody>
        </p:sp>
      </p:grpSp>
      <p:grpSp>
        <p:nvGrpSpPr>
          <p:cNvPr id="8" name="Group 24">
            <a:extLst>
              <a:ext uri="{FF2B5EF4-FFF2-40B4-BE49-F238E27FC236}">
                <a16:creationId xmlns:a16="http://schemas.microsoft.com/office/drawing/2014/main" id="{93FA3042-126F-4359-8E5A-DE7489A9B84C}"/>
              </a:ext>
            </a:extLst>
          </p:cNvPr>
          <p:cNvGrpSpPr>
            <a:grpSpLocks/>
          </p:cNvGrpSpPr>
          <p:nvPr/>
        </p:nvGrpSpPr>
        <p:grpSpPr bwMode="auto">
          <a:xfrm>
            <a:off x="6861175" y="4513263"/>
            <a:ext cx="1455738" cy="1839912"/>
            <a:chOff x="6454" y="11008"/>
            <a:chExt cx="1286" cy="1625"/>
          </a:xfrm>
        </p:grpSpPr>
        <p:pic>
          <p:nvPicPr>
            <p:cNvPr id="10255" name="Picture 25" descr="Docume">
              <a:extLst>
                <a:ext uri="{FF2B5EF4-FFF2-40B4-BE49-F238E27FC236}">
                  <a16:creationId xmlns:a16="http://schemas.microsoft.com/office/drawing/2014/main" id="{0958D986-453E-486E-A98F-C69B2AA502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0" y="11008"/>
              <a:ext cx="374"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34" name="Text Box 26">
              <a:extLst>
                <a:ext uri="{FF2B5EF4-FFF2-40B4-BE49-F238E27FC236}">
                  <a16:creationId xmlns:a16="http://schemas.microsoft.com/office/drawing/2014/main" id="{27F03C47-2D75-47D0-B3B8-2A904205FF8C}"/>
                </a:ext>
              </a:extLst>
            </p:cNvPr>
            <p:cNvSpPr txBox="1">
              <a:spLocks noChangeArrowheads="1"/>
            </p:cNvSpPr>
            <p:nvPr/>
          </p:nvSpPr>
          <p:spPr bwMode="auto">
            <a:xfrm>
              <a:off x="6454" y="11852"/>
              <a:ext cx="1286" cy="781"/>
            </a:xfrm>
            <a:prstGeom prst="rect">
              <a:avLst/>
            </a:prstGeom>
            <a:noFill/>
            <a:ln w="9525" algn="ctr">
              <a:noFill/>
              <a:miter lim="800000"/>
              <a:headEnd type="none" w="sm" len="sm"/>
              <a:tailEnd type="none" w="sm" len="sm"/>
            </a:ln>
            <a:effectLst/>
          </p:spPr>
          <p:txBody>
            <a:bodyPr/>
            <a:lstStyle/>
            <a:p>
              <a:pPr algn="ctr" eaLnBrk="1" hangingPunct="1">
                <a:defRPr/>
              </a:pPr>
              <a:r>
                <a:rPr lang="es-VE" altLang="ja-JP" sz="1800">
                  <a:latin typeface="Franklin Gothic Medium" pitchFamily="34" charset="0"/>
                  <a:ea typeface="MS Mincho" pitchFamily="49" charset="-128"/>
                </a:rPr>
                <a:t>Mensaje</a:t>
              </a:r>
              <a:endParaRPr lang="es-VE" sz="4400" i="1">
                <a:effectLst>
                  <a:outerShdw blurRad="38100" dist="38100" dir="2700000" algn="tl">
                    <a:srgbClr val="000000"/>
                  </a:outerShdw>
                </a:effectLst>
                <a:latin typeface="Arial" charset="0"/>
              </a:endParaRPr>
            </a:p>
          </p:txBody>
        </p:sp>
      </p:grpSp>
      <p:sp>
        <p:nvSpPr>
          <p:cNvPr id="401435" name="Line 27">
            <a:extLst>
              <a:ext uri="{FF2B5EF4-FFF2-40B4-BE49-F238E27FC236}">
                <a16:creationId xmlns:a16="http://schemas.microsoft.com/office/drawing/2014/main" id="{B3FF256E-6A27-4086-A442-F5272F7D3155}"/>
              </a:ext>
            </a:extLst>
          </p:cNvPr>
          <p:cNvSpPr>
            <a:spLocks noChangeShapeType="1"/>
          </p:cNvSpPr>
          <p:nvPr/>
        </p:nvSpPr>
        <p:spPr bwMode="auto">
          <a:xfrm>
            <a:off x="5897563" y="4918075"/>
            <a:ext cx="1428750" cy="31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401436" name="Line 28">
            <a:extLst>
              <a:ext uri="{FF2B5EF4-FFF2-40B4-BE49-F238E27FC236}">
                <a16:creationId xmlns:a16="http://schemas.microsoft.com/office/drawing/2014/main" id="{FE1B168C-7C74-4800-94AA-2CC0E25603FA}"/>
              </a:ext>
            </a:extLst>
          </p:cNvPr>
          <p:cNvSpPr>
            <a:spLocks noChangeShapeType="1"/>
          </p:cNvSpPr>
          <p:nvPr/>
        </p:nvSpPr>
        <p:spPr bwMode="auto">
          <a:xfrm>
            <a:off x="5897563" y="2395538"/>
            <a:ext cx="1428750" cy="158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CO"/>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401427"/>
                                        </p:tgtEl>
                                      </p:cBhvr>
                                    </p:animEffect>
                                    <p:set>
                                      <p:cBhvr>
                                        <p:cTn id="7" dur="1" fill="hold">
                                          <p:stCondLst>
                                            <p:cond delay="1999"/>
                                          </p:stCondLst>
                                        </p:cTn>
                                        <p:tgtEl>
                                          <p:spTgt spid="4014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3"/>
                                        </p:tgtEl>
                                      </p:cBhvr>
                                    </p:animEffect>
                                    <p:set>
                                      <p:cBhvr>
                                        <p:cTn id="10" dur="1" fill="hold">
                                          <p:stCondLst>
                                            <p:cond delay="19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401436"/>
                                        </p:tgtEl>
                                      </p:cBhvr>
                                    </p:animEffect>
                                    <p:set>
                                      <p:cBhvr>
                                        <p:cTn id="13" dur="1" fill="hold">
                                          <p:stCondLst>
                                            <p:cond delay="1999"/>
                                          </p:stCondLst>
                                        </p:cTn>
                                        <p:tgtEl>
                                          <p:spTgt spid="40143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7"/>
                                        </p:tgtEl>
                                      </p:cBhvr>
                                    </p:animEffect>
                                    <p:set>
                                      <p:cBhvr>
                                        <p:cTn id="16" dur="1" fill="hold">
                                          <p:stCondLst>
                                            <p:cond delay="1999"/>
                                          </p:stCondLst>
                                        </p:cTn>
                                        <p:tgtEl>
                                          <p:spTgt spid="7"/>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401428"/>
                                        </p:tgtEl>
                                        <p:attrNameLst>
                                          <p:attrName>style.visibility</p:attrName>
                                        </p:attrNameLst>
                                      </p:cBhvr>
                                      <p:to>
                                        <p:strVal val="visible"/>
                                      </p:to>
                                    </p:set>
                                    <p:animEffect transition="in" filter="fade">
                                      <p:cBhvr>
                                        <p:cTn id="19" dur="2000"/>
                                        <p:tgtEl>
                                          <p:spTgt spid="401428"/>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401435"/>
                                        </p:tgtEl>
                                        <p:attrNameLst>
                                          <p:attrName>style.visibility</p:attrName>
                                        </p:attrNameLst>
                                      </p:cBhvr>
                                      <p:to>
                                        <p:strVal val="visible"/>
                                      </p:to>
                                    </p:set>
                                    <p:animEffect transition="in" filter="fade">
                                      <p:cBhvr>
                                        <p:cTn id="25" dur="2000"/>
                                        <p:tgtEl>
                                          <p:spTgt spid="401435"/>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a:extLst>
              <a:ext uri="{FF2B5EF4-FFF2-40B4-BE49-F238E27FC236}">
                <a16:creationId xmlns:a16="http://schemas.microsoft.com/office/drawing/2014/main" id="{8185372E-BA71-41B8-B43A-6ED1C9EAD113}"/>
              </a:ext>
            </a:extLst>
          </p:cNvPr>
          <p:cNvSpPr>
            <a:spLocks noGrp="1" noChangeArrowheads="1"/>
          </p:cNvSpPr>
          <p:nvPr>
            <p:ph type="ctrTitle"/>
          </p:nvPr>
        </p:nvSpPr>
        <p:spPr>
          <a:xfrm>
            <a:off x="179388" y="5445125"/>
            <a:ext cx="6120804" cy="762000"/>
          </a:xfrm>
        </p:spPr>
        <p:txBody>
          <a:bodyPr>
            <a:normAutofit fontScale="90000"/>
          </a:bodyPr>
          <a:lstStyle/>
          <a:p>
            <a:pPr>
              <a:defRPr/>
            </a:pPr>
            <a:r>
              <a:rPr lang="es-VE" sz="4000" dirty="0"/>
              <a:t>Arquitectura de los Web </a:t>
            </a:r>
            <a:r>
              <a:rPr lang="es-VE" sz="4000" dirty="0" err="1"/>
              <a:t>Services</a:t>
            </a:r>
            <a:endParaRPr lang="en-US" sz="40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CD387C0C-7A5F-4DC4-9918-2EA7B75AFF40}"/>
              </a:ext>
            </a:extLst>
          </p:cNvPr>
          <p:cNvSpPr>
            <a:spLocks noGrp="1" noChangeArrowheads="1"/>
          </p:cNvSpPr>
          <p:nvPr>
            <p:ph type="title"/>
          </p:nvPr>
        </p:nvSpPr>
        <p:spPr/>
        <p:txBody>
          <a:bodyPr/>
          <a:lstStyle/>
          <a:p>
            <a:pPr>
              <a:defRPr/>
            </a:pPr>
            <a:r>
              <a:rPr lang="es-CO"/>
              <a:t>Arquitectura WS</a:t>
            </a:r>
            <a:endParaRPr lang="es-ES"/>
          </a:p>
        </p:txBody>
      </p:sp>
      <p:pic>
        <p:nvPicPr>
          <p:cNvPr id="12291" name="Picture 20">
            <a:extLst>
              <a:ext uri="{FF2B5EF4-FFF2-40B4-BE49-F238E27FC236}">
                <a16:creationId xmlns:a16="http://schemas.microsoft.com/office/drawing/2014/main" id="{050BDE4D-2CE7-4FCF-96C6-704295D37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133600"/>
            <a:ext cx="6624637"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423957" name="Oval 21">
            <a:extLst>
              <a:ext uri="{FF2B5EF4-FFF2-40B4-BE49-F238E27FC236}">
                <a16:creationId xmlns:a16="http://schemas.microsoft.com/office/drawing/2014/main" id="{B354B168-38DC-4C2F-A346-D408916FDC5F}"/>
              </a:ext>
            </a:extLst>
          </p:cNvPr>
          <p:cNvSpPr>
            <a:spLocks noChangeArrowheads="1"/>
          </p:cNvSpPr>
          <p:nvPr/>
        </p:nvSpPr>
        <p:spPr bwMode="auto">
          <a:xfrm>
            <a:off x="969963" y="4233863"/>
            <a:ext cx="2160587" cy="1441450"/>
          </a:xfrm>
          <a:prstGeom prst="ellipse">
            <a:avLst/>
          </a:prstGeom>
          <a:noFill/>
          <a:ln w="57150" cap="sq">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s-ES" altLang="es-CO"/>
          </a:p>
        </p:txBody>
      </p:sp>
      <p:sp>
        <p:nvSpPr>
          <p:cNvPr id="423958" name="Oval 22">
            <a:extLst>
              <a:ext uri="{FF2B5EF4-FFF2-40B4-BE49-F238E27FC236}">
                <a16:creationId xmlns:a16="http://schemas.microsoft.com/office/drawing/2014/main" id="{60202DCF-780D-43AE-BD3B-A0EBD271A6F2}"/>
              </a:ext>
            </a:extLst>
          </p:cNvPr>
          <p:cNvSpPr>
            <a:spLocks noChangeArrowheads="1"/>
          </p:cNvSpPr>
          <p:nvPr/>
        </p:nvSpPr>
        <p:spPr bwMode="auto">
          <a:xfrm>
            <a:off x="2820988" y="2146300"/>
            <a:ext cx="2160587" cy="1441450"/>
          </a:xfrm>
          <a:prstGeom prst="ellipse">
            <a:avLst/>
          </a:prstGeom>
          <a:noFill/>
          <a:ln w="57150" cap="sq">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s-ES" altLang="es-CO"/>
          </a:p>
        </p:txBody>
      </p:sp>
      <p:sp>
        <p:nvSpPr>
          <p:cNvPr id="423959" name="Oval 23">
            <a:extLst>
              <a:ext uri="{FF2B5EF4-FFF2-40B4-BE49-F238E27FC236}">
                <a16:creationId xmlns:a16="http://schemas.microsoft.com/office/drawing/2014/main" id="{5E984107-E6C6-49E8-ABD7-4D6ADB9B3260}"/>
              </a:ext>
            </a:extLst>
          </p:cNvPr>
          <p:cNvSpPr>
            <a:spLocks noChangeArrowheads="1"/>
          </p:cNvSpPr>
          <p:nvPr/>
        </p:nvSpPr>
        <p:spPr bwMode="auto">
          <a:xfrm>
            <a:off x="4570413" y="4221163"/>
            <a:ext cx="2160587" cy="1441450"/>
          </a:xfrm>
          <a:prstGeom prst="ellipse">
            <a:avLst/>
          </a:prstGeom>
          <a:noFill/>
          <a:ln w="57150" cap="sq">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s-ES" altLang="es-CO"/>
          </a:p>
        </p:txBody>
      </p:sp>
      <p:sp>
        <p:nvSpPr>
          <p:cNvPr id="423960" name="Rectangle 24">
            <a:extLst>
              <a:ext uri="{FF2B5EF4-FFF2-40B4-BE49-F238E27FC236}">
                <a16:creationId xmlns:a16="http://schemas.microsoft.com/office/drawing/2014/main" id="{1471F044-6DF0-449E-B01D-E6F14EB2FCC7}"/>
              </a:ext>
            </a:extLst>
          </p:cNvPr>
          <p:cNvSpPr>
            <a:spLocks noChangeArrowheads="1"/>
          </p:cNvSpPr>
          <p:nvPr/>
        </p:nvSpPr>
        <p:spPr bwMode="auto">
          <a:xfrm>
            <a:off x="1331913" y="2636838"/>
            <a:ext cx="1223962" cy="574675"/>
          </a:xfrm>
          <a:prstGeom prst="rect">
            <a:avLst/>
          </a:prstGeom>
          <a:noFill/>
          <a:ln w="9525">
            <a:noFill/>
            <a:miter lim="800000"/>
            <a:headEnd/>
            <a:tailEnd/>
          </a:ln>
          <a:effectLst>
            <a:outerShdw dist="35921" dir="2700000" algn="ctr" rotWithShape="0">
              <a:schemeClr val="bg1"/>
            </a:outerShdw>
          </a:effectLst>
        </p:spPr>
        <p:txBody>
          <a:bodyPr anchor="ctr"/>
          <a:lstStyle/>
          <a:p>
            <a:pPr algn="ctr">
              <a:defRPr/>
            </a:pPr>
            <a:r>
              <a:rPr kumimoji="1" lang="es-CO" sz="3200">
                <a:solidFill>
                  <a:srgbClr val="FF9900"/>
                </a:solidFill>
                <a:latin typeface="Tahoma" pitchFamily="34" charset="0"/>
              </a:rPr>
              <a:t>Roles</a:t>
            </a:r>
            <a:endParaRPr kumimoji="1" lang="es-ES" sz="3200">
              <a:solidFill>
                <a:srgbClr val="FF9900"/>
              </a:solidFill>
              <a:latin typeface="Tahoma" pitchFamily="34" charset="0"/>
            </a:endParaRPr>
          </a:p>
        </p:txBody>
      </p:sp>
      <p:sp>
        <p:nvSpPr>
          <p:cNvPr id="423961" name="Rectangle 25">
            <a:extLst>
              <a:ext uri="{FF2B5EF4-FFF2-40B4-BE49-F238E27FC236}">
                <a16:creationId xmlns:a16="http://schemas.microsoft.com/office/drawing/2014/main" id="{47E3EF51-4C0B-4945-B1D9-A72DE386578C}"/>
              </a:ext>
            </a:extLst>
          </p:cNvPr>
          <p:cNvSpPr>
            <a:spLocks noChangeArrowheads="1"/>
          </p:cNvSpPr>
          <p:nvPr/>
        </p:nvSpPr>
        <p:spPr bwMode="auto">
          <a:xfrm>
            <a:off x="2601913" y="3932238"/>
            <a:ext cx="2520950" cy="576262"/>
          </a:xfrm>
          <a:prstGeom prst="rect">
            <a:avLst/>
          </a:prstGeom>
          <a:noFill/>
          <a:ln w="9525">
            <a:noFill/>
            <a:miter lim="800000"/>
            <a:headEnd/>
            <a:tailEnd/>
          </a:ln>
          <a:effectLst>
            <a:outerShdw dist="35921" dir="2700000" algn="ctr" rotWithShape="0">
              <a:schemeClr val="bg1"/>
            </a:outerShdw>
          </a:effectLst>
        </p:spPr>
        <p:txBody>
          <a:bodyPr anchor="ctr"/>
          <a:lstStyle/>
          <a:p>
            <a:pPr algn="ctr">
              <a:defRPr/>
            </a:pPr>
            <a:r>
              <a:rPr kumimoji="1" lang="es-CO" sz="3200">
                <a:solidFill>
                  <a:srgbClr val="FF9900"/>
                </a:solidFill>
                <a:latin typeface="Tahoma" pitchFamily="34" charset="0"/>
              </a:rPr>
              <a:t>Operaciones</a:t>
            </a:r>
            <a:endParaRPr kumimoji="1" lang="es-ES" sz="3200">
              <a:solidFill>
                <a:srgbClr val="FF9900"/>
              </a:solidFill>
              <a:latin typeface="Tahoma" pitchFamily="34" charset="0"/>
            </a:endParaRPr>
          </a:p>
        </p:txBody>
      </p:sp>
      <p:sp>
        <p:nvSpPr>
          <p:cNvPr id="423962" name="Rectangle 26">
            <a:extLst>
              <a:ext uri="{FF2B5EF4-FFF2-40B4-BE49-F238E27FC236}">
                <a16:creationId xmlns:a16="http://schemas.microsoft.com/office/drawing/2014/main" id="{68ABEA45-84C9-4174-AB9D-26DE7DED0CBC}"/>
              </a:ext>
            </a:extLst>
          </p:cNvPr>
          <p:cNvSpPr>
            <a:spLocks noChangeArrowheads="1"/>
          </p:cNvSpPr>
          <p:nvPr/>
        </p:nvSpPr>
        <p:spPr bwMode="auto">
          <a:xfrm>
            <a:off x="5795963" y="2852738"/>
            <a:ext cx="2016125" cy="649287"/>
          </a:xfrm>
          <a:prstGeom prst="rect">
            <a:avLst/>
          </a:prstGeom>
          <a:noFill/>
          <a:ln w="9525">
            <a:noFill/>
            <a:miter lim="800000"/>
            <a:headEnd/>
            <a:tailEnd/>
          </a:ln>
          <a:effectLst>
            <a:outerShdw dist="35921" dir="2700000" algn="ctr" rotWithShape="0">
              <a:schemeClr val="bg1"/>
            </a:outerShdw>
          </a:effectLst>
        </p:spPr>
        <p:txBody>
          <a:bodyPr anchor="ctr"/>
          <a:lstStyle/>
          <a:p>
            <a:pPr algn="ctr">
              <a:defRPr/>
            </a:pPr>
            <a:r>
              <a:rPr kumimoji="1" lang="es-CO" sz="3200">
                <a:solidFill>
                  <a:srgbClr val="FF9900"/>
                </a:solidFill>
                <a:latin typeface="Tahoma" pitchFamily="34" charset="0"/>
              </a:rPr>
              <a:t>Artefactos</a:t>
            </a:r>
            <a:endParaRPr kumimoji="1" lang="es-ES" sz="3200">
              <a:solidFill>
                <a:srgbClr val="FF9900"/>
              </a:solidFill>
              <a:latin typeface="Tahoma" pitchFamily="34" charset="0"/>
            </a:endParaRPr>
          </a:p>
        </p:txBody>
      </p:sp>
      <p:sp>
        <p:nvSpPr>
          <p:cNvPr id="423964" name="Oval 28">
            <a:extLst>
              <a:ext uri="{FF2B5EF4-FFF2-40B4-BE49-F238E27FC236}">
                <a16:creationId xmlns:a16="http://schemas.microsoft.com/office/drawing/2014/main" id="{6FFBFDBC-8346-4F90-9673-7107336DA3F4}"/>
              </a:ext>
            </a:extLst>
          </p:cNvPr>
          <p:cNvSpPr>
            <a:spLocks noChangeArrowheads="1"/>
          </p:cNvSpPr>
          <p:nvPr/>
        </p:nvSpPr>
        <p:spPr bwMode="auto">
          <a:xfrm>
            <a:off x="3132138" y="5013325"/>
            <a:ext cx="1439862" cy="1441450"/>
          </a:xfrm>
          <a:prstGeom prst="ellipse">
            <a:avLst/>
          </a:prstGeom>
          <a:noFill/>
          <a:ln w="57150" cap="sq">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CO" dirty="0"/>
              <a:t>Enlazar</a:t>
            </a:r>
          </a:p>
        </p:txBody>
      </p:sp>
      <p:sp>
        <p:nvSpPr>
          <p:cNvPr id="423965" name="Oval 29">
            <a:extLst>
              <a:ext uri="{FF2B5EF4-FFF2-40B4-BE49-F238E27FC236}">
                <a16:creationId xmlns:a16="http://schemas.microsoft.com/office/drawing/2014/main" id="{FADAC5F2-65D1-4D38-B81A-1214AFB4FF50}"/>
              </a:ext>
            </a:extLst>
          </p:cNvPr>
          <p:cNvSpPr>
            <a:spLocks noChangeArrowheads="1"/>
          </p:cNvSpPr>
          <p:nvPr/>
        </p:nvSpPr>
        <p:spPr bwMode="auto">
          <a:xfrm>
            <a:off x="1619250" y="3067050"/>
            <a:ext cx="1439863" cy="1082675"/>
          </a:xfrm>
          <a:prstGeom prst="ellipse">
            <a:avLst/>
          </a:prstGeom>
          <a:noFill/>
          <a:ln w="57150" cap="sq">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CO" dirty="0"/>
              <a:t>Buscar</a:t>
            </a:r>
          </a:p>
          <a:p>
            <a:endParaRPr lang="es-ES" altLang="es-CO" dirty="0"/>
          </a:p>
        </p:txBody>
      </p:sp>
      <p:sp>
        <p:nvSpPr>
          <p:cNvPr id="423966" name="Oval 30">
            <a:extLst>
              <a:ext uri="{FF2B5EF4-FFF2-40B4-BE49-F238E27FC236}">
                <a16:creationId xmlns:a16="http://schemas.microsoft.com/office/drawing/2014/main" id="{219E7E18-165B-4EC2-8E1F-C0EE4BB8A409}"/>
              </a:ext>
            </a:extLst>
          </p:cNvPr>
          <p:cNvSpPr>
            <a:spLocks noChangeArrowheads="1"/>
          </p:cNvSpPr>
          <p:nvPr/>
        </p:nvSpPr>
        <p:spPr bwMode="auto">
          <a:xfrm>
            <a:off x="4643438" y="3067050"/>
            <a:ext cx="1439862" cy="1011238"/>
          </a:xfrm>
          <a:prstGeom prst="ellipse">
            <a:avLst/>
          </a:prstGeom>
          <a:noFill/>
          <a:ln w="57150" cap="sq">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CO" dirty="0"/>
              <a:t>Publicar</a:t>
            </a:r>
          </a:p>
          <a:p>
            <a:endParaRPr lang="es-ES" altLang="es-CO" dirty="0"/>
          </a:p>
        </p:txBody>
      </p:sp>
      <p:sp>
        <p:nvSpPr>
          <p:cNvPr id="423967" name="Oval 31">
            <a:extLst>
              <a:ext uri="{FF2B5EF4-FFF2-40B4-BE49-F238E27FC236}">
                <a16:creationId xmlns:a16="http://schemas.microsoft.com/office/drawing/2014/main" id="{6A369D8E-E00E-4885-A31F-FEC5CBCA7539}"/>
              </a:ext>
            </a:extLst>
          </p:cNvPr>
          <p:cNvSpPr>
            <a:spLocks noChangeArrowheads="1"/>
          </p:cNvSpPr>
          <p:nvPr/>
        </p:nvSpPr>
        <p:spPr bwMode="auto">
          <a:xfrm>
            <a:off x="4833938" y="2027238"/>
            <a:ext cx="1225550" cy="863600"/>
          </a:xfrm>
          <a:prstGeom prst="ellipse">
            <a:avLst/>
          </a:prstGeom>
          <a:noFill/>
          <a:ln w="57150" cap="sq">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ES" altLang="es-CO"/>
          </a:p>
        </p:txBody>
      </p:sp>
      <p:sp>
        <p:nvSpPr>
          <p:cNvPr id="423968" name="Oval 32">
            <a:extLst>
              <a:ext uri="{FF2B5EF4-FFF2-40B4-BE49-F238E27FC236}">
                <a16:creationId xmlns:a16="http://schemas.microsoft.com/office/drawing/2014/main" id="{B11611DA-B65B-472A-8731-636A8E1F006A}"/>
              </a:ext>
            </a:extLst>
          </p:cNvPr>
          <p:cNvSpPr>
            <a:spLocks noChangeArrowheads="1"/>
          </p:cNvSpPr>
          <p:nvPr/>
        </p:nvSpPr>
        <p:spPr bwMode="auto">
          <a:xfrm>
            <a:off x="6481763" y="3873500"/>
            <a:ext cx="1225550" cy="863600"/>
          </a:xfrm>
          <a:prstGeom prst="ellipse">
            <a:avLst/>
          </a:prstGeom>
          <a:noFill/>
          <a:ln w="57150" cap="sq">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ES" altLang="es-CO"/>
          </a:p>
        </p:txBody>
      </p:sp>
      <p:sp>
        <p:nvSpPr>
          <p:cNvPr id="423969" name="Oval 33">
            <a:extLst>
              <a:ext uri="{FF2B5EF4-FFF2-40B4-BE49-F238E27FC236}">
                <a16:creationId xmlns:a16="http://schemas.microsoft.com/office/drawing/2014/main" id="{F9850ABB-91E8-4C84-9D3C-3A9A9CDA88CF}"/>
              </a:ext>
            </a:extLst>
          </p:cNvPr>
          <p:cNvSpPr>
            <a:spLocks noChangeArrowheads="1"/>
          </p:cNvSpPr>
          <p:nvPr/>
        </p:nvSpPr>
        <p:spPr bwMode="auto">
          <a:xfrm>
            <a:off x="6372225" y="5157788"/>
            <a:ext cx="1225550" cy="863600"/>
          </a:xfrm>
          <a:prstGeom prst="ellipse">
            <a:avLst/>
          </a:prstGeom>
          <a:noFill/>
          <a:ln w="57150" cap="sq">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ES" altLang="es-CO"/>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3960"/>
                                        </p:tgtEl>
                                        <p:attrNameLst>
                                          <p:attrName>style.visibility</p:attrName>
                                        </p:attrNameLst>
                                      </p:cBhvr>
                                      <p:to>
                                        <p:strVal val="visible"/>
                                      </p:to>
                                    </p:set>
                                    <p:animEffect transition="in" filter="box(in)">
                                      <p:cBhvr>
                                        <p:cTn id="7" dur="500"/>
                                        <p:tgtEl>
                                          <p:spTgt spid="423960"/>
                                        </p:tgtEl>
                                      </p:cBhvr>
                                    </p:animEffect>
                                  </p:childTnLst>
                                  <p:subTnLst>
                                    <p:set>
                                      <p:cBhvr override="childStyle">
                                        <p:cTn dur="1" fill="hold" display="0" masterRel="nextClick" afterEffect="1"/>
                                        <p:tgtEl>
                                          <p:spTgt spid="423960"/>
                                        </p:tgtEl>
                                        <p:attrNameLst>
                                          <p:attrName>style.visibility</p:attrName>
                                        </p:attrNameLst>
                                      </p:cBhvr>
                                      <p:to>
                                        <p:strVal val="hidden"/>
                                      </p:to>
                                    </p:set>
                                  </p:subTnLst>
                                </p:cTn>
                              </p:par>
                              <p:par>
                                <p:cTn id="8" presetID="4" presetClass="entr" presetSubtype="16" fill="hold" grpId="0" nodeType="withEffect">
                                  <p:stCondLst>
                                    <p:cond delay="0"/>
                                  </p:stCondLst>
                                  <p:childTnLst>
                                    <p:set>
                                      <p:cBhvr>
                                        <p:cTn id="9" dur="1" fill="hold">
                                          <p:stCondLst>
                                            <p:cond delay="0"/>
                                          </p:stCondLst>
                                        </p:cTn>
                                        <p:tgtEl>
                                          <p:spTgt spid="423958"/>
                                        </p:tgtEl>
                                        <p:attrNameLst>
                                          <p:attrName>style.visibility</p:attrName>
                                        </p:attrNameLst>
                                      </p:cBhvr>
                                      <p:to>
                                        <p:strVal val="visible"/>
                                      </p:to>
                                    </p:set>
                                    <p:animEffect transition="in" filter="box(in)">
                                      <p:cBhvr>
                                        <p:cTn id="10" dur="500"/>
                                        <p:tgtEl>
                                          <p:spTgt spid="423958"/>
                                        </p:tgtEl>
                                      </p:cBhvr>
                                    </p:animEffect>
                                  </p:childTnLst>
                                  <p:subTnLst>
                                    <p:set>
                                      <p:cBhvr override="childStyle">
                                        <p:cTn dur="1" fill="hold" display="0" masterRel="nextClick" afterEffect="1"/>
                                        <p:tgtEl>
                                          <p:spTgt spid="423958"/>
                                        </p:tgtEl>
                                        <p:attrNameLst>
                                          <p:attrName>style.visibility</p:attrName>
                                        </p:attrNameLst>
                                      </p:cBhvr>
                                      <p:to>
                                        <p:strVal val="hidden"/>
                                      </p:to>
                                    </p:set>
                                  </p:subTnLst>
                                </p:cTn>
                              </p:par>
                              <p:par>
                                <p:cTn id="11" presetID="4" presetClass="entr" presetSubtype="16" fill="hold" grpId="0" nodeType="withEffect">
                                  <p:stCondLst>
                                    <p:cond delay="0"/>
                                  </p:stCondLst>
                                  <p:childTnLst>
                                    <p:set>
                                      <p:cBhvr>
                                        <p:cTn id="12" dur="1" fill="hold">
                                          <p:stCondLst>
                                            <p:cond delay="0"/>
                                          </p:stCondLst>
                                        </p:cTn>
                                        <p:tgtEl>
                                          <p:spTgt spid="423957"/>
                                        </p:tgtEl>
                                        <p:attrNameLst>
                                          <p:attrName>style.visibility</p:attrName>
                                        </p:attrNameLst>
                                      </p:cBhvr>
                                      <p:to>
                                        <p:strVal val="visible"/>
                                      </p:to>
                                    </p:set>
                                    <p:animEffect transition="in" filter="box(in)">
                                      <p:cBhvr>
                                        <p:cTn id="13" dur="500"/>
                                        <p:tgtEl>
                                          <p:spTgt spid="423957"/>
                                        </p:tgtEl>
                                      </p:cBhvr>
                                    </p:animEffect>
                                  </p:childTnLst>
                                  <p:subTnLst>
                                    <p:set>
                                      <p:cBhvr override="childStyle">
                                        <p:cTn dur="1" fill="hold" display="0" masterRel="nextClick" afterEffect="1"/>
                                        <p:tgtEl>
                                          <p:spTgt spid="423957"/>
                                        </p:tgtEl>
                                        <p:attrNameLst>
                                          <p:attrName>style.visibility</p:attrName>
                                        </p:attrNameLst>
                                      </p:cBhvr>
                                      <p:to>
                                        <p:strVal val="hidden"/>
                                      </p:to>
                                    </p:set>
                                  </p:subTnLst>
                                </p:cTn>
                              </p:par>
                              <p:par>
                                <p:cTn id="14" presetID="4" presetClass="entr" presetSubtype="16" fill="hold" grpId="0" nodeType="withEffect">
                                  <p:stCondLst>
                                    <p:cond delay="0"/>
                                  </p:stCondLst>
                                  <p:childTnLst>
                                    <p:set>
                                      <p:cBhvr>
                                        <p:cTn id="15" dur="1" fill="hold">
                                          <p:stCondLst>
                                            <p:cond delay="0"/>
                                          </p:stCondLst>
                                        </p:cTn>
                                        <p:tgtEl>
                                          <p:spTgt spid="423959"/>
                                        </p:tgtEl>
                                        <p:attrNameLst>
                                          <p:attrName>style.visibility</p:attrName>
                                        </p:attrNameLst>
                                      </p:cBhvr>
                                      <p:to>
                                        <p:strVal val="visible"/>
                                      </p:to>
                                    </p:set>
                                    <p:animEffect transition="in" filter="box(in)">
                                      <p:cBhvr>
                                        <p:cTn id="16" dur="500"/>
                                        <p:tgtEl>
                                          <p:spTgt spid="423959"/>
                                        </p:tgtEl>
                                      </p:cBhvr>
                                    </p:animEffect>
                                  </p:childTnLst>
                                  <p:subTnLst>
                                    <p:set>
                                      <p:cBhvr override="childStyle">
                                        <p:cTn dur="1" fill="hold" display="0" masterRel="nextClick" afterEffect="1"/>
                                        <p:tgtEl>
                                          <p:spTgt spid="42395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23961"/>
                                        </p:tgtEl>
                                        <p:attrNameLst>
                                          <p:attrName>style.visibility</p:attrName>
                                        </p:attrNameLst>
                                      </p:cBhvr>
                                      <p:to>
                                        <p:strVal val="visible"/>
                                      </p:to>
                                    </p:set>
                                    <p:animEffect transition="in" filter="box(in)">
                                      <p:cBhvr>
                                        <p:cTn id="21" dur="500"/>
                                        <p:tgtEl>
                                          <p:spTgt spid="423961"/>
                                        </p:tgtEl>
                                      </p:cBhvr>
                                    </p:animEffect>
                                  </p:childTnLst>
                                  <p:subTnLst>
                                    <p:set>
                                      <p:cBhvr override="childStyle">
                                        <p:cTn dur="1" fill="hold" display="0" masterRel="nextClick" afterEffect="1"/>
                                        <p:tgtEl>
                                          <p:spTgt spid="423961"/>
                                        </p:tgtEl>
                                        <p:attrNameLst>
                                          <p:attrName>style.visibility</p:attrName>
                                        </p:attrNameLst>
                                      </p:cBhvr>
                                      <p:to>
                                        <p:strVal val="hidden"/>
                                      </p:to>
                                    </p:set>
                                  </p:subTnLst>
                                </p:cTn>
                              </p:par>
                              <p:par>
                                <p:cTn id="22" presetID="4" presetClass="entr" presetSubtype="16" fill="hold" grpId="0" nodeType="withEffect">
                                  <p:stCondLst>
                                    <p:cond delay="0"/>
                                  </p:stCondLst>
                                  <p:childTnLst>
                                    <p:set>
                                      <p:cBhvr>
                                        <p:cTn id="23" dur="1" fill="hold">
                                          <p:stCondLst>
                                            <p:cond delay="0"/>
                                          </p:stCondLst>
                                        </p:cTn>
                                        <p:tgtEl>
                                          <p:spTgt spid="423965"/>
                                        </p:tgtEl>
                                        <p:attrNameLst>
                                          <p:attrName>style.visibility</p:attrName>
                                        </p:attrNameLst>
                                      </p:cBhvr>
                                      <p:to>
                                        <p:strVal val="visible"/>
                                      </p:to>
                                    </p:set>
                                    <p:animEffect transition="in" filter="box(in)">
                                      <p:cBhvr>
                                        <p:cTn id="24" dur="500"/>
                                        <p:tgtEl>
                                          <p:spTgt spid="423965"/>
                                        </p:tgtEl>
                                      </p:cBhvr>
                                    </p:animEffect>
                                  </p:childTnLst>
                                  <p:subTnLst>
                                    <p:set>
                                      <p:cBhvr override="childStyle">
                                        <p:cTn dur="1" fill="hold" display="0" masterRel="nextClick" afterEffect="1"/>
                                        <p:tgtEl>
                                          <p:spTgt spid="423965"/>
                                        </p:tgtEl>
                                        <p:attrNameLst>
                                          <p:attrName>style.visibility</p:attrName>
                                        </p:attrNameLst>
                                      </p:cBhvr>
                                      <p:to>
                                        <p:strVal val="hidden"/>
                                      </p:to>
                                    </p:set>
                                  </p:subTnLst>
                                </p:cTn>
                              </p:par>
                              <p:par>
                                <p:cTn id="25" presetID="4" presetClass="entr" presetSubtype="16" fill="hold" grpId="0" nodeType="withEffect">
                                  <p:stCondLst>
                                    <p:cond delay="0"/>
                                  </p:stCondLst>
                                  <p:childTnLst>
                                    <p:set>
                                      <p:cBhvr>
                                        <p:cTn id="26" dur="1" fill="hold">
                                          <p:stCondLst>
                                            <p:cond delay="0"/>
                                          </p:stCondLst>
                                        </p:cTn>
                                        <p:tgtEl>
                                          <p:spTgt spid="423966"/>
                                        </p:tgtEl>
                                        <p:attrNameLst>
                                          <p:attrName>style.visibility</p:attrName>
                                        </p:attrNameLst>
                                      </p:cBhvr>
                                      <p:to>
                                        <p:strVal val="visible"/>
                                      </p:to>
                                    </p:set>
                                    <p:animEffect transition="in" filter="box(in)">
                                      <p:cBhvr>
                                        <p:cTn id="27" dur="500"/>
                                        <p:tgtEl>
                                          <p:spTgt spid="423966"/>
                                        </p:tgtEl>
                                      </p:cBhvr>
                                    </p:animEffect>
                                  </p:childTnLst>
                                  <p:subTnLst>
                                    <p:set>
                                      <p:cBhvr override="childStyle">
                                        <p:cTn dur="1" fill="hold" display="0" masterRel="nextClick" afterEffect="1"/>
                                        <p:tgtEl>
                                          <p:spTgt spid="423966"/>
                                        </p:tgtEl>
                                        <p:attrNameLst>
                                          <p:attrName>style.visibility</p:attrName>
                                        </p:attrNameLst>
                                      </p:cBhvr>
                                      <p:to>
                                        <p:strVal val="hidden"/>
                                      </p:to>
                                    </p:set>
                                  </p:subTnLst>
                                </p:cTn>
                              </p:par>
                              <p:par>
                                <p:cTn id="28" presetID="4" presetClass="entr" presetSubtype="16" fill="hold" grpId="0" nodeType="withEffect">
                                  <p:stCondLst>
                                    <p:cond delay="0"/>
                                  </p:stCondLst>
                                  <p:childTnLst>
                                    <p:set>
                                      <p:cBhvr>
                                        <p:cTn id="29" dur="1" fill="hold">
                                          <p:stCondLst>
                                            <p:cond delay="0"/>
                                          </p:stCondLst>
                                        </p:cTn>
                                        <p:tgtEl>
                                          <p:spTgt spid="423964"/>
                                        </p:tgtEl>
                                        <p:attrNameLst>
                                          <p:attrName>style.visibility</p:attrName>
                                        </p:attrNameLst>
                                      </p:cBhvr>
                                      <p:to>
                                        <p:strVal val="visible"/>
                                      </p:to>
                                    </p:set>
                                    <p:animEffect transition="in" filter="box(in)">
                                      <p:cBhvr>
                                        <p:cTn id="30" dur="500"/>
                                        <p:tgtEl>
                                          <p:spTgt spid="423964"/>
                                        </p:tgtEl>
                                      </p:cBhvr>
                                    </p:animEffect>
                                  </p:childTnLst>
                                  <p:subTnLst>
                                    <p:set>
                                      <p:cBhvr override="childStyle">
                                        <p:cTn dur="1" fill="hold" display="0" masterRel="nextClick" afterEffect="1"/>
                                        <p:tgtEl>
                                          <p:spTgt spid="42396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423969"/>
                                        </p:tgtEl>
                                        <p:attrNameLst>
                                          <p:attrName>style.visibility</p:attrName>
                                        </p:attrNameLst>
                                      </p:cBhvr>
                                      <p:to>
                                        <p:strVal val="visible"/>
                                      </p:to>
                                    </p:set>
                                    <p:animEffect transition="in" filter="box(in)">
                                      <p:cBhvr>
                                        <p:cTn id="35" dur="500"/>
                                        <p:tgtEl>
                                          <p:spTgt spid="423969"/>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423968"/>
                                        </p:tgtEl>
                                        <p:attrNameLst>
                                          <p:attrName>style.visibility</p:attrName>
                                        </p:attrNameLst>
                                      </p:cBhvr>
                                      <p:to>
                                        <p:strVal val="visible"/>
                                      </p:to>
                                    </p:set>
                                    <p:animEffect transition="in" filter="box(in)">
                                      <p:cBhvr>
                                        <p:cTn id="38" dur="500"/>
                                        <p:tgtEl>
                                          <p:spTgt spid="423968"/>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423967"/>
                                        </p:tgtEl>
                                        <p:attrNameLst>
                                          <p:attrName>style.visibility</p:attrName>
                                        </p:attrNameLst>
                                      </p:cBhvr>
                                      <p:to>
                                        <p:strVal val="visible"/>
                                      </p:to>
                                    </p:set>
                                    <p:animEffect transition="in" filter="box(in)">
                                      <p:cBhvr>
                                        <p:cTn id="41" dur="500"/>
                                        <p:tgtEl>
                                          <p:spTgt spid="423967"/>
                                        </p:tgtEl>
                                      </p:cBhvr>
                                    </p:animEffect>
                                  </p:childTnLst>
                                </p:cTn>
                              </p:par>
                              <p:par>
                                <p:cTn id="42" presetID="4" presetClass="entr" presetSubtype="16" fill="hold" nodeType="withEffect">
                                  <p:stCondLst>
                                    <p:cond delay="0"/>
                                  </p:stCondLst>
                                  <p:childTnLst>
                                    <p:set>
                                      <p:cBhvr>
                                        <p:cTn id="43" dur="1" fill="hold">
                                          <p:stCondLst>
                                            <p:cond delay="0"/>
                                          </p:stCondLst>
                                        </p:cTn>
                                        <p:tgtEl>
                                          <p:spTgt spid="423962"/>
                                        </p:tgtEl>
                                        <p:attrNameLst>
                                          <p:attrName>style.visibility</p:attrName>
                                        </p:attrNameLst>
                                      </p:cBhvr>
                                      <p:to>
                                        <p:strVal val="visible"/>
                                      </p:to>
                                    </p:set>
                                    <p:animEffect transition="in" filter="box(in)">
                                      <p:cBhvr>
                                        <p:cTn id="44" dur="500"/>
                                        <p:tgtEl>
                                          <p:spTgt spid="423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57" grpId="0" animBg="1"/>
      <p:bldP spid="423958" grpId="0" animBg="1"/>
      <p:bldP spid="423959" grpId="0" animBg="1"/>
      <p:bldP spid="423960" grpId="0"/>
      <p:bldP spid="423961" grpId="0"/>
      <p:bldP spid="423964" grpId="0" animBg="1"/>
      <p:bldP spid="423965" grpId="0" animBg="1"/>
      <p:bldP spid="423966" grpId="0" animBg="1"/>
      <p:bldP spid="423967" grpId="0" animBg="1"/>
      <p:bldP spid="423968" grpId="0" animBg="1"/>
      <p:bldP spid="42396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Rectangle 4">
            <a:extLst>
              <a:ext uri="{FF2B5EF4-FFF2-40B4-BE49-F238E27FC236}">
                <a16:creationId xmlns:a16="http://schemas.microsoft.com/office/drawing/2014/main" id="{673032A3-1822-4FB9-B6BC-9FC8EC3DFC62}"/>
              </a:ext>
            </a:extLst>
          </p:cNvPr>
          <p:cNvSpPr>
            <a:spLocks noGrp="1" noChangeArrowheads="1"/>
          </p:cNvSpPr>
          <p:nvPr>
            <p:ph type="title"/>
          </p:nvPr>
        </p:nvSpPr>
        <p:spPr/>
        <p:txBody>
          <a:bodyPr/>
          <a:lstStyle/>
          <a:p>
            <a:pPr>
              <a:defRPr/>
            </a:pPr>
            <a:r>
              <a:rPr lang="es-CO"/>
              <a:t>Principales Términos</a:t>
            </a:r>
            <a:endParaRPr lang="es-ES"/>
          </a:p>
        </p:txBody>
      </p:sp>
      <p:sp>
        <p:nvSpPr>
          <p:cNvPr id="422915" name="Rectangle 3">
            <a:extLst>
              <a:ext uri="{FF2B5EF4-FFF2-40B4-BE49-F238E27FC236}">
                <a16:creationId xmlns:a16="http://schemas.microsoft.com/office/drawing/2014/main" id="{815F0B4F-5C08-4351-94EF-DD62EE81FA3C}"/>
              </a:ext>
            </a:extLst>
          </p:cNvPr>
          <p:cNvSpPr>
            <a:spLocks noGrp="1" noChangeArrowheads="1"/>
          </p:cNvSpPr>
          <p:nvPr>
            <p:ph idx="1"/>
          </p:nvPr>
        </p:nvSpPr>
        <p:spPr>
          <a:xfrm>
            <a:off x="395288" y="1773238"/>
            <a:ext cx="8424862" cy="4751387"/>
          </a:xfrm>
        </p:spPr>
        <p:txBody>
          <a:bodyPr>
            <a:normAutofit fontScale="92500" lnSpcReduction="20000"/>
          </a:bodyPr>
          <a:lstStyle/>
          <a:p>
            <a:pPr algn="just">
              <a:lnSpc>
                <a:spcPct val="110000"/>
              </a:lnSpc>
              <a:defRPr/>
            </a:pPr>
            <a:r>
              <a:rPr lang="es-ES" sz="2000"/>
              <a:t>Protocolo de transporte </a:t>
            </a:r>
            <a:r>
              <a:rPr lang="es-ES" sz="2000">
                <a:solidFill>
                  <a:schemeClr val="hlink"/>
                </a:solidFill>
              </a:rPr>
              <a:t>(Transportarlos)</a:t>
            </a:r>
          </a:p>
          <a:p>
            <a:pPr lvl="1" algn="just">
              <a:lnSpc>
                <a:spcPct val="110000"/>
              </a:lnSpc>
              <a:defRPr/>
            </a:pPr>
            <a:r>
              <a:rPr lang="es-ES" sz="2000">
                <a:solidFill>
                  <a:schemeClr val="hlink"/>
                </a:solidFill>
              </a:rPr>
              <a:t>HTTP/HTTPS</a:t>
            </a:r>
            <a:r>
              <a:rPr lang="es-ES" sz="2000"/>
              <a:t>: Principalmente</a:t>
            </a:r>
          </a:p>
          <a:p>
            <a:pPr algn="just">
              <a:lnSpc>
                <a:spcPct val="110000"/>
              </a:lnSpc>
              <a:defRPr/>
            </a:pPr>
            <a:r>
              <a:rPr lang="es-ES" sz="2000"/>
              <a:t>Codificación de datos y mensajes </a:t>
            </a:r>
            <a:r>
              <a:rPr lang="es-ES" sz="2000">
                <a:solidFill>
                  <a:schemeClr val="hlink"/>
                </a:solidFill>
              </a:rPr>
              <a:t>(Invocarlos)</a:t>
            </a:r>
          </a:p>
          <a:p>
            <a:pPr lvl="1" algn="just">
              <a:lnSpc>
                <a:spcPct val="110000"/>
              </a:lnSpc>
              <a:defRPr/>
            </a:pPr>
            <a:r>
              <a:rPr lang="es-ES" sz="2000">
                <a:solidFill>
                  <a:schemeClr val="hlink"/>
                </a:solidFill>
              </a:rPr>
              <a:t>SOAP</a:t>
            </a:r>
            <a:r>
              <a:rPr lang="es-ES" sz="2000"/>
              <a:t>: Simple Object Access Protocol</a:t>
            </a:r>
          </a:p>
          <a:p>
            <a:pPr algn="just">
              <a:lnSpc>
                <a:spcPct val="110000"/>
              </a:lnSpc>
              <a:defRPr/>
            </a:pPr>
            <a:r>
              <a:rPr lang="es-ES" sz="2000"/>
              <a:t>Descripción del servicio </a:t>
            </a:r>
            <a:r>
              <a:rPr lang="es-ES" sz="2000">
                <a:solidFill>
                  <a:schemeClr val="hlink"/>
                </a:solidFill>
              </a:rPr>
              <a:t>(Describirlos)</a:t>
            </a:r>
          </a:p>
          <a:p>
            <a:pPr lvl="1" algn="just">
              <a:lnSpc>
                <a:spcPct val="110000"/>
              </a:lnSpc>
              <a:defRPr/>
            </a:pPr>
            <a:r>
              <a:rPr lang="es-ES" sz="2000">
                <a:solidFill>
                  <a:schemeClr val="hlink"/>
                </a:solidFill>
              </a:rPr>
              <a:t>WSDL</a:t>
            </a:r>
            <a:r>
              <a:rPr lang="es-ES" sz="2000"/>
              <a:t>: Web Service Description Language</a:t>
            </a:r>
          </a:p>
          <a:p>
            <a:pPr algn="just">
              <a:lnSpc>
                <a:spcPct val="110000"/>
              </a:lnSpc>
              <a:defRPr/>
            </a:pPr>
            <a:r>
              <a:rPr lang="es-ES" sz="2000"/>
              <a:t>Búsqueda y localización de servicios </a:t>
            </a:r>
            <a:r>
              <a:rPr lang="es-ES" sz="2000">
                <a:solidFill>
                  <a:schemeClr val="hlink"/>
                </a:solidFill>
              </a:rPr>
              <a:t>(Descubrirlos)</a:t>
            </a:r>
          </a:p>
          <a:p>
            <a:pPr lvl="1" algn="just">
              <a:lnSpc>
                <a:spcPct val="110000"/>
              </a:lnSpc>
              <a:defRPr/>
            </a:pPr>
            <a:r>
              <a:rPr lang="es-ES" sz="2000">
                <a:solidFill>
                  <a:schemeClr val="hlink"/>
                </a:solidFill>
              </a:rPr>
              <a:t>UDDI</a:t>
            </a:r>
            <a:r>
              <a:rPr lang="es-ES" sz="2000"/>
              <a:t>: Universal Discovery, Description and Integration</a:t>
            </a:r>
          </a:p>
          <a:p>
            <a:pPr algn="just">
              <a:lnSpc>
                <a:spcPct val="110000"/>
              </a:lnSpc>
              <a:defRPr/>
            </a:pPr>
            <a:endParaRPr lang="es-ES" sz="2000"/>
          </a:p>
          <a:p>
            <a:pPr algn="just">
              <a:lnSpc>
                <a:spcPct val="110000"/>
              </a:lnSpc>
              <a:buFont typeface="Wingdings" panose="05000000000000000000" pitchFamily="2" charset="2"/>
              <a:buNone/>
              <a:defRPr/>
            </a:pPr>
            <a:r>
              <a:rPr lang="es-ES" sz="2000"/>
              <a:t>	</a:t>
            </a:r>
            <a:r>
              <a:rPr lang="es-ES" sz="2000" b="1">
                <a:solidFill>
                  <a:schemeClr val="hlink"/>
                </a:solidFill>
              </a:rPr>
              <a:t>Otra definición</a:t>
            </a:r>
            <a:r>
              <a:rPr lang="es-ES" sz="2000"/>
              <a:t>: Programas accesibles en Internet que exponen su funcionalidad recibiendo/enviando mensajes SOAP a través de HTTP(s) y describen su interfaz en WSDL</a:t>
            </a:r>
          </a:p>
          <a:p>
            <a:pPr algn="just">
              <a:lnSpc>
                <a:spcPct val="110000"/>
              </a:lnSpc>
              <a:defRPr/>
            </a:pPr>
            <a:endParaRPr lang="es-E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35EDD9F8-257D-43A8-8D42-2363EB0AFEFC}"/>
              </a:ext>
            </a:extLst>
          </p:cNvPr>
          <p:cNvSpPr>
            <a:spLocks noGrp="1" noChangeArrowheads="1"/>
          </p:cNvSpPr>
          <p:nvPr>
            <p:ph type="title"/>
          </p:nvPr>
        </p:nvSpPr>
        <p:spPr/>
        <p:txBody>
          <a:bodyPr/>
          <a:lstStyle/>
          <a:p>
            <a:pPr>
              <a:defRPr/>
            </a:pPr>
            <a:r>
              <a:rPr lang="es-CO"/>
              <a:t>Ciclo de vida de los WS</a:t>
            </a:r>
          </a:p>
        </p:txBody>
      </p:sp>
      <p:sp>
        <p:nvSpPr>
          <p:cNvPr id="424963" name="Rectangle 3">
            <a:extLst>
              <a:ext uri="{FF2B5EF4-FFF2-40B4-BE49-F238E27FC236}">
                <a16:creationId xmlns:a16="http://schemas.microsoft.com/office/drawing/2014/main" id="{8999C7EC-83A6-459A-9B6A-35804EDB6E9E}"/>
              </a:ext>
            </a:extLst>
          </p:cNvPr>
          <p:cNvSpPr>
            <a:spLocks noGrp="1" noChangeArrowheads="1"/>
          </p:cNvSpPr>
          <p:nvPr>
            <p:ph idx="1"/>
          </p:nvPr>
        </p:nvSpPr>
        <p:spPr/>
        <p:txBody>
          <a:bodyPr>
            <a:normAutofit fontScale="92500" lnSpcReduction="10000"/>
          </a:bodyPr>
          <a:lstStyle/>
          <a:p>
            <a:pPr>
              <a:defRPr/>
            </a:pPr>
            <a:r>
              <a:rPr lang="es-ES" sz="2800">
                <a:solidFill>
                  <a:srgbClr val="FF9900"/>
                </a:solidFill>
              </a:rPr>
              <a:t>Construcción  (Build)</a:t>
            </a:r>
          </a:p>
          <a:p>
            <a:pPr lvl="1">
              <a:defRPr/>
            </a:pPr>
            <a:r>
              <a:rPr lang="es-ES" sz="2400"/>
              <a:t>Diseño, desarrollo y test del servicio</a:t>
            </a:r>
          </a:p>
          <a:p>
            <a:pPr lvl="1">
              <a:defRPr/>
            </a:pPr>
            <a:r>
              <a:rPr lang="es-ES" sz="2400"/>
              <a:t>Definición de la descripción de la interfaz</a:t>
            </a:r>
          </a:p>
          <a:p>
            <a:pPr>
              <a:defRPr/>
            </a:pPr>
            <a:r>
              <a:rPr lang="es-ES" sz="2800">
                <a:solidFill>
                  <a:srgbClr val="FF9900"/>
                </a:solidFill>
              </a:rPr>
              <a:t>Despliegue  (Deploy)</a:t>
            </a:r>
          </a:p>
          <a:p>
            <a:pPr lvl="1">
              <a:defRPr/>
            </a:pPr>
            <a:r>
              <a:rPr lang="es-ES" sz="2400"/>
              <a:t>Publicación y registro del servicio</a:t>
            </a:r>
          </a:p>
          <a:p>
            <a:pPr lvl="1">
              <a:defRPr/>
            </a:pPr>
            <a:r>
              <a:rPr lang="es-ES" sz="2400"/>
              <a:t>Despliegue de los ejecutables en la Web</a:t>
            </a:r>
          </a:p>
          <a:p>
            <a:pPr>
              <a:defRPr/>
            </a:pPr>
            <a:r>
              <a:rPr lang="es-ES" sz="2800">
                <a:solidFill>
                  <a:srgbClr val="FF9900"/>
                </a:solidFill>
              </a:rPr>
              <a:t>Ejecución  (Run)</a:t>
            </a:r>
          </a:p>
          <a:p>
            <a:pPr lvl="1">
              <a:defRPr/>
            </a:pPr>
            <a:r>
              <a:rPr lang="es-ES" sz="2400"/>
              <a:t>El servicio está operativo y accesible</a:t>
            </a:r>
          </a:p>
          <a:p>
            <a:pPr>
              <a:defRPr/>
            </a:pPr>
            <a:r>
              <a:rPr lang="es-ES" sz="2800">
                <a:solidFill>
                  <a:srgbClr val="FF9900"/>
                </a:solidFill>
              </a:rPr>
              <a:t>Gestión  (Manage)</a:t>
            </a:r>
          </a:p>
          <a:p>
            <a:pPr lvl="1">
              <a:defRPr/>
            </a:pPr>
            <a:r>
              <a:rPr lang="es-ES" sz="2400"/>
              <a:t>Gestión y administración del servicio</a:t>
            </a:r>
          </a:p>
          <a:p>
            <a:pPr>
              <a:defRPr/>
            </a:pPr>
            <a:endParaRPr lang="es-E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5683ACF4-85DA-4582-8F50-C17D6F787E5B}"/>
              </a:ext>
            </a:extLst>
          </p:cNvPr>
          <p:cNvSpPr>
            <a:spLocks noGrp="1" noChangeArrowheads="1"/>
          </p:cNvSpPr>
          <p:nvPr>
            <p:ph type="title"/>
          </p:nvPr>
        </p:nvSpPr>
        <p:spPr/>
        <p:txBody>
          <a:bodyPr/>
          <a:lstStyle/>
          <a:p>
            <a:pPr>
              <a:defRPr/>
            </a:pPr>
            <a:r>
              <a:rPr lang="es-CO"/>
              <a:t>SOAP</a:t>
            </a:r>
            <a:endParaRPr lang="es-ES"/>
          </a:p>
        </p:txBody>
      </p:sp>
      <p:sp>
        <p:nvSpPr>
          <p:cNvPr id="427011" name="Rectangle 3">
            <a:extLst>
              <a:ext uri="{FF2B5EF4-FFF2-40B4-BE49-F238E27FC236}">
                <a16:creationId xmlns:a16="http://schemas.microsoft.com/office/drawing/2014/main" id="{21916554-B269-45E3-B6D6-17637A2874AD}"/>
              </a:ext>
            </a:extLst>
          </p:cNvPr>
          <p:cNvSpPr>
            <a:spLocks noGrp="1" noChangeArrowheads="1"/>
          </p:cNvSpPr>
          <p:nvPr>
            <p:ph idx="1"/>
          </p:nvPr>
        </p:nvSpPr>
        <p:spPr>
          <a:xfrm>
            <a:off x="768096" y="1844824"/>
            <a:ext cx="7692336" cy="5013176"/>
          </a:xfrm>
        </p:spPr>
        <p:txBody>
          <a:bodyPr>
            <a:noAutofit/>
          </a:bodyPr>
          <a:lstStyle/>
          <a:p>
            <a:pPr algn="just">
              <a:lnSpc>
                <a:spcPct val="100000"/>
              </a:lnSpc>
              <a:defRPr/>
            </a:pPr>
            <a:r>
              <a:rPr lang="es-ES" sz="2400" dirty="0"/>
              <a:t>Simple </a:t>
            </a:r>
            <a:r>
              <a:rPr lang="es-ES" sz="2400" dirty="0" err="1"/>
              <a:t>Object</a:t>
            </a:r>
            <a:r>
              <a:rPr lang="es-ES" sz="2400" dirty="0"/>
              <a:t> Access </a:t>
            </a:r>
            <a:r>
              <a:rPr lang="es-ES" sz="2400" dirty="0" err="1"/>
              <a:t>Protocol</a:t>
            </a:r>
            <a:r>
              <a:rPr lang="es-ES" sz="2400" dirty="0"/>
              <a:t> es el estándar </a:t>
            </a:r>
            <a:r>
              <a:rPr lang="es-ES" sz="2400" dirty="0" err="1"/>
              <a:t>de-facto</a:t>
            </a:r>
            <a:r>
              <a:rPr lang="es-ES" sz="2400" dirty="0"/>
              <a:t> para interconexión</a:t>
            </a:r>
          </a:p>
          <a:p>
            <a:pPr marL="0" indent="0" algn="just">
              <a:lnSpc>
                <a:spcPct val="100000"/>
              </a:lnSpc>
              <a:buNone/>
              <a:defRPr/>
            </a:pPr>
            <a:r>
              <a:rPr lang="es-ES" sz="2400" dirty="0"/>
              <a:t> Permite el intercambio de información estructurada y con   tipos entre entidades (</a:t>
            </a:r>
            <a:r>
              <a:rPr lang="es-ES" sz="2400" dirty="0" err="1"/>
              <a:t>peers</a:t>
            </a:r>
            <a:r>
              <a:rPr lang="es-ES" sz="2400" dirty="0"/>
              <a:t>) descentralizados</a:t>
            </a:r>
          </a:p>
          <a:p>
            <a:pPr algn="just">
              <a:lnSpc>
                <a:spcPct val="100000"/>
              </a:lnSpc>
              <a:defRPr/>
            </a:pPr>
            <a:r>
              <a:rPr lang="es-ES" sz="2400" dirty="0"/>
              <a:t>Codificación y empaquetamiento basado en XML para intercambiar datos, mensajes, RPC (</a:t>
            </a:r>
            <a:r>
              <a:rPr lang="es-ES" sz="2400" dirty="0" err="1"/>
              <a:t>Remote</a:t>
            </a:r>
            <a:r>
              <a:rPr lang="es-ES" sz="2400" dirty="0"/>
              <a:t> </a:t>
            </a:r>
            <a:r>
              <a:rPr lang="es-ES" sz="2400" dirty="0" err="1"/>
              <a:t>Procedure</a:t>
            </a:r>
            <a:r>
              <a:rPr lang="es-ES" sz="2400" dirty="0"/>
              <a:t> </a:t>
            </a:r>
            <a:r>
              <a:rPr lang="es-ES" sz="2400" dirty="0" err="1"/>
              <a:t>Call</a:t>
            </a:r>
            <a:r>
              <a:rPr lang="es-ES" sz="2400" dirty="0"/>
              <a:t>)</a:t>
            </a:r>
          </a:p>
          <a:p>
            <a:pPr algn="just">
              <a:lnSpc>
                <a:spcPct val="100000"/>
              </a:lnSpc>
              <a:defRPr/>
            </a:pPr>
            <a:r>
              <a:rPr lang="es-ES" sz="2400" dirty="0"/>
              <a:t>SOAP proporciona principalmente:</a:t>
            </a:r>
          </a:p>
          <a:p>
            <a:pPr lvl="1" algn="just">
              <a:lnSpc>
                <a:spcPct val="100000"/>
              </a:lnSpc>
              <a:defRPr/>
            </a:pPr>
            <a:r>
              <a:rPr lang="es-ES" sz="2400" dirty="0"/>
              <a:t>La construcción “</a:t>
            </a:r>
            <a:r>
              <a:rPr lang="es-ES" sz="2400" dirty="0" err="1"/>
              <a:t>envelope</a:t>
            </a:r>
            <a:r>
              <a:rPr lang="es-ES" sz="2400" dirty="0"/>
              <a:t>”,</a:t>
            </a:r>
          </a:p>
          <a:p>
            <a:pPr lvl="1" algn="just">
              <a:lnSpc>
                <a:spcPct val="100000"/>
              </a:lnSpc>
              <a:defRPr/>
            </a:pPr>
            <a:r>
              <a:rPr lang="es-ES" sz="2400" dirty="0"/>
              <a:t>Un conjunto de reglas de codificación,</a:t>
            </a:r>
          </a:p>
          <a:p>
            <a:pPr lvl="1" algn="just">
              <a:lnSpc>
                <a:spcPct val="100000"/>
              </a:lnSpc>
              <a:defRPr/>
            </a:pPr>
            <a:r>
              <a:rPr lang="es-ES" sz="2400" dirty="0"/>
              <a:t>La representación de </a:t>
            </a:r>
            <a:r>
              <a:rPr lang="es-ES" sz="2400" dirty="0" err="1"/>
              <a:t>RPCs</a:t>
            </a:r>
            <a:r>
              <a:rPr lang="es-ES" sz="2400" dirty="0"/>
              <a:t> (convenciones)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062E595B-BDDB-4365-BC8F-0D8E148C0FDF}"/>
              </a:ext>
            </a:extLst>
          </p:cNvPr>
          <p:cNvSpPr>
            <a:spLocks noGrp="1" noChangeArrowheads="1"/>
          </p:cNvSpPr>
          <p:nvPr>
            <p:ph type="title"/>
          </p:nvPr>
        </p:nvSpPr>
        <p:spPr/>
        <p:txBody>
          <a:bodyPr/>
          <a:lstStyle/>
          <a:p>
            <a:pPr>
              <a:defRPr/>
            </a:pPr>
            <a:r>
              <a:rPr lang="es-CO"/>
              <a:t>Ejemplo SOAP</a:t>
            </a:r>
            <a:endParaRPr lang="es-ES"/>
          </a:p>
        </p:txBody>
      </p:sp>
      <p:pic>
        <p:nvPicPr>
          <p:cNvPr id="16387" name="Picture 4">
            <a:extLst>
              <a:ext uri="{FF2B5EF4-FFF2-40B4-BE49-F238E27FC236}">
                <a16:creationId xmlns:a16="http://schemas.microsoft.com/office/drawing/2014/main" id="{06882EBD-1F3C-42BF-8A06-416EE9ED8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901825"/>
            <a:ext cx="4681538"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428037" name="Picture 5">
            <a:extLst>
              <a:ext uri="{FF2B5EF4-FFF2-40B4-BE49-F238E27FC236}">
                <a16:creationId xmlns:a16="http://schemas.microsoft.com/office/drawing/2014/main" id="{ACF568C5-F14C-4378-ABDF-2BB226A1D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4062413"/>
            <a:ext cx="4967288"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428039" name="Rectangle 7">
            <a:extLst>
              <a:ext uri="{FF2B5EF4-FFF2-40B4-BE49-F238E27FC236}">
                <a16:creationId xmlns:a16="http://schemas.microsoft.com/office/drawing/2014/main" id="{AF1F3D8D-B5F4-43EA-89D4-EC33E82A7735}"/>
              </a:ext>
            </a:extLst>
          </p:cNvPr>
          <p:cNvSpPr>
            <a:spLocks noChangeArrowheads="1"/>
          </p:cNvSpPr>
          <p:nvPr/>
        </p:nvSpPr>
        <p:spPr bwMode="auto">
          <a:xfrm>
            <a:off x="5370513" y="3284538"/>
            <a:ext cx="3378200" cy="719137"/>
          </a:xfrm>
          <a:prstGeom prst="rect">
            <a:avLst/>
          </a:prstGeom>
          <a:noFill/>
          <a:ln w="9525">
            <a:noFill/>
            <a:miter lim="800000"/>
            <a:headEnd/>
            <a:tailEnd/>
          </a:ln>
          <a:effectLst>
            <a:outerShdw dist="35921" dir="2700000" algn="ctr" rotWithShape="0">
              <a:schemeClr val="bg1"/>
            </a:outerShdw>
          </a:effectLst>
        </p:spPr>
        <p:txBody>
          <a:bodyPr anchor="ctr"/>
          <a:lstStyle/>
          <a:p>
            <a:pPr algn="r">
              <a:defRPr/>
            </a:pPr>
            <a:r>
              <a:rPr kumimoji="1" lang="es-CO" sz="3600">
                <a:solidFill>
                  <a:srgbClr val="FF9900"/>
                </a:solidFill>
                <a:latin typeface="Tahoma" pitchFamily="34" charset="0"/>
              </a:rPr>
              <a:t>Respuesta</a:t>
            </a:r>
            <a:endParaRPr kumimoji="1" lang="es-ES" sz="3600">
              <a:solidFill>
                <a:srgbClr val="FF9900"/>
              </a:solidFill>
              <a:latin typeface="Tahoma" pitchFamily="34" charset="0"/>
            </a:endParaRPr>
          </a:p>
        </p:txBody>
      </p:sp>
      <p:sp>
        <p:nvSpPr>
          <p:cNvPr id="428040" name="Rectangle 8">
            <a:extLst>
              <a:ext uri="{FF2B5EF4-FFF2-40B4-BE49-F238E27FC236}">
                <a16:creationId xmlns:a16="http://schemas.microsoft.com/office/drawing/2014/main" id="{993AB25D-9CA3-40CF-965A-77455E808D55}"/>
              </a:ext>
            </a:extLst>
          </p:cNvPr>
          <p:cNvSpPr>
            <a:spLocks noChangeArrowheads="1"/>
          </p:cNvSpPr>
          <p:nvPr/>
        </p:nvSpPr>
        <p:spPr bwMode="auto">
          <a:xfrm>
            <a:off x="107950" y="4724400"/>
            <a:ext cx="2663825" cy="719138"/>
          </a:xfrm>
          <a:prstGeom prst="rect">
            <a:avLst/>
          </a:prstGeom>
          <a:noFill/>
          <a:ln w="9525">
            <a:noFill/>
            <a:miter lim="800000"/>
            <a:headEnd/>
            <a:tailEnd/>
          </a:ln>
          <a:effectLst>
            <a:outerShdw dist="35921" dir="2700000" algn="ctr" rotWithShape="0">
              <a:schemeClr val="bg1"/>
            </a:outerShdw>
          </a:effectLst>
        </p:spPr>
        <p:txBody>
          <a:bodyPr anchor="ctr"/>
          <a:lstStyle/>
          <a:p>
            <a:pPr>
              <a:defRPr/>
            </a:pPr>
            <a:r>
              <a:rPr kumimoji="1" lang="es-CO" sz="3600">
                <a:solidFill>
                  <a:srgbClr val="FF9900"/>
                </a:solidFill>
                <a:latin typeface="Tahoma" pitchFamily="34" charset="0"/>
              </a:rPr>
              <a:t>Petición</a:t>
            </a:r>
            <a:endParaRPr kumimoji="1" lang="es-ES" sz="3600">
              <a:solidFill>
                <a:srgbClr val="FF99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8039"/>
                                        </p:tgtEl>
                                        <p:attrNameLst>
                                          <p:attrName>style.visibility</p:attrName>
                                        </p:attrNameLst>
                                      </p:cBhvr>
                                      <p:to>
                                        <p:strVal val="visible"/>
                                      </p:to>
                                    </p:set>
                                    <p:animEffect transition="in" filter="box(in)">
                                      <p:cBhvr>
                                        <p:cTn id="7" dur="500"/>
                                        <p:tgtEl>
                                          <p:spTgt spid="428039"/>
                                        </p:tgtEl>
                                      </p:cBhvr>
                                    </p:animEffect>
                                  </p:childTnLst>
                                </p:cTn>
                              </p:par>
                              <p:par>
                                <p:cTn id="8" presetID="4" presetClass="entr" presetSubtype="16" fill="hold" nodeType="withEffect">
                                  <p:stCondLst>
                                    <p:cond delay="0"/>
                                  </p:stCondLst>
                                  <p:childTnLst>
                                    <p:set>
                                      <p:cBhvr>
                                        <p:cTn id="9" dur="1" fill="hold">
                                          <p:stCondLst>
                                            <p:cond delay="0"/>
                                          </p:stCondLst>
                                        </p:cTn>
                                        <p:tgtEl>
                                          <p:spTgt spid="428037"/>
                                        </p:tgtEl>
                                        <p:attrNameLst>
                                          <p:attrName>style.visibility</p:attrName>
                                        </p:attrNameLst>
                                      </p:cBhvr>
                                      <p:to>
                                        <p:strVal val="visible"/>
                                      </p:to>
                                    </p:set>
                                    <p:animEffect transition="in" filter="box(in)">
                                      <p:cBhvr>
                                        <p:cTn id="10" dur="500"/>
                                        <p:tgtEl>
                                          <p:spTgt spid="428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853EF-104F-4BC0-A446-2BF5D0F7362E}"/>
              </a:ext>
            </a:extLst>
          </p:cNvPr>
          <p:cNvSpPr>
            <a:spLocks noGrp="1"/>
          </p:cNvSpPr>
          <p:nvPr>
            <p:ph type="title"/>
          </p:nvPr>
        </p:nvSpPr>
        <p:spPr>
          <a:xfrm>
            <a:off x="768096" y="585216"/>
            <a:ext cx="2350185" cy="1499616"/>
          </a:xfrm>
        </p:spPr>
        <p:txBody>
          <a:bodyPr>
            <a:normAutofit/>
          </a:bodyPr>
          <a:lstStyle/>
          <a:p>
            <a:r>
              <a:rPr lang="es-ES" sz="2500"/>
              <a:t>La interoperabilidad es una capacidad</a:t>
            </a:r>
            <a:endParaRPr lang="es-CO" sz="2500"/>
          </a:p>
        </p:txBody>
      </p:sp>
      <p:sp>
        <p:nvSpPr>
          <p:cNvPr id="3" name="Marcador de contenido 2">
            <a:extLst>
              <a:ext uri="{FF2B5EF4-FFF2-40B4-BE49-F238E27FC236}">
                <a16:creationId xmlns:a16="http://schemas.microsoft.com/office/drawing/2014/main" id="{49613E86-9F48-4A9F-B698-C630B318E1CE}"/>
              </a:ext>
            </a:extLst>
          </p:cNvPr>
          <p:cNvSpPr>
            <a:spLocks noGrp="1"/>
          </p:cNvSpPr>
          <p:nvPr>
            <p:ph idx="1"/>
          </p:nvPr>
        </p:nvSpPr>
        <p:spPr>
          <a:xfrm>
            <a:off x="768096" y="2286000"/>
            <a:ext cx="2350185" cy="3931920"/>
          </a:xfrm>
        </p:spPr>
        <p:txBody>
          <a:bodyPr>
            <a:normAutofit/>
          </a:bodyPr>
          <a:lstStyle/>
          <a:p>
            <a:r>
              <a:rPr lang="es-ES" sz="2400" dirty="0"/>
              <a:t>Que debe tener un producto o un sistema, cuyas interfaces son totalmente conocidas, para funcionar con otros productos o sistemas existentes o futuro.</a:t>
            </a:r>
            <a:endParaRPr lang="es-CO" sz="2400" dirty="0"/>
          </a:p>
        </p:txBody>
      </p:sp>
      <p:pic>
        <p:nvPicPr>
          <p:cNvPr id="2050" name="Picture 2" descr="Resultado de imagen para interoperabilidad">
            <a:extLst>
              <a:ext uri="{FF2B5EF4-FFF2-40B4-BE49-F238E27FC236}">
                <a16:creationId xmlns:a16="http://schemas.microsoft.com/office/drawing/2014/main" id="{422B3937-E2C3-459F-9EAD-FDBE4A5F8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758" y="1124744"/>
            <a:ext cx="6129926"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717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9FC1DF52-F528-493E-ADED-9CAD6CC8356D}"/>
              </a:ext>
            </a:extLst>
          </p:cNvPr>
          <p:cNvSpPr>
            <a:spLocks noGrp="1" noChangeArrowheads="1"/>
          </p:cNvSpPr>
          <p:nvPr>
            <p:ph type="title"/>
          </p:nvPr>
        </p:nvSpPr>
        <p:spPr/>
        <p:txBody>
          <a:bodyPr/>
          <a:lstStyle/>
          <a:p>
            <a:pPr>
              <a:defRPr/>
            </a:pPr>
            <a:r>
              <a:rPr lang="es-CO"/>
              <a:t>WSDL</a:t>
            </a:r>
            <a:endParaRPr lang="es-ES"/>
          </a:p>
        </p:txBody>
      </p:sp>
      <p:sp>
        <p:nvSpPr>
          <p:cNvPr id="429060" name="Rectangle 4">
            <a:extLst>
              <a:ext uri="{FF2B5EF4-FFF2-40B4-BE49-F238E27FC236}">
                <a16:creationId xmlns:a16="http://schemas.microsoft.com/office/drawing/2014/main" id="{0CBA0B09-2968-4BC9-ADD6-A577D0A81584}"/>
              </a:ext>
            </a:extLst>
          </p:cNvPr>
          <p:cNvSpPr>
            <a:spLocks noGrp="1" noChangeArrowheads="1"/>
          </p:cNvSpPr>
          <p:nvPr>
            <p:ph idx="1"/>
          </p:nvPr>
        </p:nvSpPr>
        <p:spPr/>
        <p:txBody>
          <a:bodyPr>
            <a:normAutofit fontScale="92500" lnSpcReduction="20000"/>
          </a:bodyPr>
          <a:lstStyle/>
          <a:p>
            <a:pPr algn="just">
              <a:lnSpc>
                <a:spcPct val="90000"/>
              </a:lnSpc>
              <a:defRPr/>
            </a:pPr>
            <a:r>
              <a:rPr lang="es-ES" sz="2600"/>
              <a:t>SOAP permite expresar invocaciones y respuestas sueltas</a:t>
            </a:r>
          </a:p>
          <a:p>
            <a:pPr algn="just">
              <a:lnSpc>
                <a:spcPct val="90000"/>
              </a:lnSpc>
              <a:defRPr/>
            </a:pPr>
            <a:endParaRPr lang="es-ES" sz="2600"/>
          </a:p>
          <a:p>
            <a:pPr algn="just">
              <a:lnSpc>
                <a:spcPct val="90000"/>
              </a:lnSpc>
              <a:defRPr/>
            </a:pPr>
            <a:r>
              <a:rPr lang="es-ES" sz="2600"/>
              <a:t>Pero también es necesario describir los servicios, como colecciones de operaciones y respuestas</a:t>
            </a:r>
          </a:p>
          <a:p>
            <a:pPr algn="just">
              <a:lnSpc>
                <a:spcPct val="90000"/>
              </a:lnSpc>
              <a:defRPr/>
            </a:pPr>
            <a:endParaRPr lang="es-ES" sz="2600"/>
          </a:p>
          <a:p>
            <a:pPr algn="just">
              <a:lnSpc>
                <a:spcPct val="90000"/>
              </a:lnSpc>
              <a:defRPr/>
            </a:pPr>
            <a:r>
              <a:rPr lang="es-ES" sz="2600" b="1"/>
              <a:t>W</a:t>
            </a:r>
            <a:r>
              <a:rPr lang="es-ES" sz="2600"/>
              <a:t>eb </a:t>
            </a:r>
            <a:r>
              <a:rPr lang="es-ES" sz="2600" b="1"/>
              <a:t>S</a:t>
            </a:r>
            <a:r>
              <a:rPr lang="es-ES" sz="2600"/>
              <a:t>ervice </a:t>
            </a:r>
            <a:r>
              <a:rPr lang="es-ES" sz="2600" b="1"/>
              <a:t>D</a:t>
            </a:r>
            <a:r>
              <a:rPr lang="es-ES" sz="2600"/>
              <a:t>escription </a:t>
            </a:r>
            <a:r>
              <a:rPr lang="es-ES" sz="2600" b="1"/>
              <a:t>L</a:t>
            </a:r>
            <a:r>
              <a:rPr lang="es-ES" sz="2600"/>
              <a:t>anguage fue desarrollado por Microsoft e IBM para describir servicios Web</a:t>
            </a:r>
          </a:p>
          <a:p>
            <a:pPr algn="just">
              <a:lnSpc>
                <a:spcPct val="90000"/>
              </a:lnSpc>
              <a:defRPr/>
            </a:pPr>
            <a:endParaRPr lang="es-ES" sz="2600"/>
          </a:p>
          <a:p>
            <a:pPr algn="just">
              <a:lnSpc>
                <a:spcPct val="90000"/>
              </a:lnSpc>
              <a:defRPr/>
            </a:pPr>
            <a:r>
              <a:rPr lang="es-ES" sz="2600"/>
              <a:t>Independiente del método de transporte o método de codificación final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3BF59BE9-7B1D-414D-92BA-A16A2C813AB6}"/>
              </a:ext>
            </a:extLst>
          </p:cNvPr>
          <p:cNvSpPr>
            <a:spLocks noGrp="1" noChangeArrowheads="1"/>
          </p:cNvSpPr>
          <p:nvPr>
            <p:ph type="title"/>
          </p:nvPr>
        </p:nvSpPr>
        <p:spPr/>
        <p:txBody>
          <a:bodyPr/>
          <a:lstStyle/>
          <a:p>
            <a:pPr>
              <a:defRPr/>
            </a:pPr>
            <a:r>
              <a:rPr lang="es-CO"/>
              <a:t>Estructura WSDL</a:t>
            </a:r>
            <a:endParaRPr lang="es-ES"/>
          </a:p>
        </p:txBody>
      </p:sp>
      <p:pic>
        <p:nvPicPr>
          <p:cNvPr id="18435" name="Picture 7">
            <a:extLst>
              <a:ext uri="{FF2B5EF4-FFF2-40B4-BE49-F238E27FC236}">
                <a16:creationId xmlns:a16="http://schemas.microsoft.com/office/drawing/2014/main" id="{2D5DD35E-9748-4056-9D52-F454354EC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844675"/>
            <a:ext cx="7561262"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a:extLst>
              <a:ext uri="{FF2B5EF4-FFF2-40B4-BE49-F238E27FC236}">
                <a16:creationId xmlns:a16="http://schemas.microsoft.com/office/drawing/2014/main" id="{87DC0F92-A8A2-4B81-B29E-959B01C7F058}"/>
              </a:ext>
            </a:extLst>
          </p:cNvPr>
          <p:cNvSpPr>
            <a:spLocks noGrp="1" noChangeArrowheads="1"/>
          </p:cNvSpPr>
          <p:nvPr>
            <p:ph type="title"/>
          </p:nvPr>
        </p:nvSpPr>
        <p:spPr/>
        <p:txBody>
          <a:bodyPr/>
          <a:lstStyle/>
          <a:p>
            <a:pPr>
              <a:defRPr/>
            </a:pPr>
            <a:r>
              <a:rPr lang="es-CO"/>
              <a:t>UDDI</a:t>
            </a:r>
            <a:endParaRPr lang="es-ES"/>
          </a:p>
        </p:txBody>
      </p:sp>
      <p:sp>
        <p:nvSpPr>
          <p:cNvPr id="431107" name="Rectangle 3">
            <a:extLst>
              <a:ext uri="{FF2B5EF4-FFF2-40B4-BE49-F238E27FC236}">
                <a16:creationId xmlns:a16="http://schemas.microsoft.com/office/drawing/2014/main" id="{A740459F-F65D-402A-8437-798CA45BD486}"/>
              </a:ext>
            </a:extLst>
          </p:cNvPr>
          <p:cNvSpPr>
            <a:spLocks noGrp="1" noChangeArrowheads="1"/>
          </p:cNvSpPr>
          <p:nvPr>
            <p:ph idx="1"/>
          </p:nvPr>
        </p:nvSpPr>
        <p:spPr/>
        <p:txBody>
          <a:bodyPr>
            <a:normAutofit lnSpcReduction="10000"/>
          </a:bodyPr>
          <a:lstStyle/>
          <a:p>
            <a:pPr algn="just">
              <a:lnSpc>
                <a:spcPct val="80000"/>
              </a:lnSpc>
              <a:defRPr/>
            </a:pPr>
            <a:r>
              <a:rPr lang="en-US" sz="2800" b="1"/>
              <a:t>U</a:t>
            </a:r>
            <a:r>
              <a:rPr lang="en-US" sz="2800"/>
              <a:t>niversal </a:t>
            </a:r>
            <a:r>
              <a:rPr lang="en-US" sz="2800" b="1"/>
              <a:t>D</a:t>
            </a:r>
            <a:r>
              <a:rPr lang="en-US" sz="2800"/>
              <a:t>escription, </a:t>
            </a:r>
            <a:r>
              <a:rPr lang="en-US" sz="2800" b="1"/>
              <a:t>D</a:t>
            </a:r>
            <a:r>
              <a:rPr lang="en-US" sz="2800"/>
              <a:t>iscovery and </a:t>
            </a:r>
            <a:r>
              <a:rPr lang="en-US" sz="2800" b="1"/>
              <a:t>I</a:t>
            </a:r>
            <a:r>
              <a:rPr lang="en-US" sz="2800"/>
              <a:t>ntegration</a:t>
            </a:r>
            <a:endParaRPr lang="es-ES" sz="2800"/>
          </a:p>
          <a:p>
            <a:pPr lvl="1" algn="just">
              <a:lnSpc>
                <a:spcPct val="80000"/>
              </a:lnSpc>
              <a:defRPr/>
            </a:pPr>
            <a:r>
              <a:rPr lang="es-ES" sz="2400"/>
              <a:t>Desarrollado por IBM, Microsoft y Ariba</a:t>
            </a:r>
          </a:p>
          <a:p>
            <a:pPr lvl="1" algn="just">
              <a:lnSpc>
                <a:spcPct val="80000"/>
              </a:lnSpc>
              <a:buFont typeface="Wingdings" panose="05000000000000000000" pitchFamily="2" charset="2"/>
              <a:buNone/>
              <a:defRPr/>
            </a:pPr>
            <a:endParaRPr lang="es-ES" sz="2400"/>
          </a:p>
          <a:p>
            <a:pPr algn="just">
              <a:lnSpc>
                <a:spcPct val="80000"/>
              </a:lnSpc>
              <a:defRPr/>
            </a:pPr>
            <a:r>
              <a:rPr lang="es-ES" sz="2800"/>
              <a:t>Permite mantener un </a:t>
            </a:r>
            <a:r>
              <a:rPr lang="es-ES" sz="2800" b="1"/>
              <a:t>registro global </a:t>
            </a:r>
            <a:r>
              <a:rPr lang="es-ES" sz="2800"/>
              <a:t>de Web Services</a:t>
            </a:r>
          </a:p>
          <a:p>
            <a:pPr lvl="1" algn="just">
              <a:lnSpc>
                <a:spcPct val="80000"/>
              </a:lnSpc>
              <a:defRPr/>
            </a:pPr>
            <a:r>
              <a:rPr lang="es-ES" sz="2400"/>
              <a:t>Con operaciones para: publicar (publish), ojear (browse) y retirar (un-publish) Web Services</a:t>
            </a:r>
          </a:p>
          <a:p>
            <a:pPr lvl="1" algn="just">
              <a:lnSpc>
                <a:spcPct val="80000"/>
              </a:lnSpc>
              <a:defRPr/>
            </a:pPr>
            <a:r>
              <a:rPr lang="es-ES" sz="2400"/>
              <a:t>Registro replicado (y consistente!)</a:t>
            </a:r>
          </a:p>
          <a:p>
            <a:pPr lvl="1" algn="just">
              <a:lnSpc>
                <a:spcPct val="80000"/>
              </a:lnSpc>
              <a:defRPr/>
            </a:pPr>
            <a:r>
              <a:rPr lang="es-ES" sz="2400"/>
              <a:t>Operado por IBM, Microsoft y HP</a:t>
            </a:r>
          </a:p>
          <a:p>
            <a:pPr lvl="1" algn="just">
              <a:lnSpc>
                <a:spcPct val="80000"/>
              </a:lnSpc>
              <a:defRPr/>
            </a:pPr>
            <a:r>
              <a:rPr lang="es-ES" sz="2400"/>
              <a:t>Cualquier aplicación (incluidos Search engines) pueden consultarlo para descubrir servicios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0B472C7C-40F1-4B44-9264-9348D109E5B9}"/>
              </a:ext>
            </a:extLst>
          </p:cNvPr>
          <p:cNvSpPr>
            <a:spLocks noGrp="1" noChangeArrowheads="1"/>
          </p:cNvSpPr>
          <p:nvPr>
            <p:ph type="title"/>
          </p:nvPr>
        </p:nvSpPr>
        <p:spPr/>
        <p:txBody>
          <a:bodyPr/>
          <a:lstStyle/>
          <a:p>
            <a:pPr>
              <a:defRPr/>
            </a:pPr>
            <a:r>
              <a:rPr lang="es-CO"/>
              <a:t>Estructura UDDI</a:t>
            </a:r>
            <a:endParaRPr lang="es-ES"/>
          </a:p>
        </p:txBody>
      </p:sp>
      <p:sp>
        <p:nvSpPr>
          <p:cNvPr id="432131" name="Rectangle 3">
            <a:extLst>
              <a:ext uri="{FF2B5EF4-FFF2-40B4-BE49-F238E27FC236}">
                <a16:creationId xmlns:a16="http://schemas.microsoft.com/office/drawing/2014/main" id="{B31EC787-D364-439F-8A15-199C46A12601}"/>
              </a:ext>
            </a:extLst>
          </p:cNvPr>
          <p:cNvSpPr>
            <a:spLocks noGrp="1" noChangeArrowheads="1"/>
          </p:cNvSpPr>
          <p:nvPr>
            <p:ph idx="1"/>
          </p:nvPr>
        </p:nvSpPr>
        <p:spPr/>
        <p:txBody>
          <a:bodyPr>
            <a:normAutofit fontScale="92500" lnSpcReduction="10000"/>
          </a:bodyPr>
          <a:lstStyle/>
          <a:p>
            <a:pPr algn="just">
              <a:defRPr/>
            </a:pPr>
            <a:r>
              <a:rPr lang="es-ES" sz="2800"/>
              <a:t>Utiliza taxonomías estándares para clasificar servicios (NAICS, UNSPSC,...)</a:t>
            </a:r>
          </a:p>
          <a:p>
            <a:pPr algn="just">
              <a:defRPr/>
            </a:pPr>
            <a:endParaRPr lang="es-ES" sz="2800"/>
          </a:p>
          <a:p>
            <a:pPr algn="just">
              <a:defRPr/>
            </a:pPr>
            <a:r>
              <a:rPr lang="es-ES" sz="2800"/>
              <a:t>Almacena tres tipos de información</a:t>
            </a:r>
          </a:p>
          <a:p>
            <a:pPr lvl="1" algn="just">
              <a:defRPr/>
            </a:pPr>
            <a:r>
              <a:rPr lang="es-ES" sz="2400"/>
              <a:t>White pages</a:t>
            </a:r>
          </a:p>
          <a:p>
            <a:pPr lvl="2" algn="just">
              <a:defRPr/>
            </a:pPr>
            <a:r>
              <a:rPr lang="es-ES" sz="2000"/>
              <a:t>Nombre del negocio, informaciones de contacto, etc.</a:t>
            </a:r>
          </a:p>
          <a:p>
            <a:pPr lvl="1" algn="just">
              <a:defRPr/>
            </a:pPr>
            <a:r>
              <a:rPr lang="es-ES" sz="2400"/>
              <a:t>Yellow Pages</a:t>
            </a:r>
          </a:p>
          <a:p>
            <a:pPr lvl="2" algn="just">
              <a:defRPr/>
            </a:pPr>
            <a:r>
              <a:rPr lang="es-ES" sz="2000"/>
              <a:t>Clasificación de la compañía y el servicio (taxonomías)</a:t>
            </a:r>
          </a:p>
          <a:p>
            <a:pPr lvl="1" algn="just">
              <a:defRPr/>
            </a:pPr>
            <a:r>
              <a:rPr lang="es-ES" sz="2400"/>
              <a:t>Green Pages</a:t>
            </a:r>
          </a:p>
          <a:p>
            <a:pPr lvl="2" algn="just">
              <a:defRPr/>
            </a:pPr>
            <a:r>
              <a:rPr lang="es-ES" sz="2000"/>
              <a:t>Información técnica sobre los servicios, su descripción, y cómo invocarlos</a:t>
            </a:r>
          </a:p>
          <a:p>
            <a:pPr algn="just">
              <a:defRPr/>
            </a:pPr>
            <a:endParaRPr lang="es-E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07D39673-D555-4350-995E-718A0535FCF7}"/>
              </a:ext>
            </a:extLst>
          </p:cNvPr>
          <p:cNvSpPr>
            <a:spLocks noGrp="1" noChangeArrowheads="1"/>
          </p:cNvSpPr>
          <p:nvPr>
            <p:ph type="title"/>
          </p:nvPr>
        </p:nvSpPr>
        <p:spPr/>
        <p:txBody>
          <a:bodyPr/>
          <a:lstStyle/>
          <a:p>
            <a:pPr>
              <a:defRPr/>
            </a:pPr>
            <a:r>
              <a:rPr lang="es-CO"/>
              <a:t>Funcionamiento UDDI</a:t>
            </a:r>
            <a:endParaRPr lang="es-ES"/>
          </a:p>
        </p:txBody>
      </p:sp>
      <p:pic>
        <p:nvPicPr>
          <p:cNvPr id="21507" name="Picture 4">
            <a:extLst>
              <a:ext uri="{FF2B5EF4-FFF2-40B4-BE49-F238E27FC236}">
                <a16:creationId xmlns:a16="http://schemas.microsoft.com/office/drawing/2014/main" id="{4A1D352D-3855-457A-BAA4-EA11A7265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198688"/>
            <a:ext cx="75596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C470551A-4C8B-452B-9D1F-D49A428122E4}"/>
              </a:ext>
            </a:extLst>
          </p:cNvPr>
          <p:cNvSpPr>
            <a:spLocks noGrp="1" noChangeArrowheads="1"/>
          </p:cNvSpPr>
          <p:nvPr>
            <p:ph type="ctrTitle"/>
          </p:nvPr>
        </p:nvSpPr>
        <p:spPr>
          <a:xfrm>
            <a:off x="395536" y="5373216"/>
            <a:ext cx="5832648" cy="762000"/>
          </a:xfrm>
        </p:spPr>
        <p:txBody>
          <a:bodyPr>
            <a:normAutofit fontScale="90000"/>
          </a:bodyPr>
          <a:lstStyle/>
          <a:p>
            <a:pPr>
              <a:defRPr/>
            </a:pPr>
            <a:r>
              <a:rPr lang="es-VE" sz="4000" dirty="0"/>
              <a:t>Comparación de Web </a:t>
            </a:r>
            <a:r>
              <a:rPr lang="es-VE" sz="4000" dirty="0" err="1"/>
              <a:t>Services</a:t>
            </a:r>
            <a:r>
              <a:rPr lang="es-VE" sz="4000" dirty="0"/>
              <a:t> con Objetos y Componentes</a:t>
            </a:r>
            <a:endParaRPr lang="en-US" sz="4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91AB1E77-4AEC-4A4E-A141-DE07A1D7C5D3}"/>
              </a:ext>
            </a:extLst>
          </p:cNvPr>
          <p:cNvSpPr>
            <a:spLocks noGrp="1" noChangeArrowheads="1"/>
          </p:cNvSpPr>
          <p:nvPr>
            <p:ph type="title"/>
          </p:nvPr>
        </p:nvSpPr>
        <p:spPr/>
        <p:txBody>
          <a:bodyPr/>
          <a:lstStyle/>
          <a:p>
            <a:pPr>
              <a:defRPr/>
            </a:pPr>
            <a:r>
              <a:rPr lang="es-CO"/>
              <a:t>Origen de los WS</a:t>
            </a:r>
            <a:endParaRPr lang="es-ES"/>
          </a:p>
        </p:txBody>
      </p:sp>
      <p:pic>
        <p:nvPicPr>
          <p:cNvPr id="23555" name="Picture 5">
            <a:extLst>
              <a:ext uri="{FF2B5EF4-FFF2-40B4-BE49-F238E27FC236}">
                <a16:creationId xmlns:a16="http://schemas.microsoft.com/office/drawing/2014/main" id="{1C86BBB8-2D23-4C96-A7B9-8D1FF1707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3" y="2427288"/>
            <a:ext cx="6523037" cy="35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4ECA2F3-A4F7-494E-B63A-D4C4CDF2D106}"/>
              </a:ext>
            </a:extLst>
          </p:cNvPr>
          <p:cNvSpPr>
            <a:spLocks noGrp="1" noChangeArrowheads="1"/>
          </p:cNvSpPr>
          <p:nvPr>
            <p:ph type="title"/>
          </p:nvPr>
        </p:nvSpPr>
        <p:spPr>
          <a:xfrm>
            <a:off x="611561" y="836712"/>
            <a:ext cx="6480720" cy="1066800"/>
          </a:xfrm>
        </p:spPr>
        <p:txBody>
          <a:bodyPr/>
          <a:lstStyle/>
          <a:p>
            <a:pPr>
              <a:defRPr/>
            </a:pPr>
            <a:r>
              <a:rPr lang="en-US" sz="4800" dirty="0"/>
              <a:t>COTS</a:t>
            </a:r>
            <a:r>
              <a:rPr lang="en-US" dirty="0"/>
              <a:t>: </a:t>
            </a:r>
            <a:r>
              <a:rPr lang="en-US" sz="3600" dirty="0"/>
              <a:t>Commercial-Off-The-Shelf</a:t>
            </a:r>
          </a:p>
        </p:txBody>
      </p:sp>
      <p:sp>
        <p:nvSpPr>
          <p:cNvPr id="436227" name="Rectangle 3">
            <a:extLst>
              <a:ext uri="{FF2B5EF4-FFF2-40B4-BE49-F238E27FC236}">
                <a16:creationId xmlns:a16="http://schemas.microsoft.com/office/drawing/2014/main" id="{ADE60891-0715-4A36-A6DC-08C7AAEBDECD}"/>
              </a:ext>
            </a:extLst>
          </p:cNvPr>
          <p:cNvSpPr>
            <a:spLocks noGrp="1" noChangeArrowheads="1"/>
          </p:cNvSpPr>
          <p:nvPr>
            <p:ph idx="1"/>
          </p:nvPr>
        </p:nvSpPr>
        <p:spPr>
          <a:xfrm>
            <a:off x="768096" y="1903512"/>
            <a:ext cx="7290055" cy="4405848"/>
          </a:xfrm>
        </p:spPr>
        <p:txBody>
          <a:bodyPr>
            <a:normAutofit/>
          </a:bodyPr>
          <a:lstStyle/>
          <a:p>
            <a:pPr>
              <a:defRPr/>
            </a:pPr>
            <a:r>
              <a:rPr lang="es-ES" sz="2800" b="1" dirty="0"/>
              <a:t>El Software: ¿producto o servicio?</a:t>
            </a:r>
          </a:p>
          <a:p>
            <a:pPr>
              <a:defRPr/>
            </a:pPr>
            <a:r>
              <a:rPr lang="es-ES" sz="2400" dirty="0"/>
              <a:t>¿Me interesa vender mis componentes?</a:t>
            </a:r>
          </a:p>
          <a:p>
            <a:pPr>
              <a:defRPr/>
            </a:pPr>
            <a:r>
              <a:rPr lang="es-ES" sz="2400" dirty="0"/>
              <a:t>¿Si tengo un componente bueno, quiero vendérselo a la competencia?</a:t>
            </a:r>
          </a:p>
          <a:p>
            <a:pPr>
              <a:defRPr/>
            </a:pPr>
            <a:r>
              <a:rPr lang="es-ES" sz="2400" dirty="0"/>
              <a:t>¿Lo vendo o lo licencio?</a:t>
            </a:r>
          </a:p>
          <a:p>
            <a:pPr>
              <a:defRPr/>
            </a:pPr>
            <a:r>
              <a:rPr lang="es-ES" sz="2400" dirty="0"/>
              <a:t>¿Me interesa mantenerlo? ¿Y la formación?</a:t>
            </a:r>
          </a:p>
          <a:p>
            <a:pPr>
              <a:defRPr/>
            </a:pPr>
            <a:r>
              <a:rPr lang="es-ES" sz="2400" dirty="0"/>
              <a:t>¿Qué vende mi compañía, productos o servicios?</a:t>
            </a:r>
          </a:p>
          <a:p>
            <a:pPr>
              <a:defRPr/>
            </a:pPr>
            <a:r>
              <a:rPr lang="es-ES" sz="2400" dirty="0"/>
              <a:t>¿Qué pasa con la calidad?</a:t>
            </a:r>
          </a:p>
          <a:p>
            <a:pPr>
              <a:defRPr/>
            </a:pPr>
            <a:r>
              <a:rPr lang="es-ES" sz="2400" dirty="0"/>
              <a:t>¿Legalmente a qué me comprometo?</a:t>
            </a:r>
          </a:p>
          <a:p>
            <a:pPr>
              <a:defRPr/>
            </a:pPr>
            <a:endParaRPr lang="es-E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92038575-B0F6-4974-8509-3224EB49CBCB}"/>
              </a:ext>
            </a:extLst>
          </p:cNvPr>
          <p:cNvSpPr>
            <a:spLocks noGrp="1" noChangeArrowheads="1"/>
          </p:cNvSpPr>
          <p:nvPr>
            <p:ph type="title"/>
          </p:nvPr>
        </p:nvSpPr>
        <p:spPr/>
        <p:txBody>
          <a:bodyPr/>
          <a:lstStyle/>
          <a:p>
            <a:pPr>
              <a:defRPr/>
            </a:pPr>
            <a:r>
              <a:rPr lang="es-ES"/>
              <a:t>Objetos, Componentes y Servicios Web</a:t>
            </a:r>
          </a:p>
        </p:txBody>
      </p:sp>
      <p:graphicFrame>
        <p:nvGraphicFramePr>
          <p:cNvPr id="419892" name="Group 52">
            <a:extLst>
              <a:ext uri="{FF2B5EF4-FFF2-40B4-BE49-F238E27FC236}">
                <a16:creationId xmlns:a16="http://schemas.microsoft.com/office/drawing/2014/main" id="{D4199443-B200-42A8-BBC2-A5DF5351DD12}"/>
              </a:ext>
            </a:extLst>
          </p:cNvPr>
          <p:cNvGraphicFramePr>
            <a:graphicFrameLocks noGrp="1"/>
          </p:cNvGraphicFramePr>
          <p:nvPr>
            <p:ph idx="1"/>
          </p:nvPr>
        </p:nvGraphicFramePr>
        <p:xfrm>
          <a:off x="179388" y="2132013"/>
          <a:ext cx="8820150" cy="4176713"/>
        </p:xfrm>
        <a:graphic>
          <a:graphicData uri="http://schemas.openxmlformats.org/drawingml/2006/table">
            <a:tbl>
              <a:tblPr/>
              <a:tblGrid>
                <a:gridCol w="1800225">
                  <a:extLst>
                    <a:ext uri="{9D8B030D-6E8A-4147-A177-3AD203B41FA5}">
                      <a16:colId xmlns:a16="http://schemas.microsoft.com/office/drawing/2014/main" val="20000"/>
                    </a:ext>
                  </a:extLst>
                </a:gridCol>
                <a:gridCol w="2022475">
                  <a:extLst>
                    <a:ext uri="{9D8B030D-6E8A-4147-A177-3AD203B41FA5}">
                      <a16:colId xmlns:a16="http://schemas.microsoft.com/office/drawing/2014/main" val="20001"/>
                    </a:ext>
                  </a:extLst>
                </a:gridCol>
                <a:gridCol w="2420937">
                  <a:extLst>
                    <a:ext uri="{9D8B030D-6E8A-4147-A177-3AD203B41FA5}">
                      <a16:colId xmlns:a16="http://schemas.microsoft.com/office/drawing/2014/main" val="20002"/>
                    </a:ext>
                  </a:extLst>
                </a:gridCol>
                <a:gridCol w="2576513">
                  <a:extLst>
                    <a:ext uri="{9D8B030D-6E8A-4147-A177-3AD203B41FA5}">
                      <a16:colId xmlns:a16="http://schemas.microsoft.com/office/drawing/2014/main" val="20003"/>
                    </a:ext>
                  </a:extLst>
                </a:gridCol>
              </a:tblGrid>
              <a:tr h="42548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s-ES" sz="1400" b="0" i="0" u="none" strike="noStrike" cap="none" normalizeH="0" baseline="0">
                        <a:ln>
                          <a:noFill/>
                        </a:ln>
                        <a:solidFill>
                          <a:schemeClr val="bg1"/>
                        </a:solidFill>
                        <a:effectLst/>
                        <a:latin typeface="Tahoma" pitchFamily="34" charset="0"/>
                      </a:endParaRP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600" b="1" i="0" u="none" strike="noStrike" cap="none" normalizeH="0" baseline="0">
                          <a:ln>
                            <a:noFill/>
                          </a:ln>
                          <a:solidFill>
                            <a:schemeClr val="bg1"/>
                          </a:solidFill>
                          <a:effectLst/>
                          <a:latin typeface="Tahoma" pitchFamily="34" charset="0"/>
                        </a:rPr>
                        <a:t>Objetos</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600" b="1" i="0" u="none" strike="noStrike" cap="none" normalizeH="0" baseline="0">
                          <a:ln>
                            <a:noFill/>
                          </a:ln>
                          <a:solidFill>
                            <a:schemeClr val="bg1"/>
                          </a:solidFill>
                          <a:effectLst/>
                          <a:latin typeface="Tahoma" pitchFamily="34" charset="0"/>
                        </a:rPr>
                        <a:t>Componentes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600" b="1" i="0" u="none" strike="noStrike" cap="none" normalizeH="0" baseline="0">
                          <a:ln>
                            <a:noFill/>
                          </a:ln>
                          <a:solidFill>
                            <a:schemeClr val="bg1"/>
                          </a:solidFill>
                          <a:effectLst/>
                          <a:latin typeface="Tahoma" pitchFamily="34" charset="0"/>
                        </a:rPr>
                        <a:t>Servicios Web</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2657">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600" b="1" i="0" u="none" strike="noStrike" cap="none" normalizeH="0" baseline="0">
                          <a:ln>
                            <a:noFill/>
                          </a:ln>
                          <a:solidFill>
                            <a:schemeClr val="bg1"/>
                          </a:solidFill>
                          <a:effectLst/>
                          <a:latin typeface="Tahoma" pitchFamily="34" charset="0"/>
                        </a:rPr>
                        <a:t>Perspectiva arquitectónica</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Elementos </a:t>
                      </a:r>
                      <a:r>
                        <a:rPr kumimoji="1" lang="es-ES" sz="1400" b="1" i="0" u="none" strike="noStrike" cap="none" normalizeH="0" baseline="0">
                          <a:ln>
                            <a:noFill/>
                          </a:ln>
                          <a:solidFill>
                            <a:schemeClr val="tx1"/>
                          </a:solidFill>
                          <a:effectLst/>
                          <a:latin typeface="Tahoma" pitchFamily="34" charset="0"/>
                        </a:rPr>
                        <a:t>internos</a:t>
                      </a:r>
                      <a:r>
                        <a:rPr kumimoji="1" lang="es-ES" sz="1400" b="0" i="0" u="none" strike="noStrike" cap="none" normalizeH="0" baseline="0">
                          <a:ln>
                            <a:noFill/>
                          </a:ln>
                          <a:solidFill>
                            <a:schemeClr val="tx1"/>
                          </a:solidFill>
                          <a:effectLst/>
                          <a:latin typeface="Tahoma" pitchFamily="34" charset="0"/>
                        </a:rPr>
                        <a:t> de un componente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Elementos </a:t>
                      </a:r>
                      <a:r>
                        <a:rPr kumimoji="1" lang="es-ES" sz="1400" b="1" i="0" u="none" strike="noStrike" cap="none" normalizeH="0" baseline="0">
                          <a:ln>
                            <a:noFill/>
                          </a:ln>
                          <a:solidFill>
                            <a:schemeClr val="tx1"/>
                          </a:solidFill>
                          <a:effectLst/>
                          <a:latin typeface="Tahoma" pitchFamily="34" charset="0"/>
                        </a:rPr>
                        <a:t>internos</a:t>
                      </a:r>
                      <a:r>
                        <a:rPr kumimoji="1" lang="es-ES" sz="1400" b="0" i="0" u="none" strike="noStrike" cap="none" normalizeH="0" baseline="0">
                          <a:ln>
                            <a:noFill/>
                          </a:ln>
                          <a:solidFill>
                            <a:schemeClr val="tx1"/>
                          </a:solidFill>
                          <a:effectLst/>
                          <a:latin typeface="Tahoma" pitchFamily="34" charset="0"/>
                        </a:rPr>
                        <a:t> de un sistema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Elementos que se ven </a:t>
                      </a:r>
                      <a:r>
                        <a:rPr kumimoji="1" lang="es-ES" sz="1400" b="1" i="0" u="none" strike="noStrike" cap="none" normalizeH="0" baseline="0">
                          <a:ln>
                            <a:noFill/>
                          </a:ln>
                          <a:solidFill>
                            <a:schemeClr val="tx1"/>
                          </a:solidFill>
                          <a:effectLst/>
                          <a:latin typeface="Tahoma" pitchFamily="34" charset="0"/>
                        </a:rPr>
                        <a:t>desde fuera</a:t>
                      </a:r>
                      <a:r>
                        <a:rPr kumimoji="1" lang="es-ES" sz="1400" b="0" i="0" u="none" strike="noStrike" cap="none" normalizeH="0" baseline="0">
                          <a:ln>
                            <a:noFill/>
                          </a:ln>
                          <a:solidFill>
                            <a:schemeClr val="tx1"/>
                          </a:solidFill>
                          <a:effectLst/>
                          <a:latin typeface="Tahoma" pitchFamily="34" charset="0"/>
                        </a:rPr>
                        <a:t> del sistema</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8244">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600" b="1" i="0" u="none" strike="noStrike" cap="none" normalizeH="0" baseline="0">
                          <a:ln>
                            <a:noFill/>
                          </a:ln>
                          <a:solidFill>
                            <a:schemeClr val="bg1"/>
                          </a:solidFill>
                          <a:effectLst/>
                          <a:latin typeface="Tahoma" pitchFamily="34" charset="0"/>
                        </a:rPr>
                        <a:t>Modelo de despliegue</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Junto con la aplicación o el componente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Despliegue “físico”</a:t>
                      </a:r>
                      <a:br>
                        <a:rPr kumimoji="1" lang="es-ES" sz="1400" b="0" i="0" u="none" strike="noStrike" cap="none" normalizeH="0" baseline="0">
                          <a:ln>
                            <a:noFill/>
                          </a:ln>
                          <a:solidFill>
                            <a:schemeClr val="tx1"/>
                          </a:solidFill>
                          <a:effectLst/>
                          <a:latin typeface="Tahoma" pitchFamily="34" charset="0"/>
                        </a:rPr>
                      </a:br>
                      <a:r>
                        <a:rPr kumimoji="1" lang="es-ES" sz="1400" b="0" i="0" u="none" strike="noStrike" cap="none" normalizeH="0" baseline="0">
                          <a:ln>
                            <a:noFill/>
                          </a:ln>
                          <a:solidFill>
                            <a:schemeClr val="tx1"/>
                          </a:solidFill>
                          <a:effectLst/>
                          <a:latin typeface="Tahoma" pitchFamily="34" charset="0"/>
                        </a:rPr>
                        <a:t>(</a:t>
                      </a:r>
                      <a:r>
                        <a:rPr kumimoji="1" lang="es-ES" sz="1400" b="1" i="0" u="none" strike="noStrike" cap="none" normalizeH="0" baseline="0">
                          <a:ln>
                            <a:noFill/>
                          </a:ln>
                          <a:solidFill>
                            <a:schemeClr val="tx1"/>
                          </a:solidFill>
                          <a:effectLst/>
                          <a:latin typeface="Tahoma" pitchFamily="34" charset="0"/>
                        </a:rPr>
                        <a:t>install-and-use</a:t>
                      </a:r>
                      <a:r>
                        <a:rPr kumimoji="1" lang="es-ES" sz="1400" b="0" i="0" u="none" strike="noStrike" cap="none" normalizeH="0" baseline="0">
                          <a:ln>
                            <a:noFill/>
                          </a:ln>
                          <a:solidFill>
                            <a:schemeClr val="tx1"/>
                          </a:solidFill>
                          <a:effectLst/>
                          <a:latin typeface="Tahoma" pitchFamily="34"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El software “existe” en algún lado </a:t>
                      </a:r>
                      <a:br>
                        <a:rPr kumimoji="1" lang="es-ES" sz="1400" b="0" i="0" u="none" strike="noStrike" cap="none" normalizeH="0" baseline="0">
                          <a:ln>
                            <a:noFill/>
                          </a:ln>
                          <a:solidFill>
                            <a:schemeClr val="tx1"/>
                          </a:solidFill>
                          <a:effectLst/>
                          <a:latin typeface="Tahoma" pitchFamily="34" charset="0"/>
                        </a:rPr>
                      </a:br>
                      <a:r>
                        <a:rPr kumimoji="1" lang="es-ES" sz="1400" b="0" i="0" u="none" strike="noStrike" cap="none" normalizeH="0" baseline="0">
                          <a:ln>
                            <a:noFill/>
                          </a:ln>
                          <a:solidFill>
                            <a:schemeClr val="tx1"/>
                          </a:solidFill>
                          <a:effectLst/>
                          <a:latin typeface="Tahoma" pitchFamily="34" charset="0"/>
                        </a:rPr>
                        <a:t>(</a:t>
                      </a:r>
                      <a:r>
                        <a:rPr kumimoji="1" lang="es-ES" sz="1400" b="1" i="0" u="none" strike="noStrike" cap="none" normalizeH="0" baseline="0">
                          <a:ln>
                            <a:noFill/>
                          </a:ln>
                          <a:solidFill>
                            <a:schemeClr val="tx1"/>
                          </a:solidFill>
                          <a:effectLst/>
                          <a:latin typeface="Tahoma" pitchFamily="34" charset="0"/>
                        </a:rPr>
                        <a:t>connect-and-use</a:t>
                      </a:r>
                      <a:r>
                        <a:rPr kumimoji="1" lang="es-ES" sz="1400" b="0" i="0" u="none" strike="noStrike" cap="none" normalizeH="0" baseline="0">
                          <a:ln>
                            <a:noFill/>
                          </a:ln>
                          <a:solidFill>
                            <a:schemeClr val="tx1"/>
                          </a:solidFill>
                          <a:effectLst/>
                          <a:latin typeface="Tahoma" pitchFamily="34" charset="0"/>
                        </a:rPr>
                        <a:t>)</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620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600" b="1" i="0" u="none" strike="noStrike" cap="none" normalizeH="0" baseline="0">
                          <a:ln>
                            <a:noFill/>
                          </a:ln>
                          <a:solidFill>
                            <a:schemeClr val="bg1"/>
                          </a:solidFill>
                          <a:effectLst/>
                          <a:latin typeface="Tahoma" pitchFamily="34" charset="0"/>
                        </a:rPr>
                        <a:t>Niveles de intercambio de información</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Mayoritariamente </a:t>
                      </a:r>
                      <a:r>
                        <a:rPr kumimoji="1" lang="es-ES" sz="1400" b="1" i="0" u="none" strike="noStrike" cap="none" normalizeH="0" baseline="0">
                          <a:ln>
                            <a:noFill/>
                          </a:ln>
                          <a:solidFill>
                            <a:schemeClr val="tx1"/>
                          </a:solidFill>
                          <a:effectLst/>
                          <a:latin typeface="Tahoma" pitchFamily="34" charset="0"/>
                        </a:rPr>
                        <a:t>dentro</a:t>
                      </a:r>
                      <a:r>
                        <a:rPr kumimoji="1" lang="es-ES" sz="1400" b="0" i="0" u="none" strike="noStrike" cap="none" normalizeH="0" baseline="0">
                          <a:ln>
                            <a:noFill/>
                          </a:ln>
                          <a:solidFill>
                            <a:schemeClr val="tx1"/>
                          </a:solidFill>
                          <a:effectLst/>
                          <a:latin typeface="Tahoma" pitchFamily="34" charset="0"/>
                        </a:rPr>
                        <a:t> de un componente software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Mayoritariamente </a:t>
                      </a:r>
                      <a:r>
                        <a:rPr kumimoji="1" lang="es-ES" sz="1400" b="1" i="0" u="none" strike="noStrike" cap="none" normalizeH="0" baseline="0">
                          <a:ln>
                            <a:noFill/>
                          </a:ln>
                          <a:solidFill>
                            <a:schemeClr val="tx1"/>
                          </a:solidFill>
                          <a:effectLst/>
                          <a:latin typeface="Tahoma" pitchFamily="34" charset="0"/>
                        </a:rPr>
                        <a:t>dentro</a:t>
                      </a:r>
                      <a:r>
                        <a:rPr kumimoji="1" lang="es-ES" sz="1400" b="0" i="0" u="none" strike="noStrike" cap="none" normalizeH="0" baseline="0">
                          <a:ln>
                            <a:noFill/>
                          </a:ln>
                          <a:solidFill>
                            <a:schemeClr val="tx1"/>
                          </a:solidFill>
                          <a:effectLst/>
                          <a:latin typeface="Tahoma" pitchFamily="34" charset="0"/>
                        </a:rPr>
                        <a:t> de la empresa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Mayoritariamente </a:t>
                      </a:r>
                      <a:r>
                        <a:rPr kumimoji="1" lang="es-ES" sz="1400" b="1" i="0" u="none" strike="noStrike" cap="none" normalizeH="0" baseline="0">
                          <a:ln>
                            <a:noFill/>
                          </a:ln>
                          <a:solidFill>
                            <a:schemeClr val="tx1"/>
                          </a:solidFill>
                          <a:effectLst/>
                          <a:latin typeface="Tahoma" pitchFamily="34" charset="0"/>
                        </a:rPr>
                        <a:t>entre varias</a:t>
                      </a:r>
                      <a:r>
                        <a:rPr kumimoji="1" lang="es-ES" sz="1400" b="0" i="0" u="none" strike="noStrike" cap="none" normalizeH="0" baseline="0">
                          <a:ln>
                            <a:noFill/>
                          </a:ln>
                          <a:solidFill>
                            <a:schemeClr val="tx1"/>
                          </a:solidFill>
                          <a:effectLst/>
                          <a:latin typeface="Tahoma" pitchFamily="34" charset="0"/>
                        </a:rPr>
                        <a:t> empresas</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164">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600" b="1" i="0" u="none" strike="noStrike" cap="none" normalizeH="0" baseline="0">
                          <a:ln>
                            <a:noFill/>
                          </a:ln>
                          <a:solidFill>
                            <a:schemeClr val="bg1"/>
                          </a:solidFill>
                          <a:effectLst/>
                          <a:latin typeface="Tahoma" pitchFamily="34" charset="0"/>
                        </a:rPr>
                        <a:t>Niveles de acoplamiento</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Fuerte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Débil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Muy débil</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3131">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600" b="1" i="0" u="none" strike="noStrike" cap="none" normalizeH="0" baseline="0">
                          <a:ln>
                            <a:noFill/>
                          </a:ln>
                          <a:solidFill>
                            <a:schemeClr val="bg1"/>
                          </a:solidFill>
                          <a:effectLst/>
                          <a:latin typeface="Tahoma" pitchFamily="34" charset="0"/>
                        </a:rPr>
                        <a:t>Comunicación</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Directa</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Middleware </a:t>
                      </a:r>
                      <a:br>
                        <a:rPr kumimoji="1" lang="es-ES" sz="1400" b="0" i="0" u="none" strike="noStrike" cap="none" normalizeH="0" baseline="0">
                          <a:ln>
                            <a:noFill/>
                          </a:ln>
                          <a:solidFill>
                            <a:schemeClr val="tx1"/>
                          </a:solidFill>
                          <a:effectLst/>
                          <a:latin typeface="Tahoma" pitchFamily="34" charset="0"/>
                        </a:rPr>
                      </a:br>
                      <a:r>
                        <a:rPr kumimoji="1" lang="es-ES" sz="1400" b="0" i="0" u="none" strike="noStrike" cap="none" normalizeH="0" baseline="0">
                          <a:ln>
                            <a:noFill/>
                          </a:ln>
                          <a:solidFill>
                            <a:schemeClr val="tx1"/>
                          </a:solidFill>
                          <a:effectLst/>
                          <a:latin typeface="Tahoma" pitchFamily="34" charset="0"/>
                        </a:rPr>
                        <a:t>(eg. IIOP)</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rPr>
                        <a:t>Web-based </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rPr>
                        <a:t>(</a:t>
                      </a:r>
                      <a:r>
                        <a:rPr kumimoji="1" lang="es-ES" sz="1400" b="0" i="0" u="none" strike="noStrike" cap="none" normalizeH="0" baseline="0">
                          <a:ln>
                            <a:noFill/>
                          </a:ln>
                          <a:solidFill>
                            <a:schemeClr val="tx1"/>
                          </a:solidFill>
                          <a:effectLst/>
                          <a:latin typeface="Tahoma" pitchFamily="34" charset="0"/>
                        </a:rPr>
                        <a:t>SOAP/XML sobre http</a:t>
                      </a:r>
                      <a:r>
                        <a:rPr kumimoji="1" lang="es-ES_tradnl" sz="1400" b="0" i="0" u="none" strike="noStrike" cap="none" normalizeH="0" baseline="0">
                          <a:ln>
                            <a:noFill/>
                          </a:ln>
                          <a:solidFill>
                            <a:schemeClr val="tx1"/>
                          </a:solidFill>
                          <a:effectLst/>
                          <a:latin typeface="Tahoma" pitchFamily="34" charset="0"/>
                        </a:rPr>
                        <a:t>)</a:t>
                      </a:r>
                      <a:endParaRPr kumimoji="1" lang="es-ES" sz="1400" b="0" i="0" u="none" strike="noStrike" cap="none" normalizeH="0" baseline="0">
                        <a:ln>
                          <a:noFill/>
                        </a:ln>
                        <a:solidFill>
                          <a:schemeClr val="tx1"/>
                        </a:solidFill>
                        <a:effectLst/>
                        <a:latin typeface="Tahoma" pitchFamily="34" charset="0"/>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33">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600" b="1" i="0" u="none" strike="noStrike" cap="none" normalizeH="0" baseline="0">
                          <a:ln>
                            <a:noFill/>
                          </a:ln>
                          <a:solidFill>
                            <a:schemeClr val="bg1"/>
                          </a:solidFill>
                          <a:effectLst/>
                          <a:latin typeface="Tahoma" pitchFamily="34" charset="0"/>
                        </a:rPr>
                        <a:t>Granularidad</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Pequeña</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Media-grande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r>
                        <a:rPr kumimoji="1" lang="es-ES" sz="1400" b="0" i="0" u="none" strike="noStrike" cap="none" normalizeH="0" baseline="0">
                          <a:ln>
                            <a:noFill/>
                          </a:ln>
                          <a:solidFill>
                            <a:schemeClr val="tx1"/>
                          </a:solidFill>
                          <a:effectLst/>
                          <a:latin typeface="Tahoma" pitchFamily="34" charset="0"/>
                        </a:rPr>
                        <a:t>Media-grande</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646EB5C-6596-402D-BEBF-C6EBD96F7420}"/>
              </a:ext>
            </a:extLst>
          </p:cNvPr>
          <p:cNvSpPr>
            <a:spLocks noGrp="1"/>
          </p:cNvSpPr>
          <p:nvPr>
            <p:ph type="title"/>
          </p:nvPr>
        </p:nvSpPr>
        <p:spPr/>
        <p:txBody>
          <a:bodyPr/>
          <a:lstStyle/>
          <a:p>
            <a:pPr>
              <a:defRPr/>
            </a:pPr>
            <a:r>
              <a:rPr lang="es-ES" dirty="0"/>
              <a:t>Ejemplos funcionales </a:t>
            </a:r>
            <a:r>
              <a:rPr lang="es-ES" sz="2000" dirty="0"/>
              <a:t>(Bernardo, et al, 2017)</a:t>
            </a:r>
            <a:endParaRPr lang="es-ES" dirty="0"/>
          </a:p>
        </p:txBody>
      </p:sp>
      <p:sp>
        <p:nvSpPr>
          <p:cNvPr id="3" name="2 Marcador de contenido">
            <a:extLst>
              <a:ext uri="{FF2B5EF4-FFF2-40B4-BE49-F238E27FC236}">
                <a16:creationId xmlns:a16="http://schemas.microsoft.com/office/drawing/2014/main" id="{F9DF9EA9-4167-468E-9886-35A0E86C899F}"/>
              </a:ext>
            </a:extLst>
          </p:cNvPr>
          <p:cNvSpPr>
            <a:spLocks noGrp="1"/>
          </p:cNvSpPr>
          <p:nvPr>
            <p:ph idx="1"/>
          </p:nvPr>
        </p:nvSpPr>
        <p:spPr/>
        <p:txBody>
          <a:bodyPr>
            <a:normAutofit lnSpcReduction="10000"/>
          </a:bodyPr>
          <a:lstStyle/>
          <a:p>
            <a:pPr>
              <a:defRPr/>
            </a:pPr>
            <a:r>
              <a:rPr lang="es-ES" sz="3000" dirty="0"/>
              <a:t>A continuación se presentan dos Web </a:t>
            </a:r>
            <a:r>
              <a:rPr lang="es-ES" sz="3000" dirty="0" err="1"/>
              <a:t>Services</a:t>
            </a:r>
            <a:r>
              <a:rPr lang="es-ES" sz="3000" dirty="0"/>
              <a:t>:</a:t>
            </a:r>
          </a:p>
          <a:p>
            <a:pPr>
              <a:defRPr/>
            </a:pPr>
            <a:r>
              <a:rPr lang="es-ES" sz="3000" dirty="0"/>
              <a:t>- Operaciones Aritméticas</a:t>
            </a:r>
          </a:p>
          <a:p>
            <a:pPr>
              <a:defRPr/>
            </a:pPr>
            <a:r>
              <a:rPr lang="es-ES" sz="3000" dirty="0"/>
              <a:t>- </a:t>
            </a:r>
            <a:r>
              <a:rPr lang="es-ES" sz="3000" dirty="0" err="1"/>
              <a:t>Conversor</a:t>
            </a:r>
            <a:r>
              <a:rPr lang="es-ES" sz="3000" dirty="0"/>
              <a:t> de temperaturas</a:t>
            </a:r>
          </a:p>
          <a:p>
            <a:pPr>
              <a:defRPr/>
            </a:pPr>
            <a:r>
              <a:rPr lang="es-ES" sz="3000" dirty="0"/>
              <a:t>El primero se encuentra publicado en la maquina local y el segundo publicado en la Web.</a:t>
            </a:r>
          </a:p>
          <a:p>
            <a:pPr>
              <a:defRPr/>
            </a:pPr>
            <a:r>
              <a:rPr lang="es-ES" sz="3000" dirty="0"/>
              <a:t>Se muestran los servicios y su consumo a través de una aplicación web en ASP.NET</a:t>
            </a:r>
          </a:p>
          <a:p>
            <a:pPr>
              <a:defRPr/>
            </a:pP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B58CF-815E-4023-8EAE-C961A479A0A7}"/>
              </a:ext>
            </a:extLst>
          </p:cNvPr>
          <p:cNvSpPr>
            <a:spLocks noGrp="1"/>
          </p:cNvSpPr>
          <p:nvPr>
            <p:ph type="title"/>
          </p:nvPr>
        </p:nvSpPr>
        <p:spPr/>
        <p:txBody>
          <a:bodyPr/>
          <a:lstStyle/>
          <a:p>
            <a:r>
              <a:rPr lang="es-CO" dirty="0"/>
              <a:t>Algunas empresas solo se dedican a integrar</a:t>
            </a:r>
          </a:p>
        </p:txBody>
      </p:sp>
      <p:sp>
        <p:nvSpPr>
          <p:cNvPr id="3" name="Marcador de contenido 2">
            <a:extLst>
              <a:ext uri="{FF2B5EF4-FFF2-40B4-BE49-F238E27FC236}">
                <a16:creationId xmlns:a16="http://schemas.microsoft.com/office/drawing/2014/main" id="{DDB410C5-E069-4DB3-AB95-6E3E800EE730}"/>
              </a:ext>
            </a:extLst>
          </p:cNvPr>
          <p:cNvSpPr>
            <a:spLocks noGrp="1"/>
          </p:cNvSpPr>
          <p:nvPr>
            <p:ph idx="1"/>
          </p:nvPr>
        </p:nvSpPr>
        <p:spPr/>
        <p:txBody>
          <a:bodyPr/>
          <a:lstStyle/>
          <a:p>
            <a:endParaRPr lang="es-CO"/>
          </a:p>
        </p:txBody>
      </p:sp>
      <p:pic>
        <p:nvPicPr>
          <p:cNvPr id="4" name="Imagen 3">
            <a:extLst>
              <a:ext uri="{FF2B5EF4-FFF2-40B4-BE49-F238E27FC236}">
                <a16:creationId xmlns:a16="http://schemas.microsoft.com/office/drawing/2014/main" id="{FDB77FCA-F0AF-449C-A163-78FE9D493CDA}"/>
              </a:ext>
            </a:extLst>
          </p:cNvPr>
          <p:cNvPicPr>
            <a:picLocks noChangeAspect="1"/>
          </p:cNvPicPr>
          <p:nvPr/>
        </p:nvPicPr>
        <p:blipFill>
          <a:blip r:embed="rId2"/>
          <a:stretch>
            <a:fillRect/>
          </a:stretch>
        </p:blipFill>
        <p:spPr>
          <a:xfrm>
            <a:off x="273666" y="1911667"/>
            <a:ext cx="8596668" cy="4772025"/>
          </a:xfrm>
          <a:prstGeom prst="rect">
            <a:avLst/>
          </a:prstGeom>
        </p:spPr>
      </p:pic>
    </p:spTree>
    <p:extLst>
      <p:ext uri="{BB962C8B-B14F-4D97-AF65-F5344CB8AC3E}">
        <p14:creationId xmlns:p14="http://schemas.microsoft.com/office/powerpoint/2010/main" val="2017919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A1461123-FAB6-446C-81F8-B70D786F7068}"/>
              </a:ext>
            </a:extLst>
          </p:cNvPr>
          <p:cNvSpPr>
            <a:spLocks noGrp="1"/>
          </p:cNvSpPr>
          <p:nvPr>
            <p:ph type="title"/>
          </p:nvPr>
        </p:nvSpPr>
        <p:spPr/>
        <p:txBody>
          <a:bodyPr/>
          <a:lstStyle/>
          <a:p>
            <a:pPr>
              <a:defRPr/>
            </a:pPr>
            <a:r>
              <a:rPr lang="es-ES" dirty="0"/>
              <a:t>Ejemplo funcional</a:t>
            </a:r>
            <a:br>
              <a:rPr lang="es-ES" dirty="0"/>
            </a:br>
            <a:r>
              <a:rPr lang="es-ES" dirty="0" err="1"/>
              <a:t>OperacionesAritméticas</a:t>
            </a:r>
            <a:endParaRPr lang="es-ES" dirty="0"/>
          </a:p>
        </p:txBody>
      </p:sp>
      <p:pic>
        <p:nvPicPr>
          <p:cNvPr id="29699" name="Picture 3">
            <a:extLst>
              <a:ext uri="{FF2B5EF4-FFF2-40B4-BE49-F238E27FC236}">
                <a16:creationId xmlns:a16="http://schemas.microsoft.com/office/drawing/2014/main" id="{39DD51A7-688E-4D23-A05C-3ACC5F086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928813"/>
            <a:ext cx="8715375" cy="450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EAF8D270-A04E-4E4A-9165-FFFF18F6C23D}"/>
              </a:ext>
            </a:extLst>
          </p:cNvPr>
          <p:cNvSpPr>
            <a:spLocks noGrp="1"/>
          </p:cNvSpPr>
          <p:nvPr>
            <p:ph type="title"/>
          </p:nvPr>
        </p:nvSpPr>
        <p:spPr>
          <a:xfrm>
            <a:off x="768096" y="585216"/>
            <a:ext cx="8196392" cy="1499616"/>
          </a:xfrm>
        </p:spPr>
        <p:txBody>
          <a:bodyPr/>
          <a:lstStyle/>
          <a:p>
            <a:pPr>
              <a:defRPr/>
            </a:pPr>
            <a:r>
              <a:rPr lang="es-ES" dirty="0"/>
              <a:t>Ejemplo funcional: Suma</a:t>
            </a:r>
          </a:p>
        </p:txBody>
      </p:sp>
      <p:sp>
        <p:nvSpPr>
          <p:cNvPr id="3" name="2 Marcador de contenido">
            <a:extLst>
              <a:ext uri="{FF2B5EF4-FFF2-40B4-BE49-F238E27FC236}">
                <a16:creationId xmlns:a16="http://schemas.microsoft.com/office/drawing/2014/main" id="{9A0191B0-2BE5-467D-9958-AC18E5C90AA4}"/>
              </a:ext>
            </a:extLst>
          </p:cNvPr>
          <p:cNvSpPr>
            <a:spLocks noGrp="1"/>
          </p:cNvSpPr>
          <p:nvPr>
            <p:ph idx="1"/>
          </p:nvPr>
        </p:nvSpPr>
        <p:spPr/>
        <p:txBody>
          <a:bodyPr/>
          <a:lstStyle/>
          <a:p>
            <a:pPr>
              <a:defRPr/>
            </a:pPr>
            <a:endParaRPr lang="es-ES"/>
          </a:p>
        </p:txBody>
      </p:sp>
      <p:pic>
        <p:nvPicPr>
          <p:cNvPr id="30724" name="Picture 3">
            <a:extLst>
              <a:ext uri="{FF2B5EF4-FFF2-40B4-BE49-F238E27FC236}">
                <a16:creationId xmlns:a16="http://schemas.microsoft.com/office/drawing/2014/main" id="{DC28919D-8DD9-4638-BBBB-3B6821483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450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A3A6DC4-EF67-4C21-BC79-C4662546D2B7}"/>
              </a:ext>
            </a:extLst>
          </p:cNvPr>
          <p:cNvSpPr>
            <a:spLocks noGrp="1"/>
          </p:cNvSpPr>
          <p:nvPr>
            <p:ph type="title"/>
          </p:nvPr>
        </p:nvSpPr>
        <p:spPr/>
        <p:txBody>
          <a:bodyPr/>
          <a:lstStyle/>
          <a:p>
            <a:pPr>
              <a:defRPr/>
            </a:pPr>
            <a:r>
              <a:rPr lang="es-ES" dirty="0"/>
              <a:t>Ejemplo funcional: Resta</a:t>
            </a:r>
          </a:p>
        </p:txBody>
      </p:sp>
      <p:sp>
        <p:nvSpPr>
          <p:cNvPr id="3" name="2 Marcador de contenido">
            <a:extLst>
              <a:ext uri="{FF2B5EF4-FFF2-40B4-BE49-F238E27FC236}">
                <a16:creationId xmlns:a16="http://schemas.microsoft.com/office/drawing/2014/main" id="{21F2822A-440A-470E-A61D-4CA42F4CA42B}"/>
              </a:ext>
            </a:extLst>
          </p:cNvPr>
          <p:cNvSpPr>
            <a:spLocks noGrp="1"/>
          </p:cNvSpPr>
          <p:nvPr>
            <p:ph idx="1"/>
          </p:nvPr>
        </p:nvSpPr>
        <p:spPr/>
        <p:txBody>
          <a:bodyPr/>
          <a:lstStyle/>
          <a:p>
            <a:pPr>
              <a:defRPr/>
            </a:pPr>
            <a:endParaRPr lang="es-ES"/>
          </a:p>
        </p:txBody>
      </p:sp>
      <p:pic>
        <p:nvPicPr>
          <p:cNvPr id="31748" name="Picture 2">
            <a:extLst>
              <a:ext uri="{FF2B5EF4-FFF2-40B4-BE49-F238E27FC236}">
                <a16:creationId xmlns:a16="http://schemas.microsoft.com/office/drawing/2014/main" id="{3820CCA6-65CE-4246-8699-5DDACA5E3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7754FAC-50B6-46A8-852F-AE0182A8C75D}"/>
              </a:ext>
            </a:extLst>
          </p:cNvPr>
          <p:cNvSpPr>
            <a:spLocks noGrp="1"/>
          </p:cNvSpPr>
          <p:nvPr>
            <p:ph type="title"/>
          </p:nvPr>
        </p:nvSpPr>
        <p:spPr/>
        <p:txBody>
          <a:bodyPr/>
          <a:lstStyle/>
          <a:p>
            <a:pPr>
              <a:defRPr/>
            </a:pPr>
            <a:r>
              <a:rPr lang="es-ES" dirty="0"/>
              <a:t>Ejemplo funcional Multiplicación</a:t>
            </a:r>
          </a:p>
        </p:txBody>
      </p:sp>
      <p:sp>
        <p:nvSpPr>
          <p:cNvPr id="3" name="2 Marcador de contenido">
            <a:extLst>
              <a:ext uri="{FF2B5EF4-FFF2-40B4-BE49-F238E27FC236}">
                <a16:creationId xmlns:a16="http://schemas.microsoft.com/office/drawing/2014/main" id="{9BD442FC-EC9D-47F9-8D62-E862EACAA494}"/>
              </a:ext>
            </a:extLst>
          </p:cNvPr>
          <p:cNvSpPr>
            <a:spLocks noGrp="1"/>
          </p:cNvSpPr>
          <p:nvPr>
            <p:ph idx="1"/>
          </p:nvPr>
        </p:nvSpPr>
        <p:spPr/>
        <p:txBody>
          <a:bodyPr/>
          <a:lstStyle/>
          <a:p>
            <a:pPr>
              <a:defRPr/>
            </a:pPr>
            <a:endParaRPr lang="es-ES"/>
          </a:p>
        </p:txBody>
      </p:sp>
      <p:pic>
        <p:nvPicPr>
          <p:cNvPr id="32772" name="Picture 2">
            <a:extLst>
              <a:ext uri="{FF2B5EF4-FFF2-40B4-BE49-F238E27FC236}">
                <a16:creationId xmlns:a16="http://schemas.microsoft.com/office/drawing/2014/main" id="{39EC3565-F24F-44DA-8A4C-3A1A6D1B3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9785B88F-BBAC-4CEF-8432-3A2F65F21209}"/>
              </a:ext>
            </a:extLst>
          </p:cNvPr>
          <p:cNvSpPr>
            <a:spLocks noGrp="1"/>
          </p:cNvSpPr>
          <p:nvPr>
            <p:ph type="title"/>
          </p:nvPr>
        </p:nvSpPr>
        <p:spPr/>
        <p:txBody>
          <a:bodyPr/>
          <a:lstStyle/>
          <a:p>
            <a:pPr>
              <a:defRPr/>
            </a:pPr>
            <a:r>
              <a:rPr lang="es-ES" dirty="0"/>
              <a:t>Ejemplo funcional: División</a:t>
            </a:r>
          </a:p>
        </p:txBody>
      </p:sp>
      <p:sp>
        <p:nvSpPr>
          <p:cNvPr id="3" name="2 Marcador de contenido">
            <a:extLst>
              <a:ext uri="{FF2B5EF4-FFF2-40B4-BE49-F238E27FC236}">
                <a16:creationId xmlns:a16="http://schemas.microsoft.com/office/drawing/2014/main" id="{DB5CB3EB-58BC-4CA0-8427-E07FFE4598DA}"/>
              </a:ext>
            </a:extLst>
          </p:cNvPr>
          <p:cNvSpPr>
            <a:spLocks noGrp="1"/>
          </p:cNvSpPr>
          <p:nvPr>
            <p:ph idx="1"/>
          </p:nvPr>
        </p:nvSpPr>
        <p:spPr/>
        <p:txBody>
          <a:bodyPr/>
          <a:lstStyle/>
          <a:p>
            <a:pPr>
              <a:defRPr/>
            </a:pPr>
            <a:endParaRPr lang="es-ES" dirty="0"/>
          </a:p>
        </p:txBody>
      </p:sp>
      <p:pic>
        <p:nvPicPr>
          <p:cNvPr id="33796" name="Picture 2">
            <a:extLst>
              <a:ext uri="{FF2B5EF4-FFF2-40B4-BE49-F238E27FC236}">
                <a16:creationId xmlns:a16="http://schemas.microsoft.com/office/drawing/2014/main" id="{1FEF0F31-2E34-4CEF-92D2-0809FE34B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8E07D196-2A37-4BA8-B3F3-8BAEB8BABC74}"/>
              </a:ext>
            </a:extLst>
          </p:cNvPr>
          <p:cNvSpPr>
            <a:spLocks noGrp="1"/>
          </p:cNvSpPr>
          <p:nvPr>
            <p:ph type="title"/>
          </p:nvPr>
        </p:nvSpPr>
        <p:spPr/>
        <p:txBody>
          <a:bodyPr>
            <a:normAutofit/>
          </a:bodyPr>
          <a:lstStyle/>
          <a:p>
            <a:pPr>
              <a:defRPr/>
            </a:pPr>
            <a:r>
              <a:rPr lang="es-ES" sz="3200" dirty="0"/>
              <a:t>Ejemplo funcional</a:t>
            </a:r>
            <a:br>
              <a:rPr lang="es-ES" sz="3200" dirty="0"/>
            </a:br>
            <a:r>
              <a:rPr lang="es-ES" sz="3200" dirty="0"/>
              <a:t>Respuesta del servicio - Multiplicación</a:t>
            </a:r>
          </a:p>
        </p:txBody>
      </p:sp>
      <p:pic>
        <p:nvPicPr>
          <p:cNvPr id="34819" name="Picture 2">
            <a:extLst>
              <a:ext uri="{FF2B5EF4-FFF2-40B4-BE49-F238E27FC236}">
                <a16:creationId xmlns:a16="http://schemas.microsoft.com/office/drawing/2014/main" id="{AAA4A864-9E73-4AD8-8D0B-3E96CC57AB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57375" y="1928813"/>
            <a:ext cx="5429250" cy="3054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4820" name="Picture 4">
            <a:extLst>
              <a:ext uri="{FF2B5EF4-FFF2-40B4-BE49-F238E27FC236}">
                <a16:creationId xmlns:a16="http://schemas.microsoft.com/office/drawing/2014/main" id="{A0E0C728-E9A5-4EA3-850A-30A997A53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1797" b="80209"/>
          <a:stretch>
            <a:fillRect/>
          </a:stretch>
        </p:blipFill>
        <p:spPr bwMode="auto">
          <a:xfrm>
            <a:off x="1000125" y="5214938"/>
            <a:ext cx="7096125"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CCADF3A7-7923-4184-935C-DEA3B5700ECC}"/>
              </a:ext>
            </a:extLst>
          </p:cNvPr>
          <p:cNvSpPr>
            <a:spLocks noGrp="1"/>
          </p:cNvSpPr>
          <p:nvPr>
            <p:ph type="title"/>
          </p:nvPr>
        </p:nvSpPr>
        <p:spPr/>
        <p:txBody>
          <a:bodyPr/>
          <a:lstStyle/>
          <a:p>
            <a:pPr>
              <a:defRPr/>
            </a:pPr>
            <a:r>
              <a:rPr lang="es-ES" dirty="0"/>
              <a:t>Ejemplo funcional</a:t>
            </a:r>
            <a:br>
              <a:rPr lang="es-ES" dirty="0"/>
            </a:br>
            <a:r>
              <a:rPr lang="es-ES" dirty="0"/>
              <a:t>Consumo del Web </a:t>
            </a:r>
            <a:r>
              <a:rPr lang="es-ES" dirty="0" err="1"/>
              <a:t>Service</a:t>
            </a:r>
            <a:endParaRPr lang="es-ES" dirty="0"/>
          </a:p>
        </p:txBody>
      </p:sp>
      <p:pic>
        <p:nvPicPr>
          <p:cNvPr id="35843" name="Picture 3" descr="D:\Didier\Mis imágenes\calculadora.png">
            <a:extLst>
              <a:ext uri="{FF2B5EF4-FFF2-40B4-BE49-F238E27FC236}">
                <a16:creationId xmlns:a16="http://schemas.microsoft.com/office/drawing/2014/main" id="{54AC19F4-2B71-47A8-ADB3-A83C27927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2000250"/>
            <a:ext cx="7602537"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A249B8D8-DDA5-42DC-89A2-12C79C6205D8}"/>
              </a:ext>
            </a:extLst>
          </p:cNvPr>
          <p:cNvSpPr>
            <a:spLocks noGrp="1"/>
          </p:cNvSpPr>
          <p:nvPr>
            <p:ph type="title"/>
          </p:nvPr>
        </p:nvSpPr>
        <p:spPr/>
        <p:txBody>
          <a:bodyPr/>
          <a:lstStyle/>
          <a:p>
            <a:pPr>
              <a:defRPr/>
            </a:pPr>
            <a:r>
              <a:rPr lang="es-ES" dirty="0"/>
              <a:t>Ejemplo funcional</a:t>
            </a:r>
            <a:br>
              <a:rPr lang="es-ES" dirty="0"/>
            </a:br>
            <a:r>
              <a:rPr lang="es-ES" dirty="0"/>
              <a:t>Consumo del Web </a:t>
            </a:r>
            <a:r>
              <a:rPr lang="es-ES" dirty="0" err="1"/>
              <a:t>Service</a:t>
            </a:r>
            <a:endParaRPr lang="es-ES" dirty="0"/>
          </a:p>
        </p:txBody>
      </p:sp>
      <p:pic>
        <p:nvPicPr>
          <p:cNvPr id="36867" name="Picture 2" descr="D:\Didier\Mis imágenes\calculadora_suma.png">
            <a:extLst>
              <a:ext uri="{FF2B5EF4-FFF2-40B4-BE49-F238E27FC236}">
                <a16:creationId xmlns:a16="http://schemas.microsoft.com/office/drawing/2014/main" id="{96854F28-45AA-4E91-AA96-228A401AB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714500"/>
            <a:ext cx="314325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3">
            <a:extLst>
              <a:ext uri="{FF2B5EF4-FFF2-40B4-BE49-F238E27FC236}">
                <a16:creationId xmlns:a16="http://schemas.microsoft.com/office/drawing/2014/main" id="{3B593EC2-AA1A-4AB1-9143-A15141CC9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5" y="1714500"/>
            <a:ext cx="30384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6869" name="Picture 4">
            <a:extLst>
              <a:ext uri="{FF2B5EF4-FFF2-40B4-BE49-F238E27FC236}">
                <a16:creationId xmlns:a16="http://schemas.microsoft.com/office/drawing/2014/main" id="{F7F2FB80-B482-4433-BEDF-CE1B0DF7B8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4286250"/>
            <a:ext cx="30861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6870" name="Picture 6">
            <a:extLst>
              <a:ext uri="{FF2B5EF4-FFF2-40B4-BE49-F238E27FC236}">
                <a16:creationId xmlns:a16="http://schemas.microsoft.com/office/drawing/2014/main" id="{4190301D-85FF-4E37-B155-ADBBC8C1E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25" y="4286250"/>
            <a:ext cx="30861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36871" name="8 CuadroTexto">
            <a:extLst>
              <a:ext uri="{FF2B5EF4-FFF2-40B4-BE49-F238E27FC236}">
                <a16:creationId xmlns:a16="http://schemas.microsoft.com/office/drawing/2014/main" id="{B5538B50-D3EE-4FB2-8017-F1EFF167A98A}"/>
              </a:ext>
            </a:extLst>
          </p:cNvPr>
          <p:cNvSpPr txBox="1">
            <a:spLocks noChangeArrowheads="1"/>
          </p:cNvSpPr>
          <p:nvPr/>
        </p:nvSpPr>
        <p:spPr bwMode="auto">
          <a:xfrm>
            <a:off x="1857375" y="3643313"/>
            <a:ext cx="885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CO"/>
              <a:t>Suma</a:t>
            </a:r>
          </a:p>
        </p:txBody>
      </p:sp>
      <p:sp>
        <p:nvSpPr>
          <p:cNvPr id="36872" name="9 CuadroTexto">
            <a:extLst>
              <a:ext uri="{FF2B5EF4-FFF2-40B4-BE49-F238E27FC236}">
                <a16:creationId xmlns:a16="http://schemas.microsoft.com/office/drawing/2014/main" id="{E356C3CE-D61E-4A63-A883-D492CE7A5CC2}"/>
              </a:ext>
            </a:extLst>
          </p:cNvPr>
          <p:cNvSpPr txBox="1">
            <a:spLocks noChangeArrowheads="1"/>
          </p:cNvSpPr>
          <p:nvPr/>
        </p:nvSpPr>
        <p:spPr bwMode="auto">
          <a:xfrm>
            <a:off x="6143625" y="3643313"/>
            <a:ext cx="866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CO"/>
              <a:t>Resta</a:t>
            </a:r>
          </a:p>
        </p:txBody>
      </p:sp>
      <p:sp>
        <p:nvSpPr>
          <p:cNvPr id="36873" name="10 CuadroTexto">
            <a:extLst>
              <a:ext uri="{FF2B5EF4-FFF2-40B4-BE49-F238E27FC236}">
                <a16:creationId xmlns:a16="http://schemas.microsoft.com/office/drawing/2014/main" id="{254899DD-04B0-4C7A-9A78-CB509107C899}"/>
              </a:ext>
            </a:extLst>
          </p:cNvPr>
          <p:cNvSpPr txBox="1">
            <a:spLocks noChangeArrowheads="1"/>
          </p:cNvSpPr>
          <p:nvPr/>
        </p:nvSpPr>
        <p:spPr bwMode="auto">
          <a:xfrm>
            <a:off x="1285875" y="6215063"/>
            <a:ext cx="1992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CO"/>
              <a:t>Multiplicación</a:t>
            </a:r>
          </a:p>
        </p:txBody>
      </p:sp>
      <p:sp>
        <p:nvSpPr>
          <p:cNvPr id="36874" name="11 CuadroTexto">
            <a:extLst>
              <a:ext uri="{FF2B5EF4-FFF2-40B4-BE49-F238E27FC236}">
                <a16:creationId xmlns:a16="http://schemas.microsoft.com/office/drawing/2014/main" id="{C9A24A35-1B45-458E-8DB9-61D740A67D93}"/>
              </a:ext>
            </a:extLst>
          </p:cNvPr>
          <p:cNvSpPr txBox="1">
            <a:spLocks noChangeArrowheads="1"/>
          </p:cNvSpPr>
          <p:nvPr/>
        </p:nvSpPr>
        <p:spPr bwMode="auto">
          <a:xfrm>
            <a:off x="6000750" y="6215063"/>
            <a:ext cx="1244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CO"/>
              <a:t>División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59407D74-C0A2-4B57-BE24-F0127922983F}"/>
              </a:ext>
            </a:extLst>
          </p:cNvPr>
          <p:cNvSpPr>
            <a:spLocks noGrp="1"/>
          </p:cNvSpPr>
          <p:nvPr>
            <p:ph type="title"/>
          </p:nvPr>
        </p:nvSpPr>
        <p:spPr/>
        <p:txBody>
          <a:bodyPr/>
          <a:lstStyle/>
          <a:p>
            <a:pPr>
              <a:defRPr/>
            </a:pPr>
            <a:r>
              <a:rPr lang="es-ES" dirty="0"/>
              <a:t>Ejemplo funcional 2</a:t>
            </a:r>
            <a:br>
              <a:rPr lang="es-ES" dirty="0"/>
            </a:br>
            <a:r>
              <a:rPr lang="es-ES" dirty="0" err="1"/>
              <a:t>Conversor</a:t>
            </a:r>
            <a:r>
              <a:rPr lang="es-ES" dirty="0"/>
              <a:t> de temperaturas</a:t>
            </a:r>
          </a:p>
        </p:txBody>
      </p:sp>
      <p:sp>
        <p:nvSpPr>
          <p:cNvPr id="3" name="2 Marcador de contenido">
            <a:extLst>
              <a:ext uri="{FF2B5EF4-FFF2-40B4-BE49-F238E27FC236}">
                <a16:creationId xmlns:a16="http://schemas.microsoft.com/office/drawing/2014/main" id="{24CF726D-1BDC-40CD-A277-2CE36EC2D741}"/>
              </a:ext>
            </a:extLst>
          </p:cNvPr>
          <p:cNvSpPr>
            <a:spLocks noGrp="1"/>
          </p:cNvSpPr>
          <p:nvPr>
            <p:ph idx="1"/>
          </p:nvPr>
        </p:nvSpPr>
        <p:spPr/>
        <p:txBody>
          <a:bodyPr/>
          <a:lstStyle/>
          <a:p>
            <a:pPr>
              <a:defRPr/>
            </a:pPr>
            <a:r>
              <a:rPr lang="es-ES" sz="1800" dirty="0"/>
              <a:t>El servicio se encuentra en la  URL</a:t>
            </a:r>
          </a:p>
          <a:p>
            <a:pPr>
              <a:defRPr/>
            </a:pPr>
            <a:r>
              <a:rPr lang="es-ES" sz="1800" dirty="0"/>
              <a:t>http://www.elguille.info/Net/WebServices/CelsiusFahrenheit.asmx</a:t>
            </a:r>
          </a:p>
        </p:txBody>
      </p:sp>
      <p:pic>
        <p:nvPicPr>
          <p:cNvPr id="37892" name="Picture 3">
            <a:extLst>
              <a:ext uri="{FF2B5EF4-FFF2-40B4-BE49-F238E27FC236}">
                <a16:creationId xmlns:a16="http://schemas.microsoft.com/office/drawing/2014/main" id="{10BB3025-9D3A-4480-A3D6-5C8F7FF91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14625"/>
            <a:ext cx="91027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7C42A3A-10A9-49B2-A4DE-CFD8A3B4C065}"/>
              </a:ext>
            </a:extLst>
          </p:cNvPr>
          <p:cNvSpPr>
            <a:spLocks noGrp="1"/>
          </p:cNvSpPr>
          <p:nvPr>
            <p:ph type="title"/>
          </p:nvPr>
        </p:nvSpPr>
        <p:spPr/>
        <p:txBody>
          <a:bodyPr/>
          <a:lstStyle/>
          <a:p>
            <a:pPr>
              <a:defRPr/>
            </a:pPr>
            <a:r>
              <a:rPr lang="es-ES" sz="2400" dirty="0"/>
              <a:t>Ejemplo funcional 2</a:t>
            </a:r>
            <a:br>
              <a:rPr lang="es-ES" sz="2400" dirty="0"/>
            </a:br>
            <a:r>
              <a:rPr lang="es-ES" sz="2400" dirty="0"/>
              <a:t>Consumo de servicio de Conversión de temperaturas</a:t>
            </a:r>
          </a:p>
        </p:txBody>
      </p:sp>
      <p:pic>
        <p:nvPicPr>
          <p:cNvPr id="38915" name="Picture 3">
            <a:extLst>
              <a:ext uri="{FF2B5EF4-FFF2-40B4-BE49-F238E27FC236}">
                <a16:creationId xmlns:a16="http://schemas.microsoft.com/office/drawing/2014/main" id="{63744E23-41B2-441C-ACF6-8D3DACEFC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2500313"/>
            <a:ext cx="7753350"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B4854-4E45-4748-802E-06F5B9F7E3D6}"/>
              </a:ext>
            </a:extLst>
          </p:cNvPr>
          <p:cNvSpPr>
            <a:spLocks noGrp="1"/>
          </p:cNvSpPr>
          <p:nvPr>
            <p:ph type="title"/>
          </p:nvPr>
        </p:nvSpPr>
        <p:spPr>
          <a:xfrm>
            <a:off x="768096" y="585216"/>
            <a:ext cx="2350185" cy="1499616"/>
          </a:xfrm>
        </p:spPr>
        <p:txBody>
          <a:bodyPr>
            <a:normAutofit/>
          </a:bodyPr>
          <a:lstStyle/>
          <a:p>
            <a:r>
              <a:rPr lang="es-CO" sz="3200"/>
              <a:t>Oportunidades en Salud</a:t>
            </a:r>
          </a:p>
        </p:txBody>
      </p:sp>
      <p:sp>
        <p:nvSpPr>
          <p:cNvPr id="3" name="Marcador de contenido 2">
            <a:extLst>
              <a:ext uri="{FF2B5EF4-FFF2-40B4-BE49-F238E27FC236}">
                <a16:creationId xmlns:a16="http://schemas.microsoft.com/office/drawing/2014/main" id="{E68C2D77-BAD9-4B92-89CC-60FC3C36E206}"/>
              </a:ext>
            </a:extLst>
          </p:cNvPr>
          <p:cNvSpPr>
            <a:spLocks noGrp="1"/>
          </p:cNvSpPr>
          <p:nvPr>
            <p:ph idx="1"/>
          </p:nvPr>
        </p:nvSpPr>
        <p:spPr>
          <a:xfrm>
            <a:off x="768096" y="2286000"/>
            <a:ext cx="2350185" cy="3931920"/>
          </a:xfrm>
        </p:spPr>
        <p:txBody>
          <a:bodyPr>
            <a:normAutofit/>
          </a:bodyPr>
          <a:lstStyle/>
          <a:p>
            <a:endParaRPr lang="es-CO" sz="1400"/>
          </a:p>
        </p:txBody>
      </p:sp>
      <p:pic>
        <p:nvPicPr>
          <p:cNvPr id="4" name="Marcador de contenido 4" descr="Imagen que contiene texto, mapa&#10;&#10;Descripción generada con confianza muy alta">
            <a:extLst>
              <a:ext uri="{FF2B5EF4-FFF2-40B4-BE49-F238E27FC236}">
                <a16:creationId xmlns:a16="http://schemas.microsoft.com/office/drawing/2014/main" id="{EF9852D5-30D9-44AF-929C-554E9EA5EED8}"/>
              </a:ext>
            </a:extLst>
          </p:cNvPr>
          <p:cNvPicPr>
            <a:picLocks noChangeAspect="1"/>
          </p:cNvPicPr>
          <p:nvPr/>
        </p:nvPicPr>
        <p:blipFill>
          <a:blip r:embed="rId2"/>
          <a:stretch>
            <a:fillRect/>
          </a:stretch>
        </p:blipFill>
        <p:spPr>
          <a:xfrm>
            <a:off x="56903" y="-99392"/>
            <a:ext cx="9087097" cy="7860339"/>
          </a:xfrm>
          <a:prstGeom prst="rect">
            <a:avLst/>
          </a:prstGeom>
        </p:spPr>
      </p:pic>
    </p:spTree>
    <p:extLst>
      <p:ext uri="{BB962C8B-B14F-4D97-AF65-F5344CB8AC3E}">
        <p14:creationId xmlns:p14="http://schemas.microsoft.com/office/powerpoint/2010/main" val="1009567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C470551A-4C8B-452B-9D1F-D49A428122E4}"/>
              </a:ext>
            </a:extLst>
          </p:cNvPr>
          <p:cNvSpPr>
            <a:spLocks noGrp="1" noChangeArrowheads="1"/>
          </p:cNvSpPr>
          <p:nvPr>
            <p:ph type="ctrTitle"/>
          </p:nvPr>
        </p:nvSpPr>
        <p:spPr>
          <a:xfrm>
            <a:off x="395536" y="5373216"/>
            <a:ext cx="5832648" cy="762000"/>
          </a:xfrm>
        </p:spPr>
        <p:txBody>
          <a:bodyPr>
            <a:normAutofit fontScale="90000"/>
          </a:bodyPr>
          <a:lstStyle/>
          <a:p>
            <a:pPr>
              <a:defRPr/>
            </a:pPr>
            <a:r>
              <a:rPr lang="es-VE" sz="4000" dirty="0"/>
              <a:t>Sobre la interoperabilidad de componentes y sistemas en salud</a:t>
            </a:r>
            <a:endParaRPr lang="en-US" sz="4000" dirty="0"/>
          </a:p>
        </p:txBody>
      </p:sp>
    </p:spTree>
    <p:extLst>
      <p:ext uri="{BB962C8B-B14F-4D97-AF65-F5344CB8AC3E}">
        <p14:creationId xmlns:p14="http://schemas.microsoft.com/office/powerpoint/2010/main" val="141198111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72EC8-4DB2-49EB-BB51-095D8D8571E3}"/>
              </a:ext>
            </a:extLst>
          </p:cNvPr>
          <p:cNvSpPr>
            <a:spLocks noGrp="1"/>
          </p:cNvSpPr>
          <p:nvPr>
            <p:ph type="title"/>
          </p:nvPr>
        </p:nvSpPr>
        <p:spPr/>
        <p:txBody>
          <a:bodyPr>
            <a:normAutofit fontScale="90000"/>
          </a:bodyPr>
          <a:lstStyle/>
          <a:p>
            <a:r>
              <a:rPr lang="en-US" dirty="0"/>
              <a:t>FIHR: Fast Healthcare Interoperability Resources </a:t>
            </a:r>
            <a:r>
              <a:rPr lang="en-US" sz="2700" dirty="0"/>
              <a:t>(</a:t>
            </a:r>
            <a:r>
              <a:rPr lang="en-US" sz="2700" dirty="0" err="1"/>
              <a:t>pronunciado</a:t>
            </a:r>
            <a:r>
              <a:rPr lang="en-US" sz="2700" dirty="0"/>
              <a:t> “fire”) </a:t>
            </a:r>
            <a:endParaRPr lang="es-CO" dirty="0"/>
          </a:p>
        </p:txBody>
      </p:sp>
      <p:sp>
        <p:nvSpPr>
          <p:cNvPr id="3" name="Marcador de contenido 2">
            <a:extLst>
              <a:ext uri="{FF2B5EF4-FFF2-40B4-BE49-F238E27FC236}">
                <a16:creationId xmlns:a16="http://schemas.microsoft.com/office/drawing/2014/main" id="{6FEE12FA-A059-4D6D-83A9-0C7A70CE9652}"/>
              </a:ext>
            </a:extLst>
          </p:cNvPr>
          <p:cNvSpPr>
            <a:spLocks noGrp="1"/>
          </p:cNvSpPr>
          <p:nvPr>
            <p:ph idx="1"/>
          </p:nvPr>
        </p:nvSpPr>
        <p:spPr>
          <a:xfrm>
            <a:off x="768097" y="2286000"/>
            <a:ext cx="4884024" cy="4023360"/>
          </a:xfrm>
        </p:spPr>
        <p:txBody>
          <a:bodyPr/>
          <a:lstStyle/>
          <a:p>
            <a:r>
              <a:rPr lang="es-ES" dirty="0"/>
              <a:t>Se trata del último estándar desarrollado y promovido por la organización internacional </a:t>
            </a:r>
            <a:r>
              <a:rPr lang="es-ES" b="1" dirty="0"/>
              <a:t>HL7</a:t>
            </a:r>
            <a:r>
              <a:rPr lang="es-ES" dirty="0"/>
              <a:t> (</a:t>
            </a:r>
            <a:r>
              <a:rPr lang="es-ES" dirty="0" err="1">
                <a:hlinkClick r:id="rId2" tooltip="Health Level Seven"/>
              </a:rPr>
              <a:t>Health</a:t>
            </a:r>
            <a:r>
              <a:rPr lang="es-ES" dirty="0">
                <a:hlinkClick r:id="rId2" tooltip="Health Level Seven"/>
              </a:rPr>
              <a:t> </a:t>
            </a:r>
            <a:r>
              <a:rPr lang="es-ES" dirty="0" err="1">
                <a:hlinkClick r:id="rId2" tooltip="Health Level Seven"/>
              </a:rPr>
              <a:t>Level</a:t>
            </a:r>
            <a:r>
              <a:rPr lang="es-ES" dirty="0">
                <a:hlinkClick r:id="rId2" tooltip="Health Level Seven"/>
              </a:rPr>
              <a:t> </a:t>
            </a:r>
            <a:r>
              <a:rPr lang="es-ES" dirty="0" err="1">
                <a:hlinkClick r:id="rId2" tooltip="Health Level Seven"/>
              </a:rPr>
              <a:t>Seven</a:t>
            </a:r>
            <a:r>
              <a:rPr lang="es-ES" dirty="0"/>
              <a:t>).</a:t>
            </a:r>
            <a:endParaRPr lang="es-CO" dirty="0"/>
          </a:p>
        </p:txBody>
      </p:sp>
      <p:pic>
        <p:nvPicPr>
          <p:cNvPr id="5" name="Imagen 4" descr="Imagen que contiene texto&#10;&#10;Descripción generada con confianza muy alta">
            <a:extLst>
              <a:ext uri="{FF2B5EF4-FFF2-40B4-BE49-F238E27FC236}">
                <a16:creationId xmlns:a16="http://schemas.microsoft.com/office/drawing/2014/main" id="{9206DBF8-DCFD-4B4C-A23B-E46D89222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049" y="2092226"/>
            <a:ext cx="2984148" cy="4023360"/>
          </a:xfrm>
          <a:prstGeom prst="rect">
            <a:avLst/>
          </a:prstGeom>
        </p:spPr>
      </p:pic>
      <p:pic>
        <p:nvPicPr>
          <p:cNvPr id="9" name="Imagen 8" descr="Imagen que contiene captura de pantalla&#10;&#10;Descripción generada con confianza muy alta">
            <a:extLst>
              <a:ext uri="{FF2B5EF4-FFF2-40B4-BE49-F238E27FC236}">
                <a16:creationId xmlns:a16="http://schemas.microsoft.com/office/drawing/2014/main" id="{2405689A-3212-4D4B-8B19-56065CD33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633" y="3396474"/>
            <a:ext cx="5482952" cy="3292580"/>
          </a:xfrm>
          <a:prstGeom prst="rect">
            <a:avLst/>
          </a:prstGeom>
        </p:spPr>
      </p:pic>
    </p:spTree>
    <p:extLst>
      <p:ext uri="{BB962C8B-B14F-4D97-AF65-F5344CB8AC3E}">
        <p14:creationId xmlns:p14="http://schemas.microsoft.com/office/powerpoint/2010/main" val="1669926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D1BD1-5DBC-48E3-8AC3-58F5C911166B}"/>
              </a:ext>
            </a:extLst>
          </p:cNvPr>
          <p:cNvSpPr>
            <a:spLocks noGrp="1"/>
          </p:cNvSpPr>
          <p:nvPr>
            <p:ph type="title"/>
          </p:nvPr>
        </p:nvSpPr>
        <p:spPr>
          <a:xfrm>
            <a:off x="768096" y="585216"/>
            <a:ext cx="2350185" cy="1499616"/>
          </a:xfrm>
        </p:spPr>
        <p:txBody>
          <a:bodyPr>
            <a:normAutofit/>
          </a:bodyPr>
          <a:lstStyle/>
          <a:p>
            <a:r>
              <a:rPr lang="es-CO" sz="3500" dirty="0"/>
              <a:t>Desde la perspectiva de </a:t>
            </a:r>
            <a:r>
              <a:rPr lang="es-CO" sz="3500" dirty="0" err="1"/>
              <a:t>togaf</a:t>
            </a:r>
            <a:endParaRPr lang="es-CO" sz="3500" dirty="0"/>
          </a:p>
        </p:txBody>
      </p:sp>
      <p:pic>
        <p:nvPicPr>
          <p:cNvPr id="5" name="Marcador de contenido 4" descr="Imagen que contiene texto&#10;&#10;Descripción generada con confianza alta">
            <a:extLst>
              <a:ext uri="{FF2B5EF4-FFF2-40B4-BE49-F238E27FC236}">
                <a16:creationId xmlns:a16="http://schemas.microsoft.com/office/drawing/2014/main" id="{1F71DEEE-1DF7-42AD-9B13-1363C2E2E3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824" y="342942"/>
            <a:ext cx="4824536" cy="6172115"/>
          </a:xfrm>
        </p:spPr>
      </p:pic>
      <p:sp>
        <p:nvSpPr>
          <p:cNvPr id="6" name="Rectángulo 5">
            <a:extLst>
              <a:ext uri="{FF2B5EF4-FFF2-40B4-BE49-F238E27FC236}">
                <a16:creationId xmlns:a16="http://schemas.microsoft.com/office/drawing/2014/main" id="{69035F0D-5769-4B61-A5DA-FE9AC8E69C54}"/>
              </a:ext>
            </a:extLst>
          </p:cNvPr>
          <p:cNvSpPr/>
          <p:nvPr/>
        </p:nvSpPr>
        <p:spPr>
          <a:xfrm>
            <a:off x="161648" y="5626453"/>
            <a:ext cx="2987824" cy="646331"/>
          </a:xfrm>
          <a:prstGeom prst="rect">
            <a:avLst/>
          </a:prstGeom>
        </p:spPr>
        <p:txBody>
          <a:bodyPr wrap="square">
            <a:spAutoFit/>
          </a:bodyPr>
          <a:lstStyle/>
          <a:p>
            <a:r>
              <a:rPr lang="es-CO" dirty="0"/>
              <a:t>http://hl7.org/fhir/2018Sep/overview-arch.html</a:t>
            </a:r>
          </a:p>
        </p:txBody>
      </p:sp>
    </p:spTree>
    <p:extLst>
      <p:ext uri="{BB962C8B-B14F-4D97-AF65-F5344CB8AC3E}">
        <p14:creationId xmlns:p14="http://schemas.microsoft.com/office/powerpoint/2010/main" val="2949552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D13B3-8F78-4A0C-8B73-67BD3C73D692}"/>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1C3E66EA-24EE-4949-9004-181DEAF0E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64" y="-32002"/>
            <a:ext cx="8916472" cy="6890002"/>
          </a:xfrm>
        </p:spPr>
      </p:pic>
    </p:spTree>
    <p:extLst>
      <p:ext uri="{BB962C8B-B14F-4D97-AF65-F5344CB8AC3E}">
        <p14:creationId xmlns:p14="http://schemas.microsoft.com/office/powerpoint/2010/main" val="1896734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a:extLst>
              <a:ext uri="{FF2B5EF4-FFF2-40B4-BE49-F238E27FC236}">
                <a16:creationId xmlns:a16="http://schemas.microsoft.com/office/drawing/2014/main" id="{3195D52F-E1AA-4434-AF49-021E800BB94E}"/>
              </a:ext>
            </a:extLst>
          </p:cNvPr>
          <p:cNvSpPr>
            <a:spLocks noGrp="1" noChangeArrowheads="1"/>
          </p:cNvSpPr>
          <p:nvPr>
            <p:ph type="title"/>
          </p:nvPr>
        </p:nvSpPr>
        <p:spPr/>
        <p:txBody>
          <a:bodyPr/>
          <a:lstStyle/>
          <a:p>
            <a:pPr>
              <a:defRPr/>
            </a:pPr>
            <a:r>
              <a:rPr lang="es-ES"/>
              <a:t>Referencias</a:t>
            </a:r>
          </a:p>
        </p:txBody>
      </p:sp>
      <p:sp>
        <p:nvSpPr>
          <p:cNvPr id="440368" name="Rectangle 48">
            <a:extLst>
              <a:ext uri="{FF2B5EF4-FFF2-40B4-BE49-F238E27FC236}">
                <a16:creationId xmlns:a16="http://schemas.microsoft.com/office/drawing/2014/main" id="{5C95F459-7B56-45A4-A532-DA9243531660}"/>
              </a:ext>
            </a:extLst>
          </p:cNvPr>
          <p:cNvSpPr>
            <a:spLocks noChangeArrowheads="1"/>
          </p:cNvSpPr>
          <p:nvPr/>
        </p:nvSpPr>
        <p:spPr bwMode="auto">
          <a:xfrm>
            <a:off x="762000" y="1701800"/>
            <a:ext cx="7696200" cy="4751388"/>
          </a:xfrm>
          <a:prstGeom prst="rect">
            <a:avLst/>
          </a:prstGeom>
          <a:noFill/>
          <a:ln w="9525">
            <a:noFill/>
            <a:miter lim="800000"/>
            <a:headEnd/>
            <a:tailEnd/>
          </a:ln>
          <a:effectLst>
            <a:outerShdw dist="35921" dir="2700000" algn="ctr" rotWithShape="0">
              <a:schemeClr val="bg1"/>
            </a:outerShdw>
          </a:effectLst>
        </p:spPr>
        <p:txBody>
          <a:bodyPr/>
          <a:lstStyle/>
          <a:p>
            <a:pPr marL="342900" indent="-342900">
              <a:lnSpc>
                <a:spcPct val="90000"/>
              </a:lnSpc>
              <a:spcBef>
                <a:spcPct val="20000"/>
              </a:spcBef>
              <a:buClr>
                <a:schemeClr val="accent1"/>
              </a:buClr>
              <a:buSzPct val="75000"/>
              <a:buFont typeface="Wingdings" pitchFamily="2" charset="2"/>
              <a:buChar char="l"/>
              <a:defRPr/>
            </a:pPr>
            <a:r>
              <a:rPr kumimoji="1" lang="es-ES" sz="2000" dirty="0">
                <a:latin typeface="Tahoma" pitchFamily="34" charset="0"/>
              </a:rPr>
              <a:t>Vallecillo, Antonio. El Futuro de los Servicios Web. Universidad de Málaga</a:t>
            </a:r>
          </a:p>
          <a:p>
            <a:pPr marL="342900" indent="-342900">
              <a:lnSpc>
                <a:spcPct val="90000"/>
              </a:lnSpc>
              <a:spcBef>
                <a:spcPct val="20000"/>
              </a:spcBef>
              <a:buClr>
                <a:schemeClr val="accent1"/>
              </a:buClr>
              <a:buSzPct val="75000"/>
              <a:buFont typeface="Wingdings" pitchFamily="2" charset="2"/>
              <a:buChar char="l"/>
              <a:defRPr/>
            </a:pPr>
            <a:r>
              <a:rPr kumimoji="1" lang="en-US" sz="2000" dirty="0" err="1">
                <a:latin typeface="Tahoma" pitchFamily="34" charset="0"/>
              </a:rPr>
              <a:t>Naranjo</a:t>
            </a:r>
            <a:r>
              <a:rPr kumimoji="1" lang="en-US" sz="2000" dirty="0">
                <a:latin typeface="Tahoma" pitchFamily="34" charset="0"/>
              </a:rPr>
              <a:t>, Julio. </a:t>
            </a:r>
            <a:r>
              <a:rPr kumimoji="1" lang="en-US" sz="2000" dirty="0" err="1">
                <a:latin typeface="Tahoma" pitchFamily="34" charset="0"/>
              </a:rPr>
              <a:t>Arquitectura</a:t>
            </a:r>
            <a:r>
              <a:rPr kumimoji="1" lang="en-US" sz="2000" dirty="0">
                <a:latin typeface="Tahoma" pitchFamily="34" charset="0"/>
              </a:rPr>
              <a:t> </a:t>
            </a:r>
            <a:r>
              <a:rPr kumimoji="1" lang="en-US" sz="2000" dirty="0" err="1">
                <a:latin typeface="Tahoma" pitchFamily="34" charset="0"/>
              </a:rPr>
              <a:t>Basada</a:t>
            </a:r>
            <a:r>
              <a:rPr kumimoji="1" lang="en-US" sz="2000" dirty="0">
                <a:latin typeface="Tahoma" pitchFamily="34" charset="0"/>
              </a:rPr>
              <a:t> en </a:t>
            </a:r>
            <a:r>
              <a:rPr kumimoji="1" lang="en-US" sz="2000" dirty="0" err="1">
                <a:latin typeface="Tahoma" pitchFamily="34" charset="0"/>
              </a:rPr>
              <a:t>Servicios</a:t>
            </a:r>
            <a:r>
              <a:rPr kumimoji="1" lang="en-US" sz="2000" dirty="0">
                <a:latin typeface="Tahoma" pitchFamily="34" charset="0"/>
              </a:rPr>
              <a:t>, Microsoft.</a:t>
            </a:r>
          </a:p>
          <a:p>
            <a:pPr marL="342900" indent="-342900">
              <a:lnSpc>
                <a:spcPct val="90000"/>
              </a:lnSpc>
              <a:spcBef>
                <a:spcPct val="20000"/>
              </a:spcBef>
              <a:buClr>
                <a:schemeClr val="accent1"/>
              </a:buClr>
              <a:buSzPct val="75000"/>
              <a:buFont typeface="Wingdings" pitchFamily="2" charset="2"/>
              <a:buChar char="l"/>
              <a:defRPr/>
            </a:pPr>
            <a:r>
              <a:rPr kumimoji="1" lang="en-US" sz="2000" dirty="0" err="1">
                <a:latin typeface="Tahoma" pitchFamily="34" charset="0"/>
              </a:rPr>
              <a:t>Álvarez</a:t>
            </a:r>
            <a:r>
              <a:rPr kumimoji="1" lang="en-US" sz="2000" dirty="0">
                <a:latin typeface="Tahoma" pitchFamily="34" charset="0"/>
              </a:rPr>
              <a:t>, José Mauricio. EL Valor de </a:t>
            </a:r>
            <a:r>
              <a:rPr kumimoji="1" lang="en-US" sz="2000" dirty="0" err="1">
                <a:latin typeface="Tahoma" pitchFamily="34" charset="0"/>
              </a:rPr>
              <a:t>Negocio</a:t>
            </a:r>
            <a:r>
              <a:rPr kumimoji="1" lang="en-US" sz="2000" dirty="0">
                <a:latin typeface="Tahoma" pitchFamily="34" charset="0"/>
              </a:rPr>
              <a:t> de </a:t>
            </a:r>
            <a:r>
              <a:rPr kumimoji="1" lang="en-US" sz="2000" dirty="0" err="1">
                <a:latin typeface="Tahoma" pitchFamily="34" charset="0"/>
              </a:rPr>
              <a:t>Arquitecturas</a:t>
            </a:r>
            <a:r>
              <a:rPr kumimoji="1" lang="en-US" sz="2000" dirty="0">
                <a:latin typeface="Tahoma" pitchFamily="34" charset="0"/>
              </a:rPr>
              <a:t> </a:t>
            </a:r>
            <a:r>
              <a:rPr kumimoji="1" lang="en-US" sz="2000" dirty="0" err="1">
                <a:latin typeface="Tahoma" pitchFamily="34" charset="0"/>
              </a:rPr>
              <a:t>Orientadas</a:t>
            </a:r>
            <a:r>
              <a:rPr kumimoji="1" lang="en-US" sz="2000" dirty="0">
                <a:latin typeface="Tahoma" pitchFamily="34" charset="0"/>
              </a:rPr>
              <a:t> a </a:t>
            </a:r>
            <a:r>
              <a:rPr kumimoji="1" lang="en-US" sz="2000" dirty="0" err="1">
                <a:latin typeface="Tahoma" pitchFamily="34" charset="0"/>
              </a:rPr>
              <a:t>Servicios</a:t>
            </a:r>
            <a:r>
              <a:rPr kumimoji="1" lang="en-US" sz="2000" dirty="0">
                <a:latin typeface="Tahoma" pitchFamily="34" charset="0"/>
              </a:rPr>
              <a:t>. Microsoft.</a:t>
            </a:r>
          </a:p>
          <a:p>
            <a:pPr marL="342900" indent="-342900">
              <a:lnSpc>
                <a:spcPct val="90000"/>
              </a:lnSpc>
              <a:spcBef>
                <a:spcPct val="20000"/>
              </a:spcBef>
              <a:buClr>
                <a:schemeClr val="accent1"/>
              </a:buClr>
              <a:buSzPct val="75000"/>
              <a:buFont typeface="Wingdings" pitchFamily="2" charset="2"/>
              <a:buChar char="l"/>
              <a:defRPr/>
            </a:pPr>
            <a:r>
              <a:rPr kumimoji="1" lang="en-US" sz="2000" dirty="0">
                <a:latin typeface="Tahoma" pitchFamily="34" charset="0"/>
              </a:rPr>
              <a:t>NET Architecture Center: Service Oriented Architecture</a:t>
            </a:r>
          </a:p>
          <a:p>
            <a:pPr marL="342900" indent="-342900">
              <a:lnSpc>
                <a:spcPct val="90000"/>
              </a:lnSpc>
              <a:spcBef>
                <a:spcPct val="20000"/>
              </a:spcBef>
              <a:buClr>
                <a:schemeClr val="accent1"/>
              </a:buClr>
              <a:buSzPct val="75000"/>
              <a:buFont typeface="Wingdings" pitchFamily="2" charset="2"/>
              <a:buNone/>
              <a:defRPr/>
            </a:pPr>
            <a:r>
              <a:rPr kumimoji="1" lang="en-US" sz="2000" dirty="0">
                <a:latin typeface="Tahoma" pitchFamily="34" charset="0"/>
              </a:rPr>
              <a:t>	http://msdn.microsoft.com/architecture/soa/ </a:t>
            </a:r>
          </a:p>
          <a:p>
            <a:pPr marL="342900" indent="-342900">
              <a:lnSpc>
                <a:spcPct val="90000"/>
              </a:lnSpc>
              <a:spcBef>
                <a:spcPct val="20000"/>
              </a:spcBef>
              <a:buClr>
                <a:schemeClr val="accent1"/>
              </a:buClr>
              <a:buSzPct val="75000"/>
              <a:buFont typeface="Wingdings" pitchFamily="2" charset="2"/>
              <a:buChar char="l"/>
              <a:defRPr/>
            </a:pPr>
            <a:r>
              <a:rPr kumimoji="1" lang="en-US" sz="2000" dirty="0">
                <a:latin typeface="Tahoma" pitchFamily="34" charset="0"/>
              </a:rPr>
              <a:t>Understanding Service-Oriented Architecture </a:t>
            </a:r>
          </a:p>
          <a:p>
            <a:pPr marL="342900" indent="-342900">
              <a:lnSpc>
                <a:spcPct val="90000"/>
              </a:lnSpc>
              <a:spcBef>
                <a:spcPct val="20000"/>
              </a:spcBef>
              <a:buClr>
                <a:schemeClr val="accent1"/>
              </a:buClr>
              <a:buSzPct val="75000"/>
              <a:buFont typeface="Wingdings" pitchFamily="2" charset="2"/>
              <a:buNone/>
              <a:defRPr/>
            </a:pPr>
            <a:r>
              <a:rPr kumimoji="1" lang="en-US" sz="2000" dirty="0">
                <a:latin typeface="Tahoma" pitchFamily="34" charset="0"/>
              </a:rPr>
              <a:t>	http://msdn.microsoft.com/architecture/soa/default.aspx?pull=/library/en-us/dnmaj/html/aj1soa.asp </a:t>
            </a:r>
          </a:p>
          <a:p>
            <a:pPr marL="342900" indent="-342900">
              <a:lnSpc>
                <a:spcPct val="90000"/>
              </a:lnSpc>
              <a:spcBef>
                <a:spcPct val="20000"/>
              </a:spcBef>
              <a:buClr>
                <a:schemeClr val="accent1"/>
              </a:buClr>
              <a:buSzPct val="75000"/>
              <a:buFont typeface="Wingdings" pitchFamily="2" charset="2"/>
              <a:buChar char="l"/>
              <a:defRPr/>
            </a:pPr>
            <a:r>
              <a:rPr kumimoji="1" lang="en-US" sz="2000" dirty="0">
                <a:latin typeface="Tahoma" pitchFamily="34" charset="0"/>
              </a:rPr>
              <a:t>Patterns &amp; Practices</a:t>
            </a:r>
          </a:p>
          <a:p>
            <a:pPr marL="342900" indent="-342900">
              <a:lnSpc>
                <a:spcPct val="90000"/>
              </a:lnSpc>
              <a:spcBef>
                <a:spcPct val="20000"/>
              </a:spcBef>
              <a:buClr>
                <a:schemeClr val="accent1"/>
              </a:buClr>
              <a:buSzPct val="75000"/>
              <a:buFont typeface="Wingdings" pitchFamily="2" charset="2"/>
              <a:buNone/>
              <a:defRPr/>
            </a:pPr>
            <a:r>
              <a:rPr kumimoji="1" lang="en-US" sz="2000" dirty="0">
                <a:latin typeface="Tahoma" pitchFamily="34" charset="0"/>
              </a:rPr>
              <a:t>	http://www.microsoft.com/resources/practices</a:t>
            </a:r>
          </a:p>
          <a:p>
            <a:pPr marL="342900" indent="-342900">
              <a:lnSpc>
                <a:spcPct val="90000"/>
              </a:lnSpc>
              <a:spcBef>
                <a:spcPct val="20000"/>
              </a:spcBef>
              <a:buClr>
                <a:schemeClr val="accent1"/>
              </a:buClr>
              <a:buSzPct val="75000"/>
              <a:buFont typeface="Wingdings" pitchFamily="2" charset="2"/>
              <a:buChar char="l"/>
              <a:defRPr/>
            </a:pPr>
            <a:r>
              <a:rPr kumimoji="1" lang="en-US" sz="2000" dirty="0" err="1">
                <a:latin typeface="Tahoma" pitchFamily="34" charset="0"/>
              </a:rPr>
              <a:t>FTPOnline</a:t>
            </a:r>
            <a:r>
              <a:rPr kumimoji="1" lang="en-US" sz="2000" dirty="0">
                <a:latin typeface="Tahoma" pitchFamily="34" charset="0"/>
              </a:rPr>
              <a:t>: SPECIAL REPORT: Service-Oriented Architecture</a:t>
            </a:r>
          </a:p>
          <a:p>
            <a:pPr marL="342900" indent="-342900">
              <a:lnSpc>
                <a:spcPct val="90000"/>
              </a:lnSpc>
              <a:spcBef>
                <a:spcPct val="20000"/>
              </a:spcBef>
              <a:buClr>
                <a:schemeClr val="accent1"/>
              </a:buClr>
              <a:buSzPct val="75000"/>
              <a:buFont typeface="Wingdings" pitchFamily="2" charset="2"/>
              <a:buNone/>
              <a:defRPr/>
            </a:pPr>
            <a:r>
              <a:rPr kumimoji="1" lang="en-US" sz="2000" dirty="0">
                <a:latin typeface="Tahoma" pitchFamily="34" charset="0"/>
              </a:rPr>
              <a:t>	http://www.ftponline.com/special/soa/ </a:t>
            </a:r>
          </a:p>
          <a:p>
            <a:pPr marL="342900" indent="-342900">
              <a:lnSpc>
                <a:spcPct val="90000"/>
              </a:lnSpc>
              <a:spcBef>
                <a:spcPct val="20000"/>
              </a:spcBef>
              <a:buClr>
                <a:schemeClr val="accent1"/>
              </a:buClr>
              <a:buSzPct val="75000"/>
              <a:buFont typeface="Wingdings" pitchFamily="2" charset="2"/>
              <a:buChar char="l"/>
              <a:defRPr/>
            </a:pPr>
            <a:r>
              <a:rPr kumimoji="1" lang="en-US" sz="2000" dirty="0" err="1">
                <a:latin typeface="Tahoma" pitchFamily="34" charset="0"/>
              </a:rPr>
              <a:t>MetaGroup</a:t>
            </a:r>
            <a:r>
              <a:rPr kumimoji="1" lang="en-US" sz="2000" dirty="0">
                <a:latin typeface="Tahoma" pitchFamily="34" charset="0"/>
              </a:rPr>
              <a:t> – Disruptive SOA Trends - Transcript 2034</a:t>
            </a:r>
          </a:p>
          <a:p>
            <a:pPr marL="342900" indent="-342900">
              <a:lnSpc>
                <a:spcPct val="90000"/>
              </a:lnSpc>
              <a:spcBef>
                <a:spcPct val="20000"/>
              </a:spcBef>
              <a:buClr>
                <a:schemeClr val="accent1"/>
              </a:buClr>
              <a:buSzPct val="75000"/>
              <a:buFont typeface="Wingdings" pitchFamily="2" charset="2"/>
              <a:buChar char="l"/>
              <a:defRPr/>
            </a:pPr>
            <a:endParaRPr kumimoji="1" lang="es-ES" sz="2000" dirty="0">
              <a:latin typeface="Tahom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
            <a:extLst>
              <a:ext uri="{FF2B5EF4-FFF2-40B4-BE49-F238E27FC236}">
                <a16:creationId xmlns:a16="http://schemas.microsoft.com/office/drawing/2014/main" id="{A2062C6F-AB9A-42B9-A1F7-B286FD8CEFC3}"/>
              </a:ext>
            </a:extLst>
          </p:cNvPr>
          <p:cNvSpPr>
            <a:spLocks noChangeArrowheads="1"/>
          </p:cNvSpPr>
          <p:nvPr/>
        </p:nvSpPr>
        <p:spPr bwMode="auto">
          <a:xfrm>
            <a:off x="1187450" y="1773238"/>
            <a:ext cx="6985000" cy="489585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ES" altLang="es-CO"/>
          </a:p>
        </p:txBody>
      </p:sp>
      <p:sp>
        <p:nvSpPr>
          <p:cNvPr id="337922" name="Rectangle 2">
            <a:extLst>
              <a:ext uri="{FF2B5EF4-FFF2-40B4-BE49-F238E27FC236}">
                <a16:creationId xmlns:a16="http://schemas.microsoft.com/office/drawing/2014/main" id="{BCFAD0A4-69E8-414B-BB48-A87E396F85D2}"/>
              </a:ext>
            </a:extLst>
          </p:cNvPr>
          <p:cNvSpPr>
            <a:spLocks noGrp="1" noChangeArrowheads="1"/>
          </p:cNvSpPr>
          <p:nvPr>
            <p:ph type="title"/>
          </p:nvPr>
        </p:nvSpPr>
        <p:spPr>
          <a:xfrm>
            <a:off x="611560" y="788988"/>
            <a:ext cx="8532440" cy="849312"/>
          </a:xfrm>
        </p:spPr>
        <p:txBody>
          <a:bodyPr/>
          <a:lstStyle/>
          <a:p>
            <a:pPr>
              <a:defRPr/>
            </a:pPr>
            <a:r>
              <a:rPr lang="es-VE" dirty="0"/>
              <a:t>Servicios Web</a:t>
            </a:r>
          </a:p>
        </p:txBody>
      </p:sp>
      <p:graphicFrame>
        <p:nvGraphicFramePr>
          <p:cNvPr id="1026" name="Object 3">
            <a:extLst>
              <a:ext uri="{FF2B5EF4-FFF2-40B4-BE49-F238E27FC236}">
                <a16:creationId xmlns:a16="http://schemas.microsoft.com/office/drawing/2014/main" id="{ACCE7963-6A39-48F8-A953-B84BEB037019}"/>
              </a:ext>
            </a:extLst>
          </p:cNvPr>
          <p:cNvGraphicFramePr>
            <a:graphicFrameLocks noGrp="1" noChangeAspect="1"/>
          </p:cNvGraphicFramePr>
          <p:nvPr>
            <p:ph idx="1"/>
          </p:nvPr>
        </p:nvGraphicFramePr>
        <p:xfrm>
          <a:off x="2652713" y="2276475"/>
          <a:ext cx="3832225" cy="3313113"/>
        </p:xfrm>
        <a:graphic>
          <a:graphicData uri="http://schemas.openxmlformats.org/presentationml/2006/ole">
            <mc:AlternateContent xmlns:mc="http://schemas.openxmlformats.org/markup-compatibility/2006">
              <mc:Choice xmlns:v="urn:schemas-microsoft-com:vml" Requires="v">
                <p:oleObj spid="_x0000_s1042" name="Visio" r:id="rId5" imgW="4671000" imgH="4038838" progId="Visio.Drawing.6">
                  <p:embed/>
                </p:oleObj>
              </mc:Choice>
              <mc:Fallback>
                <p:oleObj name="Visio" r:id="rId5" imgW="4671000" imgH="4038838" progId="Visio.Drawing.6">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713" y="2276475"/>
                        <a:ext cx="3832225"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4">
            <a:extLst>
              <a:ext uri="{FF2B5EF4-FFF2-40B4-BE49-F238E27FC236}">
                <a16:creationId xmlns:a16="http://schemas.microsoft.com/office/drawing/2014/main" id="{F7CB4E72-F4F7-4A50-96B0-BE699E84DAC1}"/>
              </a:ext>
            </a:extLst>
          </p:cNvPr>
          <p:cNvSpPr txBox="1">
            <a:spLocks noChangeArrowheads="1"/>
          </p:cNvSpPr>
          <p:nvPr/>
        </p:nvSpPr>
        <p:spPr bwMode="auto">
          <a:xfrm>
            <a:off x="2339975" y="1844675"/>
            <a:ext cx="795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600" b="1">
                <a:solidFill>
                  <a:schemeClr val="bg1"/>
                </a:solidFill>
                <a:latin typeface="Arial" panose="020B0604020202020204" pitchFamily="34" charset="0"/>
                <a:cs typeface="Arial" panose="020B0604020202020204" pitchFamily="34" charset="0"/>
              </a:rPr>
              <a:t>E-mail</a:t>
            </a:r>
          </a:p>
        </p:txBody>
      </p:sp>
      <p:sp>
        <p:nvSpPr>
          <p:cNvPr id="1030" name="Text Box 5">
            <a:extLst>
              <a:ext uri="{FF2B5EF4-FFF2-40B4-BE49-F238E27FC236}">
                <a16:creationId xmlns:a16="http://schemas.microsoft.com/office/drawing/2014/main" id="{C956BA40-12D8-40F3-BE78-E41925BD2D7B}"/>
              </a:ext>
            </a:extLst>
          </p:cNvPr>
          <p:cNvSpPr txBox="1">
            <a:spLocks noChangeArrowheads="1"/>
          </p:cNvSpPr>
          <p:nvPr/>
        </p:nvSpPr>
        <p:spPr bwMode="auto">
          <a:xfrm>
            <a:off x="3851275" y="1844675"/>
            <a:ext cx="760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600" b="1">
                <a:solidFill>
                  <a:schemeClr val="bg1"/>
                </a:solidFill>
                <a:latin typeface="Arial" panose="020B0604020202020204" pitchFamily="34" charset="0"/>
                <a:cs typeface="Arial" panose="020B0604020202020204" pitchFamily="34" charset="0"/>
              </a:rPr>
              <a:t>WWW</a:t>
            </a:r>
          </a:p>
        </p:txBody>
      </p:sp>
      <p:sp>
        <p:nvSpPr>
          <p:cNvPr id="1031" name="Text Box 6">
            <a:extLst>
              <a:ext uri="{FF2B5EF4-FFF2-40B4-BE49-F238E27FC236}">
                <a16:creationId xmlns:a16="http://schemas.microsoft.com/office/drawing/2014/main" id="{E9531690-740E-48F6-AE71-4AFDE373FEE1}"/>
              </a:ext>
            </a:extLst>
          </p:cNvPr>
          <p:cNvSpPr txBox="1">
            <a:spLocks noChangeArrowheads="1"/>
          </p:cNvSpPr>
          <p:nvPr/>
        </p:nvSpPr>
        <p:spPr bwMode="auto">
          <a:xfrm>
            <a:off x="5230813" y="1868488"/>
            <a:ext cx="1573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600" b="1">
                <a:solidFill>
                  <a:schemeClr val="bg1"/>
                </a:solidFill>
                <a:latin typeface="Arial" panose="020B0604020202020204" pitchFamily="34" charset="0"/>
                <a:cs typeface="Arial" panose="020B0604020202020204" pitchFamily="34" charset="0"/>
              </a:rPr>
              <a:t>Servicios Web</a:t>
            </a:r>
          </a:p>
        </p:txBody>
      </p:sp>
      <p:sp>
        <p:nvSpPr>
          <p:cNvPr id="1032" name="Text Box 7">
            <a:extLst>
              <a:ext uri="{FF2B5EF4-FFF2-40B4-BE49-F238E27FC236}">
                <a16:creationId xmlns:a16="http://schemas.microsoft.com/office/drawing/2014/main" id="{0623F23B-A12A-46ED-A394-219DC1DA7D93}"/>
              </a:ext>
            </a:extLst>
          </p:cNvPr>
          <p:cNvSpPr txBox="1">
            <a:spLocks noChangeArrowheads="1"/>
          </p:cNvSpPr>
          <p:nvPr/>
        </p:nvSpPr>
        <p:spPr bwMode="auto">
          <a:xfrm>
            <a:off x="2327275" y="5849938"/>
            <a:ext cx="1096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600" b="1">
                <a:solidFill>
                  <a:schemeClr val="bg1"/>
                </a:solidFill>
                <a:latin typeface="Arial" panose="020B0604020202020204" pitchFamily="34" charset="0"/>
                <a:cs typeface="Arial" panose="020B0604020202020204" pitchFamily="34" charset="0"/>
              </a:rPr>
              <a:t>Conecta</a:t>
            </a:r>
          </a:p>
          <a:p>
            <a:pPr algn="ctr" eaLnBrk="1" hangingPunct="1"/>
            <a:r>
              <a:rPr lang="es-VE" altLang="es-CO" sz="1600" b="1">
                <a:solidFill>
                  <a:schemeClr val="bg1"/>
                </a:solidFill>
                <a:latin typeface="Arial" panose="020B0604020202020204" pitchFamily="34" charset="0"/>
                <a:cs typeface="Arial" panose="020B0604020202020204" pitchFamily="34" charset="0"/>
              </a:rPr>
              <a:t>Personas</a:t>
            </a:r>
          </a:p>
        </p:txBody>
      </p:sp>
      <p:sp>
        <p:nvSpPr>
          <p:cNvPr id="1033" name="Text Box 8">
            <a:extLst>
              <a:ext uri="{FF2B5EF4-FFF2-40B4-BE49-F238E27FC236}">
                <a16:creationId xmlns:a16="http://schemas.microsoft.com/office/drawing/2014/main" id="{446B7750-0023-47E2-B9A2-08384EC00E8A}"/>
              </a:ext>
            </a:extLst>
          </p:cNvPr>
          <p:cNvSpPr txBox="1">
            <a:spLocks noChangeArrowheads="1"/>
          </p:cNvSpPr>
          <p:nvPr/>
        </p:nvSpPr>
        <p:spPr bwMode="auto">
          <a:xfrm>
            <a:off x="3656013" y="5627688"/>
            <a:ext cx="13477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600" b="1">
                <a:solidFill>
                  <a:schemeClr val="bg1"/>
                </a:solidFill>
                <a:latin typeface="Arial" panose="020B0604020202020204" pitchFamily="34" charset="0"/>
                <a:cs typeface="Arial" panose="020B0604020202020204" pitchFamily="34" charset="0"/>
              </a:rPr>
              <a:t>Conecta</a:t>
            </a:r>
          </a:p>
          <a:p>
            <a:pPr algn="ctr" eaLnBrk="1" hangingPunct="1"/>
            <a:r>
              <a:rPr lang="es-VE" altLang="es-CO" sz="1600" b="1">
                <a:solidFill>
                  <a:schemeClr val="bg1"/>
                </a:solidFill>
                <a:latin typeface="Arial" panose="020B0604020202020204" pitchFamily="34" charset="0"/>
                <a:cs typeface="Arial" panose="020B0604020202020204" pitchFamily="34" charset="0"/>
              </a:rPr>
              <a:t>Personas a</a:t>
            </a:r>
          </a:p>
          <a:p>
            <a:pPr algn="ctr" eaLnBrk="1" hangingPunct="1"/>
            <a:r>
              <a:rPr lang="es-VE" altLang="es-CO" sz="1600" b="1">
                <a:solidFill>
                  <a:schemeClr val="bg1"/>
                </a:solidFill>
                <a:latin typeface="Arial" panose="020B0604020202020204" pitchFamily="34" charset="0"/>
                <a:cs typeface="Arial" panose="020B0604020202020204" pitchFamily="34" charset="0"/>
              </a:rPr>
              <a:t>Información</a:t>
            </a:r>
          </a:p>
        </p:txBody>
      </p:sp>
      <p:sp>
        <p:nvSpPr>
          <p:cNvPr id="1034" name="Text Box 9">
            <a:extLst>
              <a:ext uri="{FF2B5EF4-FFF2-40B4-BE49-F238E27FC236}">
                <a16:creationId xmlns:a16="http://schemas.microsoft.com/office/drawing/2014/main" id="{2BC50729-AFA1-4E12-9A6C-3A78E12EAEFC}"/>
              </a:ext>
            </a:extLst>
          </p:cNvPr>
          <p:cNvSpPr txBox="1">
            <a:spLocks noChangeArrowheads="1"/>
          </p:cNvSpPr>
          <p:nvPr/>
        </p:nvSpPr>
        <p:spPr bwMode="auto">
          <a:xfrm>
            <a:off x="5295900" y="5818188"/>
            <a:ext cx="14366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VE" altLang="es-CO" sz="1600" b="1">
                <a:solidFill>
                  <a:schemeClr val="bg1"/>
                </a:solidFill>
                <a:latin typeface="Arial" panose="020B0604020202020204" pitchFamily="34" charset="0"/>
                <a:cs typeface="Arial" panose="020B0604020202020204" pitchFamily="34" charset="0"/>
              </a:rPr>
              <a:t>Conecta</a:t>
            </a:r>
          </a:p>
          <a:p>
            <a:pPr algn="ctr" eaLnBrk="1" hangingPunct="1"/>
            <a:r>
              <a:rPr lang="es-VE" altLang="es-CO" sz="1600" b="1">
                <a:solidFill>
                  <a:schemeClr val="bg1"/>
                </a:solidFill>
                <a:latin typeface="Arial" panose="020B0604020202020204" pitchFamily="34" charset="0"/>
                <a:cs typeface="Arial" panose="020B0604020202020204" pitchFamily="34" charset="0"/>
              </a:rPr>
              <a:t>Aplicaciones</a:t>
            </a:r>
          </a:p>
        </p:txBody>
      </p:sp>
    </p:spTree>
    <p:custDataLst>
      <p:tags r:id="rId2"/>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8E3F03-C9A2-4438-B2DB-E710FFCB3783}"/>
              </a:ext>
            </a:extLst>
          </p:cNvPr>
          <p:cNvSpPr>
            <a:spLocks noGrp="1"/>
          </p:cNvSpPr>
          <p:nvPr>
            <p:ph type="title"/>
          </p:nvPr>
        </p:nvSpPr>
        <p:spPr/>
        <p:txBody>
          <a:bodyPr/>
          <a:lstStyle/>
          <a:p>
            <a:r>
              <a:rPr lang="es-CO" dirty="0"/>
              <a:t>SOAP (</a:t>
            </a:r>
            <a:r>
              <a:rPr lang="es-CO" i="1" dirty="0"/>
              <a:t>Simple </a:t>
            </a:r>
            <a:r>
              <a:rPr lang="es-CO" i="1" dirty="0" err="1"/>
              <a:t>Object</a:t>
            </a:r>
            <a:r>
              <a:rPr lang="es-CO" i="1" dirty="0"/>
              <a:t> Access </a:t>
            </a:r>
            <a:r>
              <a:rPr lang="es-CO" i="1" dirty="0" err="1"/>
              <a:t>Protocol</a:t>
            </a:r>
            <a:r>
              <a:rPr lang="es-CO" dirty="0"/>
              <a:t>)</a:t>
            </a:r>
          </a:p>
        </p:txBody>
      </p:sp>
      <p:sp>
        <p:nvSpPr>
          <p:cNvPr id="3" name="Marcador de contenido 2">
            <a:extLst>
              <a:ext uri="{FF2B5EF4-FFF2-40B4-BE49-F238E27FC236}">
                <a16:creationId xmlns:a16="http://schemas.microsoft.com/office/drawing/2014/main" id="{1E851B26-E08B-4911-BC7D-A73ADD99D7E0}"/>
              </a:ext>
            </a:extLst>
          </p:cNvPr>
          <p:cNvSpPr>
            <a:spLocks noGrp="1"/>
          </p:cNvSpPr>
          <p:nvPr>
            <p:ph idx="1"/>
          </p:nvPr>
        </p:nvSpPr>
        <p:spPr/>
        <p:txBody>
          <a:bodyPr>
            <a:normAutofit/>
          </a:bodyPr>
          <a:lstStyle/>
          <a:p>
            <a:pPr>
              <a:lnSpc>
                <a:spcPct val="150000"/>
              </a:lnSpc>
            </a:pPr>
            <a:r>
              <a:rPr lang="es-ES" sz="2400" dirty="0"/>
              <a:t>Contienen una descripción legible por la máquina de la descripción de las operaciones ofrecidas por el servicio, escrita en WSDL (</a:t>
            </a:r>
            <a:r>
              <a:rPr lang="es-ES" sz="2400" i="1" dirty="0"/>
              <a:t>Web </a:t>
            </a:r>
            <a:r>
              <a:rPr lang="es-ES" sz="2400" i="1" dirty="0" err="1"/>
              <a:t>Services</a:t>
            </a:r>
            <a:r>
              <a:rPr lang="es-ES" sz="2400" i="1" dirty="0"/>
              <a:t> </a:t>
            </a:r>
            <a:r>
              <a:rPr lang="es-ES" sz="2400" i="1" dirty="0" err="1"/>
              <a:t>Description</a:t>
            </a:r>
            <a:r>
              <a:rPr lang="es-ES" sz="2400" i="1" dirty="0"/>
              <a:t> </a:t>
            </a:r>
            <a:r>
              <a:rPr lang="es-ES" sz="2400" i="1" dirty="0" err="1"/>
              <a:t>Language</a:t>
            </a:r>
            <a:r>
              <a:rPr lang="es-ES" sz="2400" dirty="0"/>
              <a:t>), que es un lenguaje basado en XML para definir las interfaces sintácticamente.</a:t>
            </a:r>
            <a:endParaRPr lang="es-CO" sz="2400" dirty="0"/>
          </a:p>
        </p:txBody>
      </p:sp>
    </p:spTree>
    <p:extLst>
      <p:ext uri="{BB962C8B-B14F-4D97-AF65-F5344CB8AC3E}">
        <p14:creationId xmlns:p14="http://schemas.microsoft.com/office/powerpoint/2010/main" val="226377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827B4-AC12-4927-A277-16778B9FE9F8}"/>
              </a:ext>
            </a:extLst>
          </p:cNvPr>
          <p:cNvSpPr>
            <a:spLocks noGrp="1"/>
          </p:cNvSpPr>
          <p:nvPr>
            <p:ph type="title"/>
          </p:nvPr>
        </p:nvSpPr>
        <p:spPr/>
        <p:txBody>
          <a:bodyPr/>
          <a:lstStyle/>
          <a:p>
            <a:r>
              <a:rPr lang="en-US" dirty="0"/>
              <a:t>Web RESTful (</a:t>
            </a:r>
            <a:r>
              <a:rPr lang="en-US" i="1" dirty="0"/>
              <a:t>Representational State Transfer Web Services</a:t>
            </a:r>
            <a:r>
              <a:rPr lang="en-US" dirty="0"/>
              <a:t>)</a:t>
            </a:r>
            <a:endParaRPr lang="es-CO" dirty="0"/>
          </a:p>
        </p:txBody>
      </p:sp>
      <p:sp>
        <p:nvSpPr>
          <p:cNvPr id="3" name="Marcador de contenido 2">
            <a:extLst>
              <a:ext uri="{FF2B5EF4-FFF2-40B4-BE49-F238E27FC236}">
                <a16:creationId xmlns:a16="http://schemas.microsoft.com/office/drawing/2014/main" id="{C2C24FB9-0876-404F-8B68-B8E1F0D9FB53}"/>
              </a:ext>
            </a:extLst>
          </p:cNvPr>
          <p:cNvSpPr>
            <a:spLocks noGrp="1"/>
          </p:cNvSpPr>
          <p:nvPr>
            <p:ph idx="1"/>
          </p:nvPr>
        </p:nvSpPr>
        <p:spPr/>
        <p:txBody>
          <a:bodyPr>
            <a:normAutofit lnSpcReduction="10000"/>
          </a:bodyPr>
          <a:lstStyle/>
          <a:p>
            <a:pPr>
              <a:buFont typeface="Arial" panose="020B0604020202020204" pitchFamily="34" charset="0"/>
              <a:buChar char="•"/>
            </a:pPr>
            <a:r>
              <a:rPr lang="es-ES" sz="2400" dirty="0"/>
              <a:t>Adecuados para escenarios de integración básicos </a:t>
            </a:r>
            <a:r>
              <a:rPr lang="es-ES" sz="2400" i="1" dirty="0"/>
              <a:t>ad-hoc</a:t>
            </a:r>
            <a:r>
              <a:rPr lang="es-ES" sz="2400" dirty="0"/>
              <a:t>.</a:t>
            </a:r>
          </a:p>
          <a:p>
            <a:pPr>
              <a:buFont typeface="Arial" panose="020B0604020202020204" pitchFamily="34" charset="0"/>
              <a:buChar char="•"/>
            </a:pPr>
            <a:r>
              <a:rPr lang="es-ES" sz="2400" dirty="0"/>
              <a:t>Dichos servicios Web se suelen integrar mejor con HTTP que los servicios basado en SOAP, no requieren mensajes XML o WSDL</a:t>
            </a:r>
          </a:p>
          <a:p>
            <a:pPr>
              <a:buFont typeface="Arial" panose="020B0604020202020204" pitchFamily="34" charset="0"/>
              <a:buChar char="•"/>
            </a:pPr>
            <a:r>
              <a:rPr lang="es-ES" sz="2400" dirty="0"/>
              <a:t>Los servicios Web REST utilizan estándares muy conocidos como HTTP, SML, URI, MIME.</a:t>
            </a:r>
          </a:p>
          <a:p>
            <a:pPr>
              <a:buFont typeface="Arial" panose="020B0604020202020204" pitchFamily="34" charset="0"/>
              <a:buChar char="•"/>
            </a:pPr>
            <a:r>
              <a:rPr lang="es-ES" sz="2400" dirty="0"/>
              <a:t> El desarrollo de servicios </a:t>
            </a:r>
            <a:r>
              <a:rPr lang="es-ES" sz="2400" dirty="0" err="1"/>
              <a:t>RESTful</a:t>
            </a:r>
            <a:r>
              <a:rPr lang="es-ES" sz="2400" dirty="0"/>
              <a:t> es barato y tiene muy pocas "barreras" para su adopción-</a:t>
            </a:r>
          </a:p>
          <a:p>
            <a:pPr>
              <a:buFont typeface="Arial" panose="020B0604020202020204" pitchFamily="34" charset="0"/>
              <a:buChar char="•"/>
            </a:pPr>
            <a:r>
              <a:rPr lang="es-CO" sz="2400" dirty="0"/>
              <a:t>PERO tiene el problema del Libre Albedrío. </a:t>
            </a:r>
            <a:endParaRPr lang="es-ES" sz="2400" dirty="0"/>
          </a:p>
        </p:txBody>
      </p:sp>
    </p:spTree>
    <p:extLst>
      <p:ext uri="{BB962C8B-B14F-4D97-AF65-F5344CB8AC3E}">
        <p14:creationId xmlns:p14="http://schemas.microsoft.com/office/powerpoint/2010/main" val="252633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C0D23-2C50-438E-A28E-BD5111F733D9}"/>
              </a:ext>
            </a:extLst>
          </p:cNvPr>
          <p:cNvSpPr>
            <a:spLocks noGrp="1"/>
          </p:cNvSpPr>
          <p:nvPr>
            <p:ph type="title"/>
          </p:nvPr>
        </p:nvSpPr>
        <p:spPr/>
        <p:txBody>
          <a:bodyPr>
            <a:normAutofit fontScale="90000"/>
          </a:bodyPr>
          <a:lstStyle/>
          <a:p>
            <a:r>
              <a:rPr lang="es-ES" dirty="0"/>
              <a:t>UDDI es un estándar basado en XML para describir, publicar y encontrar servicios web</a:t>
            </a:r>
            <a:endParaRPr lang="es-CO" dirty="0"/>
          </a:p>
        </p:txBody>
      </p:sp>
      <p:sp>
        <p:nvSpPr>
          <p:cNvPr id="3" name="Marcador de contenido 2">
            <a:extLst>
              <a:ext uri="{FF2B5EF4-FFF2-40B4-BE49-F238E27FC236}">
                <a16:creationId xmlns:a16="http://schemas.microsoft.com/office/drawing/2014/main" id="{1A83629B-220B-4EE6-A232-A4C63B650000}"/>
              </a:ext>
            </a:extLst>
          </p:cNvPr>
          <p:cNvSpPr>
            <a:spLocks noGrp="1"/>
          </p:cNvSpPr>
          <p:nvPr>
            <p:ph idx="1"/>
          </p:nvPr>
        </p:nvSpPr>
        <p:spPr>
          <a:xfrm>
            <a:off x="539552" y="2084832"/>
            <a:ext cx="8136904" cy="4656536"/>
          </a:xfrm>
        </p:spPr>
        <p:txBody>
          <a:bodyPr>
            <a:normAutofit fontScale="92500" lnSpcReduction="10000"/>
          </a:bodyPr>
          <a:lstStyle/>
          <a:p>
            <a:r>
              <a:rPr lang="es-ES" sz="2400" dirty="0"/>
              <a:t>UDDI significa </a:t>
            </a:r>
            <a:r>
              <a:rPr lang="es-ES" sz="2400" b="1" dirty="0"/>
              <a:t>Descripción Universal, Descubrimiento e Integración.</a:t>
            </a:r>
            <a:endParaRPr lang="es-ES" sz="2400" dirty="0"/>
          </a:p>
          <a:p>
            <a:r>
              <a:rPr lang="es-ES" sz="2400" dirty="0"/>
              <a:t>UDDI es una especificación para un registro distribuido de servicios web.</a:t>
            </a:r>
          </a:p>
          <a:p>
            <a:r>
              <a:rPr lang="es-ES" sz="2400" dirty="0"/>
              <a:t>UDDI es un marco abierto, independiente de la plataforma.</a:t>
            </a:r>
          </a:p>
          <a:p>
            <a:r>
              <a:rPr lang="es-ES" sz="2400" dirty="0"/>
              <a:t>UDDI puede comunicarse a través de SOAP, CORBA, Java RMI </a:t>
            </a:r>
            <a:r>
              <a:rPr lang="es-ES" sz="2400" dirty="0" err="1"/>
              <a:t>Protocol</a:t>
            </a:r>
            <a:r>
              <a:rPr lang="es-ES" sz="2400" dirty="0"/>
              <a:t>.</a:t>
            </a:r>
          </a:p>
          <a:p>
            <a:r>
              <a:rPr lang="es-ES" sz="2400" dirty="0"/>
              <a:t>UDDI utiliza el lenguaje de definición de servicios web (WSDL) para describir las interfaces con los servicios web.</a:t>
            </a:r>
          </a:p>
          <a:p>
            <a:r>
              <a:rPr lang="es-ES" sz="2400" dirty="0"/>
              <a:t>UDDI se ve con SOAP y WSDL como uno de los tres estándares básicos de servicios web.</a:t>
            </a:r>
          </a:p>
          <a:p>
            <a:r>
              <a:rPr lang="es-ES" sz="2400" dirty="0"/>
              <a:t>UDDI es una iniciativa de industria abierta, que permite a las empresas descubrirse entre sí y definir cómo interactúan a través de Internet.</a:t>
            </a:r>
          </a:p>
        </p:txBody>
      </p:sp>
    </p:spTree>
    <p:extLst>
      <p:ext uri="{BB962C8B-B14F-4D97-AF65-F5344CB8AC3E}">
        <p14:creationId xmlns:p14="http://schemas.microsoft.com/office/powerpoint/2010/main" val="272868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89A6F02-3ACA-4879-B387-E598BAE8096D}"/>
              </a:ext>
            </a:extLst>
          </p:cNvPr>
          <p:cNvGrpSpPr>
            <a:grpSpLocks/>
          </p:cNvGrpSpPr>
          <p:nvPr/>
        </p:nvGrpSpPr>
        <p:grpSpPr bwMode="auto">
          <a:xfrm>
            <a:off x="152400" y="5067300"/>
            <a:ext cx="7924800" cy="700088"/>
            <a:chOff x="96" y="2974"/>
            <a:chExt cx="4992" cy="441"/>
          </a:xfrm>
        </p:grpSpPr>
        <p:sp>
          <p:nvSpPr>
            <p:cNvPr id="387075" name="Rectangle 3">
              <a:extLst>
                <a:ext uri="{FF2B5EF4-FFF2-40B4-BE49-F238E27FC236}">
                  <a16:creationId xmlns:a16="http://schemas.microsoft.com/office/drawing/2014/main" id="{0CF3C053-524D-4BB5-80B5-095433C4FF9A}"/>
                </a:ext>
              </a:extLst>
            </p:cNvPr>
            <p:cNvSpPr>
              <a:spLocks noChangeArrowheads="1"/>
            </p:cNvSpPr>
            <p:nvPr/>
          </p:nvSpPr>
          <p:spPr bwMode="auto">
            <a:xfrm>
              <a:off x="3453" y="2974"/>
              <a:ext cx="1635" cy="415"/>
            </a:xfrm>
            <a:prstGeom prst="rect">
              <a:avLst/>
            </a:prstGeom>
            <a:gradFill rotWithShape="0">
              <a:gsLst>
                <a:gs pos="0">
                  <a:srgbClr val="8181FF">
                    <a:gamma/>
                    <a:shade val="46275"/>
                    <a:invGamma/>
                  </a:srgbClr>
                </a:gs>
                <a:gs pos="100000">
                  <a:srgbClr val="8181FF"/>
                </a:gs>
              </a:gsLst>
              <a:lin ang="5400000" scaled="1"/>
            </a:gradFill>
            <a:ln w="19050">
              <a:noFill/>
              <a:miter lim="800000"/>
              <a:headEnd/>
              <a:tailEnd/>
            </a:ln>
            <a:effectLst>
              <a:prstShdw prst="shdw18" dist="17961" dir="13500000">
                <a:srgbClr val="8181FF">
                  <a:gamma/>
                  <a:shade val="60000"/>
                  <a:invGamma/>
                </a:srgbClr>
              </a:prstShdw>
            </a:effectLst>
          </p:spPr>
          <p:txBody>
            <a:bodyPr wrap="none" anchor="ctr"/>
            <a:lstStyle/>
            <a:p>
              <a:pPr algn="ctr" eaLnBrk="1" hangingPunct="1">
                <a:lnSpc>
                  <a:spcPct val="90000"/>
                </a:lnSpc>
                <a:defRPr/>
              </a:pPr>
              <a:r>
                <a:rPr lang="en-US" b="1" dirty="0">
                  <a:effectLst>
                    <a:outerShdw blurRad="38100" dist="38100" dir="2700000" algn="tl">
                      <a:srgbClr val="000000"/>
                    </a:outerShdw>
                  </a:effectLst>
                  <a:latin typeface="Arial Narrow" pitchFamily="34" charset="0"/>
                  <a:cs typeface="Arial" charset="0"/>
                </a:rPr>
                <a:t>SOAP</a:t>
              </a:r>
            </a:p>
          </p:txBody>
        </p:sp>
        <p:sp>
          <p:nvSpPr>
            <p:cNvPr id="387076" name="Rectangle 4">
              <a:extLst>
                <a:ext uri="{FF2B5EF4-FFF2-40B4-BE49-F238E27FC236}">
                  <a16:creationId xmlns:a16="http://schemas.microsoft.com/office/drawing/2014/main" id="{1F59CA46-64F8-45BD-8405-71D543FAC197}"/>
                </a:ext>
              </a:extLst>
            </p:cNvPr>
            <p:cNvSpPr>
              <a:spLocks noChangeArrowheads="1"/>
            </p:cNvSpPr>
            <p:nvPr/>
          </p:nvSpPr>
          <p:spPr bwMode="auto">
            <a:xfrm>
              <a:off x="96" y="3011"/>
              <a:ext cx="3314" cy="404"/>
            </a:xfrm>
            <a:prstGeom prst="rect">
              <a:avLst/>
            </a:prstGeom>
            <a:noFill/>
            <a:ln w="9525">
              <a:noFill/>
              <a:miter lim="800000"/>
              <a:headEnd/>
              <a:tailEnd/>
            </a:ln>
            <a:effectLst/>
          </p:spPr>
          <p:txBody>
            <a:bodyPr>
              <a:spAutoFit/>
            </a:bodyPr>
            <a:lstStyle/>
            <a:p>
              <a:pPr marL="288925" indent="-288925" eaLnBrk="1" hangingPunct="1">
                <a:lnSpc>
                  <a:spcPct val="90000"/>
                </a:lnSpc>
                <a:buClr>
                  <a:schemeClr val="tx2"/>
                </a:buClr>
                <a:buSzPct val="75000"/>
                <a:buFont typeface="Wingdings" pitchFamily="2" charset="2"/>
                <a:buChar char="n"/>
                <a:defRPr/>
              </a:pPr>
              <a:r>
                <a:rPr lang="es-CO" sz="2000" b="1">
                  <a:effectLst>
                    <a:outerShdw blurRad="38100" dist="38100" dir="2700000" algn="tl">
                      <a:srgbClr val="000000"/>
                    </a:outerShdw>
                  </a:effectLst>
                  <a:latin typeface="Arial" charset="0"/>
                  <a:cs typeface="Arial" charset="0"/>
                </a:rPr>
                <a:t>Formatos para enviar y recibir datos usando </a:t>
              </a:r>
              <a:r>
                <a:rPr lang="en-US" sz="2000" b="1">
                  <a:effectLst>
                    <a:outerShdw blurRad="38100" dist="38100" dir="2700000" algn="tl">
                      <a:srgbClr val="000000"/>
                    </a:outerShdw>
                  </a:effectLst>
                  <a:latin typeface="Arial" charset="0"/>
                  <a:cs typeface="Arial" charset="0"/>
                </a:rPr>
                <a:t> XML </a:t>
              </a:r>
            </a:p>
          </p:txBody>
        </p:sp>
      </p:grpSp>
      <p:grpSp>
        <p:nvGrpSpPr>
          <p:cNvPr id="3" name="Group 5">
            <a:extLst>
              <a:ext uri="{FF2B5EF4-FFF2-40B4-BE49-F238E27FC236}">
                <a16:creationId xmlns:a16="http://schemas.microsoft.com/office/drawing/2014/main" id="{F39B4E95-BE12-4853-93CE-8D5E3DEFC4A4}"/>
              </a:ext>
            </a:extLst>
          </p:cNvPr>
          <p:cNvGrpSpPr>
            <a:grpSpLocks/>
          </p:cNvGrpSpPr>
          <p:nvPr/>
        </p:nvGrpSpPr>
        <p:grpSpPr bwMode="auto">
          <a:xfrm>
            <a:off x="152400" y="4383088"/>
            <a:ext cx="7924800" cy="685800"/>
            <a:chOff x="96" y="2543"/>
            <a:chExt cx="4992" cy="432"/>
          </a:xfrm>
        </p:grpSpPr>
        <p:sp>
          <p:nvSpPr>
            <p:cNvPr id="387078" name="Rectangle 6">
              <a:extLst>
                <a:ext uri="{FF2B5EF4-FFF2-40B4-BE49-F238E27FC236}">
                  <a16:creationId xmlns:a16="http://schemas.microsoft.com/office/drawing/2014/main" id="{81966BC2-898C-4987-8166-74954D280BB5}"/>
                </a:ext>
              </a:extLst>
            </p:cNvPr>
            <p:cNvSpPr>
              <a:spLocks noChangeArrowheads="1"/>
            </p:cNvSpPr>
            <p:nvPr/>
          </p:nvSpPr>
          <p:spPr bwMode="auto">
            <a:xfrm>
              <a:off x="3453" y="2543"/>
              <a:ext cx="1635" cy="415"/>
            </a:xfrm>
            <a:prstGeom prst="rect">
              <a:avLst/>
            </a:prstGeom>
            <a:gradFill rotWithShape="0">
              <a:gsLst>
                <a:gs pos="0">
                  <a:srgbClr val="8181FF">
                    <a:gamma/>
                    <a:shade val="46275"/>
                    <a:invGamma/>
                  </a:srgbClr>
                </a:gs>
                <a:gs pos="100000">
                  <a:srgbClr val="8181FF"/>
                </a:gs>
              </a:gsLst>
              <a:lin ang="5400000" scaled="1"/>
            </a:gradFill>
            <a:ln w="19050">
              <a:noFill/>
              <a:miter lim="800000"/>
              <a:headEnd/>
              <a:tailEnd/>
            </a:ln>
            <a:effectLst>
              <a:prstShdw prst="shdw18" dist="17961" dir="13500000">
                <a:srgbClr val="8181FF">
                  <a:gamma/>
                  <a:shade val="60000"/>
                  <a:invGamma/>
                </a:srgbClr>
              </a:prstShdw>
            </a:effectLst>
          </p:spPr>
          <p:txBody>
            <a:bodyPr wrap="none" anchor="ctr"/>
            <a:lstStyle/>
            <a:p>
              <a:pPr algn="ctr" eaLnBrk="1" hangingPunct="1">
                <a:lnSpc>
                  <a:spcPct val="90000"/>
                </a:lnSpc>
                <a:defRPr/>
              </a:pPr>
              <a:r>
                <a:rPr lang="es-CO" b="1">
                  <a:effectLst>
                    <a:outerShdw blurRad="38100" dist="38100" dir="2700000" algn="tl">
                      <a:srgbClr val="000000"/>
                    </a:outerShdw>
                  </a:effectLst>
                  <a:latin typeface="Arial Narrow" pitchFamily="34" charset="0"/>
                  <a:cs typeface="Arial" charset="0"/>
                </a:rPr>
                <a:t>WSDL</a:t>
              </a:r>
            </a:p>
            <a:p>
              <a:pPr algn="ctr" eaLnBrk="1" hangingPunct="1">
                <a:lnSpc>
                  <a:spcPct val="90000"/>
                </a:lnSpc>
                <a:defRPr/>
              </a:pPr>
              <a:r>
                <a:rPr lang="en-US" b="1">
                  <a:effectLst>
                    <a:outerShdw blurRad="38100" dist="38100" dir="2700000" algn="tl">
                      <a:srgbClr val="000000"/>
                    </a:outerShdw>
                  </a:effectLst>
                  <a:latin typeface="Arial Narrow" pitchFamily="34" charset="0"/>
                  <a:cs typeface="Arial" charset="0"/>
                </a:rPr>
                <a:t>Contract Language</a:t>
              </a:r>
            </a:p>
          </p:txBody>
        </p:sp>
        <p:sp>
          <p:nvSpPr>
            <p:cNvPr id="387079" name="Rectangle 7">
              <a:extLst>
                <a:ext uri="{FF2B5EF4-FFF2-40B4-BE49-F238E27FC236}">
                  <a16:creationId xmlns:a16="http://schemas.microsoft.com/office/drawing/2014/main" id="{BBC02405-1236-4F04-AA0D-32A409F1BD9F}"/>
                </a:ext>
              </a:extLst>
            </p:cNvPr>
            <p:cNvSpPr>
              <a:spLocks noChangeArrowheads="1"/>
            </p:cNvSpPr>
            <p:nvPr/>
          </p:nvSpPr>
          <p:spPr bwMode="auto">
            <a:xfrm>
              <a:off x="96" y="2571"/>
              <a:ext cx="3400" cy="404"/>
            </a:xfrm>
            <a:prstGeom prst="rect">
              <a:avLst/>
            </a:prstGeom>
            <a:noFill/>
            <a:ln w="9525">
              <a:noFill/>
              <a:miter lim="800000"/>
              <a:headEnd/>
              <a:tailEnd/>
            </a:ln>
            <a:effectLst/>
          </p:spPr>
          <p:txBody>
            <a:bodyPr>
              <a:spAutoFit/>
            </a:bodyPr>
            <a:lstStyle/>
            <a:p>
              <a:pPr marL="288925" indent="-288925" eaLnBrk="1" hangingPunct="1">
                <a:lnSpc>
                  <a:spcPct val="90000"/>
                </a:lnSpc>
                <a:buClr>
                  <a:schemeClr val="tx2"/>
                </a:buClr>
                <a:buSzPct val="75000"/>
                <a:buFont typeface="Wingdings" pitchFamily="2" charset="2"/>
                <a:buChar char="n"/>
                <a:defRPr/>
              </a:pPr>
              <a:r>
                <a:rPr lang="es-CO" sz="2000" b="1">
                  <a:effectLst>
                    <a:outerShdw blurRad="38100" dist="38100" dir="2700000" algn="tl">
                      <a:srgbClr val="000000"/>
                    </a:outerShdw>
                  </a:effectLst>
                  <a:latin typeface="Arial" charset="0"/>
                  <a:cs typeface="Arial" charset="0"/>
                </a:rPr>
                <a:t>Definir formatos y ordenamientos de los mensajes </a:t>
              </a:r>
              <a:endParaRPr lang="en-US" sz="2000" b="1">
                <a:effectLst>
                  <a:outerShdw blurRad="38100" dist="38100" dir="2700000" algn="tl">
                    <a:srgbClr val="000000"/>
                  </a:outerShdw>
                </a:effectLst>
                <a:latin typeface="Arial" charset="0"/>
                <a:cs typeface="Arial" charset="0"/>
              </a:endParaRPr>
            </a:p>
          </p:txBody>
        </p:sp>
      </p:grpSp>
      <p:grpSp>
        <p:nvGrpSpPr>
          <p:cNvPr id="4" name="Group 8">
            <a:extLst>
              <a:ext uri="{FF2B5EF4-FFF2-40B4-BE49-F238E27FC236}">
                <a16:creationId xmlns:a16="http://schemas.microsoft.com/office/drawing/2014/main" id="{55AD0FDD-7182-4C44-BADC-7F5E360E2AE3}"/>
              </a:ext>
            </a:extLst>
          </p:cNvPr>
          <p:cNvGrpSpPr>
            <a:grpSpLocks/>
          </p:cNvGrpSpPr>
          <p:nvPr/>
        </p:nvGrpSpPr>
        <p:grpSpPr bwMode="auto">
          <a:xfrm>
            <a:off x="188242" y="3352801"/>
            <a:ext cx="7924800" cy="1003300"/>
            <a:chOff x="96" y="1920"/>
            <a:chExt cx="4992" cy="632"/>
          </a:xfrm>
        </p:grpSpPr>
        <p:sp>
          <p:nvSpPr>
            <p:cNvPr id="387081" name="Rectangle 9">
              <a:extLst>
                <a:ext uri="{FF2B5EF4-FFF2-40B4-BE49-F238E27FC236}">
                  <a16:creationId xmlns:a16="http://schemas.microsoft.com/office/drawing/2014/main" id="{9251D36D-5101-49E5-8F17-B940392575DB}"/>
                </a:ext>
              </a:extLst>
            </p:cNvPr>
            <p:cNvSpPr>
              <a:spLocks noChangeArrowheads="1"/>
            </p:cNvSpPr>
            <p:nvPr/>
          </p:nvSpPr>
          <p:spPr bwMode="auto">
            <a:xfrm>
              <a:off x="3453" y="2112"/>
              <a:ext cx="1635" cy="417"/>
            </a:xfrm>
            <a:prstGeom prst="rect">
              <a:avLst/>
            </a:prstGeom>
            <a:gradFill rotWithShape="0">
              <a:gsLst>
                <a:gs pos="0">
                  <a:srgbClr val="8181FF">
                    <a:gamma/>
                    <a:shade val="46275"/>
                    <a:invGamma/>
                  </a:srgbClr>
                </a:gs>
                <a:gs pos="100000">
                  <a:srgbClr val="8181FF"/>
                </a:gs>
              </a:gsLst>
              <a:lin ang="5400000" scaled="1"/>
            </a:gradFill>
            <a:ln w="19050">
              <a:noFill/>
              <a:miter lim="800000"/>
              <a:headEnd/>
              <a:tailEnd/>
            </a:ln>
            <a:effectLst>
              <a:prstShdw prst="shdw18" dist="17961" dir="13500000">
                <a:srgbClr val="8181FF">
                  <a:gamma/>
                  <a:shade val="60000"/>
                  <a:invGamma/>
                </a:srgbClr>
              </a:prstShdw>
            </a:effectLst>
          </p:spPr>
          <p:txBody>
            <a:bodyPr wrap="none" anchor="ctr"/>
            <a:lstStyle/>
            <a:p>
              <a:pPr algn="ctr" eaLnBrk="1" hangingPunct="1">
                <a:lnSpc>
                  <a:spcPct val="90000"/>
                </a:lnSpc>
                <a:defRPr/>
              </a:pPr>
              <a:r>
                <a:rPr lang="es-CO" b="1">
                  <a:effectLst>
                    <a:outerShdw blurRad="38100" dist="38100" dir="2700000" algn="tl">
                      <a:srgbClr val="000000"/>
                    </a:outerShdw>
                  </a:effectLst>
                  <a:latin typeface="Arial Narrow" pitchFamily="34" charset="0"/>
                  <a:cs typeface="Arial" charset="0"/>
                </a:rPr>
                <a:t>UDDI</a:t>
              </a:r>
              <a:endParaRPr lang="en-US" b="1">
                <a:effectLst>
                  <a:outerShdw blurRad="38100" dist="38100" dir="2700000" algn="tl">
                    <a:srgbClr val="000000"/>
                  </a:outerShdw>
                </a:effectLst>
                <a:latin typeface="Arial Narrow" pitchFamily="34" charset="0"/>
                <a:cs typeface="Arial" charset="0"/>
              </a:endParaRPr>
            </a:p>
          </p:txBody>
        </p:sp>
        <p:sp>
          <p:nvSpPr>
            <p:cNvPr id="387082" name="Rectangle 10">
              <a:extLst>
                <a:ext uri="{FF2B5EF4-FFF2-40B4-BE49-F238E27FC236}">
                  <a16:creationId xmlns:a16="http://schemas.microsoft.com/office/drawing/2014/main" id="{D4B825D2-A44B-478A-8DBD-BE4653845D0C}"/>
                </a:ext>
              </a:extLst>
            </p:cNvPr>
            <p:cNvSpPr>
              <a:spLocks noChangeArrowheads="1"/>
            </p:cNvSpPr>
            <p:nvPr/>
          </p:nvSpPr>
          <p:spPr bwMode="auto">
            <a:xfrm>
              <a:off x="109" y="1920"/>
              <a:ext cx="880" cy="250"/>
            </a:xfrm>
            <a:prstGeom prst="rect">
              <a:avLst/>
            </a:prstGeom>
            <a:noFill/>
            <a:ln w="9525">
              <a:noFill/>
              <a:miter lim="800000"/>
              <a:headEnd/>
              <a:tailEnd/>
            </a:ln>
            <a:effectLst/>
          </p:spPr>
          <p:txBody>
            <a:bodyPr wrap="none">
              <a:spAutoFit/>
            </a:bodyPr>
            <a:lstStyle/>
            <a:p>
              <a:pPr eaLnBrk="1" hangingPunct="1">
                <a:defRPr/>
              </a:pPr>
              <a:r>
                <a:rPr lang="es-CO" sz="2000" b="1" i="1">
                  <a:effectLst>
                    <a:outerShdw blurRad="38100" dist="38100" dir="2700000" algn="tl">
                      <a:srgbClr val="000000"/>
                    </a:outerShdw>
                  </a:effectLst>
                  <a:latin typeface="Arial" charset="0"/>
                  <a:cs typeface="Arial" charset="0"/>
                </a:rPr>
                <a:t>Involucra</a:t>
              </a:r>
              <a:r>
                <a:rPr lang="en-US" sz="2000" b="1" i="1">
                  <a:effectLst>
                    <a:outerShdw blurRad="38100" dist="38100" dir="2700000" algn="tl">
                      <a:srgbClr val="000000"/>
                    </a:outerShdw>
                  </a:effectLst>
                  <a:latin typeface="Arial" charset="0"/>
                  <a:cs typeface="Arial" charset="0"/>
                </a:rPr>
                <a:t>:</a:t>
              </a:r>
            </a:p>
          </p:txBody>
        </p:sp>
        <p:sp>
          <p:nvSpPr>
            <p:cNvPr id="387083" name="Rectangle 11">
              <a:extLst>
                <a:ext uri="{FF2B5EF4-FFF2-40B4-BE49-F238E27FC236}">
                  <a16:creationId xmlns:a16="http://schemas.microsoft.com/office/drawing/2014/main" id="{6A53FA19-445E-4EBB-A8DE-90013C80B212}"/>
                </a:ext>
              </a:extLst>
            </p:cNvPr>
            <p:cNvSpPr>
              <a:spLocks noChangeArrowheads="1"/>
            </p:cNvSpPr>
            <p:nvPr/>
          </p:nvSpPr>
          <p:spPr bwMode="auto">
            <a:xfrm>
              <a:off x="96" y="2148"/>
              <a:ext cx="3314" cy="404"/>
            </a:xfrm>
            <a:prstGeom prst="rect">
              <a:avLst/>
            </a:prstGeom>
            <a:noFill/>
            <a:ln w="9525">
              <a:noFill/>
              <a:miter lim="800000"/>
              <a:headEnd/>
              <a:tailEnd/>
            </a:ln>
            <a:effectLst/>
          </p:spPr>
          <p:txBody>
            <a:bodyPr>
              <a:spAutoFit/>
            </a:bodyPr>
            <a:lstStyle/>
            <a:p>
              <a:pPr marL="288925" indent="-288925" eaLnBrk="1" hangingPunct="1">
                <a:lnSpc>
                  <a:spcPct val="90000"/>
                </a:lnSpc>
                <a:buClr>
                  <a:schemeClr val="tx2"/>
                </a:buClr>
                <a:buSzPct val="75000"/>
                <a:buFont typeface="Wingdings" pitchFamily="2" charset="2"/>
                <a:buChar char="n"/>
                <a:defRPr/>
              </a:pPr>
              <a:r>
                <a:rPr lang="es-CO" sz="2000" b="1">
                  <a:effectLst>
                    <a:outerShdw blurRad="38100" dist="38100" dir="2700000" algn="tl">
                      <a:srgbClr val="000000"/>
                    </a:outerShdw>
                  </a:effectLst>
                  <a:latin typeface="Arial" charset="0"/>
                  <a:cs typeface="Arial" charset="0"/>
                </a:rPr>
                <a:t>Poder preguntar por descripciones de los WS que ofrece un sitio</a:t>
              </a:r>
              <a:endParaRPr lang="en-US" sz="2000" b="1">
                <a:effectLst>
                  <a:outerShdw blurRad="38100" dist="38100" dir="2700000" algn="tl">
                    <a:srgbClr val="000000"/>
                  </a:outerShdw>
                </a:effectLst>
                <a:latin typeface="Arial" charset="0"/>
                <a:cs typeface="Arial" charset="0"/>
              </a:endParaRPr>
            </a:p>
          </p:txBody>
        </p:sp>
      </p:grpSp>
      <p:grpSp>
        <p:nvGrpSpPr>
          <p:cNvPr id="5" name="Group 12">
            <a:extLst>
              <a:ext uri="{FF2B5EF4-FFF2-40B4-BE49-F238E27FC236}">
                <a16:creationId xmlns:a16="http://schemas.microsoft.com/office/drawing/2014/main" id="{E90A75DB-E856-4014-86EE-757487E1D265}"/>
              </a:ext>
            </a:extLst>
          </p:cNvPr>
          <p:cNvGrpSpPr>
            <a:grpSpLocks/>
          </p:cNvGrpSpPr>
          <p:nvPr/>
        </p:nvGrpSpPr>
        <p:grpSpPr bwMode="auto">
          <a:xfrm>
            <a:off x="34925" y="5908675"/>
            <a:ext cx="8077200" cy="696913"/>
            <a:chOff x="96" y="3404"/>
            <a:chExt cx="4992" cy="447"/>
          </a:xfrm>
        </p:grpSpPr>
        <p:sp>
          <p:nvSpPr>
            <p:cNvPr id="387085" name="Rectangle 13">
              <a:extLst>
                <a:ext uri="{FF2B5EF4-FFF2-40B4-BE49-F238E27FC236}">
                  <a16:creationId xmlns:a16="http://schemas.microsoft.com/office/drawing/2014/main" id="{7BA48964-AD7A-4BC0-A29B-968DF27523CA}"/>
                </a:ext>
              </a:extLst>
            </p:cNvPr>
            <p:cNvSpPr>
              <a:spLocks noChangeArrowheads="1"/>
            </p:cNvSpPr>
            <p:nvPr/>
          </p:nvSpPr>
          <p:spPr bwMode="auto">
            <a:xfrm>
              <a:off x="96" y="3440"/>
              <a:ext cx="3314" cy="411"/>
            </a:xfrm>
            <a:prstGeom prst="rect">
              <a:avLst/>
            </a:prstGeom>
            <a:noFill/>
            <a:ln w="9525">
              <a:noFill/>
              <a:miter lim="800000"/>
              <a:headEnd/>
              <a:tailEnd/>
            </a:ln>
            <a:effectLst/>
          </p:spPr>
          <p:txBody>
            <a:bodyPr>
              <a:spAutoFit/>
            </a:bodyPr>
            <a:lstStyle/>
            <a:p>
              <a:pPr marL="288925" indent="-288925" eaLnBrk="1" hangingPunct="1">
                <a:lnSpc>
                  <a:spcPct val="90000"/>
                </a:lnSpc>
                <a:buClr>
                  <a:schemeClr val="tx2"/>
                </a:buClr>
                <a:buSzPct val="75000"/>
                <a:buFont typeface="Wingdings" pitchFamily="2" charset="2"/>
                <a:buChar char="n"/>
                <a:defRPr/>
              </a:pPr>
              <a:r>
                <a:rPr lang="es-CO" sz="2000" b="1">
                  <a:effectLst>
                    <a:outerShdw blurRad="38100" dist="38100" dir="2700000" algn="tl">
                      <a:srgbClr val="000000"/>
                    </a:outerShdw>
                  </a:effectLst>
                  <a:latin typeface="Arial" charset="0"/>
                  <a:cs typeface="Arial" charset="0"/>
                </a:rPr>
                <a:t>Todo lo anterior posible usando protocolos de internet abiertos </a:t>
              </a:r>
              <a:r>
                <a:rPr lang="en-US" sz="2000" b="1">
                  <a:effectLst>
                    <a:outerShdw blurRad="38100" dist="38100" dir="2700000" algn="tl">
                      <a:srgbClr val="000000"/>
                    </a:outerShdw>
                  </a:effectLst>
                  <a:latin typeface="Arial" charset="0"/>
                  <a:cs typeface="Arial" charset="0"/>
                </a:rPr>
                <a:t> </a:t>
              </a:r>
            </a:p>
          </p:txBody>
        </p:sp>
        <p:sp>
          <p:nvSpPr>
            <p:cNvPr id="387086" name="Rectangle 14">
              <a:extLst>
                <a:ext uri="{FF2B5EF4-FFF2-40B4-BE49-F238E27FC236}">
                  <a16:creationId xmlns:a16="http://schemas.microsoft.com/office/drawing/2014/main" id="{3B1CA0A5-5EA7-46FB-8CF0-3FD0A32DD0F5}"/>
                </a:ext>
              </a:extLst>
            </p:cNvPr>
            <p:cNvSpPr>
              <a:spLocks noChangeArrowheads="1"/>
            </p:cNvSpPr>
            <p:nvPr/>
          </p:nvSpPr>
          <p:spPr bwMode="auto">
            <a:xfrm>
              <a:off x="3453" y="3404"/>
              <a:ext cx="1635" cy="436"/>
            </a:xfrm>
            <a:prstGeom prst="rect">
              <a:avLst/>
            </a:prstGeom>
            <a:gradFill rotWithShape="0">
              <a:gsLst>
                <a:gs pos="0">
                  <a:schemeClr val="tx2">
                    <a:gamma/>
                    <a:shade val="46275"/>
                    <a:invGamma/>
                  </a:schemeClr>
                </a:gs>
                <a:gs pos="100000">
                  <a:schemeClr val="tx2"/>
                </a:gs>
              </a:gsLst>
              <a:lin ang="5400000" scaled="1"/>
            </a:gradFill>
            <a:ln w="19050">
              <a:solidFill>
                <a:srgbClr val="A1E3D2"/>
              </a:solidFill>
              <a:miter lim="800000"/>
              <a:headEnd/>
              <a:tailEnd/>
            </a:ln>
            <a:effectLst/>
          </p:spPr>
          <p:txBody>
            <a:bodyPr wrap="none" anchor="ctr"/>
            <a:lstStyle/>
            <a:p>
              <a:pPr algn="ctr" eaLnBrk="1" hangingPunct="1">
                <a:lnSpc>
                  <a:spcPct val="90000"/>
                </a:lnSpc>
                <a:defRPr/>
              </a:pPr>
              <a:r>
                <a:rPr lang="en-US" b="1">
                  <a:effectLst>
                    <a:outerShdw blurRad="38100" dist="38100" dir="2700000" algn="tl">
                      <a:srgbClr val="000000"/>
                    </a:outerShdw>
                  </a:effectLst>
                  <a:latin typeface="Arial Narrow" pitchFamily="34" charset="0"/>
                  <a:cs typeface="Arial" charset="0"/>
                </a:rPr>
                <a:t>XML, </a:t>
              </a:r>
              <a:br>
                <a:rPr lang="en-US" b="1">
                  <a:effectLst>
                    <a:outerShdw blurRad="38100" dist="38100" dir="2700000" algn="tl">
                      <a:srgbClr val="000000"/>
                    </a:outerShdw>
                  </a:effectLst>
                  <a:latin typeface="Arial Narrow" pitchFamily="34" charset="0"/>
                  <a:cs typeface="Arial" charset="0"/>
                </a:rPr>
              </a:br>
              <a:r>
                <a:rPr lang="en-US" b="1">
                  <a:effectLst>
                    <a:outerShdw blurRad="38100" dist="38100" dir="2700000" algn="tl">
                      <a:srgbClr val="000000"/>
                    </a:outerShdw>
                  </a:effectLst>
                  <a:latin typeface="Arial Narrow" pitchFamily="34" charset="0"/>
                  <a:cs typeface="Arial" charset="0"/>
                </a:rPr>
                <a:t>HTTP, HTTPS</a:t>
              </a:r>
            </a:p>
          </p:txBody>
        </p:sp>
      </p:grpSp>
      <p:sp>
        <p:nvSpPr>
          <p:cNvPr id="387087" name="Rectangle 15">
            <a:extLst>
              <a:ext uri="{FF2B5EF4-FFF2-40B4-BE49-F238E27FC236}">
                <a16:creationId xmlns:a16="http://schemas.microsoft.com/office/drawing/2014/main" id="{90B8EE5C-ECA7-4CE8-AA81-BFC6F1840B0B}"/>
              </a:ext>
            </a:extLst>
          </p:cNvPr>
          <p:cNvSpPr>
            <a:spLocks noGrp="1" noChangeArrowheads="1"/>
          </p:cNvSpPr>
          <p:nvPr>
            <p:ph type="title"/>
          </p:nvPr>
        </p:nvSpPr>
        <p:spPr>
          <a:xfrm>
            <a:off x="611560" y="830364"/>
            <a:ext cx="9144000" cy="695325"/>
          </a:xfrm>
        </p:spPr>
        <p:txBody>
          <a:bodyPr>
            <a:normAutofit/>
          </a:bodyPr>
          <a:lstStyle/>
          <a:p>
            <a:pPr>
              <a:defRPr/>
            </a:pPr>
            <a:r>
              <a:rPr lang="es-CO" sz="4000" dirty="0"/>
              <a:t>Qué es un </a:t>
            </a:r>
            <a:r>
              <a:rPr lang="en-US" sz="4000" dirty="0"/>
              <a:t> Web Service? </a:t>
            </a:r>
          </a:p>
        </p:txBody>
      </p:sp>
      <p:grpSp>
        <p:nvGrpSpPr>
          <p:cNvPr id="5127" name="Group 16">
            <a:extLst>
              <a:ext uri="{FF2B5EF4-FFF2-40B4-BE49-F238E27FC236}">
                <a16:creationId xmlns:a16="http://schemas.microsoft.com/office/drawing/2014/main" id="{0848C8D5-0491-48C5-83B3-6CE9A8443A9B}"/>
              </a:ext>
            </a:extLst>
          </p:cNvPr>
          <p:cNvGrpSpPr>
            <a:grpSpLocks/>
          </p:cNvGrpSpPr>
          <p:nvPr/>
        </p:nvGrpSpPr>
        <p:grpSpPr bwMode="auto">
          <a:xfrm>
            <a:off x="762000" y="1652588"/>
            <a:ext cx="2590800" cy="1857375"/>
            <a:chOff x="1200" y="1344"/>
            <a:chExt cx="2880" cy="2064"/>
          </a:xfrm>
        </p:grpSpPr>
        <p:sp>
          <p:nvSpPr>
            <p:cNvPr id="5133" name="Cloud">
              <a:extLst>
                <a:ext uri="{FF2B5EF4-FFF2-40B4-BE49-F238E27FC236}">
                  <a16:creationId xmlns:a16="http://schemas.microsoft.com/office/drawing/2014/main" id="{CA0906E7-2085-407E-A2A7-28B882B16C00}"/>
                </a:ext>
              </a:extLst>
            </p:cNvPr>
            <p:cNvSpPr>
              <a:spLocks noChangeAspect="1" noEditPoints="1" noChangeArrowheads="1"/>
            </p:cNvSpPr>
            <p:nvPr/>
          </p:nvSpPr>
          <p:spPr bwMode="auto">
            <a:xfrm flipH="1">
              <a:off x="1200" y="1344"/>
              <a:ext cx="2880" cy="2064"/>
            </a:xfrm>
            <a:custGeom>
              <a:avLst/>
              <a:gdLst>
                <a:gd name="T0" fmla="*/ 9 w 21600"/>
                <a:gd name="T1" fmla="*/ 1032 h 21600"/>
                <a:gd name="T2" fmla="*/ 1440 w 21600"/>
                <a:gd name="T3" fmla="*/ 2062 h 21600"/>
                <a:gd name="T4" fmla="*/ 2878 w 21600"/>
                <a:gd name="T5" fmla="*/ 1032 h 21600"/>
                <a:gd name="T6" fmla="*/ 1440 w 21600"/>
                <a:gd name="T7" fmla="*/ 118 h 21600"/>
                <a:gd name="T8" fmla="*/ 0 60000 65536"/>
                <a:gd name="T9" fmla="*/ 0 60000 65536"/>
                <a:gd name="T10" fmla="*/ 0 60000 65536"/>
                <a:gd name="T11" fmla="*/ 0 60000 65536"/>
                <a:gd name="T12" fmla="*/ 2978 w 21600"/>
                <a:gd name="T13" fmla="*/ 3265 h 21600"/>
                <a:gd name="T14" fmla="*/ 17085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FFFFFF"/>
                </a:gs>
                <a:gs pos="100000">
                  <a:schemeClr val="bg1"/>
                </a:gs>
              </a:gsLst>
              <a:lin ang="5400000" scaled="1"/>
            </a:gra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s-CO" altLang="es-CO" b="1">
                <a:latin typeface="Arial Narrow" panose="020B0606020202030204" pitchFamily="34" charset="0"/>
                <a:cs typeface="Arial" panose="020B0604020202020204" pitchFamily="34" charset="0"/>
              </a:endParaRPr>
            </a:p>
          </p:txBody>
        </p:sp>
        <p:sp>
          <p:nvSpPr>
            <p:cNvPr id="5134" name="Text Box 18">
              <a:extLst>
                <a:ext uri="{FF2B5EF4-FFF2-40B4-BE49-F238E27FC236}">
                  <a16:creationId xmlns:a16="http://schemas.microsoft.com/office/drawing/2014/main" id="{DF5E7351-C57B-44D9-98ED-77F516341E70}"/>
                </a:ext>
              </a:extLst>
            </p:cNvPr>
            <p:cNvSpPr txBox="1">
              <a:spLocks noChangeArrowheads="1"/>
            </p:cNvSpPr>
            <p:nvPr/>
          </p:nvSpPr>
          <p:spPr bwMode="auto">
            <a:xfrm>
              <a:off x="1585" y="1566"/>
              <a:ext cx="1985" cy="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es-CO" sz="2800" b="1">
                  <a:solidFill>
                    <a:schemeClr val="bg2"/>
                  </a:solidFill>
                  <a:latin typeface="Arial Narrow" panose="020B0606020202030204" pitchFamily="34" charset="0"/>
                  <a:cs typeface="Arial" panose="020B0604020202020204" pitchFamily="34" charset="0"/>
                </a:rPr>
                <a:t>Protocol</a:t>
              </a:r>
              <a:r>
                <a:rPr lang="es-CO" altLang="es-CO" sz="2800" b="1">
                  <a:solidFill>
                    <a:schemeClr val="bg2"/>
                  </a:solidFill>
                  <a:latin typeface="Arial Narrow" panose="020B0606020202030204" pitchFamily="34" charset="0"/>
                  <a:cs typeface="Arial" panose="020B0604020202020204" pitchFamily="34" charset="0"/>
                </a:rPr>
                <a:t>o</a:t>
              </a:r>
              <a:r>
                <a:rPr lang="en-US" altLang="es-CO" sz="2800" b="1">
                  <a:solidFill>
                    <a:schemeClr val="bg2"/>
                  </a:solidFill>
                  <a:latin typeface="Arial Narrow" panose="020B0606020202030204" pitchFamily="34" charset="0"/>
                  <a:cs typeface="Arial" panose="020B0604020202020204" pitchFamily="34" charset="0"/>
                </a:rPr>
                <a:t>s </a:t>
              </a:r>
              <a:br>
                <a:rPr lang="en-US" altLang="es-CO" sz="2800" b="1">
                  <a:solidFill>
                    <a:schemeClr val="bg2"/>
                  </a:solidFill>
                  <a:latin typeface="Arial Narrow" panose="020B0606020202030204" pitchFamily="34" charset="0"/>
                  <a:cs typeface="Arial" panose="020B0604020202020204" pitchFamily="34" charset="0"/>
                </a:rPr>
              </a:br>
              <a:r>
                <a:rPr lang="en-US" altLang="es-CO" sz="2800" b="1">
                  <a:solidFill>
                    <a:schemeClr val="bg2"/>
                  </a:solidFill>
                  <a:latin typeface="Arial Narrow" panose="020B0606020202030204" pitchFamily="34" charset="0"/>
                  <a:cs typeface="Arial" panose="020B0604020202020204" pitchFamily="34" charset="0"/>
                </a:rPr>
                <a:t> Internet</a:t>
              </a:r>
              <a:br>
                <a:rPr lang="en-US" altLang="es-CO" sz="2800" b="1">
                  <a:solidFill>
                    <a:schemeClr val="bg2"/>
                  </a:solidFill>
                  <a:latin typeface="Arial Narrow" panose="020B0606020202030204" pitchFamily="34" charset="0"/>
                  <a:cs typeface="Arial" panose="020B0604020202020204" pitchFamily="34" charset="0"/>
                </a:rPr>
              </a:br>
              <a:r>
                <a:rPr lang="en-US" altLang="es-CO" sz="2800" b="1">
                  <a:solidFill>
                    <a:schemeClr val="bg2"/>
                  </a:solidFill>
                  <a:latin typeface="Arial Narrow" panose="020B0606020202030204" pitchFamily="34" charset="0"/>
                  <a:cs typeface="Arial" panose="020B0604020202020204" pitchFamily="34" charset="0"/>
                </a:rPr>
                <a:t> </a:t>
              </a:r>
              <a:r>
                <a:rPr lang="es-CO" altLang="es-CO" sz="2800" b="1">
                  <a:solidFill>
                    <a:schemeClr val="bg2"/>
                  </a:solidFill>
                  <a:latin typeface="Arial Narrow" panose="020B0606020202030204" pitchFamily="34" charset="0"/>
                  <a:cs typeface="Arial" panose="020B0604020202020204" pitchFamily="34" charset="0"/>
                </a:rPr>
                <a:t>Abiertos</a:t>
              </a:r>
              <a:endParaRPr lang="en-US" altLang="es-CO" sz="2800" b="1">
                <a:solidFill>
                  <a:schemeClr val="bg2"/>
                </a:solidFill>
                <a:latin typeface="Arial Narrow" panose="020B0606020202030204" pitchFamily="34" charset="0"/>
                <a:cs typeface="Arial" panose="020B0604020202020204" pitchFamily="34" charset="0"/>
              </a:endParaRPr>
            </a:p>
          </p:txBody>
        </p:sp>
      </p:grpSp>
      <p:grpSp>
        <p:nvGrpSpPr>
          <p:cNvPr id="5128" name="Group 19">
            <a:extLst>
              <a:ext uri="{FF2B5EF4-FFF2-40B4-BE49-F238E27FC236}">
                <a16:creationId xmlns:a16="http://schemas.microsoft.com/office/drawing/2014/main" id="{C701F48D-7556-4310-BD3D-0E31042AE5A5}"/>
              </a:ext>
            </a:extLst>
          </p:cNvPr>
          <p:cNvGrpSpPr>
            <a:grpSpLocks/>
          </p:cNvGrpSpPr>
          <p:nvPr/>
        </p:nvGrpSpPr>
        <p:grpSpPr bwMode="auto">
          <a:xfrm>
            <a:off x="4419600" y="1627188"/>
            <a:ext cx="1898650" cy="938212"/>
            <a:chOff x="2784" y="672"/>
            <a:chExt cx="1196" cy="591"/>
          </a:xfrm>
        </p:grpSpPr>
        <p:sp>
          <p:nvSpPr>
            <p:cNvPr id="5131" name="Freeform 20">
              <a:extLst>
                <a:ext uri="{FF2B5EF4-FFF2-40B4-BE49-F238E27FC236}">
                  <a16:creationId xmlns:a16="http://schemas.microsoft.com/office/drawing/2014/main" id="{8DE2CC53-1985-45B3-A934-796EE8553391}"/>
                </a:ext>
              </a:extLst>
            </p:cNvPr>
            <p:cNvSpPr>
              <a:spLocks/>
            </p:cNvSpPr>
            <p:nvPr/>
          </p:nvSpPr>
          <p:spPr bwMode="auto">
            <a:xfrm>
              <a:off x="2784" y="672"/>
              <a:ext cx="1196" cy="591"/>
            </a:xfrm>
            <a:custGeom>
              <a:avLst/>
              <a:gdLst>
                <a:gd name="T0" fmla="*/ 0 w 1200"/>
                <a:gd name="T1" fmla="*/ 0 h 528"/>
                <a:gd name="T2" fmla="*/ 1200 w 1200"/>
                <a:gd name="T3" fmla="*/ 0 h 528"/>
                <a:gd name="T4" fmla="*/ 1200 w 1200"/>
                <a:gd name="T5" fmla="*/ 528 h 528"/>
                <a:gd name="T6" fmla="*/ 0 w 1200"/>
                <a:gd name="T7" fmla="*/ 528 h 528"/>
                <a:gd name="T8" fmla="*/ 0 w 1200"/>
                <a:gd name="T9" fmla="*/ 384 h 528"/>
                <a:gd name="T10" fmla="*/ 0 w 1200"/>
                <a:gd name="T11" fmla="*/ 144 h 528"/>
                <a:gd name="T12" fmla="*/ 0 w 1200"/>
                <a:gd name="T13" fmla="*/ 0 h 528"/>
                <a:gd name="T14" fmla="*/ 0 60000 65536"/>
                <a:gd name="T15" fmla="*/ 0 60000 65536"/>
                <a:gd name="T16" fmla="*/ 0 60000 65536"/>
                <a:gd name="T17" fmla="*/ 0 60000 65536"/>
                <a:gd name="T18" fmla="*/ 0 60000 65536"/>
                <a:gd name="T19" fmla="*/ 0 60000 65536"/>
                <a:gd name="T20" fmla="*/ 0 60000 65536"/>
                <a:gd name="T21" fmla="*/ 0 w 1200"/>
                <a:gd name="T22" fmla="*/ 0 h 528"/>
                <a:gd name="T23" fmla="*/ 1200 w 1200"/>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0" h="528">
                  <a:moveTo>
                    <a:pt x="0" y="0"/>
                  </a:moveTo>
                  <a:lnTo>
                    <a:pt x="1200" y="0"/>
                  </a:lnTo>
                  <a:lnTo>
                    <a:pt x="1200" y="528"/>
                  </a:lnTo>
                  <a:lnTo>
                    <a:pt x="0" y="528"/>
                  </a:lnTo>
                  <a:cubicBezTo>
                    <a:pt x="0" y="528"/>
                    <a:pt x="0" y="456"/>
                    <a:pt x="0" y="384"/>
                  </a:cubicBezTo>
                  <a:cubicBezTo>
                    <a:pt x="179" y="377"/>
                    <a:pt x="186" y="153"/>
                    <a:pt x="0" y="144"/>
                  </a:cubicBezTo>
                  <a:cubicBezTo>
                    <a:pt x="0" y="86"/>
                    <a:pt x="0" y="0"/>
                    <a:pt x="0" y="0"/>
                  </a:cubicBezTo>
                  <a:close/>
                </a:path>
              </a:pathLst>
            </a:custGeom>
            <a:gradFill rotWithShape="0">
              <a:gsLst>
                <a:gs pos="0">
                  <a:srgbClr val="3C3C76"/>
                </a:gs>
                <a:gs pos="100000">
                  <a:srgbClr val="8181FF"/>
                </a:gs>
              </a:gsLst>
              <a:lin ang="5400000" scaled="1"/>
            </a:gradFill>
            <a:ln>
              <a:noFill/>
            </a:ln>
            <a:effectLst>
              <a:prstShdw prst="shdw17" dist="17961" dir="13500000">
                <a:srgbClr val="4D4D99"/>
              </a:prstShdw>
            </a:effectLst>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ES" altLang="es-CO"/>
            </a:p>
          </p:txBody>
        </p:sp>
        <p:sp>
          <p:nvSpPr>
            <p:cNvPr id="387093" name="Rectangle 21">
              <a:extLst>
                <a:ext uri="{FF2B5EF4-FFF2-40B4-BE49-F238E27FC236}">
                  <a16:creationId xmlns:a16="http://schemas.microsoft.com/office/drawing/2014/main" id="{A214F618-A000-4ECA-8ECC-B3C886DE88A1}"/>
                </a:ext>
              </a:extLst>
            </p:cNvPr>
            <p:cNvSpPr>
              <a:spLocks noChangeArrowheads="1"/>
            </p:cNvSpPr>
            <p:nvPr/>
          </p:nvSpPr>
          <p:spPr bwMode="auto">
            <a:xfrm>
              <a:off x="2838" y="696"/>
              <a:ext cx="1089" cy="542"/>
            </a:xfrm>
            <a:prstGeom prst="rect">
              <a:avLst/>
            </a:prstGeom>
            <a:noFill/>
            <a:ln w="9525">
              <a:noFill/>
              <a:miter lim="800000"/>
              <a:headEnd/>
              <a:tailEnd/>
            </a:ln>
            <a:effectLst/>
          </p:spPr>
          <p:txBody>
            <a:bodyPr>
              <a:spAutoFit/>
            </a:bodyPr>
            <a:lstStyle/>
            <a:p>
              <a:pPr algn="ctr" eaLnBrk="1" hangingPunct="1">
                <a:lnSpc>
                  <a:spcPct val="90000"/>
                </a:lnSpc>
                <a:defRPr/>
              </a:pPr>
              <a:r>
                <a:rPr lang="en-US" sz="2800" b="1">
                  <a:effectLst>
                    <a:outerShdw blurRad="38100" dist="38100" dir="2700000" algn="tl">
                      <a:srgbClr val="000000"/>
                    </a:outerShdw>
                  </a:effectLst>
                  <a:latin typeface="Arial Narrow" pitchFamily="34" charset="0"/>
                  <a:cs typeface="Arial" charset="0"/>
                </a:rPr>
                <a:t>Web Service</a:t>
              </a:r>
            </a:p>
          </p:txBody>
        </p:sp>
      </p:grpSp>
      <p:sp>
        <p:nvSpPr>
          <p:cNvPr id="387094" name="Rectangle 22">
            <a:extLst>
              <a:ext uri="{FF2B5EF4-FFF2-40B4-BE49-F238E27FC236}">
                <a16:creationId xmlns:a16="http://schemas.microsoft.com/office/drawing/2014/main" id="{D67D07F7-1EF2-4CB5-85D6-CFE6B25A816F}"/>
              </a:ext>
            </a:extLst>
          </p:cNvPr>
          <p:cNvSpPr>
            <a:spLocks noChangeArrowheads="1"/>
          </p:cNvSpPr>
          <p:nvPr/>
        </p:nvSpPr>
        <p:spPr bwMode="auto">
          <a:xfrm>
            <a:off x="3429000" y="2566988"/>
            <a:ext cx="5791200" cy="1006475"/>
          </a:xfrm>
          <a:prstGeom prst="rect">
            <a:avLst/>
          </a:prstGeom>
          <a:noFill/>
          <a:ln w="9525">
            <a:noFill/>
            <a:miter lim="800000"/>
            <a:headEnd/>
            <a:tailEnd/>
          </a:ln>
          <a:effectLst/>
        </p:spPr>
        <p:txBody>
          <a:bodyPr>
            <a:spAutoFit/>
          </a:bodyPr>
          <a:lstStyle/>
          <a:p>
            <a:pPr eaLnBrk="1" hangingPunct="1">
              <a:defRPr/>
            </a:pPr>
            <a:r>
              <a:rPr lang="es-CO" sz="2000" b="1" i="1">
                <a:effectLst>
                  <a:outerShdw blurRad="38100" dist="38100" dir="2700000" algn="tl">
                    <a:srgbClr val="000000"/>
                  </a:outerShdw>
                </a:effectLst>
                <a:latin typeface="Arial" charset="0"/>
                <a:cs typeface="Arial" charset="0"/>
              </a:rPr>
              <a:t>Lógica de aplicación encapsulada como un componente en la Web para ser usada por otros programas</a:t>
            </a:r>
          </a:p>
        </p:txBody>
      </p:sp>
      <p:pic>
        <p:nvPicPr>
          <p:cNvPr id="5130" name="Picture 23">
            <a:extLst>
              <a:ext uri="{FF2B5EF4-FFF2-40B4-BE49-F238E27FC236}">
                <a16:creationId xmlns:a16="http://schemas.microsoft.com/office/drawing/2014/main" id="{C8130DAB-E858-4843-85A1-3ACCF1EE0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688" y="1784350"/>
            <a:ext cx="18478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LIDEFILENAME" val="Move_to_Distributed___106.JPG"/>
  <p:tag name="SLIDEID" val="1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1377</Words>
  <Application>Microsoft Office PowerPoint</Application>
  <PresentationFormat>Presentación en pantalla (4:3)</PresentationFormat>
  <Paragraphs>253</Paragraphs>
  <Slides>44</Slides>
  <Notes>6</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1</vt:i4>
      </vt:variant>
      <vt:variant>
        <vt:lpstr>Títulos de diapositiva</vt:lpstr>
      </vt:variant>
      <vt:variant>
        <vt:i4>44</vt:i4>
      </vt:variant>
    </vt:vector>
  </HeadingPairs>
  <TitlesOfParts>
    <vt:vector size="57" baseType="lpstr">
      <vt:lpstr>MS Mincho</vt:lpstr>
      <vt:lpstr>Arial</vt:lpstr>
      <vt:lpstr>Arial Narrow</vt:lpstr>
      <vt:lpstr>Calibri</vt:lpstr>
      <vt:lpstr>Franklin Gothic Medium</vt:lpstr>
      <vt:lpstr>Tahoma</vt:lpstr>
      <vt:lpstr>Times New Roman</vt:lpstr>
      <vt:lpstr>Tw Cen MT</vt:lpstr>
      <vt:lpstr>Tw Cen MT Condensed</vt:lpstr>
      <vt:lpstr>Wingdings</vt:lpstr>
      <vt:lpstr>Wingdings 3</vt:lpstr>
      <vt:lpstr>Integral</vt:lpstr>
      <vt:lpstr>Visio</vt:lpstr>
      <vt:lpstr>Interoperabilidad</vt:lpstr>
      <vt:lpstr>La interoperabilidad es una capacidad</vt:lpstr>
      <vt:lpstr>Algunas empresas solo se dedican a integrar</vt:lpstr>
      <vt:lpstr>Oportunidades en Salud</vt:lpstr>
      <vt:lpstr>Servicios Web</vt:lpstr>
      <vt:lpstr>SOAP (Simple Object Access Protocol)</vt:lpstr>
      <vt:lpstr>Web RESTful (Representational State Transfer Web Services)</vt:lpstr>
      <vt:lpstr>UDDI es un estándar basado en XML para describir, publicar y encontrar servicios web</vt:lpstr>
      <vt:lpstr>Qué es un  Web Service? </vt:lpstr>
      <vt:lpstr>Base para los Web Services</vt:lpstr>
      <vt:lpstr>Interoperatividad basada en servicios Web XML</vt:lpstr>
      <vt:lpstr>¿Como incorporo servicios en mis aplicaciones?</vt:lpstr>
      <vt:lpstr>Fachadas … La clave</vt:lpstr>
      <vt:lpstr>Arquitectura de los Web Services</vt:lpstr>
      <vt:lpstr>Arquitectura WS</vt:lpstr>
      <vt:lpstr>Principales Términos</vt:lpstr>
      <vt:lpstr>Ciclo de vida de los WS</vt:lpstr>
      <vt:lpstr>SOAP</vt:lpstr>
      <vt:lpstr>Ejemplo SOAP</vt:lpstr>
      <vt:lpstr>WSDL</vt:lpstr>
      <vt:lpstr>Estructura WSDL</vt:lpstr>
      <vt:lpstr>UDDI</vt:lpstr>
      <vt:lpstr>Estructura UDDI</vt:lpstr>
      <vt:lpstr>Funcionamiento UDDI</vt:lpstr>
      <vt:lpstr>Comparación de Web Services con Objetos y Componentes</vt:lpstr>
      <vt:lpstr>Origen de los WS</vt:lpstr>
      <vt:lpstr>COTS: Commercial-Off-The-Shelf</vt:lpstr>
      <vt:lpstr>Objetos, Componentes y Servicios Web</vt:lpstr>
      <vt:lpstr>Ejemplos funcionales (Bernardo, et al, 2017)</vt:lpstr>
      <vt:lpstr>Ejemplo funcional OperacionesAritméticas</vt:lpstr>
      <vt:lpstr>Ejemplo funcional: Suma</vt:lpstr>
      <vt:lpstr>Ejemplo funcional: Resta</vt:lpstr>
      <vt:lpstr>Ejemplo funcional Multiplicación</vt:lpstr>
      <vt:lpstr>Ejemplo funcional: División</vt:lpstr>
      <vt:lpstr>Ejemplo funcional Respuesta del servicio - Multiplicación</vt:lpstr>
      <vt:lpstr>Ejemplo funcional Consumo del Web Service</vt:lpstr>
      <vt:lpstr>Ejemplo funcional Consumo del Web Service</vt:lpstr>
      <vt:lpstr>Ejemplo funcional 2 Conversor de temperaturas</vt:lpstr>
      <vt:lpstr>Ejemplo funcional 2 Consumo de servicio de Conversión de temperaturas</vt:lpstr>
      <vt:lpstr>Sobre la interoperabilidad de componentes y sistemas en salud</vt:lpstr>
      <vt:lpstr>FIHR: Fast Healthcare Interoperability Resources (pronunciado “fire”) </vt:lpstr>
      <vt:lpstr>Desde la perspectiva de togaf</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Interoperabilidad</dc:title>
  <dc:creator>Fernan Alonso Villa Garzon</dc:creator>
  <cp:lastModifiedBy>Fernan Alonso Villa Garzon</cp:lastModifiedBy>
  <cp:revision>4</cp:revision>
  <dcterms:created xsi:type="dcterms:W3CDTF">2019-03-14T04:39:20Z</dcterms:created>
  <dcterms:modified xsi:type="dcterms:W3CDTF">2019-03-14T13:11:06Z</dcterms:modified>
</cp:coreProperties>
</file>