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331" r:id="rId18"/>
    <p:sldId id="337" r:id="rId19"/>
    <p:sldId id="33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8-14T11:19:34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19149 8062 0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2consultores.com.mx/2017/11/14/que-es-un-pitch-deck-y-para-que-sirve/" TargetMode="External"/><Relationship Id="rId2" Type="http://schemas.openxmlformats.org/officeDocument/2006/relationships/hyperlink" Target="https://opensource.guide/es/starting-a-project/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Especial:FuentesDeLibros/0-7695-2330-7" TargetMode="External"/><Relationship Id="rId3" Type="http://schemas.openxmlformats.org/officeDocument/2006/relationships/hyperlink" Target="https://es.wikipedia.org/wiki/ISBN" TargetMode="External"/><Relationship Id="rId7" Type="http://schemas.openxmlformats.org/officeDocument/2006/relationships/hyperlink" Target="https://es.wikipedia.org/wiki/IEEE_Computer_Society" TargetMode="External"/><Relationship Id="rId2" Type="http://schemas.openxmlformats.org/officeDocument/2006/relationships/hyperlink" Target="https://es.wikipedia.org/wiki/IEE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webok.org/" TargetMode="External"/><Relationship Id="rId5" Type="http://schemas.openxmlformats.org/officeDocument/2006/relationships/hyperlink" Target="https://es.wikipedia.org/w/index.php?title=Software_Engineering_Body_of_Knowledge&amp;action=edit&amp;redlink=1" TargetMode="External"/><Relationship Id="rId4" Type="http://schemas.openxmlformats.org/officeDocument/2006/relationships/hyperlink" Target="https://es.wikipedia.org/wiki/Especial:FuentesDeLibros/155937067X" TargetMode="External"/><Relationship Id="rId9" Type="http://schemas.openxmlformats.org/officeDocument/2006/relationships/hyperlink" Target="http://computingcareers.acm.org/?page_id=1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FB367-29E0-48DF-9E67-5FC47E65C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070113"/>
            <a:ext cx="8915399" cy="2262781"/>
          </a:xfrm>
        </p:spPr>
        <p:txBody>
          <a:bodyPr>
            <a:normAutofit/>
          </a:bodyPr>
          <a:lstStyle/>
          <a:p>
            <a:r>
              <a:rPr lang="es-ES" b="1" dirty="0"/>
              <a:t>Ingeniería de Software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9E9332-85A7-4A53-96D7-9F831358D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763646"/>
            <a:ext cx="8915399" cy="2378555"/>
          </a:xfrm>
        </p:spPr>
        <p:txBody>
          <a:bodyPr>
            <a:normAutofit/>
          </a:bodyPr>
          <a:lstStyle/>
          <a:p>
            <a:r>
              <a:rPr lang="es-ES" dirty="0"/>
              <a:t>Departamento de Ciencias de la Computación y de la Decisión</a:t>
            </a:r>
          </a:p>
          <a:p>
            <a:r>
              <a:rPr lang="es-ES" dirty="0"/>
              <a:t>Universidad Nacional de Colombia</a:t>
            </a:r>
          </a:p>
          <a:p>
            <a:endParaRPr lang="es-CO" sz="1000" dirty="0"/>
          </a:p>
          <a:p>
            <a:r>
              <a:rPr lang="es-CO" dirty="0"/>
              <a:t>Fernán Alonso Villa Garzón</a:t>
            </a:r>
          </a:p>
          <a:p>
            <a:r>
              <a:rPr lang="es-CO" dirty="0"/>
              <a:t>Profesor Asociado</a:t>
            </a:r>
          </a:p>
          <a:p>
            <a:r>
              <a:rPr lang="es-CO" dirty="0"/>
              <a:t>M8A-315 -  favillao@unal.edu.co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2E50F984-AA7C-41F6-BDD6-9ED1B7FBEBDC}"/>
                  </a:ext>
                </a:extLst>
              </p14:cNvPr>
              <p14:cNvContentPartPr/>
              <p14:nvPr/>
            </p14:nvContentPartPr>
            <p14:xfrm>
              <a:off x="6893640" y="2902320"/>
              <a:ext cx="360" cy="36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2E50F984-AA7C-41F6-BDD6-9ED1B7FBE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84280" y="28929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913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13CCD-50A8-4B5D-BF4E-2345527F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Nada mas alejado del día a día en el desarrollo de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C673C-AB5C-4647-8AEC-48F0C35A1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377" y="2054086"/>
            <a:ext cx="3758579" cy="4492487"/>
          </a:xfrm>
        </p:spPr>
        <p:txBody>
          <a:bodyPr>
            <a:normAutofit/>
          </a:bodyPr>
          <a:lstStyle/>
          <a:p>
            <a:r>
              <a:rPr lang="es-CO" sz="2400" dirty="0"/>
              <a:t>Generalmente nos acostumbramos a crear software tipo Frankenstein…</a:t>
            </a:r>
          </a:p>
          <a:p>
            <a:r>
              <a:rPr lang="es-CO" sz="2400" dirty="0"/>
              <a:t>Tal vez cobran vida pero ¿cómo? ¿para qué? ¿Fueron creadas y articuladas para el problema o procesos organizacionales?...</a:t>
            </a:r>
          </a:p>
        </p:txBody>
      </p:sp>
      <p:pic>
        <p:nvPicPr>
          <p:cNvPr id="4" name="Picture 2" descr="http://softwarecreation.org/images/2008/frankenstein.jpg">
            <a:extLst>
              <a:ext uri="{FF2B5EF4-FFF2-40B4-BE49-F238E27FC236}">
                <a16:creationId xmlns:a16="http://schemas.microsoft.com/office/drawing/2014/main" id="{7968CA48-EA22-45F1-9892-D913CB009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733" y="2191139"/>
            <a:ext cx="4634879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475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613E4B-9E41-458E-910F-CC8B694C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84" y="1035446"/>
            <a:ext cx="2730080" cy="47352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CO" sz="2800" dirty="0"/>
              <a:t>El Clásico dilema del software, y por qué no, de cualquier desarrollo de productos…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2" descr="Resultado de imagen para ingenieria de software">
            <a:extLst>
              <a:ext uri="{FF2B5EF4-FFF2-40B4-BE49-F238E27FC236}">
                <a16:creationId xmlns:a16="http://schemas.microsoft.com/office/drawing/2014/main" id="{16C4578D-948E-48B2-A4D3-153AF9608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564" y="255731"/>
            <a:ext cx="8415693" cy="631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69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7EAA41-5958-4CBA-85EA-ED2D20BB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99" y="2039255"/>
            <a:ext cx="2292758" cy="2270372"/>
          </a:xfrm>
        </p:spPr>
        <p:txBody>
          <a:bodyPr>
            <a:normAutofit fontScale="90000"/>
          </a:bodyPr>
          <a:lstStyle/>
          <a:p>
            <a:pPr algn="ctr"/>
            <a:r>
              <a:rPr lang="es-CO" sz="4000" dirty="0"/>
              <a:t>A la mayoría nos ha pasado</a:t>
            </a:r>
          </a:p>
        </p:txBody>
      </p:sp>
      <p:pic>
        <p:nvPicPr>
          <p:cNvPr id="6" name="Picture 2" descr="Resultado de imagen para ingenieria de software">
            <a:extLst>
              <a:ext uri="{FF2B5EF4-FFF2-40B4-BE49-F238E27FC236}">
                <a16:creationId xmlns:a16="http://schemas.microsoft.com/office/drawing/2014/main" id="{CC6D4004-8BDA-4892-91C3-11B8C3A6D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956" y="555445"/>
            <a:ext cx="7839337" cy="595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287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8DEE7-1877-4638-BAF9-9974690D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06333"/>
            <a:ext cx="8911687" cy="1280890"/>
          </a:xfrm>
        </p:spPr>
        <p:txBody>
          <a:bodyPr/>
          <a:lstStyle/>
          <a:p>
            <a:r>
              <a:rPr lang="es-CO" dirty="0"/>
              <a:t>…Y el “pequeñito” problema de interoperar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C5270-121A-47C7-A35C-289C9329A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para ingenieria de software">
            <a:extLst>
              <a:ext uri="{FF2B5EF4-FFF2-40B4-BE49-F238E27FC236}">
                <a16:creationId xmlns:a16="http://schemas.microsoft.com/office/drawing/2014/main" id="{C7F23CA3-9254-4351-B346-CF425DBC6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1457400"/>
            <a:ext cx="8640960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412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7930B6-3DEA-48F2-AA17-ABFA1E4E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171" y="561164"/>
            <a:ext cx="3650279" cy="5411369"/>
          </a:xfrm>
        </p:spPr>
        <p:txBody>
          <a:bodyPr>
            <a:normAutofit fontScale="90000"/>
          </a:bodyPr>
          <a:lstStyle/>
          <a:p>
            <a:r>
              <a:rPr lang="es-CO" dirty="0"/>
              <a:t>Caso Real: El pasado viernes 10 de agosto de 2018, la plataforma de </a:t>
            </a:r>
            <a:r>
              <a:rPr lang="es-CO" dirty="0" err="1"/>
              <a:t>BetPlay</a:t>
            </a:r>
            <a:r>
              <a:rPr lang="es-CO" dirty="0"/>
              <a:t> se desestabilizó al poner en marcha la recarga por tarjeta de crédito…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2" descr="Imagen relacionada">
            <a:extLst>
              <a:ext uri="{FF2B5EF4-FFF2-40B4-BE49-F238E27FC236}">
                <a16:creationId xmlns:a16="http://schemas.microsoft.com/office/drawing/2014/main" id="{B107F41D-1905-46ED-B1F6-2608ADAFE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543" y="658875"/>
            <a:ext cx="6953577" cy="521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89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1AA5D-E9C3-411B-95C2-FC760390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Otro problema es trabajar en equipo…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005203-0C3A-4830-93C7-3C88164DF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para trabajo en equipo dilema">
            <a:extLst>
              <a:ext uri="{FF2B5EF4-FFF2-40B4-BE49-F238E27FC236}">
                <a16:creationId xmlns:a16="http://schemas.microsoft.com/office/drawing/2014/main" id="{6099784C-BD50-4A0F-B520-D88CEB3F9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751" y="1589043"/>
            <a:ext cx="4307809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para trabajo en equipo problemas">
            <a:extLst>
              <a:ext uri="{FF2B5EF4-FFF2-40B4-BE49-F238E27FC236}">
                <a16:creationId xmlns:a16="http://schemas.microsoft.com/office/drawing/2014/main" id="{D21C782B-7620-430B-9EE8-AEDDBB41D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207" y="2462368"/>
            <a:ext cx="4072405" cy="314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sultado de imagen para trabajo en equipo problemas">
            <a:extLst>
              <a:ext uri="{FF2B5EF4-FFF2-40B4-BE49-F238E27FC236}">
                <a16:creationId xmlns:a16="http://schemas.microsoft.com/office/drawing/2014/main" id="{0919C689-2755-4BDF-86E9-3EEB0D047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831" y="4153947"/>
            <a:ext cx="266429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73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7802C-95F1-4FC6-B6E7-BFBC8379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Ahora si, concentrémonos en el curso, objetivo general: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E10B39-56F5-4AB7-9704-F45936597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72001"/>
          </a:xfrm>
        </p:spPr>
        <p:txBody>
          <a:bodyPr>
            <a:normAutofit fontScale="85000" lnSpcReduction="10000"/>
          </a:bodyPr>
          <a:lstStyle/>
          <a:p>
            <a:r>
              <a:rPr lang="es-MX" sz="2400" dirty="0"/>
              <a:t>Este curso te ayudará a adquirir conocimientos sobre el desarrollo de software y las distintas metodologías en este proceso. </a:t>
            </a:r>
          </a:p>
          <a:p>
            <a:r>
              <a:rPr lang="es-MX" sz="2400" dirty="0"/>
              <a:t>¿Por qué un desarrollo ágil  se adapta mejor a situaciones dónde los requisitos cambian constantemente? También cubriremos algunos de los marcos ágiles más comunes como scrum y XP.</a:t>
            </a: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Después de completar este curso, podrá:</a:t>
            </a:r>
            <a:br>
              <a:rPr lang="es-MX" sz="2400" dirty="0"/>
            </a:br>
            <a:r>
              <a:rPr lang="es-MX" sz="2400" dirty="0"/>
              <a:t>1) Demostrar la capacidad de participar eficazmente en prácticas / procesos para el desarrollo de software.</a:t>
            </a:r>
            <a:br>
              <a:rPr lang="es-MX" sz="2400" dirty="0"/>
            </a:br>
            <a:r>
              <a:rPr lang="es-MX" sz="2400" dirty="0"/>
              <a:t>2) Explique el propósito detrás de las prácticas comunes.</a:t>
            </a:r>
            <a:br>
              <a:rPr lang="es-MX" sz="2400" dirty="0"/>
            </a:br>
            <a:r>
              <a:rPr lang="es-MX" sz="2400" dirty="0"/>
              <a:t>3) Capacidad para aplicar principios y valores ágiles a una situación determinada.</a:t>
            </a:r>
            <a:br>
              <a:rPr lang="es-MX" sz="2400" dirty="0"/>
            </a:br>
            <a:r>
              <a:rPr lang="es-MX" sz="2400" dirty="0"/>
              <a:t>4) Capacidad para identificar y abordar los problemas más comunes que se encuentran al adoptar métodos de desarrollo de software.</a:t>
            </a:r>
            <a:br>
              <a:rPr lang="es-MX" sz="2400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32622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B46AF8-1F7E-4EF1-B54E-1D0E51B9F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6351" y="1338435"/>
            <a:ext cx="3992732" cy="576262"/>
          </a:xfrm>
        </p:spPr>
        <p:txBody>
          <a:bodyPr/>
          <a:lstStyle/>
          <a:p>
            <a:r>
              <a:rPr lang="es-CO" dirty="0"/>
              <a:t>Proyecto (60%)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ACFCC0-4021-4AF9-8433-601CECFB8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791" y="1905000"/>
            <a:ext cx="5472000" cy="4198318"/>
          </a:xfrm>
        </p:spPr>
        <p:txBody>
          <a:bodyPr>
            <a:normAutofit fontScale="85000" lnSpcReduction="20000"/>
          </a:bodyPr>
          <a:lstStyle/>
          <a:p>
            <a:endParaRPr lang="es-CO" dirty="0"/>
          </a:p>
          <a:p>
            <a:pPr>
              <a:lnSpc>
                <a:spcPct val="120000"/>
              </a:lnSpc>
            </a:pPr>
            <a:r>
              <a:rPr lang="es-CO" sz="1800" dirty="0"/>
              <a:t>(20%) El proyecto se debe plantear bajo la guía de </a:t>
            </a:r>
            <a:r>
              <a:rPr lang="es-CO" sz="1800" dirty="0">
                <a:hlinkClick r:id="rId2"/>
              </a:rPr>
              <a:t>https://opensource.guide/es/starting-a-project/</a:t>
            </a:r>
            <a:r>
              <a:rPr lang="es-CO" sz="1800" dirty="0"/>
              <a:t> en un repositorio de GitHub privado y deben incluir a la cuenta </a:t>
            </a:r>
            <a:r>
              <a:rPr lang="es-CO" sz="1800" dirty="0" err="1"/>
              <a:t>fernanvilla</a:t>
            </a:r>
            <a:r>
              <a:rPr lang="es-CO" sz="1800" dirty="0"/>
              <a:t>. </a:t>
            </a:r>
            <a:r>
              <a:rPr lang="es-ES" sz="18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TODOS los artefactos o elementos deben estar en un repo de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github</a:t>
            </a:r>
            <a:r>
              <a:rPr lang="es-ES" sz="18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y todos los del grupo deben estar registrados en su correspondiente repo. Entrega 9 de Junio. Debe incluir el entregable final con los modelos.</a:t>
            </a:r>
            <a:endParaRPr lang="es-CO" sz="1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E16B4E-B857-441A-A191-403007DF4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17</a:t>
            </a:fld>
            <a:endParaRPr lang="es-ES" noProof="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92869A9-6A31-4FF1-A3D7-A438A316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Evaluación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9BA30E0-89A4-40F0-A4BE-2CE26B1AD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99211" y="357067"/>
            <a:ext cx="5483996" cy="4030082"/>
          </a:xfrm>
        </p:spPr>
        <p:txBody>
          <a:bodyPr>
            <a:normAutofit fontScale="85000" lnSpcReduction="20000"/>
          </a:bodyPr>
          <a:lstStyle/>
          <a:p>
            <a:r>
              <a:rPr lang="es-CO" b="1" dirty="0"/>
              <a:t>(20%) 5% x4 Cada </a:t>
            </a:r>
            <a:r>
              <a:rPr lang="es-CO" b="1" dirty="0" err="1"/>
              <a:t>Picth</a:t>
            </a:r>
            <a:r>
              <a:rPr lang="es-CO" b="1" dirty="0"/>
              <a:t> </a:t>
            </a:r>
            <a:r>
              <a:rPr lang="es-CO" b="1" dirty="0" err="1"/>
              <a:t>Deck</a:t>
            </a:r>
            <a:r>
              <a:rPr lang="es-CO" b="1" dirty="0"/>
              <a:t> de Presentación  </a:t>
            </a:r>
          </a:p>
          <a:p>
            <a:r>
              <a:rPr lang="es-CO" b="1" dirty="0">
                <a:hlinkClick r:id="rId3"/>
              </a:rPr>
              <a:t>https://g2consultores.com.mx/2017/11/14/que-es-un-pitch-deck-y-para-que-sirve/</a:t>
            </a:r>
            <a:endParaRPr lang="es-CO" b="1" dirty="0"/>
          </a:p>
          <a:p>
            <a:r>
              <a:rPr lang="es-CO" dirty="0"/>
              <a:t>El último fin de semana de cada mes se debe presentar un avance considerable. Cada Pitch </a:t>
            </a:r>
            <a:r>
              <a:rPr lang="es-CO" dirty="0" err="1"/>
              <a:t>Deck</a:t>
            </a:r>
            <a:r>
              <a:rPr lang="es-CO" dirty="0"/>
              <a:t> debe durar 15 minutos. La exposición la realizan 3 miembros del equipo seleccionados al azar (puede que repita) los 3 deben hablar. La nota del equipo depende de los 3. Antes de la exposición el equipo puede excluir a alguno de los compañeros por no haber trabajado con lo cual la nota será cero.</a:t>
            </a:r>
          </a:p>
          <a:p>
            <a:r>
              <a:rPr lang="es-CO" dirty="0"/>
              <a:t>Luego de los 15 Minutos, se tienen 15 min de preguntas donde el equipo podrá recibir requerimientos nuevos del resto de compañeros.</a:t>
            </a:r>
          </a:p>
          <a:p>
            <a:r>
              <a:rPr lang="es-CO" dirty="0"/>
              <a:t>Los </a:t>
            </a:r>
            <a:r>
              <a:rPr lang="es-CO" dirty="0" err="1"/>
              <a:t>Pitchs</a:t>
            </a:r>
            <a:r>
              <a:rPr lang="es-CO" dirty="0"/>
              <a:t> Son evaluados anónimamente por los compañeros que no pertenecen al equipo, con una rubrica especifica.</a:t>
            </a:r>
          </a:p>
          <a:p>
            <a:endParaRPr lang="es-CO" dirty="0"/>
          </a:p>
          <a:p>
            <a:endParaRPr lang="es-CO" dirty="0"/>
          </a:p>
        </p:txBody>
      </p:sp>
      <p:sp>
        <p:nvSpPr>
          <p:cNvPr id="8" name="Marcador de texto 5">
            <a:extLst>
              <a:ext uri="{FF2B5EF4-FFF2-40B4-BE49-F238E27FC236}">
                <a16:creationId xmlns:a16="http://schemas.microsoft.com/office/drawing/2014/main" id="{23186108-1A6A-4CBE-9D5E-7CB20F2156FE}"/>
              </a:ext>
            </a:extLst>
          </p:cNvPr>
          <p:cNvSpPr txBox="1">
            <a:spLocks/>
          </p:cNvSpPr>
          <p:nvPr/>
        </p:nvSpPr>
        <p:spPr>
          <a:xfrm>
            <a:off x="6808351" y="4211998"/>
            <a:ext cx="5074856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rbel" panose="020B0503020204020204" pitchFamily="34" charset="0"/>
              <a:buNone/>
              <a:defRPr 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0" dirty="0"/>
              <a:t>Un Foro (10%), Penúltima semana de Abril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5E4E44E-D795-4AF2-9391-CA07DAFA3CD5}"/>
              </a:ext>
            </a:extLst>
          </p:cNvPr>
          <p:cNvSpPr txBox="1"/>
          <p:nvPr/>
        </p:nvSpPr>
        <p:spPr>
          <a:xfrm>
            <a:off x="1336351" y="4503902"/>
            <a:ext cx="43270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(20%) Sustentación final.</a:t>
            </a:r>
          </a:p>
          <a:p>
            <a:r>
              <a:rPr lang="es-CO" b="1" dirty="0">
                <a:solidFill>
                  <a:srgbClr val="000000"/>
                </a:solidFill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Cada estudiante del curso realizará una batería de pruebas entre el día 9 y 12 de Junio y asignará una nota a la solución propuesta.</a:t>
            </a:r>
          </a:p>
          <a:p>
            <a:r>
              <a:rPr lang="es-CO" b="1" dirty="0">
                <a:solidFill>
                  <a:srgbClr val="000000"/>
                </a:solidFill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Estudiante que no evalúe o lo olvide tendrá nota de cero en su correspondiente trabajo.</a:t>
            </a:r>
            <a:endParaRPr lang="es-CO" sz="1800" dirty="0">
              <a:solidFill>
                <a:srgbClr val="000000"/>
              </a:solidFill>
              <a:effectLst/>
              <a:latin typeface="Calibri Light" panose="020F03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Marcador de texto 1">
            <a:extLst>
              <a:ext uri="{FF2B5EF4-FFF2-40B4-BE49-F238E27FC236}">
                <a16:creationId xmlns:a16="http://schemas.microsoft.com/office/drawing/2014/main" id="{1D3CA7C7-6FC4-44A5-B96A-78DD470116CF}"/>
              </a:ext>
            </a:extLst>
          </p:cNvPr>
          <p:cNvSpPr txBox="1">
            <a:spLocks/>
          </p:cNvSpPr>
          <p:nvPr/>
        </p:nvSpPr>
        <p:spPr>
          <a:xfrm>
            <a:off x="6720000" y="5326600"/>
            <a:ext cx="5472000" cy="360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Seguimiento en clase (10%) Permanentemente</a:t>
            </a:r>
          </a:p>
        </p:txBody>
      </p:sp>
      <p:sp>
        <p:nvSpPr>
          <p:cNvPr id="14" name="Marcador de texto 5">
            <a:extLst>
              <a:ext uri="{FF2B5EF4-FFF2-40B4-BE49-F238E27FC236}">
                <a16:creationId xmlns:a16="http://schemas.microsoft.com/office/drawing/2014/main" id="{ECA7162D-77F3-409C-8E99-76D4B15DA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20000" y="6211567"/>
            <a:ext cx="5483996" cy="360000"/>
          </a:xfrm>
        </p:spPr>
        <p:txBody>
          <a:bodyPr/>
          <a:lstStyle/>
          <a:p>
            <a:r>
              <a:rPr lang="es-CO" dirty="0"/>
              <a:t>Examen Final en Línea (20%) Primera semana de Junio</a:t>
            </a:r>
          </a:p>
        </p:txBody>
      </p:sp>
    </p:spTree>
    <p:extLst>
      <p:ext uri="{BB962C8B-B14F-4D97-AF65-F5344CB8AC3E}">
        <p14:creationId xmlns:p14="http://schemas.microsoft.com/office/powerpoint/2010/main" val="4101903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A872E6-2701-44C3-8D33-C84EA871F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1436381"/>
            <a:ext cx="8688388" cy="4699427"/>
          </a:xfrm>
        </p:spPr>
        <p:txBody>
          <a:bodyPr>
            <a:normAutofit fontScale="85000" lnSpcReduction="10000"/>
          </a:bodyPr>
          <a:lstStyle/>
          <a:p>
            <a:r>
              <a:rPr lang="es-CO" dirty="0"/>
              <a:t>Alquiler y Gestión de Residencias y Habitaciones Universitarias.</a:t>
            </a:r>
          </a:p>
          <a:p>
            <a:r>
              <a:rPr lang="es-CO" dirty="0"/>
              <a:t>Administración de Inmuebles (Arrendamiento, pago de impuestos, agencias, pago de servicios, cobro de arriendo, </a:t>
            </a:r>
            <a:r>
              <a:rPr lang="es-CO" dirty="0" err="1"/>
              <a:t>etc</a:t>
            </a:r>
            <a:r>
              <a:rPr lang="es-CO" dirty="0"/>
              <a:t>)</a:t>
            </a:r>
          </a:p>
          <a:p>
            <a:r>
              <a:rPr lang="es-CO" dirty="0"/>
              <a:t>Servicios a domicilio. (Se rompe un tubo, ¿a quién llamo?)</a:t>
            </a:r>
          </a:p>
          <a:p>
            <a:r>
              <a:rPr lang="es-CO" dirty="0"/>
              <a:t>Gestión de Menús Ejecutivos debe incluir domicilios.</a:t>
            </a:r>
          </a:p>
          <a:p>
            <a:r>
              <a:rPr lang="es-CO" dirty="0"/>
              <a:t>Mi </a:t>
            </a:r>
            <a:r>
              <a:rPr lang="es-CO" dirty="0" err="1"/>
              <a:t>Sanandresito</a:t>
            </a:r>
            <a:r>
              <a:rPr lang="es-CO" dirty="0"/>
              <a:t>. (Tiendas virtuales para pequeños vendedores)</a:t>
            </a:r>
          </a:p>
          <a:p>
            <a:r>
              <a:rPr lang="es-CO" dirty="0"/>
              <a:t>Seguimiento a la deserción de estudiantes</a:t>
            </a:r>
          </a:p>
          <a:p>
            <a:r>
              <a:rPr lang="es-CO" dirty="0"/>
              <a:t>Administración y venta de medicamentos homeopáticos</a:t>
            </a:r>
          </a:p>
          <a:p>
            <a:r>
              <a:rPr lang="es-CO" dirty="0"/>
              <a:t>Te lo cambio. Trueques reales sin dinero.</a:t>
            </a:r>
          </a:p>
          <a:p>
            <a:r>
              <a:rPr lang="es-CO" dirty="0"/>
              <a:t>Lo tengo y te lo presto.</a:t>
            </a:r>
          </a:p>
          <a:p>
            <a:r>
              <a:rPr lang="es-CO" dirty="0"/>
              <a:t>Gestión de programas curriculares. (Pensum, Asignaturas, Cupos, Competencias o Resultados de Aprendizaje, programación remota de los cursos…)</a:t>
            </a:r>
          </a:p>
          <a:p>
            <a:endParaRPr lang="es-CO" dirty="0"/>
          </a:p>
          <a:p>
            <a:pPr marL="0" indent="0">
              <a:buNone/>
            </a:pPr>
            <a:r>
              <a:rPr lang="es-CO" dirty="0"/>
              <a:t>El desarrollo se puede realizar usando una herramienta https://www.softwaretestinghelp.com/low-code-development-platforms/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001119-6962-4396-AEC9-10679F550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18</a:t>
            </a:fld>
            <a:endParaRPr lang="es-ES" noProof="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CE1DA29-3E50-4984-AD35-F96D732E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78443"/>
            <a:ext cx="8911687" cy="576262"/>
          </a:xfrm>
        </p:spPr>
        <p:txBody>
          <a:bodyPr>
            <a:normAutofit fontScale="90000"/>
          </a:bodyPr>
          <a:lstStyle/>
          <a:p>
            <a:r>
              <a:rPr lang="es-CO" dirty="0"/>
              <a:t>Proyecto de Curso, Diseñar e implementar un aplicativo móvil o full </a:t>
            </a:r>
            <a:r>
              <a:rPr lang="es-CO" dirty="0" err="1"/>
              <a:t>stack</a:t>
            </a: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5917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96CA0B80-BDAD-4F85-86AB-EDF17FE982BC}"/>
              </a:ext>
            </a:extLst>
          </p:cNvPr>
          <p:cNvSpPr txBox="1">
            <a:spLocks/>
          </p:cNvSpPr>
          <p:nvPr/>
        </p:nvSpPr>
        <p:spPr>
          <a:xfrm>
            <a:off x="2881688" y="774579"/>
            <a:ext cx="7662134" cy="29766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rbel" panose="020B0503020204020204" pitchFamily="34" charset="0"/>
              <a:buChar char="»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dirty="0"/>
              <a:t>Se tendrán 8 “empresas” cada una gestionada y organizada por dos responsables. Cada empresa tendrá máximo 11 integrantes incluyendo los responsables</a:t>
            </a:r>
          </a:p>
          <a:p>
            <a:r>
              <a:rPr lang="es-CO" sz="2000" dirty="0"/>
              <a:t>Los responsables deben enviar máximo el siguiente lunes la lista de los miembros de su “empresa”.</a:t>
            </a:r>
          </a:p>
          <a:p>
            <a:r>
              <a:rPr lang="es-CO" sz="2000" dirty="0"/>
              <a:t>Si un estudiante se desea cambiar de “empresa” debe existir un acuerdo de intercambio entre los responsables de la empresa que recibe y la que entrega.</a:t>
            </a:r>
          </a:p>
          <a:p>
            <a:endParaRPr lang="es-CO" sz="2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649777D-0094-4A0B-BF3F-E8C5D03E99F1}"/>
              </a:ext>
            </a:extLst>
          </p:cNvPr>
          <p:cNvSpPr txBox="1"/>
          <p:nvPr/>
        </p:nvSpPr>
        <p:spPr>
          <a:xfrm>
            <a:off x="2881688" y="433611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https://www.wearetesters.com/herramientas-de-marketing/cocreacion-como-herramienta-de-marketing-innovar-con-las-mejores-ideas</a:t>
            </a:r>
          </a:p>
        </p:txBody>
      </p:sp>
    </p:spTree>
    <p:extLst>
      <p:ext uri="{BB962C8B-B14F-4D97-AF65-F5344CB8AC3E}">
        <p14:creationId xmlns:p14="http://schemas.microsoft.com/office/powerpoint/2010/main" val="10793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1678C-4F98-4463-A704-83DFDF88B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139687"/>
            <a:ext cx="8911687" cy="5022573"/>
          </a:xfrm>
        </p:spPr>
        <p:txBody>
          <a:bodyPr>
            <a:normAutofit/>
          </a:bodyPr>
          <a:lstStyle/>
          <a:p>
            <a:pPr algn="ctr"/>
            <a:br>
              <a:rPr lang="es-CO" dirty="0"/>
            </a:br>
            <a:r>
              <a:rPr lang="es-CO" dirty="0"/>
              <a:t>¿Qué es ingeniería de software? / </a:t>
            </a:r>
            <a:br>
              <a:rPr lang="es-CO" dirty="0"/>
            </a:br>
            <a:r>
              <a:rPr lang="es-CO" dirty="0"/>
              <a:t>¿Qué no es ingeniería de Software?</a:t>
            </a:r>
            <a:br>
              <a:rPr lang="es-CO" dirty="0"/>
            </a:br>
            <a:br>
              <a:rPr lang="es-CO" dirty="0"/>
            </a:br>
            <a:r>
              <a:rPr lang="es-CO" dirty="0"/>
              <a:t>¿Qué es ingeniería de requisitos?</a:t>
            </a:r>
            <a:br>
              <a:rPr lang="es-CO" dirty="0"/>
            </a:br>
            <a:br>
              <a:rPr lang="es-CO" dirty="0"/>
            </a:br>
            <a:r>
              <a:rPr lang="es-CO" dirty="0"/>
              <a:t>¿Qué es un requisito?</a:t>
            </a:r>
          </a:p>
        </p:txBody>
      </p:sp>
    </p:spTree>
    <p:extLst>
      <p:ext uri="{BB962C8B-B14F-4D97-AF65-F5344CB8AC3E}">
        <p14:creationId xmlns:p14="http://schemas.microsoft.com/office/powerpoint/2010/main" val="80839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A86BF-56A5-4F3B-A46C-217CD015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7855"/>
          </a:xfrm>
        </p:spPr>
        <p:txBody>
          <a:bodyPr/>
          <a:lstStyle/>
          <a:p>
            <a:r>
              <a:rPr lang="es-CO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3ACC05-8893-4EE1-82C2-64EF19CA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11965"/>
            <a:ext cx="8915400" cy="4599257"/>
          </a:xfrm>
        </p:spPr>
        <p:txBody>
          <a:bodyPr>
            <a:normAutofit fontScale="92500" lnSpcReduction="10000"/>
          </a:bodyPr>
          <a:lstStyle/>
          <a:p>
            <a:r>
              <a:rPr lang="es-CO" altLang="es-CO" dirty="0"/>
              <a:t>Ivar Jacobson, et al. La esencia de la Ingeniería de software. Aplicando el núcleo de </a:t>
            </a:r>
            <a:r>
              <a:rPr lang="es-CO" altLang="es-CO" dirty="0" err="1"/>
              <a:t>semat</a:t>
            </a:r>
            <a:r>
              <a:rPr lang="es-CO" altLang="es-CO" dirty="0"/>
              <a:t>. 2013. Traducción Zapata y Salazar.</a:t>
            </a:r>
          </a:p>
          <a:p>
            <a:r>
              <a:rPr lang="es-CO" altLang="es-CO" dirty="0"/>
              <a:t>Jacobson, I., Ng, P. </a:t>
            </a:r>
            <a:r>
              <a:rPr lang="es-CO" altLang="es-CO" dirty="0" err="1"/>
              <a:t>McMahon</a:t>
            </a:r>
            <a:r>
              <a:rPr lang="es-CO" altLang="es-CO" dirty="0"/>
              <a:t>, P., </a:t>
            </a:r>
            <a:r>
              <a:rPr lang="es-CO" altLang="es-CO" dirty="0" err="1"/>
              <a:t>Spence</a:t>
            </a:r>
            <a:r>
              <a:rPr lang="es-CO" altLang="es-CO" dirty="0"/>
              <a:t>, I. y </a:t>
            </a:r>
            <a:r>
              <a:rPr lang="es-CO" altLang="es-CO" dirty="0" err="1"/>
              <a:t>Lidman</a:t>
            </a:r>
            <a:r>
              <a:rPr lang="es-CO" altLang="es-CO" dirty="0"/>
              <a:t>, S. </a:t>
            </a:r>
            <a:r>
              <a:rPr lang="es-CO" altLang="es-CO" dirty="0" err="1"/>
              <a:t>The</a:t>
            </a:r>
            <a:r>
              <a:rPr lang="es-CO" altLang="es-CO" dirty="0"/>
              <a:t> </a:t>
            </a:r>
            <a:r>
              <a:rPr lang="es-CO" altLang="es-CO" dirty="0" err="1"/>
              <a:t>essence</a:t>
            </a:r>
            <a:r>
              <a:rPr lang="es-CO" altLang="es-CO" dirty="0"/>
              <a:t> </a:t>
            </a:r>
            <a:r>
              <a:rPr lang="es-CO" altLang="es-CO" dirty="0" err="1"/>
              <a:t>of</a:t>
            </a:r>
            <a:r>
              <a:rPr lang="es-CO" altLang="es-CO" dirty="0"/>
              <a:t> software </a:t>
            </a:r>
            <a:r>
              <a:rPr lang="es-CO" altLang="es-CO" dirty="0" err="1"/>
              <a:t>engineering</a:t>
            </a:r>
            <a:r>
              <a:rPr lang="es-CO" altLang="es-CO" dirty="0"/>
              <a:t>: </a:t>
            </a:r>
            <a:r>
              <a:rPr lang="es-CO" altLang="es-CO" dirty="0" err="1"/>
              <a:t>appying</a:t>
            </a:r>
            <a:r>
              <a:rPr lang="es-CO" altLang="es-CO" dirty="0"/>
              <a:t> </a:t>
            </a:r>
            <a:r>
              <a:rPr lang="es-CO" altLang="es-CO" dirty="0" err="1"/>
              <a:t>the</a:t>
            </a:r>
            <a:r>
              <a:rPr lang="es-CO" altLang="es-CO" dirty="0"/>
              <a:t> </a:t>
            </a:r>
            <a:r>
              <a:rPr lang="es-CO" altLang="es-CO" dirty="0" err="1"/>
              <a:t>Semat</a:t>
            </a:r>
            <a:r>
              <a:rPr lang="es-CO" altLang="es-CO" dirty="0"/>
              <a:t> </a:t>
            </a:r>
            <a:r>
              <a:rPr lang="es-CO" altLang="es-CO" dirty="0" err="1"/>
              <a:t>kernel</a:t>
            </a:r>
            <a:r>
              <a:rPr lang="es-CO" altLang="es-CO" dirty="0"/>
              <a:t>, Addison Wesley, 2013</a:t>
            </a:r>
          </a:p>
          <a:p>
            <a:r>
              <a:rPr lang="es-CO" altLang="es-CO" dirty="0"/>
              <a:t>OMG </a:t>
            </a:r>
            <a:r>
              <a:rPr lang="es-CO" altLang="es-CO" dirty="0" err="1"/>
              <a:t>Submission</a:t>
            </a:r>
            <a:r>
              <a:rPr lang="es-CO" altLang="es-CO" dirty="0"/>
              <a:t>. </a:t>
            </a:r>
            <a:r>
              <a:rPr lang="es-CO" altLang="es-CO" dirty="0" err="1"/>
              <a:t>Essence</a:t>
            </a:r>
            <a:r>
              <a:rPr lang="es-CO" altLang="es-CO" dirty="0"/>
              <a:t>—</a:t>
            </a:r>
            <a:r>
              <a:rPr lang="es-CO" altLang="es-CO" dirty="0" err="1"/>
              <a:t>Kernel</a:t>
            </a:r>
            <a:r>
              <a:rPr lang="es-CO" altLang="es-CO" dirty="0"/>
              <a:t> and </a:t>
            </a:r>
            <a:r>
              <a:rPr lang="es-CO" altLang="es-CO" dirty="0" err="1"/>
              <a:t>language</a:t>
            </a:r>
            <a:r>
              <a:rPr lang="es-CO" altLang="es-CO" dirty="0"/>
              <a:t> </a:t>
            </a:r>
            <a:r>
              <a:rPr lang="es-CO" altLang="es-CO" dirty="0" err="1"/>
              <a:t>for</a:t>
            </a:r>
            <a:r>
              <a:rPr lang="es-CO" altLang="es-CO" dirty="0"/>
              <a:t> software </a:t>
            </a:r>
            <a:r>
              <a:rPr lang="es-CO" altLang="es-CO" dirty="0" err="1"/>
              <a:t>engineering</a:t>
            </a:r>
            <a:r>
              <a:rPr lang="es-CO" altLang="es-CO" dirty="0"/>
              <a:t> </a:t>
            </a:r>
            <a:r>
              <a:rPr lang="es-CO" altLang="es-CO" dirty="0" err="1"/>
              <a:t>methods</a:t>
            </a:r>
            <a:r>
              <a:rPr lang="es-CO" altLang="es-CO" dirty="0"/>
              <a:t>. </a:t>
            </a:r>
            <a:r>
              <a:rPr lang="es-CO" altLang="es-CO" dirty="0" err="1"/>
              <a:t>Object</a:t>
            </a:r>
            <a:r>
              <a:rPr lang="es-CO" altLang="es-CO" dirty="0"/>
              <a:t> Management </a:t>
            </a:r>
            <a:r>
              <a:rPr lang="es-CO" altLang="es-CO" dirty="0" err="1"/>
              <a:t>Group</a:t>
            </a:r>
            <a:r>
              <a:rPr lang="es-CO" altLang="es-CO" dirty="0"/>
              <a:t>, 2013</a:t>
            </a:r>
          </a:p>
          <a:p>
            <a:r>
              <a:rPr lang="es-CO" altLang="es-CO" dirty="0"/>
              <a:t>Autores Varios. Software </a:t>
            </a:r>
            <a:r>
              <a:rPr lang="es-CO" altLang="es-CO" dirty="0" err="1"/>
              <a:t>engineering</a:t>
            </a:r>
            <a:r>
              <a:rPr lang="es-CO" altLang="es-CO" dirty="0"/>
              <a:t>: </a:t>
            </a:r>
            <a:r>
              <a:rPr lang="es-CO" altLang="es-CO" dirty="0" err="1"/>
              <a:t>methods</a:t>
            </a:r>
            <a:r>
              <a:rPr lang="es-CO" altLang="es-CO" dirty="0"/>
              <a:t>, </a:t>
            </a:r>
            <a:r>
              <a:rPr lang="es-CO" altLang="es-CO" dirty="0" err="1"/>
              <a:t>modeling</a:t>
            </a:r>
            <a:r>
              <a:rPr lang="es-CO" altLang="es-CO" dirty="0"/>
              <a:t>, and </a:t>
            </a:r>
            <a:r>
              <a:rPr lang="es-CO" altLang="es-CO" dirty="0" err="1"/>
              <a:t>teaching</a:t>
            </a:r>
            <a:r>
              <a:rPr lang="es-CO" altLang="es-CO" dirty="0"/>
              <a:t>, Sello Editorial Universidad de Medellín, 2011</a:t>
            </a:r>
          </a:p>
          <a:p>
            <a:r>
              <a:rPr lang="es-CO" altLang="es-CO" dirty="0"/>
              <a:t>Pressman Roger S. Ingeniería del Software, un enfoque práctico, Mc Graw Hill, 1999</a:t>
            </a:r>
          </a:p>
          <a:p>
            <a:r>
              <a:rPr lang="es-CO" altLang="es-CO" dirty="0" err="1"/>
              <a:t>Larman</a:t>
            </a:r>
            <a:r>
              <a:rPr lang="es-CO" altLang="es-CO" dirty="0"/>
              <a:t> Craig. UML y Patrones, Prentice Hill, 1999</a:t>
            </a:r>
          </a:p>
          <a:p>
            <a:r>
              <a:rPr lang="es-CO" altLang="es-CO" dirty="0"/>
              <a:t>Booch, Rumbaugh y Jacobson. El lenguaje Unificado de Modelado, Addison Wesley, 1999</a:t>
            </a:r>
          </a:p>
          <a:p>
            <a:r>
              <a:rPr lang="es-CO" altLang="es-CO" dirty="0" err="1"/>
              <a:t>Fowler</a:t>
            </a:r>
            <a:r>
              <a:rPr lang="es-CO" altLang="es-CO" dirty="0"/>
              <a:t>, M. UML </a:t>
            </a:r>
            <a:r>
              <a:rPr lang="es-CO" altLang="es-CO" dirty="0" err="1"/>
              <a:t>Distilled</a:t>
            </a:r>
            <a:r>
              <a:rPr lang="es-CO" altLang="es-CO" dirty="0"/>
              <a:t>: A </a:t>
            </a:r>
            <a:r>
              <a:rPr lang="es-CO" altLang="es-CO" dirty="0" err="1"/>
              <a:t>brief</a:t>
            </a:r>
            <a:r>
              <a:rPr lang="es-CO" altLang="es-CO" dirty="0"/>
              <a:t> </a:t>
            </a:r>
            <a:r>
              <a:rPr lang="es-CO" altLang="es-CO" dirty="0" err="1"/>
              <a:t>guide</a:t>
            </a:r>
            <a:r>
              <a:rPr lang="es-CO" altLang="es-CO" dirty="0"/>
              <a:t> </a:t>
            </a:r>
            <a:r>
              <a:rPr lang="es-CO" altLang="es-CO" dirty="0" err="1"/>
              <a:t>to</a:t>
            </a:r>
            <a:r>
              <a:rPr lang="es-CO" altLang="es-CO" dirty="0"/>
              <a:t> </a:t>
            </a:r>
            <a:r>
              <a:rPr lang="es-CO" altLang="es-CO" dirty="0" err="1"/>
              <a:t>the</a:t>
            </a:r>
            <a:r>
              <a:rPr lang="es-CO" altLang="es-CO" dirty="0"/>
              <a:t> Standard </a:t>
            </a:r>
            <a:r>
              <a:rPr lang="es-CO" altLang="es-CO" dirty="0" err="1"/>
              <a:t>Object</a:t>
            </a:r>
            <a:r>
              <a:rPr lang="es-CO" altLang="es-CO" dirty="0"/>
              <a:t> </a:t>
            </a:r>
            <a:r>
              <a:rPr lang="es-CO" altLang="es-CO" dirty="0" err="1"/>
              <a:t>Modeling</a:t>
            </a:r>
            <a:r>
              <a:rPr lang="es-CO" altLang="es-CO" dirty="0"/>
              <a:t> </a:t>
            </a:r>
            <a:r>
              <a:rPr lang="es-CO" altLang="es-CO" dirty="0" err="1"/>
              <a:t>Language</a:t>
            </a:r>
            <a:r>
              <a:rPr lang="es-CO" altLang="es-CO" dirty="0"/>
              <a:t>, Addison Wesley, 2004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372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EE802-5151-4569-B5AB-ACB48A30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Revisemos algunos conceptos de antaño…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998F3F-FE3D-41EF-9DFC-7C7819C5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86470"/>
          </a:xfrm>
        </p:spPr>
        <p:txBody>
          <a:bodyPr>
            <a:normAutofit/>
          </a:bodyPr>
          <a:lstStyle/>
          <a:p>
            <a:pPr algn="just"/>
            <a:r>
              <a:rPr lang="es-CO" sz="2400" dirty="0"/>
              <a:t>La ingeniería de software trata del establecimiento de los principios y métodos de la ingeniería a fin de obtener software de modo rentable, que sea fiable y trabaje en máquinas reales (Bauer, 1972).</a:t>
            </a:r>
          </a:p>
          <a:p>
            <a:pPr algn="just"/>
            <a:endParaRPr lang="es-CO" sz="2400" dirty="0"/>
          </a:p>
          <a:p>
            <a:pPr algn="just"/>
            <a:r>
              <a:rPr lang="es-CO" sz="2400" dirty="0"/>
              <a:t>Ingeniería de software es la aplicación práctica del conocimiento científico al diseño y construcción de programas de computadora y a la documentación asociada requerida para desarrollar, operar y mantenerlos. Se conoce también como desarrollo de software o producción de software (</a:t>
            </a:r>
            <a:r>
              <a:rPr lang="es-CO" sz="2400" dirty="0" err="1"/>
              <a:t>Bohem</a:t>
            </a:r>
            <a:r>
              <a:rPr lang="es-CO" sz="2400" dirty="0"/>
              <a:t>, 1976).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1927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A5001-16F6-470E-ADB9-53A8071C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374" y="359066"/>
            <a:ext cx="8911687" cy="1280890"/>
          </a:xfrm>
        </p:spPr>
        <p:txBody>
          <a:bodyPr/>
          <a:lstStyle/>
          <a:p>
            <a:r>
              <a:rPr lang="es-CO" dirty="0"/>
              <a:t>Otras Más…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CC24C2-29FF-44D6-8E5B-B76B642F0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9374" y="624110"/>
            <a:ext cx="9912626" cy="5393635"/>
          </a:xfrm>
        </p:spPr>
        <p:txBody>
          <a:bodyPr>
            <a:normAutofit fontScale="92500"/>
          </a:bodyPr>
          <a:lstStyle/>
          <a:p>
            <a:endParaRPr lang="es-CO" sz="2400" dirty="0"/>
          </a:p>
          <a:p>
            <a:r>
              <a:rPr lang="es-CO" sz="2400" dirty="0"/>
              <a:t>Ingeniería de software es el estudio de los principios y metodologías para el desarrollo y mantenimiento de sistemas software (</a:t>
            </a:r>
            <a:r>
              <a:rPr lang="es-CO" sz="2400" dirty="0" err="1"/>
              <a:t>Zelkovitz</a:t>
            </a:r>
            <a:r>
              <a:rPr lang="es-CO" sz="2400" dirty="0"/>
              <a:t>, 1978).</a:t>
            </a:r>
          </a:p>
          <a:p>
            <a:endParaRPr lang="es-CO" sz="800" dirty="0"/>
          </a:p>
          <a:p>
            <a:r>
              <a:rPr lang="es-CO" sz="2400" dirty="0"/>
              <a:t>La ingeniería de software es la aplicación de un enfoque sistemático, disciplinado y cuantificable al desarrollo, operación, y mantenimiento del software (IEEE, 1990).</a:t>
            </a:r>
          </a:p>
          <a:p>
            <a:endParaRPr lang="es-CO" sz="900" dirty="0"/>
          </a:p>
          <a:p>
            <a:r>
              <a:rPr lang="es-ES" sz="2400" dirty="0"/>
              <a:t>La ingeniería de software es la </a:t>
            </a:r>
            <a:r>
              <a:rPr lang="es-ES" sz="2400" b="1" dirty="0"/>
              <a:t>aplicación de un enfoque sistemático, disciplinado y cuantificable al desarrollo, operación y mantenimiento de software</a:t>
            </a:r>
            <a:r>
              <a:rPr lang="es-ES" sz="2400" dirty="0"/>
              <a:t>,</a:t>
            </a:r>
            <a:r>
              <a:rPr lang="es-ES" sz="2400" baseline="30000" dirty="0"/>
              <a:t>1</a:t>
            </a:r>
            <a:r>
              <a:rPr lang="es-ES" sz="2400" dirty="0"/>
              <a:t>​ y el estudio de estos enfoques, es decir, </a:t>
            </a:r>
            <a:r>
              <a:rPr lang="es-ES" sz="2400" b="1" dirty="0"/>
              <a:t>el estudio de las aplicaciones de la ingeniería al software</a:t>
            </a:r>
            <a:r>
              <a:rPr lang="es-ES" sz="2400" dirty="0"/>
              <a:t>.</a:t>
            </a:r>
            <a:r>
              <a:rPr lang="es-ES" sz="2400" baseline="30000" dirty="0"/>
              <a:t>2</a:t>
            </a:r>
            <a:r>
              <a:rPr lang="es-ES" sz="2400" dirty="0"/>
              <a:t>​ </a:t>
            </a:r>
            <a:r>
              <a:rPr lang="es-ES" sz="2400" b="1" dirty="0"/>
              <a:t>Integra matemáticas, ciencias de la computación y prácticas cuyos orígenes se encuentran en la ingeniería</a:t>
            </a:r>
            <a:r>
              <a:rPr lang="es-ES" sz="2400" dirty="0"/>
              <a:t>.</a:t>
            </a:r>
            <a:r>
              <a:rPr lang="es-ES" sz="2400" baseline="30000" dirty="0"/>
              <a:t>3</a:t>
            </a:r>
            <a:r>
              <a:rPr lang="es-ES" sz="2400" dirty="0"/>
              <a:t>​ </a:t>
            </a:r>
            <a:endParaRPr lang="es-CO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A94186-2E9D-4B60-B9EE-0DFE447DD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685" y="6106963"/>
            <a:ext cx="8720919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“IEEE Standard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Glossary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Software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Engineering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Terminology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,” 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IEEE"/>
              </a:rPr>
              <a:t>IEEE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std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610.12-1990, 1990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ISBN"/>
              </a:rPr>
              <a:t>ISBN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 tooltip="Especial:FuentesDeLibros/155937067X"/>
              </a:rPr>
              <a:t>155937067X</a:t>
            </a:r>
            <a:r>
              <a:rPr kumimoji="0" lang="es-CO" altLang="es-CO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 tooltip="Software Engineering Body of Knowledge (aún no redactado)"/>
              </a:rPr>
              <a:t>SWEBOK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executive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editors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Alain Abran, James W. Moore;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editors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Pierre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Bourque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Robert Dupuis. (2004). Pierre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Bourque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Robert Dupuis, ed.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Guide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to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the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 Software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Engineering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Body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of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Knowledge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 - 2004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Version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 tooltip="IEEE Computer Society"/>
              </a:rPr>
              <a:t>IEEE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 tooltip="IEEE Computer Society"/>
              </a:rPr>
              <a:t>Computer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 tooltip="IEEE Computer Society"/>
              </a:rPr>
              <a:t>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 tooltip="IEEE Computer Society"/>
              </a:rPr>
              <a:t>Society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pp. 1-1. 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ISBN"/>
              </a:rPr>
              <a:t>ISBN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 tooltip="Especial:FuentesDeLibros/0-7695-2330-7"/>
              </a:rPr>
              <a:t>0-7695-2330-7</a:t>
            </a:r>
            <a:r>
              <a:rPr kumimoji="0" lang="es-CO" altLang="es-CO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ACM (2006). 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«Computing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Degrees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 &amp;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Careers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»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ACM. Consultado el 23 de noviembre de 2010. </a:t>
            </a:r>
          </a:p>
        </p:txBody>
      </p:sp>
    </p:spTree>
    <p:extLst>
      <p:ext uri="{BB962C8B-B14F-4D97-AF65-F5344CB8AC3E}">
        <p14:creationId xmlns:p14="http://schemas.microsoft.com/office/powerpoint/2010/main" val="217611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F2872-B640-4BF0-9C7F-A114F3AB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Desde otro punto de vista, la ingeniería de software se puede enfocar en…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6A5017-7174-43C0-BF77-25F4286C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122" y="2133600"/>
            <a:ext cx="7714490" cy="3777622"/>
          </a:xfrm>
        </p:spPr>
        <p:txBody>
          <a:bodyPr/>
          <a:lstStyle/>
          <a:p>
            <a:r>
              <a:rPr lang="es-CO" sz="2400" dirty="0"/>
              <a:t>¿Cómo crear, desarrollar, implementar algo que es tan complejo?.</a:t>
            </a:r>
            <a:endParaRPr lang="es-CO" dirty="0"/>
          </a:p>
          <a:p>
            <a:pPr marL="0" indent="0" algn="ctr">
              <a:buNone/>
            </a:pPr>
            <a:r>
              <a:rPr lang="es-CO" sz="2400" b="1" dirty="0">
                <a:solidFill>
                  <a:srgbClr val="FF0000"/>
                </a:solidFill>
              </a:rPr>
              <a:t>Evidentemente Desarrollar software NO es fácil.</a:t>
            </a:r>
          </a:p>
          <a:p>
            <a:pPr marL="0" indent="0" algn="ctr">
              <a:buNone/>
            </a:pPr>
            <a:endParaRPr lang="es-CO" sz="2400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http://2.bp.blogspot.com/-jsSUc5lGzkQ/UnDuvTR_EMI/AAAAAAAAEUM/Vsjm8cNDEqE/s1600/BlindMenElephant.png">
            <a:extLst>
              <a:ext uri="{FF2B5EF4-FFF2-40B4-BE49-F238E27FC236}">
                <a16:creationId xmlns:a16="http://schemas.microsoft.com/office/drawing/2014/main" id="{040EFED5-47BC-4411-A633-6517ABC15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245" y="3713870"/>
            <a:ext cx="5319531" cy="299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FE9291F-89A5-4119-805C-83BF39E86E8B}"/>
              </a:ext>
            </a:extLst>
          </p:cNvPr>
          <p:cNvSpPr/>
          <p:nvPr/>
        </p:nvSpPr>
        <p:spPr>
          <a:xfrm>
            <a:off x="3495085" y="5080225"/>
            <a:ext cx="19928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/>
              <a:t>Los Ciegos y el Elefante</a:t>
            </a:r>
          </a:p>
        </p:txBody>
      </p:sp>
      <p:pic>
        <p:nvPicPr>
          <p:cNvPr id="6" name="Picture 2" descr="Imagen relacionada">
            <a:extLst>
              <a:ext uri="{FF2B5EF4-FFF2-40B4-BE49-F238E27FC236}">
                <a16:creationId xmlns:a16="http://schemas.microsoft.com/office/drawing/2014/main" id="{06DD0213-310B-4B31-BC6A-23A81EA3E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48" y="1905000"/>
            <a:ext cx="3114559" cy="240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43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D3486-5C90-4F1F-BECF-2411B538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 evidente que cada cual juzga según su conocimiento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D970A7-C586-48E4-A5C8-2FC0F1B4A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6101" y="3175737"/>
            <a:ext cx="2387116" cy="3777622"/>
          </a:xfrm>
        </p:spPr>
        <p:txBody>
          <a:bodyPr>
            <a:normAutofit/>
          </a:bodyPr>
          <a:lstStyle/>
          <a:p>
            <a:r>
              <a:rPr lang="es-CO" sz="2400" dirty="0"/>
              <a:t>Si aprendiste a usar un </a:t>
            </a:r>
            <a:r>
              <a:rPr lang="es-CO" sz="2400" b="1" dirty="0"/>
              <a:t>martillo</a:t>
            </a:r>
            <a:r>
              <a:rPr lang="es-CO" sz="2400" dirty="0"/>
              <a:t>, todos los problemas son </a:t>
            </a:r>
            <a:r>
              <a:rPr lang="es-CO" sz="2400" b="1" dirty="0"/>
              <a:t>clavos</a:t>
            </a:r>
            <a:r>
              <a:rPr lang="es-CO" sz="2400" dirty="0"/>
              <a:t>.</a:t>
            </a:r>
          </a:p>
        </p:txBody>
      </p:sp>
      <p:pic>
        <p:nvPicPr>
          <p:cNvPr id="4" name="Picture 2" descr="http://image.slidesharecdn.com/ses-2-getting-the-eyes-to-see-god-spanish-1208024862560367-8/95/los-ojos-para-ver-a-dios-3-728.jpg?cb=1208093199">
            <a:extLst>
              <a:ext uri="{FF2B5EF4-FFF2-40B4-BE49-F238E27FC236}">
                <a16:creationId xmlns:a16="http://schemas.microsoft.com/office/drawing/2014/main" id="{CD354ADD-1756-4F59-8108-E2766AB07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78" y="2177971"/>
            <a:ext cx="8128903" cy="431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76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7FC37-62B7-48D7-AC32-3476AF76E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2710553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/>
              <a:t>¿El software puede ser el resultado de percepciones?</a:t>
            </a:r>
            <a:br>
              <a:rPr lang="es-CO" dirty="0"/>
            </a:br>
            <a:br>
              <a:rPr lang="es-CO" dirty="0"/>
            </a:br>
            <a:r>
              <a:rPr lang="es-CO" dirty="0"/>
              <a:t>¿Los requisitos de un software pueden abstraerse objetivamente?</a:t>
            </a:r>
          </a:p>
        </p:txBody>
      </p:sp>
      <p:pic>
        <p:nvPicPr>
          <p:cNvPr id="4" name="Picture 2" descr="http://i.ytimg.com/vi/ZK-x4eGpq_0/hqdefault.jpg">
            <a:extLst>
              <a:ext uri="{FF2B5EF4-FFF2-40B4-BE49-F238E27FC236}">
                <a16:creationId xmlns:a16="http://schemas.microsoft.com/office/drawing/2014/main" id="{EF533421-8B64-49AA-B151-73582FC97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62" y="624109"/>
            <a:ext cx="3024336" cy="226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www.secretosparacontar.org/Portals/0/img_lectores/img_cuentos/ciegos.png">
            <a:extLst>
              <a:ext uri="{FF2B5EF4-FFF2-40B4-BE49-F238E27FC236}">
                <a16:creationId xmlns:a16="http://schemas.microsoft.com/office/drawing/2014/main" id="{1E671C8B-BD2D-488D-9043-34599968D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777" y="3523339"/>
            <a:ext cx="3009900" cy="318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geeks.ms/blogs/mllopis/SOAelephant.jpg">
            <a:extLst>
              <a:ext uri="{FF2B5EF4-FFF2-40B4-BE49-F238E27FC236}">
                <a16:creationId xmlns:a16="http://schemas.microsoft.com/office/drawing/2014/main" id="{95E4A4F0-6157-4E70-8619-C0CBB3C13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143" y="3636522"/>
            <a:ext cx="4633424" cy="271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36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C583FC-3774-47D1-9A8B-E0DBA89CB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DDDC38-A59D-4C57-BEAA-01E57BD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5253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07181E0D-4E2E-4CF7-83D6-6BF1884F2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41E4039F-6250-4F1A-8B44-8211D95CB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27CE0F8-A859-4A25-8A2E-2F48B2D7F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1D3B4413-99E7-41CB-BC1A-91CB93B73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2B5AE9BA-21EA-413E-92D1-70B41D12F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EA6962B4-B58E-4363-AE37-502AAB46F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8CFEAE09-A4F7-4009-BBA4-E007F3FF2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BEC0F162-6193-4A0C-9667-DD7C8B4BD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7AE69957-54B0-48E2-8BCD-EE01C7190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9E3E384D-F4D8-4B3A-978C-EFEED16D3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66DD5E8A-F260-4F93-94D6-AA109560A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B7CE38B-1EFC-4D54-BD22-F0E1C0ED2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251A81-4530-41B5-B8FB-DC124AC0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04F0C26-A940-4311-8A41-C69C075D7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72844B50-4A36-4E90-9BD1-7945BAF04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FFFF2F5F-4D06-40B4-AAF7-7BF88551B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C2D84FDB-118B-42FD-8561-B383615D2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5B64B543-1195-4970-808B-156908D3B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1B6440B3-14CA-4B3F-AF89-7FEC0A224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47F34F74-6C9C-4D9D-B2D7-AF753BD44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4246517D-AB8F-4BEF-B5E5-7A8BC0DDE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0ACFBF4D-E487-4BD0-8BCA-2DB6DC046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23DE6D3A-314E-4642-AEAF-54B822D4E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FEE0BBF7-C59B-4279-AFF5-28F6433B9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B2C1E620-478E-4DC2-A505-934657FF1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F6ADB43-BF7B-4BD5-A659-7B9497F68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O" sz="2800" dirty="0"/>
              <a:t>Peor aún… ¿El software se desarrolla objetivamente?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ECDF498-6F66-4565-9FB7-107670333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E0779346-49CA-41C2-BD0A-62F2E1903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EB520E-07B9-489A-B27A-5DDD4E379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r>
              <a:rPr lang="es-CO" sz="2000" dirty="0"/>
              <a:t>Modelar es un arte…</a:t>
            </a:r>
          </a:p>
          <a:p>
            <a:endParaRPr lang="es-CO" sz="2000" dirty="0"/>
          </a:p>
          <a:p>
            <a:r>
              <a:rPr lang="es-CO" sz="2000" dirty="0"/>
              <a:t>Requisito:</a:t>
            </a:r>
          </a:p>
          <a:p>
            <a:pPr lvl="1"/>
            <a:r>
              <a:rPr lang="es-CO" sz="1800" dirty="0"/>
              <a:t>Dibuja la mujer maravilla o a Thor usando solamente círculos y líneas rectas.</a:t>
            </a:r>
          </a:p>
          <a:p>
            <a:pPr lvl="1"/>
            <a:endParaRPr lang="es-CO" sz="1800" dirty="0"/>
          </a:p>
          <a:p>
            <a:r>
              <a:rPr lang="es-CO" sz="2000" dirty="0"/>
              <a:t>Ahora veamos los resultados…</a:t>
            </a:r>
          </a:p>
          <a:p>
            <a:pPr marL="457200" lvl="1" indent="0">
              <a:buNone/>
            </a:pPr>
            <a:endParaRPr lang="es-CO" dirty="0"/>
          </a:p>
          <a:p>
            <a:pPr marL="457200" lvl="1" indent="0">
              <a:buNone/>
            </a:pPr>
            <a:endParaRPr lang="es-CO" dirty="0"/>
          </a:p>
        </p:txBody>
      </p:sp>
      <p:pic>
        <p:nvPicPr>
          <p:cNvPr id="1026" name="Picture 2" descr="Chris Hemsworth no volverá a desnudarse en sus películas (y la culpable es  Elsa Pataky)">
            <a:extLst>
              <a:ext uri="{FF2B5EF4-FFF2-40B4-BE49-F238E27FC236}">
                <a16:creationId xmlns:a16="http://schemas.microsoft.com/office/drawing/2014/main" id="{0671D52E-B7BE-44A3-BBE6-6D0A3B787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90" y="2908187"/>
            <a:ext cx="4347437" cy="360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Imagen que contiene ropa, persona, mujer, traje de baño&#10;&#10;Descripción generada con confianza muy alta">
            <a:extLst>
              <a:ext uri="{FF2B5EF4-FFF2-40B4-BE49-F238E27FC236}">
                <a16:creationId xmlns:a16="http://schemas.microsoft.com/office/drawing/2014/main" id="{152BCD24-9C73-4DEA-9FBD-27FAB9DDC7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79"/>
          <a:stretch/>
        </p:blipFill>
        <p:spPr>
          <a:xfrm>
            <a:off x="236800" y="183115"/>
            <a:ext cx="2341207" cy="344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7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4581F-1AD6-47AA-BCE4-8C85030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Existen miles de cosas que hacemos, pero para nosotros es quizás intuitivo…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09EF86-30D9-4EDC-872A-849244568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¿Pensaste en cómo sujetar el lápiz/lapicero/Mouse/</a:t>
            </a:r>
            <a:r>
              <a:rPr lang="es-CO" dirty="0" err="1"/>
              <a:t>Pad</a:t>
            </a:r>
            <a:r>
              <a:rPr lang="es-CO" dirty="0"/>
              <a:t>…?</a:t>
            </a:r>
          </a:p>
          <a:p>
            <a:r>
              <a:rPr lang="es-CO" dirty="0"/>
              <a:t>¿Cuál atributo de la mujer te llamó más la atención?</a:t>
            </a:r>
          </a:p>
          <a:p>
            <a:r>
              <a:rPr lang="es-CO" dirty="0"/>
              <a:t>¿Te preocupaste por usar determinada área para dibujar?</a:t>
            </a:r>
          </a:p>
          <a:p>
            <a:r>
              <a:rPr lang="es-CO" dirty="0"/>
              <a:t>¿Le dibujaste ojos?</a:t>
            </a:r>
          </a:p>
          <a:p>
            <a:r>
              <a:rPr lang="es-CO" dirty="0"/>
              <a:t>¿Pensaste si debías colorearla?</a:t>
            </a:r>
          </a:p>
          <a:p>
            <a:r>
              <a:rPr lang="es-CO" dirty="0"/>
              <a:t>¿Te desconcentraron los atributos físicos?</a:t>
            </a:r>
          </a:p>
          <a:p>
            <a:r>
              <a:rPr lang="es-CO" dirty="0"/>
              <a:t>Tuviste que borrar????</a:t>
            </a:r>
          </a:p>
          <a:p>
            <a:r>
              <a:rPr lang="es-CO" dirty="0" err="1"/>
              <a:t>Etc</a:t>
            </a:r>
            <a:r>
              <a:rPr lang="es-CO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49846237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2402</TotalTime>
  <Words>1520</Words>
  <Application>Microsoft Office PowerPoint</Application>
  <PresentationFormat>Panorámica</PresentationFormat>
  <Paragraphs>99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 Light</vt:lpstr>
      <vt:lpstr>Century Gothic</vt:lpstr>
      <vt:lpstr>Corbel</vt:lpstr>
      <vt:lpstr>Wingdings 3</vt:lpstr>
      <vt:lpstr>Espiral</vt:lpstr>
      <vt:lpstr>Ingeniería de Software</vt:lpstr>
      <vt:lpstr> ¿Qué es ingeniería de software? /  ¿Qué no es ingeniería de Software?  ¿Qué es ingeniería de requisitos?  ¿Qué es un requisito?</vt:lpstr>
      <vt:lpstr>Revisemos algunos conceptos de antaño…</vt:lpstr>
      <vt:lpstr>Otras Más…</vt:lpstr>
      <vt:lpstr>Desde otro punto de vista, la ingeniería de software se puede enfocar en…</vt:lpstr>
      <vt:lpstr>Es evidente que cada cual juzga según su conocimiento</vt:lpstr>
      <vt:lpstr>¿El software puede ser el resultado de percepciones?  ¿Los requisitos de un software pueden abstraerse objetivamente?</vt:lpstr>
      <vt:lpstr>Peor aún… ¿El software se desarrolla objetivamente?</vt:lpstr>
      <vt:lpstr>Existen miles de cosas que hacemos, pero para nosotros es quizás intuitivo…</vt:lpstr>
      <vt:lpstr>Nada mas alejado del día a día en el desarrollo de software</vt:lpstr>
      <vt:lpstr>El Clásico dilema del software, y por qué no, de cualquier desarrollo de productos…</vt:lpstr>
      <vt:lpstr>A la mayoría nos ha pasado</vt:lpstr>
      <vt:lpstr>…Y el “pequeñito” problema de interoperar</vt:lpstr>
      <vt:lpstr>Caso Real: El pasado viernes 10 de agosto de 2018, la plataforma de BetPlay se desestabilizó al poner en marcha la recarga por tarjeta de crédito…  </vt:lpstr>
      <vt:lpstr>Otro problema es trabajar en equipo…</vt:lpstr>
      <vt:lpstr>Ahora si, concentrémonos en el curso, objetivo general:</vt:lpstr>
      <vt:lpstr>Evaluación</vt:lpstr>
      <vt:lpstr>Proyecto de Curso, Diseñar e implementar un aplicativo móvil o full stack </vt:lpstr>
      <vt:lpstr>Presentación de PowerPoint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Teoría y Métodos de la Ingeniería de Software</dc:title>
  <dc:creator>Fernan Alonso Villa Garzón</dc:creator>
  <cp:lastModifiedBy>Fernan Alonso Villa Garzón</cp:lastModifiedBy>
  <cp:revision>35</cp:revision>
  <dcterms:created xsi:type="dcterms:W3CDTF">2018-08-14T05:00:07Z</dcterms:created>
  <dcterms:modified xsi:type="dcterms:W3CDTF">2021-04-08T02:40:46Z</dcterms:modified>
</cp:coreProperties>
</file>