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7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85" d="100"/>
          <a:sy n="85" d="100"/>
        </p:scale>
        <p:origin x="9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13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A07F-C704-4FBF-ADC7-165A9E95A7AE}" type="datetimeFigureOut">
              <a:rPr lang="es-CO" smtClean="0"/>
              <a:t>26/03/2021</a:t>
            </a:fld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3D3BB-5AE7-44DE-9D2B-AD76295BCB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17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6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3984843" cy="385018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Unidad</a:t>
            </a:r>
            <a:r>
              <a:rPr lang="en-US" dirty="0"/>
              <a:t> 1: 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3984843" cy="385018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Unidad</a:t>
            </a:r>
            <a:r>
              <a:rPr lang="en-US" dirty="0"/>
              <a:t> 1: 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pmnsty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/>
              <a:t>Business </a:t>
            </a:r>
            <a:r>
              <a:rPr lang="es-CO" sz="6000" dirty="0" err="1"/>
              <a:t>Process</a:t>
            </a:r>
            <a:r>
              <a:rPr lang="es-CO" sz="6000" dirty="0"/>
              <a:t> </a:t>
            </a:r>
            <a:r>
              <a:rPr lang="es-CO" sz="6000" dirty="0" err="1"/>
              <a:t>Modeling</a:t>
            </a:r>
            <a:r>
              <a:rPr lang="es-CO" sz="6000" dirty="0"/>
              <a:t> </a:t>
            </a:r>
            <a:r>
              <a:rPr lang="es-CO" sz="6000" dirty="0" err="1"/>
              <a:t>Notation</a:t>
            </a:r>
            <a:r>
              <a:rPr lang="es-CO" sz="6000" dirty="0"/>
              <a:t>. BPMN 2.0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corregir el ejemplo 4?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Si no hay símbolo dentro de una compuerta, se trata de un condicional tradicional. (elegir una de las opciones)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988840"/>
            <a:ext cx="7553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43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Las compuertas NO realizan trabajo o actividad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…sólo lógica de ruta</a:t>
            </a:r>
          </a:p>
          <a:p>
            <a:r>
              <a:rPr lang="es-CO" dirty="0"/>
              <a:t>Utilizan una actividad…</a:t>
            </a:r>
          </a:p>
          <a:p>
            <a:pPr lvl="1"/>
            <a:r>
              <a:rPr lang="es-CO" dirty="0"/>
              <a:t>Para tomar una decisión humana</a:t>
            </a:r>
          </a:p>
          <a:p>
            <a:pPr lvl="1"/>
            <a:r>
              <a:rPr lang="es-CO" dirty="0"/>
              <a:t>Para invocar un servicio de decisión (ej. en un motor de reglas).</a:t>
            </a:r>
          </a:p>
          <a:p>
            <a:r>
              <a:rPr lang="es-CO" dirty="0"/>
              <a:t>En vez de esto…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23" y="3863181"/>
            <a:ext cx="33369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0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… se hace esto: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Una compuerta prueba, verifica o valida el estado final de la actividad precedente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6" y="1659896"/>
            <a:ext cx="6612687" cy="154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9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Ejercicio, realice el siguiente proceso: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1.	Revise un producto en el inventario</a:t>
            </a:r>
          </a:p>
          <a:p>
            <a:pPr>
              <a:lnSpc>
                <a:spcPct val="150000"/>
              </a:lnSpc>
            </a:pPr>
            <a:r>
              <a:rPr lang="es-CO" dirty="0"/>
              <a:t>2.	Si se encuentra en inventario…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a. Recoja el producto del inventario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b. Empaque para envío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c. Envíe la orden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d. Finalice el proceso</a:t>
            </a:r>
          </a:p>
          <a:p>
            <a:pPr>
              <a:lnSpc>
                <a:spcPct val="150000"/>
              </a:lnSpc>
            </a:pPr>
            <a:r>
              <a:rPr lang="es-CO" dirty="0"/>
              <a:t>3.	Si no se encuentra en inventario…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a. Notifique la adquisición para reabastecer el producto.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b. Finalice el proceso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Completo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8" y="2658269"/>
            <a:ext cx="90138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02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Recordemos los artefactos (Básicos nivel 1):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948"/>
          <a:stretch/>
        </p:blipFill>
        <p:spPr>
          <a:xfrm rot="16200000">
            <a:off x="2164904" y="-212576"/>
            <a:ext cx="4749080" cy="82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0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Actividad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9" y="2204864"/>
            <a:ext cx="84867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0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Subprocesos son usados para varios propósitos: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Usado para muchos propósitos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1.Modelado jerárquico	basado en niveles anidados.</a:t>
            </a:r>
          </a:p>
          <a:p>
            <a:pPr lvl="1"/>
            <a:r>
              <a:rPr lang="es-CO" dirty="0"/>
              <a:t>Múltiples vistas – acercamiento o alejamiento</a:t>
            </a:r>
          </a:p>
          <a:p>
            <a:pPr lvl="1"/>
            <a:r>
              <a:rPr lang="es-CO" dirty="0"/>
              <a:t>Comprensión del proceso de principio a fin como una sola entidad.</a:t>
            </a:r>
          </a:p>
          <a:p>
            <a:pPr marL="0" indent="0">
              <a:buNone/>
            </a:pPr>
            <a:r>
              <a:rPr lang="es-CO" dirty="0"/>
              <a:t>2.Metodología de arriba-abajo</a:t>
            </a:r>
          </a:p>
          <a:p>
            <a:pPr lvl="1"/>
            <a:r>
              <a:rPr lang="es-CO" dirty="0"/>
              <a:t>Abstracción	de detalles desconocidos</a:t>
            </a:r>
          </a:p>
          <a:p>
            <a:pPr marL="457200" lvl="1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3.Definir límites	de propiedad distribuida o de reutilización.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4.  Definir el alcance del evento para el	manejo	 de excepciones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4"/>
            <a:ext cx="454000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19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subproceso Cumplir Orden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/>
          <a:lstStyle/>
          <a:p>
            <a:r>
              <a:rPr lang="es-CO" dirty="0"/>
              <a:t>Otro mejorado, con división paralela y Unión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7" y="1700808"/>
            <a:ext cx="7534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8" y="3933056"/>
            <a:ext cx="77152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17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Subprocesos, Subproceso Embebido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dirty="0"/>
              <a:t>Los Subprocesos Embebidos contienen un conjunto de Actividades que </a:t>
            </a:r>
            <a:r>
              <a:rPr lang="es-CO" b="1" dirty="0"/>
              <a:t>son dependientes </a:t>
            </a:r>
            <a:r>
              <a:rPr lang="es-CO" dirty="0"/>
              <a:t>del proceso padre. </a:t>
            </a:r>
          </a:p>
          <a:p>
            <a:pPr>
              <a:lnSpc>
                <a:spcPct val="150000"/>
              </a:lnSpc>
            </a:pPr>
            <a:r>
              <a:rPr lang="es-CO" dirty="0"/>
              <a:t>Comparten la misma información y/o datos. </a:t>
            </a:r>
          </a:p>
          <a:p>
            <a:pPr>
              <a:lnSpc>
                <a:spcPct val="150000"/>
              </a:lnSpc>
            </a:pPr>
            <a:r>
              <a:rPr lang="es-CO" dirty="0"/>
              <a:t>Tienen un objetivo claro y un inicio y un fin. </a:t>
            </a:r>
          </a:p>
          <a:p>
            <a:pPr>
              <a:lnSpc>
                <a:spcPct val="150000"/>
              </a:lnSpc>
            </a:pPr>
            <a:r>
              <a:rPr lang="es-CO" dirty="0"/>
              <a:t>No están diseñados para ser reutilizables.</a:t>
            </a:r>
          </a:p>
          <a:p>
            <a:pPr>
              <a:lnSpc>
                <a:spcPct val="150000"/>
              </a:lnSpc>
            </a:pPr>
            <a:r>
              <a:rPr lang="es-CO" dirty="0"/>
              <a:t>No pueden ser usados como Subprocesos múltiples.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100" name="Picture 4" descr="Sub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05" y="354235"/>
            <a:ext cx="1468969" cy="10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20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es importante Modelar con BPMN?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… es un estándar internacional de modelado de procesos aceptado por la comunidad. </a:t>
            </a:r>
          </a:p>
          <a:p>
            <a:pPr algn="just"/>
            <a:r>
              <a:rPr lang="es-CO" dirty="0"/>
              <a:t>… es independiente de cualquier metodología de modelado de procesos. </a:t>
            </a:r>
          </a:p>
          <a:p>
            <a:pPr algn="just"/>
            <a:r>
              <a:rPr lang="es-CO" dirty="0"/>
              <a:t>… crea un puente estandarizado para disminuir la brecha entre los procesos de negocio y la implementación de estos. </a:t>
            </a:r>
          </a:p>
          <a:p>
            <a:pPr algn="just"/>
            <a:r>
              <a:rPr lang="es-CO" dirty="0"/>
              <a:t>… permite modelar los procesos de una manera unificada y estandarizada permitiendo un entendimiento a todas las personas de una organización.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Subprocesos, Subproceso Reusable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dirty="0"/>
              <a:t>Pueden integrarse o trabajar por si mismos (</a:t>
            </a:r>
            <a:r>
              <a:rPr lang="es-CO" dirty="0" err="1"/>
              <a:t>standalone</a:t>
            </a:r>
            <a:r>
              <a:rPr lang="es-CO" dirty="0"/>
              <a:t>).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Si se escoge la opción de integrado, el Proceso padre continúa cuando el Subproceso termina.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Si es </a:t>
            </a:r>
            <a:r>
              <a:rPr lang="es-CO" dirty="0" err="1"/>
              <a:t>standalone</a:t>
            </a:r>
            <a:r>
              <a:rPr lang="es-CO" dirty="0"/>
              <a:t>, el Proceso padre continúa con la siguiente actividad en el momento que inicie el Subproceso.</a:t>
            </a:r>
          </a:p>
          <a:p>
            <a:pPr>
              <a:lnSpc>
                <a:spcPct val="150000"/>
              </a:lnSpc>
            </a:pPr>
            <a:r>
              <a:rPr lang="es-CO" dirty="0"/>
              <a:t>No pueden ser transaccionales.</a:t>
            </a:r>
          </a:p>
          <a:p>
            <a:pPr>
              <a:lnSpc>
                <a:spcPct val="150000"/>
              </a:lnSpc>
            </a:pPr>
            <a:r>
              <a:rPr lang="es-CO" dirty="0"/>
              <a:t>No pueden configurarse como un Subproceso múltiple.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 descr="Reusable sub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5555"/>
            <a:ext cx="1342555" cy="9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Subprocesos, Subproceso Transaccional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Se debe asociar eventos de: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Error, 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Cancelación 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Compensación al Subproceso Transaccional.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 descr="Trans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564" y="4365104"/>
            <a:ext cx="1308871" cy="93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6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Subprocesos, Subproceso Múltiple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CO" dirty="0"/>
              <a:t>Pueden ser creados de dos formas: Secuencial o en Paralelo.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899592" y="3049574"/>
            <a:ext cx="2976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Segoe UI" panose="020B0502040204020203" pitchFamily="34" charset="0"/>
              </a:rPr>
              <a:t>Múltiples paralelos se representan con tres líneas horizontales </a:t>
            </a:r>
            <a:endParaRPr lang="es-CO" dirty="0"/>
          </a:p>
        </p:txBody>
      </p:sp>
      <p:pic>
        <p:nvPicPr>
          <p:cNvPr id="7170" name="Picture 2" descr="Multi Instance loop sub-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72" y="4065599"/>
            <a:ext cx="1658370" cy="11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085505" y="3140968"/>
            <a:ext cx="3178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Segoe UI" panose="020B0502040204020203" pitchFamily="34" charset="0"/>
              </a:rPr>
              <a:t>Múltiples secuenciales se representan con tres líneas verticales</a:t>
            </a:r>
            <a:endParaRPr lang="es-CO" dirty="0"/>
          </a:p>
        </p:txBody>
      </p:sp>
      <p:pic>
        <p:nvPicPr>
          <p:cNvPr id="7172" name="Picture 4" descr="Multi Instance parallel loop sub-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146340"/>
            <a:ext cx="1613419" cy="11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7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compuertas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Exclusiva</a:t>
                      </a:r>
                      <a:r>
                        <a:rPr lang="es-CO" dirty="0"/>
                        <a:t>:</a:t>
                      </a:r>
                      <a:r>
                        <a:rPr lang="es-CO" baseline="0" dirty="0"/>
                        <a:t> </a:t>
                      </a:r>
                      <a:r>
                        <a:rPr lang="es-CO" dirty="0"/>
                        <a:t>Sólo se puede escoger uno de los caminos 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Basada en Eventos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CO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habilitar varios caminos alternativos y sólo uno de ellos será ejecutado, “el primero gana” ya que deshabilita los otros caminos, por lo que ya no estarían disponibles.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Paralela</a:t>
                      </a:r>
                      <a:r>
                        <a:rPr lang="es-CO" dirty="0"/>
                        <a:t>: división, permite habilitar</a:t>
                      </a:r>
                      <a:r>
                        <a:rPr lang="es-CO" baseline="0" dirty="0"/>
                        <a:t> varios caminos alternativos y todos son ejecutados. Unión, permite esperar todos los caminos activados.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Inclusiva</a:t>
                      </a:r>
                      <a:r>
                        <a:rPr lang="es-CO" dirty="0"/>
                        <a:t>: división,</a:t>
                      </a:r>
                      <a:r>
                        <a:rPr lang="es-CO" baseline="0" dirty="0"/>
                        <a:t> </a:t>
                      </a:r>
                      <a:r>
                        <a:rPr lang="es-CO" dirty="0"/>
                        <a:t>permite habilitar</a:t>
                      </a:r>
                      <a:r>
                        <a:rPr lang="es-CO" baseline="0" dirty="0"/>
                        <a:t> varios caminos alternativos y al menos uno es ejecutado. Unión, permite esperar </a:t>
                      </a:r>
                      <a:r>
                        <a:rPr lang="es-CO" b="1" baseline="0" dirty="0"/>
                        <a:t>sólo</a:t>
                      </a:r>
                      <a:r>
                        <a:rPr lang="es-CO" baseline="0" dirty="0"/>
                        <a:t> los caminos que fueron activados.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Compleja</a:t>
                      </a:r>
                      <a:r>
                        <a:rPr lang="es-CO" dirty="0"/>
                        <a:t>:</a:t>
                      </a:r>
                      <a:r>
                        <a:rPr lang="es-CO" baseline="0" dirty="0"/>
                        <a:t> cuando se requiere que el cliente use una interfaz gráfica u otra. Esta la retomaremos cuando veamos requisitos.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4" name="Picture 2" descr="Exclusive gat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43" y="2068069"/>
            <a:ext cx="5429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vent based gate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8" y="2733011"/>
            <a:ext cx="6477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10" y="3615338"/>
            <a:ext cx="523875" cy="476250"/>
          </a:xfrm>
          <a:prstGeom prst="rect">
            <a:avLst/>
          </a:prstGeom>
        </p:spPr>
      </p:pic>
      <p:pic>
        <p:nvPicPr>
          <p:cNvPr id="8198" name="Picture 6" descr="Inclusive gatew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85" y="4516846"/>
            <a:ext cx="5334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omplex gatew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43" y="5427859"/>
            <a:ext cx="5524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22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de Solicitud de Crédito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5" y="1519987"/>
            <a:ext cx="8263001" cy="53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Verificación Información Solicitante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1" y="1830387"/>
            <a:ext cx="8485857" cy="36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04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Desembolsar Crédito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09" y="2057400"/>
            <a:ext cx="9167457" cy="30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Eventos Intermedios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Intermedio</a:t>
                      </a:r>
                      <a:r>
                        <a:rPr lang="es-CO" b="1" baseline="0" dirty="0"/>
                        <a:t> estándar</a:t>
                      </a:r>
                      <a:r>
                        <a:rPr lang="es-CO" dirty="0"/>
                        <a:t>: </a:t>
                      </a:r>
                      <a:r>
                        <a:rPr lang="es-CO" baseline="0" dirty="0"/>
                        <a:t> Cuando se debe hacer un procedimiento o tarea por fuera del flujo “normal” de trabajo.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Lanzar y Capturar Mensajes: 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usar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“Captura de Mensaje”, es necesario que exista un “Lanzador de Mensajes”.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los correspondientes mensajes están en procesos separados deben tener el mismo nombre.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Temporizador</a:t>
                      </a:r>
                      <a:r>
                        <a:rPr lang="es-CO" dirty="0"/>
                        <a:t>: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tiempo para poder continuar con la siguiente actividad / tarea.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De</a:t>
                      </a:r>
                      <a:r>
                        <a:rPr lang="es-CO" b="1" baseline="0" dirty="0"/>
                        <a:t> enlace</a:t>
                      </a:r>
                      <a:r>
                        <a:rPr lang="es-CO" baseline="0" dirty="0"/>
                        <a:t>: continúa el flujo en otro lugar dentro del mismo proceso. Para conocer dónde continúa el flujo, lanzador como </a:t>
                      </a:r>
                      <a:r>
                        <a:rPr lang="es-CO" baseline="0" dirty="0" err="1"/>
                        <a:t>capturador</a:t>
                      </a:r>
                      <a:r>
                        <a:rPr lang="es-CO" baseline="0" dirty="0"/>
                        <a:t> debe llamarse igual.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De</a:t>
                      </a:r>
                      <a:r>
                        <a:rPr lang="es-CO" b="1" baseline="0" dirty="0"/>
                        <a:t> Señal: </a:t>
                      </a:r>
                      <a:r>
                        <a:rPr lang="es-CO" b="0" baseline="0" dirty="0"/>
                        <a:t>Se ejecutarán todos los ciclos que reciban la señal lanzada. Se distinguen por tener el mismo nombre.</a:t>
                      </a:r>
                    </a:p>
                    <a:p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 descr="Intermediate ev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" y="2060848"/>
            <a:ext cx="5429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r intermedi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" y="3933056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4" y="2695227"/>
            <a:ext cx="1085850" cy="6762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4" y="4484142"/>
            <a:ext cx="1133475" cy="4953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79" y="5417171"/>
            <a:ext cx="800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5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con Eventos de Enlace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8940184" cy="32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06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Contiunando</a:t>
            </a:r>
            <a:r>
              <a:rPr lang="es-CO" dirty="0"/>
              <a:t> con el subproceso de Cotizaciones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9" y="2204864"/>
            <a:ext cx="886153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4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BPMN es bueno porque…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– …es una destreza lista para ser aprendida.</a:t>
            </a:r>
          </a:p>
          <a:p>
            <a:endParaRPr lang="es-CO" dirty="0"/>
          </a:p>
          <a:p>
            <a:r>
              <a:rPr lang="es-CO" dirty="0"/>
              <a:t>– …no requiere conocimiento técnico.</a:t>
            </a:r>
          </a:p>
          <a:p>
            <a:endParaRPr lang="es-CO" dirty="0"/>
          </a:p>
          <a:p>
            <a:r>
              <a:rPr lang="es-CO" dirty="0"/>
              <a:t>– …es un lenguaje de procesos común compartido por los negocios y la TI (tecnología de la información).</a:t>
            </a:r>
          </a:p>
          <a:p>
            <a:endParaRPr lang="es-CO" dirty="0"/>
          </a:p>
          <a:p>
            <a:r>
              <a:rPr lang="es-CO" dirty="0"/>
              <a:t>– …requiere disciplina y atención al detalle.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2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Rutas de excepción y Eventos Adjuntos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Temporización</a:t>
                      </a:r>
                      <a:r>
                        <a:rPr lang="es-CO" dirty="0"/>
                        <a:t>: </a:t>
                      </a:r>
                      <a:r>
                        <a:rPr lang="es-CO" baseline="0" dirty="0"/>
                        <a:t> Tiempo límite, la ruta se toma cuando se alcanza el tiempo límite.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/ Excepción: 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capturar excepciones lanzadas por un subproceso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Los errores NO se pueden manipular dentro del subproceso. Se lanzan con: </a:t>
                      </a:r>
                    </a:p>
                    <a:p>
                      <a:endParaRPr lang="es-CO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/>
                        <a:t>Cancelación</a:t>
                      </a:r>
                      <a:r>
                        <a:rPr lang="es-CO" dirty="0"/>
                        <a:t>: Puede 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capturar errores lanzados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dentro del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subproceso</a:t>
                      </a:r>
                      <a:r>
                        <a:rPr lang="es-CO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transaccional. Se lanzan con:</a:t>
                      </a:r>
                      <a:endParaRPr lang="es-CO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Compensación</a:t>
                      </a:r>
                      <a:r>
                        <a:rPr lang="es-CO" baseline="0" dirty="0"/>
                        <a:t>: cuando ocurre un error define cuáles son las tareas de compensación para deshacer lo realizado.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s-CO" sz="2000" i="1" dirty="0"/>
                    </a:p>
                    <a:p>
                      <a:pPr algn="ctr"/>
                      <a:r>
                        <a:rPr lang="es-CO" sz="2000" i="1" dirty="0"/>
                        <a:t>Cada vez que se “lance” algo lo capturará</a:t>
                      </a:r>
                      <a:r>
                        <a:rPr lang="es-CO" sz="2000" i="1" baseline="0" dirty="0"/>
                        <a:t> </a:t>
                      </a:r>
                      <a:r>
                        <a:rPr lang="es-CO" sz="2000" i="1" dirty="0"/>
                        <a:t>quien tenga su mismo</a:t>
                      </a:r>
                      <a:r>
                        <a:rPr lang="es-CO" sz="2000" i="1" baseline="0" dirty="0"/>
                        <a:t> nombre.</a:t>
                      </a:r>
                    </a:p>
                    <a:p>
                      <a:pPr algn="ctr"/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2" descr="Timer intermedi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69" y="2080690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ror Intermedi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3" y="2704055"/>
            <a:ext cx="5238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ancel Intermedi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69" y="3874129"/>
            <a:ext cx="5429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ensate intermedi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63" y="4799423"/>
            <a:ext cx="5143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ror e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53745"/>
            <a:ext cx="3905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ncel en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12254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8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95463"/>
          </a:xfrm>
        </p:spPr>
        <p:txBody>
          <a:bodyPr/>
          <a:lstStyle/>
          <a:p>
            <a:r>
              <a:rPr lang="es-CO" sz="6000" dirty="0"/>
              <a:t>Práctica en Bizagi</a:t>
            </a:r>
            <a:br>
              <a:rPr lang="es-CO" sz="6000" dirty="0"/>
            </a:br>
            <a:r>
              <a:rPr lang="es-CO" sz="1400" dirty="0"/>
              <a:t>https://help.bizagi.com/bpm-suite/es/index.html?simulation_in_bizagi.htm</a:t>
            </a:r>
            <a:endParaRPr lang="es-CO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879104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El modelado y simulación en BPMN se basa en el estándar </a:t>
            </a:r>
            <a:r>
              <a:rPr lang="es-CO" dirty="0" err="1"/>
              <a:t>BPSim</a:t>
            </a:r>
            <a:r>
              <a:rPr lang="es-CO" dirty="0"/>
              <a:t> (Business </a:t>
            </a:r>
            <a:r>
              <a:rPr lang="es-CO" dirty="0" err="1"/>
              <a:t>Process</a:t>
            </a:r>
            <a:r>
              <a:rPr lang="es-CO" dirty="0"/>
              <a:t> </a:t>
            </a:r>
            <a:r>
              <a:rPr lang="es-CO" dirty="0" err="1"/>
              <a:t>Simulation</a:t>
            </a:r>
            <a:r>
              <a:rPr lang="es-CO" dirty="0"/>
              <a:t>)</a:t>
            </a:r>
          </a:p>
          <a:p>
            <a:r>
              <a:rPr lang="es-CO" dirty="0"/>
              <a:t>Definido por la especificación: https://www.bpsim.org/specifications/2.0/WFMC-BPSWG-2016-01.pdf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7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Aprenderemos a crear diagramas de proceso que: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CO" dirty="0"/>
              <a:t>– Se sustentan por sí mismos.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Procesan evidencia lógica directamente del diagrama</a:t>
            </a:r>
          </a:p>
          <a:p>
            <a:pPr>
              <a:lnSpc>
                <a:spcPct val="150000"/>
              </a:lnSpc>
            </a:pPr>
            <a:r>
              <a:rPr lang="es-CO" dirty="0"/>
              <a:t>– Son correctos, por especificaciones de BPMN</a:t>
            </a:r>
          </a:p>
          <a:p>
            <a:pPr>
              <a:lnSpc>
                <a:spcPct val="150000"/>
              </a:lnSpc>
            </a:pPr>
            <a:r>
              <a:rPr lang="es-CO" dirty="0"/>
              <a:t>– Son completos, incluyendo…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Cómo los procesos comienzan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Resultados finales significativos y vías de excepción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Puntos de encuentro con el entorno externo</a:t>
            </a:r>
          </a:p>
          <a:p>
            <a:pPr>
              <a:lnSpc>
                <a:spcPct val="150000"/>
              </a:lnSpc>
            </a:pPr>
            <a:r>
              <a:rPr lang="es-CO" dirty="0"/>
              <a:t>– Son consistentes a lo largo del negocio</a:t>
            </a:r>
          </a:p>
          <a:p>
            <a:pPr>
              <a:lnSpc>
                <a:spcPct val="150000"/>
              </a:lnSpc>
            </a:pPr>
            <a:r>
              <a:rPr lang="es-CO" dirty="0"/>
              <a:t>– Se pueden compartir entre los negocios y la TI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Unidad 1: El Concepto de Arquitectura Empresarial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0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Nos guiaremos del Libro Método y Estilo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Ejemplos y ejercicios basados en el libro BPMN </a:t>
            </a:r>
            <a:r>
              <a:rPr lang="es-CO" dirty="0" err="1"/>
              <a:t>Method</a:t>
            </a:r>
            <a:r>
              <a:rPr lang="es-CO" dirty="0"/>
              <a:t> and Style (Método y Estilo) de Bruce </a:t>
            </a:r>
            <a:r>
              <a:rPr lang="es-CO" dirty="0" err="1"/>
              <a:t>Silver</a:t>
            </a:r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–  </a:t>
            </a:r>
            <a:r>
              <a:rPr lang="es-CO" dirty="0">
                <a:hlinkClick r:id="rId2"/>
              </a:rPr>
              <a:t>www.bpmnstyle.com</a:t>
            </a:r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Explicación del Estándar BPMN 2.0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Método y estilo basado en niveles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Cubre tipos de eventos y patrones adicionales</a:t>
            </a:r>
          </a:p>
          <a:p>
            <a:pPr>
              <a:lnSpc>
                <a:spcPct val="150000"/>
              </a:lnSpc>
            </a:pPr>
            <a:r>
              <a:rPr lang="es-CO" dirty="0"/>
              <a:t>Además, la guía oficial de BPMN: BPMN 2.0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de la OMG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47" y="2931318"/>
            <a:ext cx="1531937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63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9" y="2924944"/>
            <a:ext cx="743426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10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2636912"/>
            <a:ext cx="85629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64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171700"/>
            <a:ext cx="90868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9" y="2799085"/>
            <a:ext cx="7888362" cy="21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587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459</TotalTime>
  <Words>1221</Words>
  <Application>Microsoft Office PowerPoint</Application>
  <PresentationFormat>Presentación en pantalla (4:3)</PresentationFormat>
  <Paragraphs>201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Courier New</vt:lpstr>
      <vt:lpstr>Palatino Linotype</vt:lpstr>
      <vt:lpstr>Segoe UI</vt:lpstr>
      <vt:lpstr>Ejecutivo</vt:lpstr>
      <vt:lpstr>Business Process Modeling Notation. BPMN 2.0</vt:lpstr>
      <vt:lpstr>¿Por qué es importante Modelar con BPMN?</vt:lpstr>
      <vt:lpstr>BPMN es bueno porque…</vt:lpstr>
      <vt:lpstr>Aprenderemos a crear diagramas de proceso que:</vt:lpstr>
      <vt:lpstr>Nos guiaremos del Libro Método y Estilo</vt:lpstr>
      <vt:lpstr>Ejemplo 1</vt:lpstr>
      <vt:lpstr>Ejemplo 2</vt:lpstr>
      <vt:lpstr>Ejemplo 3</vt:lpstr>
      <vt:lpstr>Ejemplo 4</vt:lpstr>
      <vt:lpstr>¿Cómo corregir el ejemplo 4?</vt:lpstr>
      <vt:lpstr>Las compuertas NO realizan trabajo o actividad</vt:lpstr>
      <vt:lpstr>… se hace esto:</vt:lpstr>
      <vt:lpstr>Ejercicio, realice el siguiente proceso:</vt:lpstr>
      <vt:lpstr>Ejemplo Completo</vt:lpstr>
      <vt:lpstr>Recordemos los artefactos (Básicos nivel 1):</vt:lpstr>
      <vt:lpstr>Tipos de Actividad</vt:lpstr>
      <vt:lpstr>Subprocesos son usados para varios propósitos:</vt:lpstr>
      <vt:lpstr>El subproceso Cumplir Orden</vt:lpstr>
      <vt:lpstr>Tipos de Subprocesos, Subproceso Embebido</vt:lpstr>
      <vt:lpstr>Tipos de Subprocesos, Subproceso Reusable</vt:lpstr>
      <vt:lpstr>Tipos de Subprocesos, Subproceso Transaccional</vt:lpstr>
      <vt:lpstr>Tipos de Subprocesos, Subproceso Múltiple</vt:lpstr>
      <vt:lpstr>Tipos de compuertas</vt:lpstr>
      <vt:lpstr>Proceso de Solicitud de Crédito</vt:lpstr>
      <vt:lpstr>Verificación Información Solicitante</vt:lpstr>
      <vt:lpstr>Desembolsar Crédito</vt:lpstr>
      <vt:lpstr>Eventos Intermedios</vt:lpstr>
      <vt:lpstr>Ejemplo con Eventos de Enlace</vt:lpstr>
      <vt:lpstr>Contiunando con el subproceso de Cotizaciones</vt:lpstr>
      <vt:lpstr>Rutas de excepción y Eventos Adjuntos</vt:lpstr>
      <vt:lpstr>Práctica en Bizagi https://help.bizagi.com/bpm-suite/es/index.html?simulation_in_bizagi.htm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Empresarial y de la Información</dc:title>
  <dc:creator>Fernan</dc:creator>
  <cp:lastModifiedBy>Fernan Alonso Villa Garzón</cp:lastModifiedBy>
  <cp:revision>39</cp:revision>
  <dcterms:created xsi:type="dcterms:W3CDTF">2015-04-15T12:58:59Z</dcterms:created>
  <dcterms:modified xsi:type="dcterms:W3CDTF">2021-03-26T17:25:24Z</dcterms:modified>
</cp:coreProperties>
</file>