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gqufiTCFd2rAmfw5" TargetMode="External"/><Relationship Id="rId2" Type="http://schemas.openxmlformats.org/officeDocument/2006/relationships/hyperlink" Target="https://colab.research.google.com/drive/14M_pxkiMUQiHp_DMLH3ewU_cF1Csk7Me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B472-A907-478A-9124-A9360878E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Léxico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AFF28-95D0-47F5-8882-2ECEB04C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34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D0BF1EE-1624-4033-8672-DCB0A4393BF8}"/>
              </a:ext>
            </a:extLst>
          </p:cNvPr>
          <p:cNvSpPr/>
          <p:nvPr/>
        </p:nvSpPr>
        <p:spPr>
          <a:xfrm>
            <a:off x="8026212" y="2738735"/>
            <a:ext cx="3748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Si la expresión es</a:t>
            </a:r>
          </a:p>
          <a:p>
            <a:r>
              <a:rPr lang="es-CO" sz="1400" dirty="0"/>
              <a:t>'ab := (s1 + b2) / (-1.2*A1*C1)'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ADF340-BBDD-4F85-970E-268643A2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34" y="389147"/>
            <a:ext cx="3596769" cy="2383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0D3B905-1B0B-45FC-AA6A-02880832F8A7}"/>
              </a:ext>
            </a:extLst>
          </p:cNvPr>
          <p:cNvSpPr/>
          <p:nvPr/>
        </p:nvSpPr>
        <p:spPr>
          <a:xfrm>
            <a:off x="7588830" y="112149"/>
            <a:ext cx="1407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Si las Reglas son: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95A09BE-8413-426C-8565-29CB82D7A790}"/>
              </a:ext>
            </a:extLst>
          </p:cNvPr>
          <p:cNvSpPr/>
          <p:nvPr/>
        </p:nvSpPr>
        <p:spPr>
          <a:xfrm>
            <a:off x="7909431" y="3286979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3D534-1AB5-4E1E-9C69-04DF1994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34" y="3545451"/>
            <a:ext cx="4067175" cy="32004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736FA54-FAF1-443B-B89A-6E430175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26" y="0"/>
            <a:ext cx="7173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7CE7-70C0-4871-A838-FFB279A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282" y="806459"/>
            <a:ext cx="2438721" cy="1280890"/>
          </a:xfrm>
        </p:spPr>
        <p:txBody>
          <a:bodyPr>
            <a:noAutofit/>
          </a:bodyPr>
          <a:lstStyle/>
          <a:p>
            <a:r>
              <a:rPr lang="es-CO" sz="2400" dirty="0"/>
              <a:t>Continuación de la clase </a:t>
            </a:r>
            <a:r>
              <a:rPr lang="es-CO" sz="2400" dirty="0" err="1"/>
              <a:t>Lexer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570A0-AFD5-4183-AE85-EC41C0D1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9" y="0"/>
            <a:ext cx="7053411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61498E-5853-4C0C-95F4-1815E82D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5260966"/>
            <a:ext cx="5600700" cy="15811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17608A3-0D23-4B1D-A1D8-602E5197FC63}"/>
              </a:ext>
            </a:extLst>
          </p:cNvPr>
          <p:cNvSpPr/>
          <p:nvPr/>
        </p:nvSpPr>
        <p:spPr>
          <a:xfrm>
            <a:off x="7170420" y="4983967"/>
            <a:ext cx="1685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El último método es:</a:t>
            </a:r>
          </a:p>
        </p:txBody>
      </p:sp>
    </p:spTree>
    <p:extLst>
      <p:ext uri="{BB962C8B-B14F-4D97-AF65-F5344CB8AC3E}">
        <p14:creationId xmlns:p14="http://schemas.microsoft.com/office/powerpoint/2010/main" val="5203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11FD-CFA0-4E77-BCE5-3283C0CE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591" y="1977992"/>
            <a:ext cx="1882256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usamos el </a:t>
            </a:r>
            <a:r>
              <a:rPr lang="es-CO" dirty="0" err="1"/>
              <a:t>lexer</a:t>
            </a:r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C1546E-9B74-478E-858D-481E1427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80" y="352425"/>
            <a:ext cx="6362700" cy="615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770021-2571-46C5-AEEE-9137858C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08" y="4314825"/>
            <a:ext cx="3048000" cy="21907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1BFE06D-7ACB-4A91-89CF-328AF6234FA5}"/>
              </a:ext>
            </a:extLst>
          </p:cNvPr>
          <p:cNvSpPr/>
          <p:nvPr/>
        </p:nvSpPr>
        <p:spPr>
          <a:xfrm>
            <a:off x="1681108" y="4037826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8052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A687-23F5-4669-BE4B-136051E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9480C-A239-4A8B-8FBB-27899C8A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105"/>
            <a:ext cx="8915400" cy="5142233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El Código está disponible en: </a:t>
            </a:r>
            <a:r>
              <a:rPr lang="es-CO" dirty="0">
                <a:hlinkClick r:id="rId2"/>
              </a:rPr>
              <a:t>https://colab.research.google.com/drive/14M_pxkiMUQiHp_DMLH3ewU_cF1Csk7Me?usp=sharing</a:t>
            </a:r>
            <a:endParaRPr lang="es-CO" dirty="0"/>
          </a:p>
          <a:p>
            <a:r>
              <a:rPr lang="es-CO" dirty="0"/>
              <a:t>Crean una copia del cuaderno en </a:t>
            </a:r>
            <a:r>
              <a:rPr lang="es-CO" dirty="0" err="1"/>
              <a:t>colab</a:t>
            </a:r>
            <a:r>
              <a:rPr lang="es-CO" dirty="0"/>
              <a:t> y lo comparten, relacionan el vínculo para compartir en el reporte de la tarea. </a:t>
            </a:r>
          </a:p>
          <a:p>
            <a:r>
              <a:rPr lang="es-CO" dirty="0"/>
              <a:t>Dónde Reportar la Tarea: </a:t>
            </a:r>
            <a:r>
              <a:rPr lang="es-CO" dirty="0">
                <a:hlinkClick r:id="rId3"/>
              </a:rPr>
              <a:t>https://forms.gle/VgqufiTCFd2rAmfw5</a:t>
            </a:r>
            <a:r>
              <a:rPr lang="es-CO" dirty="0"/>
              <a:t> </a:t>
            </a:r>
          </a:p>
          <a:p>
            <a:r>
              <a:rPr lang="es-CO" dirty="0"/>
              <a:t>Se puede realizar en pareja.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Incluir el reconocimiento de las siguientes tokens:</a:t>
            </a:r>
            <a:br>
              <a:rPr lang="es-CO" dirty="0"/>
            </a:br>
            <a:r>
              <a:rPr lang="es-CO" dirty="0"/>
              <a:t>a. # :módulo de la división</a:t>
            </a:r>
            <a:br>
              <a:rPr lang="es-CO" dirty="0"/>
            </a:br>
            <a:r>
              <a:rPr lang="es-CO" dirty="0"/>
              <a:t>b. \: División Entera</a:t>
            </a:r>
            <a:br>
              <a:rPr lang="es-CO" dirty="0"/>
            </a:br>
            <a:r>
              <a:rPr lang="es-CO" dirty="0"/>
              <a:t>c. ¬: Techo</a:t>
            </a:r>
            <a:br>
              <a:rPr lang="es-CO" dirty="0"/>
            </a:br>
            <a:r>
              <a:rPr lang="es-CO" dirty="0"/>
              <a:t>d. _: Piso</a:t>
            </a:r>
            <a:br>
              <a:rPr lang="es-CO" dirty="0"/>
            </a:br>
            <a:r>
              <a:rPr lang="es-CO" dirty="0"/>
              <a:t>e. R2: raíz cuadrada</a:t>
            </a:r>
            <a:br>
              <a:rPr lang="es-CO" dirty="0"/>
            </a:br>
            <a:r>
              <a:rPr lang="es-CO" dirty="0"/>
              <a:t>f. ^: potencia</a:t>
            </a:r>
            <a:br>
              <a:rPr lang="es-CO" dirty="0"/>
            </a:br>
            <a:r>
              <a:rPr lang="es-CO" dirty="0"/>
              <a:t>g. Además hacer un caso de entrada para cada una, y otro caso donde se usen todas.</a:t>
            </a:r>
          </a:p>
          <a:p>
            <a:r>
              <a:rPr lang="es-CO" dirty="0" err="1"/>
              <a:t>Mioper</a:t>
            </a:r>
            <a:r>
              <a:rPr lang="es-CO" dirty="0"/>
              <a:t> = 10 # (5 + </a:t>
            </a:r>
            <a:r>
              <a:rPr lang="es-CO" dirty="0" err="1"/>
              <a:t>fer</a:t>
            </a:r>
            <a:r>
              <a:rPr lang="es-CO" dirty="0"/>
              <a:t> \ 34 * ¬3.2 ….</a:t>
            </a:r>
          </a:p>
          <a:p>
            <a:endParaRPr lang="es-CO" dirty="0"/>
          </a:p>
          <a:p>
            <a:r>
              <a:rPr lang="es-CO" dirty="0"/>
              <a:t>La tarea sigue en la siguiente diapositiva.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56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C1C4-7BF0-45A2-A5B8-947158A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s-CO" dirty="0"/>
              <a:t>Además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F427E-6EDF-41C9-930B-AAE78D52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635"/>
            <a:ext cx="8915400" cy="4548587"/>
          </a:xfrm>
        </p:spPr>
        <p:txBody>
          <a:bodyPr>
            <a:normAutofit/>
          </a:bodyPr>
          <a:lstStyle/>
          <a:p>
            <a:r>
              <a:rPr lang="es-CO" dirty="0"/>
              <a:t>Incluir soporte para reconocer las funciones trigonométricas en español: seno, coseno, tangente, cotangente, secante, cosecante. Hacer un caso de entrada para cada una y otro donde se usen todas.</a:t>
            </a:r>
          </a:p>
          <a:p>
            <a:r>
              <a:rPr lang="es-CO" dirty="0"/>
              <a:t>Incluir el soporte para reconocer números decimales con exponentes, por ejemplo: 654.25E05. Hacer un caso de entrada para esto.</a:t>
            </a:r>
          </a:p>
          <a:p>
            <a:r>
              <a:rPr lang="es-CO" dirty="0"/>
              <a:t>Incluir el soporte para tipos de variables: TIPOENTERO, TIPOREAL, TIPOBIT, TIPOCADENA, TIPOBOOLEANO. Hacer caso de entrada para esto, donde se pruebe cada tipo.</a:t>
            </a:r>
          </a:p>
          <a:p>
            <a:r>
              <a:rPr lang="es-CO" dirty="0"/>
              <a:t>Incluir soporte para reconocer vectores, por ejemplo </a:t>
            </a:r>
            <a:r>
              <a:rPr lang="es-CO" dirty="0" err="1"/>
              <a:t>misVecinas</a:t>
            </a:r>
            <a:r>
              <a:rPr lang="es-CO" dirty="0"/>
              <a:t>[10]. Hacer caso de entrada.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19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FAC44BBA-3297-4E00-8F5A-C3FF2C11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65" y="311971"/>
            <a:ext cx="5703550" cy="6444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A8CCAF-9C7C-423B-9066-91B1DF56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24" y="1347478"/>
            <a:ext cx="3450876" cy="4163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Diagrama de la operación de un compilador típico </a:t>
            </a:r>
            <a:br>
              <a:rPr lang="es-ES" sz="3200" dirty="0"/>
            </a:br>
            <a:r>
              <a:rPr lang="es-ES" sz="3200" dirty="0"/>
              <a:t>multi-lenguaje, multi-objetivo</a:t>
            </a:r>
            <a:endParaRPr lang="es-CO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EBF509-428E-4FA7-9BA6-8044A7D6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30" y="5367309"/>
            <a:ext cx="5512810" cy="95816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CFD9F82-1601-44A9-96DA-45A2C7FE975F}"/>
              </a:ext>
            </a:extLst>
          </p:cNvPr>
          <p:cNvSpPr/>
          <p:nvPr/>
        </p:nvSpPr>
        <p:spPr>
          <a:xfrm>
            <a:off x="1557770" y="5137763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de compilación de tres etapas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95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8722-E542-4E2E-8895-9D07885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primer proceso en un compilador es el análisis léxico (</a:t>
            </a:r>
            <a:r>
              <a:rPr lang="es-CO" dirty="0" err="1"/>
              <a:t>Lexer</a:t>
            </a:r>
            <a:r>
              <a:rPr lang="es-CO" dirty="0"/>
              <a:t>)</a:t>
            </a:r>
          </a:p>
        </p:txBody>
      </p:sp>
      <p:pic>
        <p:nvPicPr>
          <p:cNvPr id="5" name="Marcador de contenido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2F84A38-D7EB-4215-80B5-6DF5BC788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72" y="1905000"/>
            <a:ext cx="7049658" cy="487948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76D9D1-0113-47D3-9F42-1EF80D9DDAE3}"/>
              </a:ext>
            </a:extLst>
          </p:cNvPr>
          <p:cNvSpPr/>
          <p:nvPr/>
        </p:nvSpPr>
        <p:spPr>
          <a:xfrm>
            <a:off x="2393577" y="2533000"/>
            <a:ext cx="2357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Escáner o </a:t>
            </a:r>
            <a:r>
              <a:rPr lang="es-ES" dirty="0" err="1"/>
              <a:t>Lexer</a:t>
            </a:r>
            <a:r>
              <a:rPr lang="es-ES" dirty="0"/>
              <a:t> compone una secuencia de </a:t>
            </a:r>
            <a:r>
              <a:rPr lang="es-ES" b="1" dirty="0">
                <a:solidFill>
                  <a:srgbClr val="FF0000"/>
                </a:solidFill>
              </a:rPr>
              <a:t>tokens</a:t>
            </a:r>
            <a:r>
              <a:rPr lang="es-ES" dirty="0"/>
              <a:t> y clasifica cada uno de ellos: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Palabra reservada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4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8625E-D29C-4F5D-AD4F-8029E8D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Un token es una </a:t>
            </a:r>
            <a:r>
              <a:rPr lang="es-ES" dirty="0"/>
              <a:t>cadena con un significado asignado y por tanto identificable.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6D3D0-7F0A-4750-B6B0-0FC09E68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También se conoce como token léxico</a:t>
            </a:r>
          </a:p>
          <a:p>
            <a:r>
              <a:rPr lang="es-ES" dirty="0"/>
              <a:t>El token es un par que consta de un nombre y un valor.</a:t>
            </a:r>
          </a:p>
          <a:p>
            <a:r>
              <a:rPr lang="es-ES" dirty="0"/>
              <a:t>El nombre del token es una categoría de unidad léxica.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es un token, </a:t>
            </a:r>
            <a:r>
              <a:rPr lang="es-ES" dirty="0" err="1"/>
              <a:t>Foreach</a:t>
            </a:r>
            <a:r>
              <a:rPr lang="es-ES" dirty="0"/>
              <a:t> es otro token,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NO está contenido en </a:t>
            </a:r>
            <a:r>
              <a:rPr lang="es-ES" b="1" dirty="0" err="1"/>
              <a:t>For</a:t>
            </a:r>
            <a:r>
              <a:rPr lang="es-ES" dirty="0" err="1"/>
              <a:t>each</a:t>
            </a:r>
            <a:r>
              <a:rPr lang="es-ES" dirty="0"/>
              <a:t>, ambos son unidades léxicas. </a:t>
            </a:r>
          </a:p>
          <a:p>
            <a:r>
              <a:rPr lang="es-ES" dirty="0"/>
              <a:t>Los nombres de token habituales son</a:t>
            </a:r>
          </a:p>
          <a:p>
            <a:pPr lvl="1"/>
            <a:r>
              <a:rPr lang="es-ES" dirty="0"/>
              <a:t>Identificadores: nombres que el programador elige, nombres de variables;</a:t>
            </a:r>
          </a:p>
          <a:p>
            <a:pPr lvl="1"/>
            <a:r>
              <a:rPr lang="es-ES" dirty="0"/>
              <a:t>Palabras clave: nombres que ya están en el lenguaje de programación;</a:t>
            </a:r>
          </a:p>
          <a:p>
            <a:pPr lvl="1"/>
            <a:r>
              <a:rPr lang="es-ES" dirty="0"/>
              <a:t>Separadores / </a:t>
            </a:r>
            <a:r>
              <a:rPr lang="es-ES" dirty="0" err="1"/>
              <a:t>Puntuadores</a:t>
            </a:r>
            <a:r>
              <a:rPr lang="es-ES" dirty="0"/>
              <a:t>: caracteres de puntuación y delimitadores emparejados;</a:t>
            </a:r>
          </a:p>
          <a:p>
            <a:pPr lvl="1"/>
            <a:r>
              <a:rPr lang="es-ES" dirty="0"/>
              <a:t>Operadores: símbolos que operan en argumentos y producen resultados;</a:t>
            </a:r>
          </a:p>
          <a:p>
            <a:pPr lvl="1"/>
            <a:r>
              <a:rPr lang="es-ES" dirty="0"/>
              <a:t>Literales: numéricos, lógicos, textuales, literales de referencia;</a:t>
            </a:r>
          </a:p>
          <a:p>
            <a:pPr lvl="1"/>
            <a:r>
              <a:rPr lang="es-ES" dirty="0"/>
              <a:t>Comentarios: línea, bloque.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85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90DD-FBF5-49C1-AA88-AB7C1982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ejemplos de Tokens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592E0A0-95C3-4AEE-B93D-2B6E493A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007959"/>
              </p:ext>
            </p:extLst>
          </p:nvPr>
        </p:nvGraphicFramePr>
        <p:xfrm>
          <a:off x="2517495" y="2273711"/>
          <a:ext cx="8915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59940">
                  <a:extLst>
                    <a:ext uri="{9D8B030D-6E8A-4147-A177-3AD203B41FA5}">
                      <a16:colId xmlns:a16="http://schemas.microsoft.com/office/drawing/2014/main" val="470014861"/>
                    </a:ext>
                  </a:extLst>
                </a:gridCol>
                <a:gridCol w="5955460">
                  <a:extLst>
                    <a:ext uri="{9D8B030D-6E8A-4147-A177-3AD203B41FA5}">
                      <a16:colId xmlns:a16="http://schemas.microsoft.com/office/drawing/2014/main" val="1255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Token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Sample</a:t>
                      </a:r>
                      <a:r>
                        <a:rPr lang="es-CO" b="1" dirty="0"/>
                        <a:t> token </a:t>
                      </a:r>
                      <a:r>
                        <a:rPr lang="es-CO" b="1" dirty="0" err="1"/>
                        <a:t>values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58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identifier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Edad, nombre, </a:t>
                      </a:r>
                      <a:r>
                        <a:rPr lang="es-CO" dirty="0" err="1"/>
                        <a:t>numMascotas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83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keyword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if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while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return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7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separator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}, (, ; (tabulador)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6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operator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+, &lt;,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98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literal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6.02e23, "music"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44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comment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Soy un </a:t>
                      </a:r>
                      <a:r>
                        <a:rPr lang="en-US" dirty="0" err="1"/>
                        <a:t>comentario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62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F9EA-8CFB-406F-A94E-9431703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Consideremos la línea de código</a:t>
            </a:r>
            <a:br>
              <a:rPr lang="es-CO" dirty="0"/>
            </a:br>
            <a:r>
              <a:rPr lang="es-CO" dirty="0"/>
              <a:t>    medida = edad + peso / 4;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317A2-3B2D-4E2E-9AC6-6FFD7ADA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análisis léxico de esta expresión produce la siguiente secuencia de tokens:</a:t>
            </a:r>
          </a:p>
          <a:p>
            <a:endParaRPr lang="es-ES" dirty="0"/>
          </a:p>
          <a:p>
            <a:r>
              <a:rPr lang="es-CO" dirty="0"/>
              <a:t>[(</a:t>
            </a:r>
            <a:r>
              <a:rPr lang="es-CO" b="1" dirty="0" err="1"/>
              <a:t>identifier</a:t>
            </a:r>
            <a:r>
              <a:rPr lang="es-CO" dirty="0"/>
              <a:t>, medida), (</a:t>
            </a:r>
            <a:r>
              <a:rPr lang="es-CO" b="1" dirty="0" err="1"/>
              <a:t>operator</a:t>
            </a:r>
            <a:r>
              <a:rPr lang="es-CO" dirty="0"/>
              <a:t>, =), (</a:t>
            </a:r>
            <a:r>
              <a:rPr lang="es-CO" b="1" dirty="0" err="1"/>
              <a:t>identifier</a:t>
            </a:r>
            <a:r>
              <a:rPr lang="es-CO" dirty="0"/>
              <a:t>, edad), (</a:t>
            </a:r>
            <a:r>
              <a:rPr lang="es-CO" b="1" dirty="0" err="1"/>
              <a:t>operator</a:t>
            </a:r>
            <a:r>
              <a:rPr lang="es-CO" dirty="0"/>
              <a:t>, +), (</a:t>
            </a:r>
            <a:r>
              <a:rPr lang="es-CO" b="1" dirty="0" err="1"/>
              <a:t>identifier</a:t>
            </a:r>
            <a:r>
              <a:rPr lang="es-CO" dirty="0"/>
              <a:t>, peso), (</a:t>
            </a:r>
            <a:r>
              <a:rPr lang="es-CO" b="1" dirty="0" err="1"/>
              <a:t>operator</a:t>
            </a:r>
            <a:r>
              <a:rPr lang="es-CO" dirty="0"/>
              <a:t>, /), (</a:t>
            </a:r>
            <a:r>
              <a:rPr lang="es-CO" b="1" dirty="0"/>
              <a:t>literal</a:t>
            </a:r>
            <a:r>
              <a:rPr lang="es-CO" dirty="0"/>
              <a:t>, 4), (</a:t>
            </a:r>
            <a:r>
              <a:rPr lang="es-CO" b="1" dirty="0" err="1"/>
              <a:t>separator</a:t>
            </a:r>
            <a:r>
              <a:rPr lang="es-CO" dirty="0"/>
              <a:t>, ;)]</a:t>
            </a:r>
          </a:p>
          <a:p>
            <a:endParaRPr lang="es-CO" dirty="0"/>
          </a:p>
          <a:p>
            <a:r>
              <a:rPr lang="es-CO" dirty="0"/>
              <a:t>Un token es (</a:t>
            </a:r>
            <a:r>
              <a:rPr lang="es-CO" b="1" dirty="0" err="1"/>
              <a:t>identifier</a:t>
            </a:r>
            <a:r>
              <a:rPr lang="es-CO" dirty="0"/>
              <a:t>, medida)</a:t>
            </a:r>
          </a:p>
          <a:p>
            <a:endParaRPr lang="es-CO" dirty="0"/>
          </a:p>
          <a:p>
            <a:r>
              <a:rPr lang="es-CO" dirty="0"/>
              <a:t>En la expresión se han identificado 8 tokens.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467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5DF6-CCCB-4EE5-8DB7-BF3E800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lexema es una secuencia de caracteres que coincide con el patrón de un token.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E19E5-3748-4473-B130-441EF008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09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La gramática léxica es la especificación de un lenguaje de programación e incluye un conjunto de reglas que define la sintaxis léxica. </a:t>
            </a:r>
          </a:p>
          <a:p>
            <a:pPr>
              <a:lnSpc>
                <a:spcPct val="150000"/>
              </a:lnSpc>
            </a:pPr>
            <a:endParaRPr lang="es-ES" sz="500" dirty="0"/>
          </a:p>
          <a:p>
            <a:pPr>
              <a:lnSpc>
                <a:spcPct val="150000"/>
              </a:lnSpc>
            </a:pPr>
            <a:r>
              <a:rPr lang="es-ES" dirty="0"/>
              <a:t>La sintaxis léxica generalmente es un lenguaje regular, con las reglas gramaticales consistentes en expresiones regulares y compuesta por lexemas.</a:t>
            </a:r>
          </a:p>
          <a:p>
            <a:pPr>
              <a:lnSpc>
                <a:spcPct val="150000"/>
              </a:lnSpc>
            </a:pPr>
            <a:endParaRPr lang="es-ES" sz="600" dirty="0"/>
          </a:p>
          <a:p>
            <a:pPr>
              <a:lnSpc>
                <a:spcPct val="150000"/>
              </a:lnSpc>
            </a:pPr>
            <a:r>
              <a:rPr lang="es-ES" dirty="0"/>
              <a:t>Un </a:t>
            </a:r>
            <a:r>
              <a:rPr lang="es-ES" dirty="0" err="1"/>
              <a:t>lexer</a:t>
            </a:r>
            <a:r>
              <a:rPr lang="es-ES" dirty="0"/>
              <a:t> siempre deberá estar en la capacidad de reconocer lexemas, si no se reconoce alguno, se incurre en un error sintáctico.</a:t>
            </a:r>
          </a:p>
          <a:p>
            <a:pPr>
              <a:lnSpc>
                <a:spcPct val="150000"/>
              </a:lnSpc>
            </a:pPr>
            <a:r>
              <a:rPr lang="es-ES" dirty="0"/>
              <a:t>Dos categorías léxicas comunes importantes son el espacio en blanco y los comentarios, son procesadas pero, espacios no producen tokens y comentarios solo produce su propio token.</a:t>
            </a:r>
          </a:p>
          <a:p>
            <a:pPr>
              <a:lnSpc>
                <a:spcPct val="15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8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9FBF-4AD7-47F4-8256-2F3B6AA3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analizador Léxico Básico, </a:t>
            </a:r>
            <a:br>
              <a:rPr lang="es-CO" dirty="0"/>
            </a:br>
            <a:r>
              <a:rPr lang="es-CO" dirty="0"/>
              <a:t>la clase Token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1410EF-EAA8-40F1-A930-C382DFFF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3" y="1749739"/>
            <a:ext cx="7781925" cy="3009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2E2D3F-7030-4461-8DF5-9517DAA4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13" y="3653163"/>
            <a:ext cx="3616941" cy="25996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7F48A5E-2A5A-4F16-85E8-31591A2E7D41}"/>
              </a:ext>
            </a:extLst>
          </p:cNvPr>
          <p:cNvSpPr/>
          <p:nvPr/>
        </p:nvSpPr>
        <p:spPr>
          <a:xfrm>
            <a:off x="8744260" y="2314396"/>
            <a:ext cx="344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Si la expresión es</a:t>
            </a:r>
          </a:p>
          <a:p>
            <a:r>
              <a:rPr lang="es-CO" sz="1600" dirty="0"/>
              <a:t>'ab := (s1 + b2) / (-1.2*A1*C1)'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A8E107-FF39-483F-8BEA-CA9E75AE68BE}"/>
              </a:ext>
            </a:extLst>
          </p:cNvPr>
          <p:cNvSpPr/>
          <p:nvPr/>
        </p:nvSpPr>
        <p:spPr>
          <a:xfrm>
            <a:off x="8744260" y="3193820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7047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5F07-0B7B-435D-8D61-F99A59F5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Una clase para el control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A21ED-33E3-4A8E-8B66-BA1E636E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 dirty="0"/>
              <a:t>En este caso solo se controla el error de la línea donde se encontró algo no identificado.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95F3B6-B11A-491F-93B6-AE2B0E0B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3121454"/>
            <a:ext cx="9036834" cy="2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48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</TotalTime>
  <Words>809</Words>
  <Application>Microsoft Office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Espiral</vt:lpstr>
      <vt:lpstr>Análisis Léxico</vt:lpstr>
      <vt:lpstr>Diagrama de la operación de un compilador típico  multi-lenguaje, multi-objetivo</vt:lpstr>
      <vt:lpstr>El primer proceso en un compilador es el análisis léxico (Lexer)</vt:lpstr>
      <vt:lpstr>Un token es una cadena con un significado asignado y por tanto identificable.</vt:lpstr>
      <vt:lpstr>Algunos ejemplos de Tokens </vt:lpstr>
      <vt:lpstr>Consideremos la línea de código     medida = edad + peso / 4; </vt:lpstr>
      <vt:lpstr>Un lexema es una secuencia de caracteres que coincide con el patrón de un token.</vt:lpstr>
      <vt:lpstr>Un analizador Léxico Básico,  la clase Token</vt:lpstr>
      <vt:lpstr>Una clase para el control de errores</vt:lpstr>
      <vt:lpstr>Presentación de PowerPoint</vt:lpstr>
      <vt:lpstr>Continuación de la clase Lexer</vt:lpstr>
      <vt:lpstr>Ahora usamos el lexer </vt:lpstr>
      <vt:lpstr>Ejercicios:</vt:lpstr>
      <vt:lpstr>Además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Léxico</dc:title>
  <dc:creator>Fernan Alonso Villa Garzón</dc:creator>
  <cp:lastModifiedBy>Fernan Alonso Villa Garzón</cp:lastModifiedBy>
  <cp:revision>11</cp:revision>
  <dcterms:created xsi:type="dcterms:W3CDTF">2018-04-11T17:07:35Z</dcterms:created>
  <dcterms:modified xsi:type="dcterms:W3CDTF">2021-04-14T04:18:16Z</dcterms:modified>
</cp:coreProperties>
</file>