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Jur8yGXuhUTr7Xhq5" TargetMode="External"/><Relationship Id="rId2" Type="http://schemas.openxmlformats.org/officeDocument/2006/relationships/hyperlink" Target="https://colab.research.google.com/drive/1YvW5NPMto-GkZ3E4J6U4A8GFdzKJog10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85CD8-41C3-474F-87F4-08614BCEA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Máquinas virtuales y optimizadores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32EE-663B-4529-8131-A9DD26B1E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61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C6757-83F6-42F8-BFFC-D2592FA4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También se acostumbra incorporar en la máquina, optimizadores de código.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ADCC0-2D14-4708-807A-678CF84D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una función del compilador que intenta minimizar o maximizar algunos atributos de un programa. </a:t>
            </a:r>
          </a:p>
          <a:p>
            <a:r>
              <a:rPr lang="es-CO" dirty="0"/>
              <a:t>Es común es minimizar el tiempo necesario para ejecutar un programa, minimizando la cantidad de rutinas que se requieren para hacer lo mismo.</a:t>
            </a:r>
          </a:p>
          <a:p>
            <a:r>
              <a:rPr lang="es-CO" dirty="0"/>
              <a:t>Mientras hoy en día es menos común es minimizar la cantidad de memoria ocupada (aunque se debería).</a:t>
            </a:r>
          </a:p>
          <a:p>
            <a:r>
              <a:rPr lang="es-CO" dirty="0"/>
              <a:t>Existen diversos tipos de optimizadores, los puedes consultar en:</a:t>
            </a:r>
          </a:p>
          <a:p>
            <a:r>
              <a:rPr lang="es-CO" dirty="0"/>
              <a:t>https://en.wikipedia.org/wiki/Optimizing_compiler</a:t>
            </a:r>
          </a:p>
        </p:txBody>
      </p:sp>
    </p:spTree>
    <p:extLst>
      <p:ext uri="{BB962C8B-B14F-4D97-AF65-F5344CB8AC3E}">
        <p14:creationId xmlns:p14="http://schemas.microsoft.com/office/powerpoint/2010/main" val="283747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F7C9A-4AA4-40EE-A647-CEA12BA5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Tradicionalmente se usa Plegado y Propagación Constante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BB486-7931-4216-818E-CD5B387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Plegado y propagación constante es el proceso de reconocer y evaluar expresiones constantes en tiempo de compilación en lugar de calcularlas en tiempo de ejecución.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DF2408-2FD6-41FE-9BCE-BC064747A2C7}"/>
              </a:ext>
            </a:extLst>
          </p:cNvPr>
          <p:cNvSpPr/>
          <p:nvPr/>
        </p:nvSpPr>
        <p:spPr>
          <a:xfrm>
            <a:off x="1719072" y="3611880"/>
            <a:ext cx="3001376" cy="128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b="1" dirty="0">
                <a:latin typeface="Consolas" panose="020B0609020204030204" pitchFamily="49" charset="0"/>
              </a:rPr>
              <a:t>Código Original:</a:t>
            </a:r>
          </a:p>
          <a:p>
            <a:r>
              <a:rPr lang="es-CO" sz="1400" dirty="0" err="1">
                <a:latin typeface="Consolas" panose="020B0609020204030204" pitchFamily="49" charset="0"/>
              </a:rPr>
              <a:t>function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algoritmo(x) {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b="1" dirty="0">
                <a:latin typeface="Consolas" panose="020B0609020204030204" pitchFamily="49" charset="0"/>
              </a:rPr>
              <a:t>z</a:t>
            </a:r>
            <a:r>
              <a:rPr lang="es-CO" sz="1400" dirty="0"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b="1" dirty="0">
                <a:latin typeface="Consolas" panose="020B0609020204030204" pitchFamily="49" charset="0"/>
              </a:rPr>
              <a:t>w</a:t>
            </a:r>
            <a:r>
              <a:rPr lang="es-CO" sz="1400" dirty="0">
                <a:latin typeface="Consolas" panose="020B0609020204030204" pitchFamily="49" charset="0"/>
              </a:rPr>
              <a:t> = 10 + 5 * </a:t>
            </a:r>
            <a:r>
              <a:rPr lang="es-CO" sz="1400" b="1" dirty="0">
                <a:latin typeface="Consolas" panose="020B0609020204030204" pitchFamily="49" charset="0"/>
              </a:rPr>
              <a:t>z</a:t>
            </a:r>
            <a:r>
              <a:rPr lang="es-CO" sz="14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return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b="1" dirty="0">
                <a:latin typeface="Consolas" panose="020B0609020204030204" pitchFamily="49" charset="0"/>
              </a:rPr>
              <a:t>w</a:t>
            </a:r>
            <a:r>
              <a:rPr lang="es-CO" sz="1400" dirty="0">
                <a:latin typeface="Consolas" panose="020B0609020204030204" pitchFamily="49" charset="0"/>
              </a:rPr>
              <a:t> / 10 + x;</a:t>
            </a:r>
          </a:p>
          <a:p>
            <a:r>
              <a:rPr lang="es-CO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63AF9C4-5EB6-4F07-ADFD-4705AB7A3A60}"/>
              </a:ext>
            </a:extLst>
          </p:cNvPr>
          <p:cNvSpPr/>
          <p:nvPr/>
        </p:nvSpPr>
        <p:spPr>
          <a:xfrm>
            <a:off x="2535420" y="5508377"/>
            <a:ext cx="1332432" cy="704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>
                <a:latin typeface="Consolas" panose="020B0609020204030204" pitchFamily="49" charset="0"/>
              </a:rPr>
              <a:t>Genera </a:t>
            </a:r>
            <a:r>
              <a:rPr lang="es-CO" sz="1400" dirty="0" err="1">
                <a:latin typeface="Consolas" panose="020B0609020204030204" pitchFamily="49" charset="0"/>
              </a:rPr>
              <a:t>Bytecode</a:t>
            </a:r>
            <a:r>
              <a:rPr lang="es-CO" sz="1400" dirty="0">
                <a:latin typeface="Consolas" panose="020B0609020204030204" pitchFamily="49" charset="0"/>
              </a:rPr>
              <a:t> no óptimo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C1A289D-AEC4-43B7-9373-CC92701BFD87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201636" y="4892770"/>
            <a:ext cx="18124" cy="6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611089-66E7-4511-AC71-CA08C5F418DD}"/>
              </a:ext>
            </a:extLst>
          </p:cNvPr>
          <p:cNvSpPr/>
          <p:nvPr/>
        </p:nvSpPr>
        <p:spPr>
          <a:xfrm>
            <a:off x="5082925" y="3611880"/>
            <a:ext cx="2845210" cy="128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b="1" dirty="0">
                <a:latin typeface="Consolas" panose="020B0609020204030204" pitchFamily="49" charset="0"/>
              </a:rPr>
              <a:t>Plegar y Propagar z:</a:t>
            </a:r>
          </a:p>
          <a:p>
            <a:r>
              <a:rPr lang="es-CO" sz="1400" dirty="0" err="1">
                <a:latin typeface="Consolas" panose="020B0609020204030204" pitchFamily="49" charset="0"/>
              </a:rPr>
              <a:t>function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algoritmo(x) {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b="1" dirty="0">
                <a:latin typeface="Consolas" panose="020B0609020204030204" pitchFamily="49" charset="0"/>
              </a:rPr>
              <a:t>z</a:t>
            </a:r>
            <a:r>
              <a:rPr lang="es-CO" sz="1400" dirty="0"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w = 35;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return</a:t>
            </a:r>
            <a:r>
              <a:rPr lang="es-CO" sz="1400" dirty="0">
                <a:latin typeface="Consolas" panose="020B0609020204030204" pitchFamily="49" charset="0"/>
              </a:rPr>
              <a:t> w</a:t>
            </a:r>
            <a:r>
              <a:rPr lang="es-CO" sz="1400" b="1" dirty="0">
                <a:latin typeface="Consolas" panose="020B0609020204030204" pitchFamily="49" charset="0"/>
              </a:rPr>
              <a:t> </a:t>
            </a:r>
            <a:r>
              <a:rPr lang="es-CO" sz="1400" dirty="0">
                <a:latin typeface="Consolas" panose="020B0609020204030204" pitchFamily="49" charset="0"/>
              </a:rPr>
              <a:t>/ 10 + x;</a:t>
            </a:r>
          </a:p>
          <a:p>
            <a:r>
              <a:rPr lang="es-CO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6CC89E5-C646-4B93-9F14-DB3901BF08E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720448" y="4252325"/>
            <a:ext cx="36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297A769-88CA-472D-AD79-B869A87C5AE7}"/>
              </a:ext>
            </a:extLst>
          </p:cNvPr>
          <p:cNvSpPr/>
          <p:nvPr/>
        </p:nvSpPr>
        <p:spPr>
          <a:xfrm>
            <a:off x="8290612" y="3611880"/>
            <a:ext cx="3214000" cy="128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b="1" dirty="0">
                <a:latin typeface="Consolas" panose="020B0609020204030204" pitchFamily="49" charset="0"/>
              </a:rPr>
              <a:t>Plegar y Propagar w:</a:t>
            </a:r>
          </a:p>
          <a:p>
            <a:r>
              <a:rPr lang="es-CO" sz="1400" dirty="0" err="1">
                <a:latin typeface="Consolas" panose="020B0609020204030204" pitchFamily="49" charset="0"/>
              </a:rPr>
              <a:t>function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algoritmo(x) {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z = 5;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int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b="1" dirty="0">
                <a:latin typeface="Consolas" panose="020B0609020204030204" pitchFamily="49" charset="0"/>
              </a:rPr>
              <a:t>w</a:t>
            </a:r>
            <a:r>
              <a:rPr lang="es-CO" sz="1400" dirty="0">
                <a:latin typeface="Consolas" panose="020B0609020204030204" pitchFamily="49" charset="0"/>
              </a:rPr>
              <a:t> = 35;</a:t>
            </a:r>
          </a:p>
          <a:p>
            <a:pPr lvl="1"/>
            <a:r>
              <a:rPr lang="es-CO" sz="1400" dirty="0" err="1">
                <a:latin typeface="Consolas" panose="020B0609020204030204" pitchFamily="49" charset="0"/>
              </a:rPr>
              <a:t>return</a:t>
            </a:r>
            <a:r>
              <a:rPr lang="es-CO" sz="1400" dirty="0">
                <a:latin typeface="Consolas" panose="020B0609020204030204" pitchFamily="49" charset="0"/>
              </a:rPr>
              <a:t> 3 + x;</a:t>
            </a:r>
          </a:p>
          <a:p>
            <a:r>
              <a:rPr lang="es-CO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02E0CA7-B380-44F8-8F56-DA9925DC3AD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7928135" y="4252325"/>
            <a:ext cx="36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BA549A0-2282-43F3-A87E-DE71B79688FE}"/>
              </a:ext>
            </a:extLst>
          </p:cNvPr>
          <p:cNvSpPr/>
          <p:nvPr/>
        </p:nvSpPr>
        <p:spPr>
          <a:xfrm>
            <a:off x="9231396" y="5508378"/>
            <a:ext cx="1332432" cy="704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>
                <a:latin typeface="Consolas" panose="020B0609020204030204" pitchFamily="49" charset="0"/>
              </a:rPr>
              <a:t>Genera </a:t>
            </a:r>
            <a:r>
              <a:rPr lang="es-CO" sz="1400" dirty="0" err="1">
                <a:latin typeface="Consolas" panose="020B0609020204030204" pitchFamily="49" charset="0"/>
              </a:rPr>
              <a:t>Bytecode</a:t>
            </a:r>
            <a:r>
              <a:rPr lang="es-CO" sz="1400" dirty="0">
                <a:latin typeface="Consolas" panose="020B0609020204030204" pitchFamily="49" charset="0"/>
              </a:rPr>
              <a:t> óptimo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800FED3-6348-4604-B126-3BEBB6E67CFF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9897612" y="4892770"/>
            <a:ext cx="0" cy="6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A6839-F7B3-49FA-A4BD-870F2B0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Ahora veamos el código, la máquina virtual parte del supuesto que ya se tienen los tokens.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0BD71-9571-493C-9FF4-23939937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1720"/>
            <a:ext cx="8915400" cy="413308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El código: </a:t>
            </a:r>
            <a:r>
              <a:rPr lang="es-CO" dirty="0">
                <a:hlinkClick r:id="rId2"/>
              </a:rPr>
              <a:t>https://colab.research.google.com/drive/1YvW5NPMto-GkZ3E4J6U4A8GFdzKJog10?usp=sharing</a:t>
            </a:r>
            <a:endParaRPr lang="es-CO" dirty="0"/>
          </a:p>
          <a:p>
            <a:r>
              <a:rPr lang="es-CO" dirty="0"/>
              <a:t>Subir la tarea en: </a:t>
            </a:r>
            <a:r>
              <a:rPr lang="es-CO" dirty="0">
                <a:hlinkClick r:id="rId3"/>
              </a:rPr>
              <a:t>https://forms.gle/Jur8yGXuhUTr7Xhq5</a:t>
            </a:r>
            <a:endParaRPr lang="es-CO" dirty="0"/>
          </a:p>
          <a:p>
            <a:r>
              <a:rPr lang="es-CO" dirty="0"/>
              <a:t>Ejercicios:</a:t>
            </a:r>
          </a:p>
          <a:p>
            <a:pPr>
              <a:buFont typeface="+mj-lt"/>
              <a:buAutoNum type="arabicPeriod"/>
            </a:pPr>
            <a:r>
              <a:rPr lang="es-CO" dirty="0"/>
              <a:t>Analiza el código.</a:t>
            </a:r>
          </a:p>
          <a:p>
            <a:pPr>
              <a:buFont typeface="+mj-lt"/>
              <a:buAutoNum type="arabicPeriod"/>
            </a:pPr>
            <a:r>
              <a:rPr lang="es-CO" dirty="0"/>
              <a:t>Implementar el soporte para números flotantes.</a:t>
            </a:r>
          </a:p>
          <a:p>
            <a:pPr>
              <a:buFont typeface="+mj-lt"/>
              <a:buAutoNum type="arabicPeriod"/>
            </a:pPr>
            <a:r>
              <a:rPr lang="es-CO" dirty="0"/>
              <a:t>Implementar la potenciación en la máquina virtual. Usted selecciona el operador. Además, pruebe su funcionamiento.</a:t>
            </a:r>
          </a:p>
          <a:p>
            <a:pPr>
              <a:buFont typeface="+mj-lt"/>
              <a:buAutoNum type="arabicPeriod"/>
            </a:pPr>
            <a:r>
              <a:rPr lang="es-CO" dirty="0"/>
              <a:t>Similar a como se definieron los programas 1, 2 y 3 (ver función </a:t>
            </a:r>
            <a:r>
              <a:rPr lang="es-CO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ejemplos_vm</a:t>
            </a:r>
            <a:r>
              <a:rPr lang="es-CO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s-CO" dirty="0"/>
              <a:t>en el código</a:t>
            </a:r>
            <a:r>
              <a:rPr lang="es-CO" dirty="0">
                <a:solidFill>
                  <a:schemeClr val="tx1"/>
                </a:solidFill>
              </a:rPr>
              <a:t>), </a:t>
            </a:r>
            <a:r>
              <a:rPr lang="es-CO" dirty="0"/>
              <a:t>dada una ecuación cuadrática, solicitar los valores de a, b y c, y  calcule sus raíces mediante la fórmula cuadrática.</a:t>
            </a:r>
          </a:p>
          <a:p>
            <a:pPr marL="40005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09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FF5A-92DB-4ED7-8F5F-6D275808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Una máquina virtual no es un compilador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20112-6CA5-47C8-8ACC-FF3C5B98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99210"/>
          </a:xfrm>
        </p:spPr>
        <p:txBody>
          <a:bodyPr/>
          <a:lstStyle/>
          <a:p>
            <a:r>
              <a:rPr lang="es-CO" dirty="0"/>
              <a:t>Algunas máquinas virtuales de lenguaje (Python, Ruby, JavaScript) contienen el compilador de código fuente, pero esto no es necesario. </a:t>
            </a:r>
          </a:p>
          <a:p>
            <a:endParaRPr lang="es-CO" dirty="0"/>
          </a:p>
          <a:p>
            <a:r>
              <a:rPr lang="es-CO" dirty="0"/>
              <a:t>En cambio la VM de Java o C# solamente ejecutan </a:t>
            </a:r>
            <a:r>
              <a:rPr lang="es-CO" dirty="0" err="1"/>
              <a:t>bytecode</a:t>
            </a:r>
            <a:r>
              <a:rPr lang="es-CO" dirty="0"/>
              <a:t>, mientras que externamente sus correspondientes compiladores generan el </a:t>
            </a:r>
            <a:r>
              <a:rPr lang="es-CO" dirty="0" err="1"/>
              <a:t>bytecode</a:t>
            </a:r>
            <a:r>
              <a:rPr lang="es-CO" dirty="0"/>
              <a:t> a partir del código fuente.</a:t>
            </a:r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EE4808-5EDE-40FA-AA0F-75A2A0C8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39" y="4399655"/>
            <a:ext cx="4433950" cy="12557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767B733-D19B-4ED3-B1AC-0B90BED4EF3F}"/>
              </a:ext>
            </a:extLst>
          </p:cNvPr>
          <p:cNvSpPr/>
          <p:nvPr/>
        </p:nvSpPr>
        <p:spPr>
          <a:xfrm>
            <a:off x="6950927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800" dirty="0"/>
              <a:t>1, http://www.monografias.com/trabajos107/programacion-interactiva/programacion-interactiva.shtml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B76D26-85F2-464D-9334-1FE93B4A445C}"/>
              </a:ext>
            </a:extLst>
          </p:cNvPr>
          <p:cNvSpPr/>
          <p:nvPr/>
        </p:nvSpPr>
        <p:spPr>
          <a:xfrm>
            <a:off x="4401939" y="5546757"/>
            <a:ext cx="1040780" cy="21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Tomado de [1]</a:t>
            </a:r>
          </a:p>
        </p:txBody>
      </p:sp>
    </p:spTree>
    <p:extLst>
      <p:ext uri="{BB962C8B-B14F-4D97-AF65-F5344CB8AC3E}">
        <p14:creationId xmlns:p14="http://schemas.microsoft.com/office/powerpoint/2010/main" val="14964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7EE3824-AF52-4617-AD55-48E118F0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23" y="794845"/>
            <a:ext cx="4686864" cy="3292522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42350-4354-4541-AA7A-1C090B1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ES" dirty="0"/>
              <a:t>Existen dos tipos de VM, de lenguaje y de sistema.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F9C8F-CCD1-48AE-AAF0-F811E1D1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s-ES" dirty="0"/>
              <a:t>Las de lenguaje son aquellas diseñadas para lenguajes de programación, mientras que las de sistema son las que permiten emular arquitecturas para  plataformas específicas (Nintendo, PlayStation, Windows, Linux)</a:t>
            </a:r>
          </a:p>
          <a:p>
            <a:r>
              <a:rPr lang="es-ES" dirty="0"/>
              <a:t>Las  VM de lenguaje se dividen en: las que </a:t>
            </a:r>
            <a:r>
              <a:rPr lang="es-ES" b="1" dirty="0"/>
              <a:t>incorporan compilador (</a:t>
            </a:r>
            <a:r>
              <a:rPr lang="es-ES" b="1" dirty="0" err="1"/>
              <a:t>bundle</a:t>
            </a:r>
            <a:r>
              <a:rPr lang="es-ES" b="1" dirty="0"/>
              <a:t>) </a:t>
            </a:r>
            <a:r>
              <a:rPr lang="es-ES" dirty="0"/>
              <a:t>y en las que </a:t>
            </a:r>
            <a:r>
              <a:rPr lang="es-ES" b="1" dirty="0"/>
              <a:t>el compilador es aparte (genera </a:t>
            </a:r>
            <a:r>
              <a:rPr lang="es-ES" b="1" dirty="0" err="1"/>
              <a:t>bytecode</a:t>
            </a:r>
            <a:r>
              <a:rPr lang="es-ES" b="1" dirty="0"/>
              <a:t>)</a:t>
            </a:r>
            <a:r>
              <a:rPr lang="es-ES" dirty="0"/>
              <a:t>.</a:t>
            </a:r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C77BB2E-1541-4C16-8231-D35B7CB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80" y="4278163"/>
            <a:ext cx="6163107" cy="25611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438F825-4D94-4172-95D9-91159BAD4C2A}"/>
              </a:ext>
            </a:extLst>
          </p:cNvPr>
          <p:cNvSpPr/>
          <p:nvPr/>
        </p:nvSpPr>
        <p:spPr>
          <a:xfrm>
            <a:off x="1324852" y="4813174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ventaja de generar el </a:t>
            </a:r>
            <a:r>
              <a:rPr lang="es-ES" dirty="0" err="1"/>
              <a:t>bytecode</a:t>
            </a:r>
            <a:r>
              <a:rPr lang="es-ES" dirty="0"/>
              <a:t>, es que una plataforma con diferentes lenguajes requiere la misma máquina virtual y soporta varios lenguajes de programación.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482CC6-786A-4D2D-82FB-B9D17A5CEB62}"/>
              </a:ext>
            </a:extLst>
          </p:cNvPr>
          <p:cNvSpPr/>
          <p:nvPr/>
        </p:nvSpPr>
        <p:spPr>
          <a:xfrm>
            <a:off x="5818632" y="6682683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600" dirty="0"/>
              <a:t>https://stackoverflow.com/questions/11253303/how-does-the-java-runtime-environment-compare-with-the-net-framework-in-terms-o</a:t>
            </a:r>
          </a:p>
        </p:txBody>
      </p:sp>
    </p:spTree>
    <p:extLst>
      <p:ext uri="{BB962C8B-B14F-4D97-AF65-F5344CB8AC3E}">
        <p14:creationId xmlns:p14="http://schemas.microsoft.com/office/powerpoint/2010/main" val="15095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C08A0-CC29-42B3-9699-03F9AB73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componentes principales de máquinas virtuales de lenguaje son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B50FE-61E2-4B1E-A37D-A65DFA49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motor de ejecución que interpreta y a continuación compila y ejecuta de forma nativa el lenguaje de entrada, que generalmente es </a:t>
            </a:r>
            <a:r>
              <a:rPr lang="es-ES" dirty="0" err="1"/>
              <a:t>bytecode</a:t>
            </a:r>
            <a:r>
              <a:rPr lang="es-ES" dirty="0"/>
              <a:t>, evidentemente puede ser otro código.</a:t>
            </a:r>
          </a:p>
          <a:p>
            <a:r>
              <a:rPr lang="es-ES" dirty="0"/>
              <a:t>Un conjunto de primitivas para implementar operaciones que se consideren no expresivas en el lenguaje, por ejemplo: </a:t>
            </a:r>
            <a:r>
              <a:rPr lang="es-ES" dirty="0" err="1"/>
              <a:t>prints</a:t>
            </a:r>
            <a:r>
              <a:rPr lang="es-ES" dirty="0"/>
              <a:t>, </a:t>
            </a:r>
            <a:r>
              <a:rPr lang="es-ES" dirty="0" err="1"/>
              <a:t>puts</a:t>
            </a:r>
            <a:r>
              <a:rPr lang="es-ES" dirty="0"/>
              <a:t>, </a:t>
            </a:r>
            <a:r>
              <a:rPr lang="es-ES" dirty="0" err="1"/>
              <a:t>gets</a:t>
            </a:r>
            <a:r>
              <a:rPr lang="es-ES" dirty="0"/>
              <a:t>,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r>
              <a:rPr lang="es-ES" dirty="0"/>
              <a:t>Un administrador de memoria que incluye un recolector de basura (</a:t>
            </a:r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Una característica de los programas generados es la portabilidad. (</a:t>
            </a:r>
            <a:r>
              <a:rPr lang="es-CO" dirty="0" err="1"/>
              <a:t>cross-platform</a:t>
            </a:r>
            <a:r>
              <a:rPr lang="es-CO" dirty="0"/>
              <a:t> </a:t>
            </a:r>
            <a:r>
              <a:rPr lang="es-CO" dirty="0" err="1"/>
              <a:t>portability</a:t>
            </a:r>
            <a:r>
              <a:rPr lang="es-ES" dirty="0"/>
              <a:t>)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59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85350-C5C6-4DFD-967B-544D69A2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dirty="0"/>
              <a:t>La idealización de una máquina virtual es una máquina de pila, este concepto es usado tanto por Java como por </a:t>
            </a:r>
            <a:r>
              <a:rPr lang="es-CO" sz="2800" dirty="0" err="1"/>
              <a:t>.Net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DA7F1-BA9D-44CA-9933-116A6BE3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Un ejemplo Básico: último en entrar primero en salir (LIFO) o primero en entrar último en salir (FILO)</a:t>
            </a:r>
          </a:p>
          <a:p>
            <a:r>
              <a:rPr lang="es-CO" dirty="0"/>
              <a:t>Lo que se apila y se </a:t>
            </a:r>
            <a:r>
              <a:rPr lang="es-CO" dirty="0" err="1"/>
              <a:t>desapila</a:t>
            </a:r>
            <a:r>
              <a:rPr lang="es-CO" dirty="0"/>
              <a:t> son los elementos o tokens identificados.</a:t>
            </a:r>
          </a:p>
          <a:p>
            <a:r>
              <a:rPr lang="es-CO" dirty="0"/>
              <a:t>Máquina Apiladora:</a:t>
            </a:r>
          </a:p>
          <a:p>
            <a:pPr lvl="1"/>
            <a:r>
              <a:rPr lang="en-US" dirty="0"/>
              <a:t> 7, push x</a:t>
            </a:r>
          </a:p>
          <a:p>
            <a:pPr lvl="1"/>
            <a:r>
              <a:rPr lang="en-US" dirty="0"/>
              <a:t> 6, push y</a:t>
            </a:r>
          </a:p>
          <a:p>
            <a:pPr lvl="1"/>
            <a:r>
              <a:rPr lang="en-US" dirty="0"/>
              <a:t> 5, push z</a:t>
            </a:r>
          </a:p>
          <a:p>
            <a:pPr lvl="1"/>
            <a:r>
              <a:rPr lang="en-US" dirty="0"/>
              <a:t> 4, multiply</a:t>
            </a:r>
          </a:p>
          <a:p>
            <a:pPr lvl="1"/>
            <a:r>
              <a:rPr lang="en-US" dirty="0"/>
              <a:t> 3, add</a:t>
            </a:r>
          </a:p>
          <a:p>
            <a:pPr lvl="1"/>
            <a:r>
              <a:rPr lang="en-US" dirty="0"/>
              <a:t> 2, push u</a:t>
            </a:r>
          </a:p>
          <a:p>
            <a:pPr lvl="1"/>
            <a:r>
              <a:rPr lang="en-US" dirty="0"/>
              <a:t> 1, add</a:t>
            </a:r>
            <a:endParaRPr lang="es-CO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D5EE2E-F33A-41FD-B5BD-6223DB24FA76}"/>
              </a:ext>
            </a:extLst>
          </p:cNvPr>
          <p:cNvGrpSpPr/>
          <p:nvPr/>
        </p:nvGrpSpPr>
        <p:grpSpPr>
          <a:xfrm>
            <a:off x="5154104" y="3253478"/>
            <a:ext cx="3388498" cy="2813661"/>
            <a:chOff x="6617144" y="2567678"/>
            <a:chExt cx="3388498" cy="281366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70593E3-B405-4B0B-96F8-45F289CE4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7144" y="2663482"/>
              <a:ext cx="3232045" cy="2717857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80BD9CC-B25D-4BDC-A4F1-A509A44D3A5E}"/>
                </a:ext>
              </a:extLst>
            </p:cNvPr>
            <p:cNvSpPr/>
            <p:nvPr/>
          </p:nvSpPr>
          <p:spPr>
            <a:xfrm>
              <a:off x="8652910" y="256767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72A17FE-12B6-4658-82B9-8A9271FD0832}"/>
                </a:ext>
              </a:extLst>
            </p:cNvPr>
            <p:cNvSpPr/>
            <p:nvPr/>
          </p:nvSpPr>
          <p:spPr>
            <a:xfrm>
              <a:off x="9692736" y="3429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2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F6DA205-B9DD-4412-905C-4C102770358E}"/>
                </a:ext>
              </a:extLst>
            </p:cNvPr>
            <p:cNvSpPr/>
            <p:nvPr/>
          </p:nvSpPr>
          <p:spPr>
            <a:xfrm flipH="1">
              <a:off x="7912592" y="3429000"/>
              <a:ext cx="2423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/>
                <a:t>3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C09428-A17B-4088-B083-BCB28A6337B2}"/>
                </a:ext>
              </a:extLst>
            </p:cNvPr>
            <p:cNvSpPr/>
            <p:nvPr/>
          </p:nvSpPr>
          <p:spPr>
            <a:xfrm>
              <a:off x="8652910" y="419404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4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6164E06-787A-4C2C-8912-A23A92217B00}"/>
                </a:ext>
              </a:extLst>
            </p:cNvPr>
            <p:cNvSpPr/>
            <p:nvPr/>
          </p:nvSpPr>
          <p:spPr>
            <a:xfrm>
              <a:off x="9205056" y="474268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5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29120AD-8292-4F04-885E-9E4AEF6FEDAA}"/>
                </a:ext>
              </a:extLst>
            </p:cNvPr>
            <p:cNvSpPr/>
            <p:nvPr/>
          </p:nvSpPr>
          <p:spPr>
            <a:xfrm>
              <a:off x="8154940" y="481584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6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B6C93FF-2BA1-462E-A07D-1D8D17C28450}"/>
                </a:ext>
              </a:extLst>
            </p:cNvPr>
            <p:cNvSpPr/>
            <p:nvPr/>
          </p:nvSpPr>
          <p:spPr>
            <a:xfrm>
              <a:off x="7165668" y="406991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2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6725-B4A9-41F4-8107-40E4780E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400" dirty="0"/>
              <a:t>Existen diversas implementaciones: de registros ilimitados, contadoras, de puntero, de acceso aleatorio, de </a:t>
            </a:r>
            <a:r>
              <a:rPr lang="es-CO" sz="2400" dirty="0" err="1"/>
              <a:t>turing</a:t>
            </a:r>
            <a:r>
              <a:rPr lang="es-CO" sz="2400" dirty="0"/>
              <a:t>, B-machine...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E6ECB-BC29-4EF5-ACFB-F025F57F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953000"/>
          </a:xfrm>
        </p:spPr>
        <p:txBody>
          <a:bodyPr>
            <a:normAutofit/>
          </a:bodyPr>
          <a:lstStyle/>
          <a:p>
            <a:r>
              <a:rPr lang="es-CO" sz="2000" dirty="0"/>
              <a:t>Una máquina de pila no tiene registros (no asocia directamente el código con instrucciones de registros del procesador).</a:t>
            </a:r>
          </a:p>
          <a:p>
            <a:r>
              <a:rPr lang="es-CO" sz="2000" dirty="0"/>
              <a:t>En cambio, pone valores y operadores en una pila y opera sobre estas. </a:t>
            </a:r>
          </a:p>
          <a:p>
            <a:r>
              <a:rPr lang="es-CO" sz="2000" dirty="0"/>
              <a:t>Las máquinas apiladoras (de pila) son simples, pero muy poderosas. </a:t>
            </a:r>
          </a:p>
          <a:p>
            <a:r>
              <a:rPr lang="es-CO" sz="2000" dirty="0"/>
              <a:t>Son ampliamente usadas por Python, Java, PostScript, </a:t>
            </a:r>
            <a:r>
              <a:rPr lang="es-CO" sz="2000" dirty="0" err="1"/>
              <a:t>.Net</a:t>
            </a:r>
            <a:r>
              <a:rPr lang="es-CO" sz="2000" dirty="0"/>
              <a:t> y muchos otros lenguajes.</a:t>
            </a:r>
          </a:p>
          <a:p>
            <a:r>
              <a:rPr lang="es-CO" sz="2000" dirty="0"/>
              <a:t>Se requiere una pila de punteros de instrucciones, que se usará para almacenar direcciones de retorno. Esto permite llamar a un método y luego volver desde donde vinimos. </a:t>
            </a:r>
          </a:p>
          <a:p>
            <a:r>
              <a:rPr lang="es-CO" sz="2000" dirty="0"/>
              <a:t>Los punteros pueden ser el número de índice de un elemento en una cadena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204155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87CA-9346-42B6-B2B7-90A50E73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implementaciones muy elaboradas donde la máquina tiene la capacidad de modificarse a sí misma.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3680A-C48B-4CEF-8CC9-C259216E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Esto permiten desarrollar máquinas con mejor rendimiento, como el MIX original de Donald </a:t>
            </a:r>
            <a:r>
              <a:rPr lang="es-CO" dirty="0" err="1"/>
              <a:t>Knuth</a:t>
            </a:r>
            <a:r>
              <a:rPr lang="es-CO" dirty="0"/>
              <a:t>. </a:t>
            </a:r>
          </a:p>
          <a:p>
            <a:pPr>
              <a:lnSpc>
                <a:spcPct val="150000"/>
              </a:lnSpc>
            </a:pPr>
            <a:r>
              <a:rPr lang="es-CO" dirty="0"/>
              <a:t>Sin embargo, por su complejidad no permite comprender los conceptos básicos, considerando que en MIX el desarrollador DEBE y tiene la responsabilidad de administrar la pila.</a:t>
            </a:r>
          </a:p>
          <a:p>
            <a:r>
              <a:rPr lang="es-CO" dirty="0"/>
              <a:t>Para más detalles consultar: https://en.wikipedia.org/wiki/MIX</a:t>
            </a:r>
          </a:p>
        </p:txBody>
      </p:sp>
    </p:spTree>
    <p:extLst>
      <p:ext uri="{BB962C8B-B14F-4D97-AF65-F5344CB8AC3E}">
        <p14:creationId xmlns:p14="http://schemas.microsoft.com/office/powerpoint/2010/main" val="5619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64FC6-71EF-4843-952C-47F0A38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dirty="0"/>
              <a:t>Considerando que el propósito de este ejercicio es indicar los conceptos base de una MV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583EF-B09C-4424-9F17-ACCFAAB3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mayoría de las instrucciones usadas son triviales.</a:t>
            </a:r>
          </a:p>
          <a:p>
            <a:r>
              <a:rPr lang="es-CO" dirty="0"/>
              <a:t>En este ejemplo se usa la </a:t>
            </a:r>
            <a:r>
              <a:rPr lang="es-CO" dirty="0" err="1"/>
              <a:t>libreria</a:t>
            </a:r>
            <a:r>
              <a:rPr lang="es-CO" dirty="0"/>
              <a:t> </a:t>
            </a:r>
            <a:r>
              <a:rPr lang="es-CO" dirty="0" err="1"/>
              <a:t>deque</a:t>
            </a:r>
            <a:r>
              <a:rPr lang="es-CO" dirty="0"/>
              <a:t>, la cual permite crear una pila y contiene los métodos correspondientes para administrarla.</a:t>
            </a:r>
          </a:p>
          <a:p>
            <a:endParaRPr lang="es-CO" dirty="0"/>
          </a:p>
          <a:p>
            <a:r>
              <a:rPr lang="es-CO" dirty="0"/>
              <a:t>Para más información consultar:</a:t>
            </a:r>
          </a:p>
          <a:p>
            <a:r>
              <a:rPr lang="es-CO" dirty="0"/>
              <a:t>https://docs.python.org/2/library/collections.html#collections.deque</a:t>
            </a:r>
          </a:p>
        </p:txBody>
      </p:sp>
    </p:spTree>
    <p:extLst>
      <p:ext uri="{BB962C8B-B14F-4D97-AF65-F5344CB8AC3E}">
        <p14:creationId xmlns:p14="http://schemas.microsoft.com/office/powerpoint/2010/main" val="383862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EDE7-99B6-4800-8D57-429B678C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ejemplo: Con la pila de datos se tienen diversas ventajas.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0D6A1-DA22-4EAF-9FEA-24218B3A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/>
              <a:t>Por ejemplo, si se tienela expresión </a:t>
            </a:r>
            <a:r>
              <a:rPr lang="es-CO" b="1"/>
              <a:t>(8 - 2) * 3</a:t>
            </a:r>
            <a:r>
              <a:rPr lang="es-CO"/>
              <a:t>. El correspondiente código equivalente para esta expresión en notación posfija es: 8 2 - 3 *, </a:t>
            </a:r>
          </a:p>
          <a:p>
            <a:r>
              <a:rPr lang="es-CO"/>
              <a:t>y las instrucciones para aplilar que se deben  realzar son: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277138-9547-4831-B2FF-EA55E7FA36B6}"/>
              </a:ext>
            </a:extLst>
          </p:cNvPr>
          <p:cNvSpPr/>
          <p:nvPr/>
        </p:nvSpPr>
        <p:spPr>
          <a:xfrm>
            <a:off x="3038856" y="3283747"/>
            <a:ext cx="3334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  <a:r>
              <a:rPr lang="es-CO" dirty="0" err="1"/>
              <a:t>apilar_push</a:t>
            </a:r>
            <a:r>
              <a:rPr lang="es-CO" dirty="0"/>
              <a:t> multiplicar</a:t>
            </a:r>
          </a:p>
          <a:p>
            <a:r>
              <a:rPr lang="es-CO" dirty="0"/>
              <a:t> </a:t>
            </a:r>
            <a:r>
              <a:rPr lang="es-CO" dirty="0" err="1"/>
              <a:t>apilar_push</a:t>
            </a:r>
            <a:r>
              <a:rPr lang="es-CO" dirty="0"/>
              <a:t> 3</a:t>
            </a:r>
          </a:p>
          <a:p>
            <a:r>
              <a:rPr lang="es-CO" dirty="0"/>
              <a:t> </a:t>
            </a:r>
            <a:r>
              <a:rPr lang="es-CO" dirty="0" err="1"/>
              <a:t>apilar_push</a:t>
            </a:r>
            <a:r>
              <a:rPr lang="es-CO" dirty="0"/>
              <a:t> restar</a:t>
            </a:r>
          </a:p>
          <a:p>
            <a:r>
              <a:rPr lang="es-CO" dirty="0"/>
              <a:t> </a:t>
            </a:r>
            <a:r>
              <a:rPr lang="es-CO" dirty="0" err="1"/>
              <a:t>apilar_push</a:t>
            </a:r>
            <a:r>
              <a:rPr lang="es-CO" dirty="0"/>
              <a:t> 2</a:t>
            </a:r>
          </a:p>
          <a:p>
            <a:r>
              <a:rPr lang="es-CO" dirty="0"/>
              <a:t> </a:t>
            </a:r>
            <a:r>
              <a:rPr lang="es-CO" dirty="0" err="1"/>
              <a:t>apilar_push</a:t>
            </a:r>
            <a:r>
              <a:rPr lang="es-CO" dirty="0"/>
              <a:t> 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884EF9-2B1B-4EFD-A393-680332CF89A1}"/>
              </a:ext>
            </a:extLst>
          </p:cNvPr>
          <p:cNvSpPr/>
          <p:nvPr/>
        </p:nvSpPr>
        <p:spPr>
          <a:xfrm>
            <a:off x="6650736" y="4479564"/>
            <a:ext cx="327050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/>
              <a:t> Entonces, la pila queda:</a:t>
            </a:r>
          </a:p>
          <a:p>
            <a:r>
              <a:rPr lang="es-CO" dirty="0"/>
              <a:t>        8</a:t>
            </a:r>
          </a:p>
          <a:p>
            <a:r>
              <a:rPr lang="es-CO" dirty="0"/>
              <a:t>        2</a:t>
            </a:r>
          </a:p>
          <a:p>
            <a:r>
              <a:rPr lang="es-CO" dirty="0"/>
              <a:t>        restar</a:t>
            </a:r>
          </a:p>
          <a:p>
            <a:r>
              <a:rPr lang="es-CO" dirty="0"/>
              <a:t>        3</a:t>
            </a:r>
          </a:p>
          <a:p>
            <a:r>
              <a:rPr lang="es-CO" dirty="0"/>
              <a:t>        multiplicar</a:t>
            </a:r>
          </a:p>
        </p:txBody>
      </p:sp>
    </p:spTree>
    <p:extLst>
      <p:ext uri="{BB962C8B-B14F-4D97-AF65-F5344CB8AC3E}">
        <p14:creationId xmlns:p14="http://schemas.microsoft.com/office/powerpoint/2010/main" val="3316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1133</Words>
  <Application>Microsoft Office PowerPoint</Application>
  <PresentationFormat>Panorámica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Wingdings 3</vt:lpstr>
      <vt:lpstr>Espiral</vt:lpstr>
      <vt:lpstr>Máquinas virtuales y optimizadores</vt:lpstr>
      <vt:lpstr>Una máquina virtual no es un compilador</vt:lpstr>
      <vt:lpstr>Existen dos tipos de VM, de lenguaje y de sistema.</vt:lpstr>
      <vt:lpstr>Los componentes principales de máquinas virtuales de lenguaje son</vt:lpstr>
      <vt:lpstr>La idealización de una máquina virtual es una máquina de pila, este concepto es usado tanto por Java como por .Net</vt:lpstr>
      <vt:lpstr>Existen diversas implementaciones: de registros ilimitados, contadoras, de puntero, de acceso aleatorio, de turing, B-machine...</vt:lpstr>
      <vt:lpstr>Existen implementaciones muy elaboradas donde la máquina tiene la capacidad de modificarse a sí misma.</vt:lpstr>
      <vt:lpstr>Considerando que el propósito de este ejercicio es indicar los conceptos base de una MV</vt:lpstr>
      <vt:lpstr>Otro ejemplo: Con la pila de datos se tienen diversas ventajas. </vt:lpstr>
      <vt:lpstr>También se acostumbra incorporar en la máquina, optimizadores de código.</vt:lpstr>
      <vt:lpstr>Tradicionalmente se usa Plegado y Propagación Constante</vt:lpstr>
      <vt:lpstr>Ahora veamos el código, la máquina virtual parte del supuesto que ya se tienen los tokens.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 y optimizadores</dc:title>
  <dc:creator>Fernan Alonso Villa Garzón</dc:creator>
  <cp:lastModifiedBy>Usuario</cp:lastModifiedBy>
  <cp:revision>3</cp:revision>
  <dcterms:created xsi:type="dcterms:W3CDTF">2018-05-23T14:22:28Z</dcterms:created>
  <dcterms:modified xsi:type="dcterms:W3CDTF">2022-06-15T17:47:22Z</dcterms:modified>
</cp:coreProperties>
</file>