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4" r:id="rId4"/>
    <p:sldId id="263" r:id="rId5"/>
    <p:sldId id="268" r:id="rId6"/>
    <p:sldId id="261" r:id="rId7"/>
    <p:sldId id="265" r:id="rId8"/>
    <p:sldId id="266" r:id="rId9"/>
    <p:sldId id="267" r:id="rId10"/>
    <p:sldId id="259" r:id="rId11"/>
    <p:sldId id="262" r:id="rId12"/>
    <p:sldId id="258"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71"/>
    <p:restoredTop sz="85807"/>
  </p:normalViewPr>
  <p:slideViewPr>
    <p:cSldViewPr snapToGrid="0">
      <p:cViewPr varScale="1">
        <p:scale>
          <a:sx n="102" d="100"/>
          <a:sy n="102"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AB198-256D-EE4D-97E7-8137C933E870}" type="datetimeFigureOut">
              <a:rPr lang="en-US" smtClean="0"/>
              <a:t>10/10/25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D9FAF-E9DD-A94C-BC12-CF63A71B3D1C}" type="slidenum">
              <a:rPr lang="en-US" smtClean="0"/>
              <a:t>‹#›</a:t>
            </a:fld>
            <a:endParaRPr lang="en-US"/>
          </a:p>
        </p:txBody>
      </p:sp>
    </p:spTree>
    <p:extLst>
      <p:ext uri="{BB962C8B-B14F-4D97-AF65-F5344CB8AC3E}">
        <p14:creationId xmlns:p14="http://schemas.microsoft.com/office/powerpoint/2010/main" val="388943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371/journal.pone.008154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off-diagonal element is, by analogy, a bivariate </a:t>
            </a:r>
            <a:r>
              <a:rPr lang="en-US" dirty="0" err="1"/>
              <a:t>crosscorrelation</a:t>
            </a:r>
            <a:r>
              <a:rPr lang="en-US" dirty="0"/>
              <a:t> </a:t>
            </a:r>
            <a:r>
              <a:rPr lang="en-US" dirty="0" err="1"/>
              <a:t>coefficient,the</a:t>
            </a:r>
            <a:r>
              <a:rPr lang="en-US" dirty="0"/>
              <a:t> spatial correlation of one variable with another variable calculated by summing the values over all  pairs of localities, and weighted as in the autocorrelations. One such coefficient exists for each pair of variables.”</a:t>
            </a:r>
          </a:p>
        </p:txBody>
      </p:sp>
      <p:sp>
        <p:nvSpPr>
          <p:cNvPr id="4" name="Slide Number Placeholder 3"/>
          <p:cNvSpPr>
            <a:spLocks noGrp="1"/>
          </p:cNvSpPr>
          <p:nvPr>
            <p:ph type="sldNum" sz="quarter" idx="5"/>
          </p:nvPr>
        </p:nvSpPr>
        <p:spPr/>
        <p:txBody>
          <a:bodyPr/>
          <a:lstStyle/>
          <a:p>
            <a:fld id="{B44D9FAF-E9DD-A94C-BC12-CF63A71B3D1C}" type="slidenum">
              <a:rPr lang="en-US" smtClean="0"/>
              <a:t>8</a:t>
            </a:fld>
            <a:endParaRPr lang="en-US"/>
          </a:p>
        </p:txBody>
      </p:sp>
    </p:spTree>
    <p:extLst>
      <p:ext uri="{BB962C8B-B14F-4D97-AF65-F5344CB8AC3E}">
        <p14:creationId xmlns:p14="http://schemas.microsoft.com/office/powerpoint/2010/main" val="95694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Horak, J. (2013). Effect of Site Level Environmental Variables, Spatial Autocorrelation and Sampling Intensity on Arthropod Communities in an Ancient Temperate Lowland Woodland Area. </a:t>
            </a:r>
            <a:r>
              <a:rPr lang="en-US" i="1" dirty="0">
                <a:effectLst/>
              </a:rPr>
              <a:t>PLOS ONE</a:t>
            </a:r>
            <a:r>
              <a:rPr lang="en-US" dirty="0">
                <a:effectLst/>
              </a:rPr>
              <a:t>, </a:t>
            </a:r>
            <a:r>
              <a:rPr lang="en-US" i="1" dirty="0">
                <a:effectLst/>
              </a:rPr>
              <a:t>8</a:t>
            </a:r>
            <a:r>
              <a:rPr lang="en-US" dirty="0">
                <a:effectLst/>
              </a:rPr>
              <a:t>(12), e81541. </a:t>
            </a:r>
            <a:r>
              <a:rPr lang="en-US" dirty="0">
                <a:effectLst/>
                <a:hlinkClick r:id="rId3"/>
              </a:rPr>
              <a:t>https://doi.org/10.1371/journal.pone.0081541</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44D9FAF-E9DD-A94C-BC12-CF63A71B3D1C}" type="slidenum">
              <a:rPr lang="en-US" smtClean="0"/>
              <a:t>9</a:t>
            </a:fld>
            <a:endParaRPr lang="en-US"/>
          </a:p>
        </p:txBody>
      </p:sp>
    </p:spTree>
    <p:extLst>
      <p:ext uri="{BB962C8B-B14F-4D97-AF65-F5344CB8AC3E}">
        <p14:creationId xmlns:p14="http://schemas.microsoft.com/office/powerpoint/2010/main" val="1728153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9566-CF44-2D12-9280-3737BAEC5D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A648DF-E2AA-CE89-A95D-B3CF1D7F5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D9A717-016B-57E1-4B28-C7133E3A333D}"/>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5" name="Footer Placeholder 4">
            <a:extLst>
              <a:ext uri="{FF2B5EF4-FFF2-40B4-BE49-F238E27FC236}">
                <a16:creationId xmlns:a16="http://schemas.microsoft.com/office/drawing/2014/main" id="{02BB2FF3-2F66-74D8-BA18-30B578AE5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D3837-C636-D625-30C9-2491F56AEC86}"/>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159801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3669-17CB-4F68-4657-DE47715783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CD0FCC-6CC1-A812-4309-115DFA3553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F5982-B0F4-F131-8EBB-3D8BAD77B1D0}"/>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5" name="Footer Placeholder 4">
            <a:extLst>
              <a:ext uri="{FF2B5EF4-FFF2-40B4-BE49-F238E27FC236}">
                <a16:creationId xmlns:a16="http://schemas.microsoft.com/office/drawing/2014/main" id="{0F34BBCC-3190-3C89-03BC-2F872D965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6EDF0-90FC-9C1A-FC91-A94AA587044A}"/>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108468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65952-11C2-6EBD-121E-03D385F957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6AA93-C383-D3DC-0122-932708DE6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CEA16-B3E2-94B7-6899-F0AFAA31E319}"/>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5" name="Footer Placeholder 4">
            <a:extLst>
              <a:ext uri="{FF2B5EF4-FFF2-40B4-BE49-F238E27FC236}">
                <a16:creationId xmlns:a16="http://schemas.microsoft.com/office/drawing/2014/main" id="{5E5B6A7D-48B5-B183-52B5-B9F8EDF0D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8C648-4870-40BE-5516-CE14308395FB}"/>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219861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0F7B-872F-90EE-7AE4-FCFF294695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125FC9-2AC2-5F58-9CD5-9B0B6461C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BE5E2-88F0-CE46-1F5B-4DC4188029A5}"/>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5" name="Footer Placeholder 4">
            <a:extLst>
              <a:ext uri="{FF2B5EF4-FFF2-40B4-BE49-F238E27FC236}">
                <a16:creationId xmlns:a16="http://schemas.microsoft.com/office/drawing/2014/main" id="{7F3D3D49-AE88-B3BB-FDD4-31B940BCB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893FA-5125-E277-9814-EBB16EE7A7A0}"/>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389918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4847-30DA-BA08-AACB-99244212A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69205-19C6-78E3-4B17-613AD8429E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80F752-00B1-945B-C6F4-F45501CBC058}"/>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5" name="Footer Placeholder 4">
            <a:extLst>
              <a:ext uri="{FF2B5EF4-FFF2-40B4-BE49-F238E27FC236}">
                <a16:creationId xmlns:a16="http://schemas.microsoft.com/office/drawing/2014/main" id="{89154996-2913-232F-9CC0-6201A0FDB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E2A2F-DF1F-E443-30FE-D59B28C91B18}"/>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406943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61B5-141F-E70F-5E68-3C85030300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52A742-51FB-7920-36D6-E3F7874C24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413BE9-44CB-CF6B-1085-B62096FD5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1377BB-E486-FDFF-9CF0-BE43B70CCAFB}"/>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6" name="Footer Placeholder 5">
            <a:extLst>
              <a:ext uri="{FF2B5EF4-FFF2-40B4-BE49-F238E27FC236}">
                <a16:creationId xmlns:a16="http://schemas.microsoft.com/office/drawing/2014/main" id="{4CB74C93-2A95-2EE7-9448-723B937E2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C52AFE-40AA-3E4B-036D-B88D25E91AA9}"/>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24102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8E4A-8DC6-77E5-08E2-48CE90ED3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95CDA2-AD3D-ECFF-A7D4-B9F32881F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1D200-239A-ADD6-1CC7-A11BB9CD4D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96DC01-BFAC-97BC-37F4-2BED7DABD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52F3A3-7D95-63BF-034D-F174DCFAF1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7AD63D-BD79-C69F-BB82-92C96DCFC2EE}"/>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8" name="Footer Placeholder 7">
            <a:extLst>
              <a:ext uri="{FF2B5EF4-FFF2-40B4-BE49-F238E27FC236}">
                <a16:creationId xmlns:a16="http://schemas.microsoft.com/office/drawing/2014/main" id="{81CB4D4B-B7F2-4879-2831-34FB5965F6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2A26D-4EDA-6422-94CA-F58729BB43AB}"/>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404045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F3B9-B8F1-FEAB-80EB-27510057B0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CF1FB4-78DC-E903-484A-607B2A7EFFFF}"/>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4" name="Footer Placeholder 3">
            <a:extLst>
              <a:ext uri="{FF2B5EF4-FFF2-40B4-BE49-F238E27FC236}">
                <a16:creationId xmlns:a16="http://schemas.microsoft.com/office/drawing/2014/main" id="{B1143EBC-6650-0775-07BD-87622121EB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256E05-8CCF-4745-C240-C86A5EB5D1E9}"/>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1338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D74A2-DC13-D527-7651-FFBE6659B988}"/>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3" name="Footer Placeholder 2">
            <a:extLst>
              <a:ext uri="{FF2B5EF4-FFF2-40B4-BE49-F238E27FC236}">
                <a16:creationId xmlns:a16="http://schemas.microsoft.com/office/drawing/2014/main" id="{4764BF26-2040-61B8-0755-33461E4957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A51230-F0D5-D3E3-9963-5D50DC31EDFF}"/>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79587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96E5-AF29-7D35-F7D1-3C609035F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6DBF7-21FE-3C17-3216-619F91BAB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F6AD36-6AD5-006B-C303-2F6092186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5DB01-0C82-B396-F3A0-06D32C3A8B92}"/>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6" name="Footer Placeholder 5">
            <a:extLst>
              <a:ext uri="{FF2B5EF4-FFF2-40B4-BE49-F238E27FC236}">
                <a16:creationId xmlns:a16="http://schemas.microsoft.com/office/drawing/2014/main" id="{2C46E0E7-7B6A-CF6C-BC31-BC8422881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C526F-1CF9-CE38-A0B2-3BE2A024BDEF}"/>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410187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B4A2-F5F7-0A52-D08E-F2661A97E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42CAEA-514B-9CB6-5FA8-45FC6ACBA1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9D5E17-93BB-8457-BFBF-811821574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04F7E-B4D0-7B7D-E60B-16B22BD9879C}"/>
              </a:ext>
            </a:extLst>
          </p:cNvPr>
          <p:cNvSpPr>
            <a:spLocks noGrp="1"/>
          </p:cNvSpPr>
          <p:nvPr>
            <p:ph type="dt" sz="half" idx="10"/>
          </p:nvPr>
        </p:nvSpPr>
        <p:spPr/>
        <p:txBody>
          <a:bodyPr/>
          <a:lstStyle/>
          <a:p>
            <a:fld id="{728B5D70-8C0A-BF47-A44D-96E4A98C8B93}" type="datetimeFigureOut">
              <a:rPr lang="en-US" smtClean="0"/>
              <a:t>10/10/25</a:t>
            </a:fld>
            <a:endParaRPr lang="en-US"/>
          </a:p>
        </p:txBody>
      </p:sp>
      <p:sp>
        <p:nvSpPr>
          <p:cNvPr id="6" name="Footer Placeholder 5">
            <a:extLst>
              <a:ext uri="{FF2B5EF4-FFF2-40B4-BE49-F238E27FC236}">
                <a16:creationId xmlns:a16="http://schemas.microsoft.com/office/drawing/2014/main" id="{4C1961EC-0120-328B-0782-980FEF738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13681-339D-F98F-C67A-C1DF7E5C7EBA}"/>
              </a:ext>
            </a:extLst>
          </p:cNvPr>
          <p:cNvSpPr>
            <a:spLocks noGrp="1"/>
          </p:cNvSpPr>
          <p:nvPr>
            <p:ph type="sldNum" sz="quarter" idx="12"/>
          </p:nvPr>
        </p:nvSpPr>
        <p:spPr/>
        <p:txBody>
          <a:bodyPr/>
          <a:lstStyle/>
          <a:p>
            <a:fld id="{F6BADB55-04C2-9B49-B0F3-530C5FD06291}" type="slidenum">
              <a:rPr lang="en-US" smtClean="0"/>
              <a:t>‹#›</a:t>
            </a:fld>
            <a:endParaRPr lang="en-US"/>
          </a:p>
        </p:txBody>
      </p:sp>
    </p:spTree>
    <p:extLst>
      <p:ext uri="{BB962C8B-B14F-4D97-AF65-F5344CB8AC3E}">
        <p14:creationId xmlns:p14="http://schemas.microsoft.com/office/powerpoint/2010/main" val="329775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18188-C071-BED3-CC28-14D445F813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96BC5E-C22A-FF7D-80A3-F289E40D0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C6A09-B69A-C482-89A7-3BF322662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8B5D70-8C0A-BF47-A44D-96E4A98C8B93}" type="datetimeFigureOut">
              <a:rPr lang="en-US" smtClean="0"/>
              <a:t>10/10/25</a:t>
            </a:fld>
            <a:endParaRPr lang="en-US"/>
          </a:p>
        </p:txBody>
      </p:sp>
      <p:sp>
        <p:nvSpPr>
          <p:cNvPr id="5" name="Footer Placeholder 4">
            <a:extLst>
              <a:ext uri="{FF2B5EF4-FFF2-40B4-BE49-F238E27FC236}">
                <a16:creationId xmlns:a16="http://schemas.microsoft.com/office/drawing/2014/main" id="{7D990A37-8C6A-442D-8424-B5184C15D7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0DE6867-728E-0C88-D035-9DB7B2D60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BADB55-04C2-9B49-B0F3-530C5FD06291}" type="slidenum">
              <a:rPr lang="en-US" smtClean="0"/>
              <a:t>‹#›</a:t>
            </a:fld>
            <a:endParaRPr lang="en-US"/>
          </a:p>
        </p:txBody>
      </p:sp>
    </p:spTree>
    <p:extLst>
      <p:ext uri="{BB962C8B-B14F-4D97-AF65-F5344CB8AC3E}">
        <p14:creationId xmlns:p14="http://schemas.microsoft.com/office/powerpoint/2010/main" val="2084029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stor.org/stable/2261666?seq=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74D2-5C5B-3EF7-583D-E15FC2889D27}"/>
              </a:ext>
            </a:extLst>
          </p:cNvPr>
          <p:cNvSpPr>
            <a:spLocks noGrp="1"/>
          </p:cNvSpPr>
          <p:nvPr>
            <p:ph type="ctrTitle"/>
          </p:nvPr>
        </p:nvSpPr>
        <p:spPr/>
        <p:txBody>
          <a:bodyPr>
            <a:normAutofit fontScale="90000"/>
          </a:bodyPr>
          <a:lstStyle/>
          <a:p>
            <a:r>
              <a:rPr lang="en-US" dirty="0"/>
              <a:t>Accounting for spatial dependence in multivariate analysis of plant communities</a:t>
            </a:r>
          </a:p>
        </p:txBody>
      </p:sp>
      <p:sp>
        <p:nvSpPr>
          <p:cNvPr id="3" name="Subtitle 2">
            <a:extLst>
              <a:ext uri="{FF2B5EF4-FFF2-40B4-BE49-F238E27FC236}">
                <a16:creationId xmlns:a16="http://schemas.microsoft.com/office/drawing/2014/main" id="{E4215D72-9B1F-CBEB-B029-8475220A6FD1}"/>
              </a:ext>
            </a:extLst>
          </p:cNvPr>
          <p:cNvSpPr>
            <a:spLocks noGrp="1"/>
          </p:cNvSpPr>
          <p:nvPr>
            <p:ph type="subTitle" idx="1"/>
          </p:nvPr>
        </p:nvSpPr>
        <p:spPr/>
        <p:txBody>
          <a:bodyPr>
            <a:normAutofit lnSpcReduction="10000"/>
          </a:bodyPr>
          <a:lstStyle/>
          <a:p>
            <a:r>
              <a:rPr lang="en-US" dirty="0"/>
              <a:t>Fern Bromley</a:t>
            </a:r>
          </a:p>
          <a:p>
            <a:r>
              <a:rPr lang="en-US" dirty="0"/>
              <a:t>Independent Research Project</a:t>
            </a:r>
          </a:p>
          <a:p>
            <a:r>
              <a:rPr lang="en-US" dirty="0"/>
              <a:t>STAT 574E</a:t>
            </a:r>
          </a:p>
          <a:p>
            <a:r>
              <a:rPr lang="en-US" dirty="0"/>
              <a:t>October 2025</a:t>
            </a:r>
          </a:p>
        </p:txBody>
      </p:sp>
    </p:spTree>
    <p:extLst>
      <p:ext uri="{BB962C8B-B14F-4D97-AF65-F5344CB8AC3E}">
        <p14:creationId xmlns:p14="http://schemas.microsoft.com/office/powerpoint/2010/main" val="74214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hite background with black text&#10;&#10;AI-generated content may be incorrect.">
            <a:extLst>
              <a:ext uri="{FF2B5EF4-FFF2-40B4-BE49-F238E27FC236}">
                <a16:creationId xmlns:a16="http://schemas.microsoft.com/office/drawing/2014/main" id="{418FE883-25A5-DE9B-BC5E-F757F2EEB227}"/>
              </a:ext>
            </a:extLst>
          </p:cNvPr>
          <p:cNvPicPr>
            <a:picLocks noGrp="1" noChangeAspect="1"/>
          </p:cNvPicPr>
          <p:nvPr>
            <p:ph idx="1"/>
          </p:nvPr>
        </p:nvPicPr>
        <p:blipFill>
          <a:blip r:embed="rId2"/>
          <a:stretch>
            <a:fillRect/>
          </a:stretch>
        </p:blipFill>
        <p:spPr>
          <a:xfrm>
            <a:off x="686853" y="1172339"/>
            <a:ext cx="10818294" cy="4513321"/>
          </a:xfrm>
        </p:spPr>
      </p:pic>
    </p:spTree>
    <p:extLst>
      <p:ext uri="{BB962C8B-B14F-4D97-AF65-F5344CB8AC3E}">
        <p14:creationId xmlns:p14="http://schemas.microsoft.com/office/powerpoint/2010/main" val="47542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E6335-E4FD-A718-5A79-383C84602075}"/>
              </a:ext>
            </a:extLst>
          </p:cNvPr>
          <p:cNvSpPr>
            <a:spLocks noGrp="1"/>
          </p:cNvSpPr>
          <p:nvPr>
            <p:ph idx="1"/>
          </p:nvPr>
        </p:nvSpPr>
        <p:spPr>
          <a:xfrm>
            <a:off x="838201" y="610141"/>
            <a:ext cx="5908288" cy="5924473"/>
          </a:xfrm>
        </p:spPr>
        <p:txBody>
          <a:bodyPr>
            <a:normAutofit/>
          </a:bodyPr>
          <a:lstStyle/>
          <a:p>
            <a:r>
              <a:rPr lang="en-US" dirty="0"/>
              <a:t>How can we use spatial models to assess environmental impacts on vegetation communities as a whole?</a:t>
            </a:r>
          </a:p>
          <a:p>
            <a:endParaRPr lang="en-US" dirty="0"/>
          </a:p>
          <a:p>
            <a:pPr marL="0" indent="0">
              <a:buNone/>
            </a:pPr>
            <a:endParaRPr lang="en-US" dirty="0"/>
          </a:p>
          <a:p>
            <a:r>
              <a:rPr lang="en-US" dirty="0"/>
              <a:t>Most vegetation data collected in plots or quadrats are inherently areal, but the individual attributes of each (i.e., perfect cover of a particular grass) </a:t>
            </a:r>
            <a:r>
              <a:rPr lang="en-US" u="sng" dirty="0"/>
              <a:t>are essentially geostatistical.</a:t>
            </a:r>
          </a:p>
          <a:p>
            <a:pPr marL="0" indent="0">
              <a:buNone/>
            </a:pPr>
            <a:endParaRPr lang="en-US" dirty="0"/>
          </a:p>
        </p:txBody>
      </p:sp>
    </p:spTree>
    <p:extLst>
      <p:ext uri="{BB962C8B-B14F-4D97-AF65-F5344CB8AC3E}">
        <p14:creationId xmlns:p14="http://schemas.microsoft.com/office/powerpoint/2010/main" val="143607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9CDB7-C5E7-AF11-AF24-3D8C8258CF74}"/>
              </a:ext>
            </a:extLst>
          </p:cNvPr>
          <p:cNvSpPr>
            <a:spLocks noGrp="1"/>
          </p:cNvSpPr>
          <p:nvPr>
            <p:ph type="title"/>
          </p:nvPr>
        </p:nvSpPr>
        <p:spPr/>
        <p:txBody>
          <a:bodyPr>
            <a:normAutofit fontScale="90000"/>
          </a:bodyPr>
          <a:lstStyle/>
          <a:p>
            <a:r>
              <a:rPr lang="en-US" dirty="0"/>
              <a:t>When modeling vegetation spatial dependencies, how should we treat these data?</a:t>
            </a:r>
          </a:p>
        </p:txBody>
      </p:sp>
      <p:sp>
        <p:nvSpPr>
          <p:cNvPr id="4" name="Content Placeholder 2">
            <a:extLst>
              <a:ext uri="{FF2B5EF4-FFF2-40B4-BE49-F238E27FC236}">
                <a16:creationId xmlns:a16="http://schemas.microsoft.com/office/drawing/2014/main" id="{646BC28E-9238-5128-1D79-3BE7DA8C0EED}"/>
              </a:ext>
            </a:extLst>
          </p:cNvPr>
          <p:cNvSpPr>
            <a:spLocks noGrp="1"/>
          </p:cNvSpPr>
          <p:nvPr>
            <p:ph idx="1"/>
          </p:nvPr>
        </p:nvSpPr>
        <p:spPr>
          <a:xfrm>
            <a:off x="838200" y="1825625"/>
            <a:ext cx="10837127" cy="4351338"/>
          </a:xfrm>
        </p:spPr>
        <p:txBody>
          <a:bodyPr/>
          <a:lstStyle/>
          <a:p>
            <a:r>
              <a:rPr lang="en-US" dirty="0"/>
              <a:t>Spatial interpolation of vegetation attributes is extremely common</a:t>
            </a:r>
          </a:p>
          <a:p>
            <a:pPr lvl="1"/>
            <a:r>
              <a:rPr lang="en-US" dirty="0"/>
              <a:t>Utilizes a geostatistical framing</a:t>
            </a:r>
          </a:p>
          <a:p>
            <a:pPr lvl="1"/>
            <a:r>
              <a:rPr lang="en-US" dirty="0"/>
              <a:t>For instance, you can measure cover of shrubs in a number of 1-m2 quadrats distributed across a study area of interest; each quadrat is basically treated as a point and shrub cover is interpolated across a grid</a:t>
            </a:r>
          </a:p>
          <a:p>
            <a:pPr lvl="1"/>
            <a:r>
              <a:rPr lang="en-US" dirty="0"/>
              <a:t>REM </a:t>
            </a:r>
            <a:r>
              <a:rPr lang="en-US" dirty="0" err="1"/>
              <a:t>RegKrigging</a:t>
            </a:r>
            <a:r>
              <a:rPr lang="en-US" dirty="0"/>
              <a:t> paper</a:t>
            </a:r>
          </a:p>
          <a:p>
            <a:r>
              <a:rPr lang="en-US" dirty="0"/>
              <a:t>Can also predict distributions for particular species</a:t>
            </a:r>
          </a:p>
          <a:p>
            <a:pPr lvl="1"/>
            <a:r>
              <a:rPr lang="en-US" dirty="0"/>
              <a:t>May require treating populations differently</a:t>
            </a:r>
          </a:p>
          <a:p>
            <a:pPr lvl="1"/>
            <a:r>
              <a:rPr lang="en-US" dirty="0"/>
              <a:t>https://</a:t>
            </a:r>
            <a:r>
              <a:rPr lang="en-US" dirty="0" err="1"/>
              <a:t>www.fs.usda.gov</a:t>
            </a:r>
            <a:r>
              <a:rPr lang="en-US" dirty="0"/>
              <a:t>/ne/</a:t>
            </a:r>
            <a:r>
              <a:rPr lang="en-US" dirty="0" err="1"/>
              <a:t>rsb</a:t>
            </a:r>
            <a:r>
              <a:rPr lang="en-US" dirty="0"/>
              <a:t>/</a:t>
            </a:r>
            <a:r>
              <a:rPr lang="en-US" dirty="0" err="1"/>
              <a:t>nant.html</a:t>
            </a:r>
            <a:endParaRPr lang="en-US" dirty="0"/>
          </a:p>
          <a:p>
            <a:pPr lvl="1"/>
            <a:endParaRPr lang="en-US" dirty="0"/>
          </a:p>
        </p:txBody>
      </p:sp>
    </p:spTree>
    <p:extLst>
      <p:ext uri="{BB962C8B-B14F-4D97-AF65-F5344CB8AC3E}">
        <p14:creationId xmlns:p14="http://schemas.microsoft.com/office/powerpoint/2010/main" val="2788355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8D71-489D-8F2C-00A5-3C85CFE44CA4}"/>
              </a:ext>
            </a:extLst>
          </p:cNvPr>
          <p:cNvSpPr>
            <a:spLocks noGrp="1"/>
          </p:cNvSpPr>
          <p:nvPr>
            <p:ph type="title"/>
          </p:nvPr>
        </p:nvSpPr>
        <p:spPr/>
        <p:txBody>
          <a:bodyPr/>
          <a:lstStyle/>
          <a:p>
            <a:r>
              <a:rPr lang="en-US" dirty="0"/>
              <a:t>Looking at interactions between plants and their environment</a:t>
            </a:r>
          </a:p>
        </p:txBody>
      </p:sp>
      <p:sp>
        <p:nvSpPr>
          <p:cNvPr id="3" name="Content Placeholder 2">
            <a:extLst>
              <a:ext uri="{FF2B5EF4-FFF2-40B4-BE49-F238E27FC236}">
                <a16:creationId xmlns:a16="http://schemas.microsoft.com/office/drawing/2014/main" id="{B7618A02-9096-EFBA-458E-B42422C8CDD9}"/>
              </a:ext>
            </a:extLst>
          </p:cNvPr>
          <p:cNvSpPr>
            <a:spLocks noGrp="1"/>
          </p:cNvSpPr>
          <p:nvPr>
            <p:ph idx="1"/>
          </p:nvPr>
        </p:nvSpPr>
        <p:spPr/>
        <p:txBody>
          <a:bodyPr/>
          <a:lstStyle/>
          <a:p>
            <a:r>
              <a:rPr lang="en-US" dirty="0">
                <a:hlinkClick r:id="rId2"/>
              </a:rPr>
              <a:t>https://www.jstor.org/stable/2261666?seq=1</a:t>
            </a:r>
            <a:endParaRPr lang="en-US" dirty="0"/>
          </a:p>
          <a:p>
            <a:endParaRPr lang="en-US" dirty="0"/>
          </a:p>
        </p:txBody>
      </p:sp>
    </p:spTree>
    <p:extLst>
      <p:ext uri="{BB962C8B-B14F-4D97-AF65-F5344CB8AC3E}">
        <p14:creationId xmlns:p14="http://schemas.microsoft.com/office/powerpoint/2010/main" val="107847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2162-2153-D65E-C1A3-164CE52B719E}"/>
              </a:ext>
            </a:extLst>
          </p:cNvPr>
          <p:cNvSpPr>
            <a:spLocks noGrp="1"/>
          </p:cNvSpPr>
          <p:nvPr>
            <p:ph type="title"/>
          </p:nvPr>
        </p:nvSpPr>
        <p:spPr/>
        <p:txBody>
          <a:bodyPr/>
          <a:lstStyle/>
          <a:p>
            <a:r>
              <a:rPr lang="en-US" dirty="0"/>
              <a:t>First we have to answer</a:t>
            </a:r>
          </a:p>
        </p:txBody>
      </p:sp>
      <p:sp>
        <p:nvSpPr>
          <p:cNvPr id="3" name="Content Placeholder 2">
            <a:extLst>
              <a:ext uri="{FF2B5EF4-FFF2-40B4-BE49-F238E27FC236}">
                <a16:creationId xmlns:a16="http://schemas.microsoft.com/office/drawing/2014/main" id="{5D1D7053-007B-CD6C-E9AA-764F230E674D}"/>
              </a:ext>
            </a:extLst>
          </p:cNvPr>
          <p:cNvSpPr>
            <a:spLocks noGrp="1"/>
          </p:cNvSpPr>
          <p:nvPr>
            <p:ph idx="1"/>
          </p:nvPr>
        </p:nvSpPr>
        <p:spPr>
          <a:xfrm>
            <a:off x="838200" y="1825625"/>
            <a:ext cx="5257800" cy="4351338"/>
          </a:xfrm>
        </p:spPr>
        <p:txBody>
          <a:bodyPr/>
          <a:lstStyle/>
          <a:p>
            <a:r>
              <a:rPr lang="en-US" dirty="0"/>
              <a:t>How do we measure plant communities?</a:t>
            </a:r>
          </a:p>
          <a:p>
            <a:r>
              <a:rPr lang="en-US" dirty="0"/>
              <a:t>What ways do we have of quantifying plant community structure?</a:t>
            </a:r>
          </a:p>
          <a:p>
            <a:endParaRPr lang="en-US" dirty="0"/>
          </a:p>
        </p:txBody>
      </p:sp>
      <p:sp>
        <p:nvSpPr>
          <p:cNvPr id="4" name="Content Placeholder 2">
            <a:extLst>
              <a:ext uri="{FF2B5EF4-FFF2-40B4-BE49-F238E27FC236}">
                <a16:creationId xmlns:a16="http://schemas.microsoft.com/office/drawing/2014/main" id="{A04E32B6-BFA8-936E-96E5-A61C00120E96}"/>
              </a:ext>
            </a:extLst>
          </p:cNvPr>
          <p:cNvSpPr txBox="1">
            <a:spLocks/>
          </p:cNvSpPr>
          <p:nvPr/>
        </p:nvSpPr>
        <p:spPr>
          <a:xfrm>
            <a:off x="6354336" y="1853503"/>
            <a:ext cx="52578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Univariate</a:t>
            </a:r>
          </a:p>
          <a:p>
            <a:pPr lvl="1"/>
            <a:r>
              <a:rPr lang="en-US" dirty="0"/>
              <a:t>Plant species richness</a:t>
            </a:r>
          </a:p>
          <a:p>
            <a:pPr lvl="1"/>
            <a:r>
              <a:rPr lang="en-US" dirty="0"/>
              <a:t>Species evenness</a:t>
            </a:r>
          </a:p>
          <a:p>
            <a:pPr lvl="1"/>
            <a:r>
              <a:rPr lang="en-US" dirty="0"/>
              <a:t>Total vegetation cover</a:t>
            </a:r>
          </a:p>
          <a:p>
            <a:r>
              <a:rPr lang="en-US" dirty="0"/>
              <a:t>Multivariate</a:t>
            </a:r>
          </a:p>
          <a:p>
            <a:pPr lvl="1"/>
            <a:r>
              <a:rPr lang="en-US" dirty="0"/>
              <a:t>Plant communities are usually described by ordinations that take into account species presence and abundance</a:t>
            </a:r>
          </a:p>
          <a:p>
            <a:pPr lvl="1"/>
            <a:r>
              <a:rPr lang="en-US" dirty="0"/>
              <a:t>Cover values for each species are treated as a variable/dimension of the dataset </a:t>
            </a:r>
          </a:p>
          <a:p>
            <a:pPr lvl="1"/>
            <a:r>
              <a:rPr lang="en-US" dirty="0"/>
              <a:t>Each sampled area can be described in terms of vegetation cover from a larger species pool</a:t>
            </a:r>
          </a:p>
        </p:txBody>
      </p:sp>
    </p:spTree>
    <p:extLst>
      <p:ext uri="{BB962C8B-B14F-4D97-AF65-F5344CB8AC3E}">
        <p14:creationId xmlns:p14="http://schemas.microsoft.com/office/powerpoint/2010/main" val="315317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62699-77B9-B6FC-52C2-D384BBCC53FF}"/>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9B21676-7395-DFA4-8388-95D27A3ADA94}"/>
              </a:ext>
            </a:extLst>
          </p:cNvPr>
          <p:cNvSpPr txBox="1">
            <a:spLocks/>
          </p:cNvSpPr>
          <p:nvPr/>
        </p:nvSpPr>
        <p:spPr>
          <a:xfrm>
            <a:off x="198863" y="635620"/>
            <a:ext cx="4815470" cy="57699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Univariate</a:t>
            </a:r>
          </a:p>
          <a:p>
            <a:pPr lvl="1"/>
            <a:r>
              <a:rPr lang="en-US" dirty="0"/>
              <a:t>Plant species richness</a:t>
            </a:r>
          </a:p>
          <a:p>
            <a:pPr lvl="1"/>
            <a:r>
              <a:rPr lang="en-US" dirty="0"/>
              <a:t>Total vegetation cover</a:t>
            </a:r>
          </a:p>
          <a:p>
            <a:pPr lvl="1"/>
            <a:r>
              <a:rPr lang="en-US" dirty="0"/>
              <a:t>Cover of individual species/groups</a:t>
            </a:r>
          </a:p>
          <a:p>
            <a:r>
              <a:rPr lang="en-US" dirty="0"/>
              <a:t>Multivariate</a:t>
            </a:r>
          </a:p>
          <a:p>
            <a:pPr lvl="1"/>
            <a:r>
              <a:rPr lang="en-US" dirty="0"/>
              <a:t>Plant communities are usually described by ordinations that take into account species presence and abundance</a:t>
            </a:r>
          </a:p>
          <a:p>
            <a:pPr lvl="1"/>
            <a:r>
              <a:rPr lang="en-US" dirty="0"/>
              <a:t>Cover values for each species are treated as a variable/dimension of the dataset </a:t>
            </a:r>
          </a:p>
          <a:p>
            <a:pPr lvl="1"/>
            <a:r>
              <a:rPr lang="en-US" dirty="0"/>
              <a:t>Each sampled area can be described in terms of vegetation cover from a larger species pool</a:t>
            </a:r>
          </a:p>
        </p:txBody>
      </p:sp>
      <p:sp>
        <p:nvSpPr>
          <p:cNvPr id="5" name="Rectangle 4">
            <a:extLst>
              <a:ext uri="{FF2B5EF4-FFF2-40B4-BE49-F238E27FC236}">
                <a16:creationId xmlns:a16="http://schemas.microsoft.com/office/drawing/2014/main" id="{FC97E8C8-CC02-374B-4D13-D95A989FEF7F}"/>
              </a:ext>
            </a:extLst>
          </p:cNvPr>
          <p:cNvSpPr/>
          <p:nvPr/>
        </p:nvSpPr>
        <p:spPr>
          <a:xfrm>
            <a:off x="6155473" y="1439569"/>
            <a:ext cx="1248937" cy="111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35F49D12-09F4-F814-360D-D8DBCB7B81F2}"/>
              </a:ext>
            </a:extLst>
          </p:cNvPr>
          <p:cNvSpPr/>
          <p:nvPr/>
        </p:nvSpPr>
        <p:spPr>
          <a:xfrm>
            <a:off x="7939667" y="1462048"/>
            <a:ext cx="1248937" cy="111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Graphic 8" descr="Flower outline">
            <a:extLst>
              <a:ext uri="{FF2B5EF4-FFF2-40B4-BE49-F238E27FC236}">
                <a16:creationId xmlns:a16="http://schemas.microsoft.com/office/drawing/2014/main" id="{7A285DFD-A0CD-E78D-4351-49C39F6C64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16029" y="1651442"/>
            <a:ext cx="914400" cy="914400"/>
          </a:xfrm>
          <a:prstGeom prst="rect">
            <a:avLst/>
          </a:prstGeom>
        </p:spPr>
      </p:pic>
      <p:pic>
        <p:nvPicPr>
          <p:cNvPr id="11" name="Graphic 10" descr="Palm tree with solid fill">
            <a:extLst>
              <a:ext uri="{FF2B5EF4-FFF2-40B4-BE49-F238E27FC236}">
                <a16:creationId xmlns:a16="http://schemas.microsoft.com/office/drawing/2014/main" id="{06EEF75B-6293-1A82-8A76-01791DE3F0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0" y="982369"/>
            <a:ext cx="914400" cy="914400"/>
          </a:xfrm>
          <a:prstGeom prst="rect">
            <a:avLst/>
          </a:prstGeom>
        </p:spPr>
      </p:pic>
      <p:pic>
        <p:nvPicPr>
          <p:cNvPr id="13" name="Graphic 12" descr="Cactus with solid fill">
            <a:extLst>
              <a:ext uri="{FF2B5EF4-FFF2-40B4-BE49-F238E27FC236}">
                <a16:creationId xmlns:a16="http://schemas.microsoft.com/office/drawing/2014/main" id="{2C6B6F61-7DC4-A5D0-EB82-C2A74C36A7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20721" y="923075"/>
            <a:ext cx="1456734" cy="1456734"/>
          </a:xfrm>
          <a:prstGeom prst="rect">
            <a:avLst/>
          </a:prstGeom>
        </p:spPr>
      </p:pic>
      <p:sp>
        <p:nvSpPr>
          <p:cNvPr id="16" name="Rectangle 15">
            <a:extLst>
              <a:ext uri="{FF2B5EF4-FFF2-40B4-BE49-F238E27FC236}">
                <a16:creationId xmlns:a16="http://schemas.microsoft.com/office/drawing/2014/main" id="{3F6172C2-7D5E-90D4-AC2B-930F68959146}"/>
              </a:ext>
            </a:extLst>
          </p:cNvPr>
          <p:cNvSpPr/>
          <p:nvPr/>
        </p:nvSpPr>
        <p:spPr>
          <a:xfrm>
            <a:off x="9813071" y="1439569"/>
            <a:ext cx="1248937" cy="111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7" name="Graphic 16" descr="Palm tree with solid fill">
            <a:extLst>
              <a:ext uri="{FF2B5EF4-FFF2-40B4-BE49-F238E27FC236}">
                <a16:creationId xmlns:a16="http://schemas.microsoft.com/office/drawing/2014/main" id="{B13DB74B-A1CD-29EB-B8FA-E47437AA65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0411" y="1450720"/>
            <a:ext cx="669073" cy="669073"/>
          </a:xfrm>
          <a:prstGeom prst="rect">
            <a:avLst/>
          </a:prstGeom>
        </p:spPr>
      </p:pic>
      <p:pic>
        <p:nvPicPr>
          <p:cNvPr id="18" name="Graphic 17" descr="Cactus with solid fill">
            <a:extLst>
              <a:ext uri="{FF2B5EF4-FFF2-40B4-BE49-F238E27FC236}">
                <a16:creationId xmlns:a16="http://schemas.microsoft.com/office/drawing/2014/main" id="{C5928C30-5CF5-73B3-F590-C0359B82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03363" y="1490007"/>
            <a:ext cx="914400" cy="914400"/>
          </a:xfrm>
          <a:prstGeom prst="rect">
            <a:avLst/>
          </a:prstGeom>
        </p:spPr>
      </p:pic>
      <p:graphicFrame>
        <p:nvGraphicFramePr>
          <p:cNvPr id="20" name="Table 19">
            <a:extLst>
              <a:ext uri="{FF2B5EF4-FFF2-40B4-BE49-F238E27FC236}">
                <a16:creationId xmlns:a16="http://schemas.microsoft.com/office/drawing/2014/main" id="{1A0C5CAE-8B9B-BB31-D969-5622158FB683}"/>
              </a:ext>
            </a:extLst>
          </p:cNvPr>
          <p:cNvGraphicFramePr>
            <a:graphicFrameLocks noGrp="1"/>
          </p:cNvGraphicFramePr>
          <p:nvPr>
            <p:extLst>
              <p:ext uri="{D42A27DB-BD31-4B8C-83A1-F6EECF244321}">
                <p14:modId xmlns:p14="http://schemas.microsoft.com/office/powerpoint/2010/main" val="2952747806"/>
              </p:ext>
            </p:extLst>
          </p:nvPr>
        </p:nvGraphicFramePr>
        <p:xfrm>
          <a:off x="7502153" y="3271913"/>
          <a:ext cx="2288258" cy="2124039"/>
        </p:xfrm>
        <a:graphic>
          <a:graphicData uri="http://schemas.openxmlformats.org/drawingml/2006/table">
            <a:tbl>
              <a:tblPr firstRow="1" bandRow="1">
                <a:tableStyleId>{5C22544A-7EE6-4342-B048-85BDC9FD1C3A}</a:tableStyleId>
              </a:tblPr>
              <a:tblGrid>
                <a:gridCol w="1144129">
                  <a:extLst>
                    <a:ext uri="{9D8B030D-6E8A-4147-A177-3AD203B41FA5}">
                      <a16:colId xmlns:a16="http://schemas.microsoft.com/office/drawing/2014/main" val="2629164500"/>
                    </a:ext>
                  </a:extLst>
                </a:gridCol>
                <a:gridCol w="1144129">
                  <a:extLst>
                    <a:ext uri="{9D8B030D-6E8A-4147-A177-3AD203B41FA5}">
                      <a16:colId xmlns:a16="http://schemas.microsoft.com/office/drawing/2014/main" val="2599087187"/>
                    </a:ext>
                  </a:extLst>
                </a:gridCol>
              </a:tblGrid>
              <a:tr h="494653">
                <a:tc>
                  <a:txBody>
                    <a:bodyPr/>
                    <a:lstStyle/>
                    <a:p>
                      <a:r>
                        <a:rPr lang="en-US" dirty="0"/>
                        <a:t>Plot</a:t>
                      </a:r>
                    </a:p>
                  </a:txBody>
                  <a:tcPr/>
                </a:tc>
                <a:tc>
                  <a:txBody>
                    <a:bodyPr/>
                    <a:lstStyle/>
                    <a:p>
                      <a:r>
                        <a:rPr lang="en-US" dirty="0"/>
                        <a:t> Species richness</a:t>
                      </a:r>
                    </a:p>
                  </a:txBody>
                  <a:tcPr/>
                </a:tc>
                <a:extLst>
                  <a:ext uri="{0D108BD9-81ED-4DB2-BD59-A6C34878D82A}">
                    <a16:rowId xmlns:a16="http://schemas.microsoft.com/office/drawing/2014/main" val="445394759"/>
                  </a:ext>
                </a:extLst>
              </a:tr>
              <a:tr h="494653">
                <a:tc>
                  <a:txBody>
                    <a:bodyPr/>
                    <a:lstStyle/>
                    <a:p>
                      <a:r>
                        <a:rPr lang="en-US" dirty="0"/>
                        <a:t>Plot 1</a:t>
                      </a:r>
                    </a:p>
                  </a:txBody>
                  <a:tcPr/>
                </a:tc>
                <a:tc>
                  <a:txBody>
                    <a:bodyPr/>
                    <a:lstStyle/>
                    <a:p>
                      <a:r>
                        <a:rPr lang="en-US" dirty="0"/>
                        <a:t>2</a:t>
                      </a:r>
                    </a:p>
                  </a:txBody>
                  <a:tcPr/>
                </a:tc>
                <a:extLst>
                  <a:ext uri="{0D108BD9-81ED-4DB2-BD59-A6C34878D82A}">
                    <a16:rowId xmlns:a16="http://schemas.microsoft.com/office/drawing/2014/main" val="892838366"/>
                  </a:ext>
                </a:extLst>
              </a:tr>
              <a:tr h="494653">
                <a:tc>
                  <a:txBody>
                    <a:bodyPr/>
                    <a:lstStyle/>
                    <a:p>
                      <a:r>
                        <a:rPr lang="en-US" dirty="0"/>
                        <a:t>Plot 2</a:t>
                      </a:r>
                    </a:p>
                  </a:txBody>
                  <a:tcPr/>
                </a:tc>
                <a:tc>
                  <a:txBody>
                    <a:bodyPr/>
                    <a:lstStyle/>
                    <a:p>
                      <a:r>
                        <a:rPr lang="en-US" dirty="0"/>
                        <a:t>1</a:t>
                      </a:r>
                    </a:p>
                  </a:txBody>
                  <a:tcPr/>
                </a:tc>
                <a:extLst>
                  <a:ext uri="{0D108BD9-81ED-4DB2-BD59-A6C34878D82A}">
                    <a16:rowId xmlns:a16="http://schemas.microsoft.com/office/drawing/2014/main" val="646266348"/>
                  </a:ext>
                </a:extLst>
              </a:tr>
              <a:tr h="494653">
                <a:tc>
                  <a:txBody>
                    <a:bodyPr/>
                    <a:lstStyle/>
                    <a:p>
                      <a:r>
                        <a:rPr lang="en-US" dirty="0"/>
                        <a:t>Plot 3</a:t>
                      </a:r>
                    </a:p>
                  </a:txBody>
                  <a:tcPr/>
                </a:tc>
                <a:tc>
                  <a:txBody>
                    <a:bodyPr/>
                    <a:lstStyle/>
                    <a:p>
                      <a:r>
                        <a:rPr lang="en-US" dirty="0"/>
                        <a:t>2</a:t>
                      </a:r>
                    </a:p>
                  </a:txBody>
                  <a:tcPr/>
                </a:tc>
                <a:extLst>
                  <a:ext uri="{0D108BD9-81ED-4DB2-BD59-A6C34878D82A}">
                    <a16:rowId xmlns:a16="http://schemas.microsoft.com/office/drawing/2014/main" val="1591805943"/>
                  </a:ext>
                </a:extLst>
              </a:tr>
            </a:tbl>
          </a:graphicData>
        </a:graphic>
      </p:graphicFrame>
    </p:spTree>
    <p:extLst>
      <p:ext uri="{BB962C8B-B14F-4D97-AF65-F5344CB8AC3E}">
        <p14:creationId xmlns:p14="http://schemas.microsoft.com/office/powerpoint/2010/main" val="142197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AD9EC87-7FA4-540E-8F8B-B9E8DE89A7AD}"/>
              </a:ext>
            </a:extLst>
          </p:cNvPr>
          <p:cNvSpPr txBox="1">
            <a:spLocks/>
          </p:cNvSpPr>
          <p:nvPr/>
        </p:nvSpPr>
        <p:spPr>
          <a:xfrm>
            <a:off x="198863" y="635620"/>
            <a:ext cx="4815470" cy="57699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Univariate</a:t>
            </a:r>
          </a:p>
          <a:p>
            <a:pPr lvl="1"/>
            <a:r>
              <a:rPr lang="en-US" dirty="0"/>
              <a:t>Plant species richness</a:t>
            </a:r>
          </a:p>
          <a:p>
            <a:pPr lvl="1"/>
            <a:r>
              <a:rPr lang="en-US" dirty="0"/>
              <a:t>Species evenness</a:t>
            </a:r>
          </a:p>
          <a:p>
            <a:pPr lvl="1"/>
            <a:r>
              <a:rPr lang="en-US" dirty="0"/>
              <a:t>Total vegetation cover</a:t>
            </a:r>
          </a:p>
          <a:p>
            <a:r>
              <a:rPr lang="en-US" dirty="0"/>
              <a:t>Multivariate</a:t>
            </a:r>
          </a:p>
          <a:p>
            <a:pPr lvl="1"/>
            <a:r>
              <a:rPr lang="en-US" dirty="0"/>
              <a:t>Plant communities are usually described by ordinations that take into account species presence and abundance</a:t>
            </a:r>
          </a:p>
          <a:p>
            <a:pPr lvl="1"/>
            <a:r>
              <a:rPr lang="en-US" dirty="0"/>
              <a:t>Cover values for each species are treated as a variable/dimension of the dataset </a:t>
            </a:r>
          </a:p>
          <a:p>
            <a:pPr lvl="1"/>
            <a:r>
              <a:rPr lang="en-US" dirty="0"/>
              <a:t>Each sampled area can be described in terms of vegetation cover from a larger species pool</a:t>
            </a:r>
          </a:p>
        </p:txBody>
      </p:sp>
      <p:sp>
        <p:nvSpPr>
          <p:cNvPr id="5" name="Rectangle 4">
            <a:extLst>
              <a:ext uri="{FF2B5EF4-FFF2-40B4-BE49-F238E27FC236}">
                <a16:creationId xmlns:a16="http://schemas.microsoft.com/office/drawing/2014/main" id="{2A942C1C-7DD6-A420-FB31-0DCD9D7E59CB}"/>
              </a:ext>
            </a:extLst>
          </p:cNvPr>
          <p:cNvSpPr/>
          <p:nvPr/>
        </p:nvSpPr>
        <p:spPr>
          <a:xfrm>
            <a:off x="6155473" y="1439569"/>
            <a:ext cx="1248937" cy="111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7E7BBF4E-24FB-72FA-439B-5F30C8DDB116}"/>
              </a:ext>
            </a:extLst>
          </p:cNvPr>
          <p:cNvSpPr/>
          <p:nvPr/>
        </p:nvSpPr>
        <p:spPr>
          <a:xfrm>
            <a:off x="7939667" y="1462048"/>
            <a:ext cx="1248937" cy="111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Graphic 8" descr="Flower outline">
            <a:extLst>
              <a:ext uri="{FF2B5EF4-FFF2-40B4-BE49-F238E27FC236}">
                <a16:creationId xmlns:a16="http://schemas.microsoft.com/office/drawing/2014/main" id="{9A31F283-37B0-BC07-440B-A7DED358CC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16029" y="1651442"/>
            <a:ext cx="914400" cy="914400"/>
          </a:xfrm>
          <a:prstGeom prst="rect">
            <a:avLst/>
          </a:prstGeom>
        </p:spPr>
      </p:pic>
      <p:pic>
        <p:nvPicPr>
          <p:cNvPr id="11" name="Graphic 10" descr="Palm tree with solid fill">
            <a:extLst>
              <a:ext uri="{FF2B5EF4-FFF2-40B4-BE49-F238E27FC236}">
                <a16:creationId xmlns:a16="http://schemas.microsoft.com/office/drawing/2014/main" id="{59F5F397-EF0F-DB68-4E28-DB6AEFC17B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0" y="982369"/>
            <a:ext cx="914400" cy="914400"/>
          </a:xfrm>
          <a:prstGeom prst="rect">
            <a:avLst/>
          </a:prstGeom>
        </p:spPr>
      </p:pic>
      <p:pic>
        <p:nvPicPr>
          <p:cNvPr id="13" name="Graphic 12" descr="Cactus with solid fill">
            <a:extLst>
              <a:ext uri="{FF2B5EF4-FFF2-40B4-BE49-F238E27FC236}">
                <a16:creationId xmlns:a16="http://schemas.microsoft.com/office/drawing/2014/main" id="{0C8612DC-2CDB-A806-88E0-ADC1E6B551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20721" y="923075"/>
            <a:ext cx="1456734" cy="1456734"/>
          </a:xfrm>
          <a:prstGeom prst="rect">
            <a:avLst/>
          </a:prstGeom>
        </p:spPr>
      </p:pic>
      <p:sp>
        <p:nvSpPr>
          <p:cNvPr id="16" name="Rectangle 15">
            <a:extLst>
              <a:ext uri="{FF2B5EF4-FFF2-40B4-BE49-F238E27FC236}">
                <a16:creationId xmlns:a16="http://schemas.microsoft.com/office/drawing/2014/main" id="{8EFEF3CC-91BC-0631-754B-D9E1DADD133C}"/>
              </a:ext>
            </a:extLst>
          </p:cNvPr>
          <p:cNvSpPr/>
          <p:nvPr/>
        </p:nvSpPr>
        <p:spPr>
          <a:xfrm>
            <a:off x="9813071" y="1439569"/>
            <a:ext cx="1248937" cy="111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7" name="Graphic 16" descr="Palm tree with solid fill">
            <a:extLst>
              <a:ext uri="{FF2B5EF4-FFF2-40B4-BE49-F238E27FC236}">
                <a16:creationId xmlns:a16="http://schemas.microsoft.com/office/drawing/2014/main" id="{70411A27-0E1B-5C6B-E916-ABCBB08111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0411" y="1450720"/>
            <a:ext cx="669073" cy="669073"/>
          </a:xfrm>
          <a:prstGeom prst="rect">
            <a:avLst/>
          </a:prstGeom>
        </p:spPr>
      </p:pic>
      <p:pic>
        <p:nvPicPr>
          <p:cNvPr id="18" name="Graphic 17" descr="Cactus with solid fill">
            <a:extLst>
              <a:ext uri="{FF2B5EF4-FFF2-40B4-BE49-F238E27FC236}">
                <a16:creationId xmlns:a16="http://schemas.microsoft.com/office/drawing/2014/main" id="{48EC3A82-DF3D-D617-529C-6DCE9C3D82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03363" y="1490007"/>
            <a:ext cx="914400" cy="914400"/>
          </a:xfrm>
          <a:prstGeom prst="rect">
            <a:avLst/>
          </a:prstGeom>
        </p:spPr>
      </p:pic>
      <p:graphicFrame>
        <p:nvGraphicFramePr>
          <p:cNvPr id="20" name="Table 19">
            <a:extLst>
              <a:ext uri="{FF2B5EF4-FFF2-40B4-BE49-F238E27FC236}">
                <a16:creationId xmlns:a16="http://schemas.microsoft.com/office/drawing/2014/main" id="{9BB50C07-9AFF-78EF-5474-C824DBABB526}"/>
              </a:ext>
            </a:extLst>
          </p:cNvPr>
          <p:cNvGraphicFramePr>
            <a:graphicFrameLocks noGrp="1"/>
          </p:cNvGraphicFramePr>
          <p:nvPr>
            <p:extLst>
              <p:ext uri="{D42A27DB-BD31-4B8C-83A1-F6EECF244321}">
                <p14:modId xmlns:p14="http://schemas.microsoft.com/office/powerpoint/2010/main" val="1122295404"/>
              </p:ext>
            </p:extLst>
          </p:nvPr>
        </p:nvGraphicFramePr>
        <p:xfrm>
          <a:off x="6258399" y="3140862"/>
          <a:ext cx="4576516" cy="2124039"/>
        </p:xfrm>
        <a:graphic>
          <a:graphicData uri="http://schemas.openxmlformats.org/drawingml/2006/table">
            <a:tbl>
              <a:tblPr firstRow="1" bandRow="1">
                <a:tableStyleId>{5C22544A-7EE6-4342-B048-85BDC9FD1C3A}</a:tableStyleId>
              </a:tblPr>
              <a:tblGrid>
                <a:gridCol w="1144129">
                  <a:extLst>
                    <a:ext uri="{9D8B030D-6E8A-4147-A177-3AD203B41FA5}">
                      <a16:colId xmlns:a16="http://schemas.microsoft.com/office/drawing/2014/main" val="2629164500"/>
                    </a:ext>
                  </a:extLst>
                </a:gridCol>
                <a:gridCol w="1144129">
                  <a:extLst>
                    <a:ext uri="{9D8B030D-6E8A-4147-A177-3AD203B41FA5}">
                      <a16:colId xmlns:a16="http://schemas.microsoft.com/office/drawing/2014/main" val="2599087187"/>
                    </a:ext>
                  </a:extLst>
                </a:gridCol>
                <a:gridCol w="1144129">
                  <a:extLst>
                    <a:ext uri="{9D8B030D-6E8A-4147-A177-3AD203B41FA5}">
                      <a16:colId xmlns:a16="http://schemas.microsoft.com/office/drawing/2014/main" val="649280504"/>
                    </a:ext>
                  </a:extLst>
                </a:gridCol>
                <a:gridCol w="1144129">
                  <a:extLst>
                    <a:ext uri="{9D8B030D-6E8A-4147-A177-3AD203B41FA5}">
                      <a16:colId xmlns:a16="http://schemas.microsoft.com/office/drawing/2014/main" val="3472537219"/>
                    </a:ext>
                  </a:extLst>
                </a:gridCol>
              </a:tblGrid>
              <a:tr h="494653">
                <a:tc>
                  <a:txBody>
                    <a:bodyPr/>
                    <a:lstStyle/>
                    <a:p>
                      <a:r>
                        <a:rPr lang="en-US" dirty="0"/>
                        <a:t>Plot</a:t>
                      </a:r>
                    </a:p>
                  </a:txBody>
                  <a:tcPr/>
                </a:tc>
                <a:tc>
                  <a:txBody>
                    <a:bodyPr/>
                    <a:lstStyle/>
                    <a:p>
                      <a:r>
                        <a:rPr lang="en-US" dirty="0"/>
                        <a:t>Palm tree</a:t>
                      </a:r>
                    </a:p>
                  </a:txBody>
                  <a:tcPr/>
                </a:tc>
                <a:tc>
                  <a:txBody>
                    <a:bodyPr/>
                    <a:lstStyle/>
                    <a:p>
                      <a:r>
                        <a:rPr lang="en-US" dirty="0"/>
                        <a:t>Tulip</a:t>
                      </a:r>
                    </a:p>
                  </a:txBody>
                  <a:tcPr/>
                </a:tc>
                <a:tc>
                  <a:txBody>
                    <a:bodyPr/>
                    <a:lstStyle/>
                    <a:p>
                      <a:r>
                        <a:rPr lang="en-US" dirty="0"/>
                        <a:t>Cactus</a:t>
                      </a:r>
                    </a:p>
                  </a:txBody>
                  <a:tcPr/>
                </a:tc>
                <a:extLst>
                  <a:ext uri="{0D108BD9-81ED-4DB2-BD59-A6C34878D82A}">
                    <a16:rowId xmlns:a16="http://schemas.microsoft.com/office/drawing/2014/main" val="445394759"/>
                  </a:ext>
                </a:extLst>
              </a:tr>
              <a:tr h="494653">
                <a:tc>
                  <a:txBody>
                    <a:bodyPr/>
                    <a:lstStyle/>
                    <a:p>
                      <a:r>
                        <a:rPr lang="en-US" dirty="0"/>
                        <a:t>Plot 1</a:t>
                      </a:r>
                    </a:p>
                  </a:txBody>
                  <a:tcPr/>
                </a:tc>
                <a:tc>
                  <a:txBody>
                    <a:bodyPr/>
                    <a:lstStyle/>
                    <a:p>
                      <a:r>
                        <a:rPr lang="en-US" dirty="0"/>
                        <a:t>20</a:t>
                      </a:r>
                    </a:p>
                  </a:txBody>
                  <a:tcPr/>
                </a:tc>
                <a:tc>
                  <a:txBody>
                    <a:bodyPr/>
                    <a:lstStyle/>
                    <a:p>
                      <a:r>
                        <a:rPr lang="en-US" dirty="0"/>
                        <a:t>20</a:t>
                      </a:r>
                    </a:p>
                  </a:txBody>
                  <a:tcPr/>
                </a:tc>
                <a:tc>
                  <a:txBody>
                    <a:bodyPr/>
                    <a:lstStyle/>
                    <a:p>
                      <a:r>
                        <a:rPr lang="en-US" dirty="0"/>
                        <a:t>0</a:t>
                      </a:r>
                    </a:p>
                  </a:txBody>
                  <a:tcPr/>
                </a:tc>
                <a:extLst>
                  <a:ext uri="{0D108BD9-81ED-4DB2-BD59-A6C34878D82A}">
                    <a16:rowId xmlns:a16="http://schemas.microsoft.com/office/drawing/2014/main" val="892838366"/>
                  </a:ext>
                </a:extLst>
              </a:tr>
              <a:tr h="494653">
                <a:tc>
                  <a:txBody>
                    <a:bodyPr/>
                    <a:lstStyle/>
                    <a:p>
                      <a:r>
                        <a:rPr lang="en-US" dirty="0"/>
                        <a:t>Plot 2</a:t>
                      </a:r>
                    </a:p>
                  </a:txBody>
                  <a:tcPr/>
                </a:tc>
                <a:tc>
                  <a:txBody>
                    <a:bodyPr/>
                    <a:lstStyle/>
                    <a:p>
                      <a:r>
                        <a:rPr lang="en-US" dirty="0"/>
                        <a:t>0</a:t>
                      </a:r>
                    </a:p>
                  </a:txBody>
                  <a:tcPr/>
                </a:tc>
                <a:tc>
                  <a:txBody>
                    <a:bodyPr/>
                    <a:lstStyle/>
                    <a:p>
                      <a:r>
                        <a:rPr lang="en-US" dirty="0"/>
                        <a:t>0</a:t>
                      </a:r>
                    </a:p>
                  </a:txBody>
                  <a:tcPr/>
                </a:tc>
                <a:tc>
                  <a:txBody>
                    <a:bodyPr/>
                    <a:lstStyle/>
                    <a:p>
                      <a:r>
                        <a:rPr lang="en-US" dirty="0"/>
                        <a:t>60</a:t>
                      </a:r>
                    </a:p>
                  </a:txBody>
                  <a:tcPr/>
                </a:tc>
                <a:extLst>
                  <a:ext uri="{0D108BD9-81ED-4DB2-BD59-A6C34878D82A}">
                    <a16:rowId xmlns:a16="http://schemas.microsoft.com/office/drawing/2014/main" val="646266348"/>
                  </a:ext>
                </a:extLst>
              </a:tr>
              <a:tr h="494653">
                <a:tc>
                  <a:txBody>
                    <a:bodyPr/>
                    <a:lstStyle/>
                    <a:p>
                      <a:r>
                        <a:rPr lang="en-US" dirty="0"/>
                        <a:t>Plot 3</a:t>
                      </a:r>
                    </a:p>
                  </a:txBody>
                  <a:tcPr/>
                </a:tc>
                <a:tc>
                  <a:txBody>
                    <a:bodyPr/>
                    <a:lstStyle/>
                    <a:p>
                      <a:r>
                        <a:rPr lang="en-US" dirty="0"/>
                        <a:t>10</a:t>
                      </a:r>
                    </a:p>
                  </a:txBody>
                  <a:tcPr/>
                </a:tc>
                <a:tc>
                  <a:txBody>
                    <a:bodyPr/>
                    <a:lstStyle/>
                    <a:p>
                      <a:r>
                        <a:rPr lang="en-US" dirty="0"/>
                        <a:t>0</a:t>
                      </a:r>
                    </a:p>
                  </a:txBody>
                  <a:tcPr/>
                </a:tc>
                <a:tc>
                  <a:txBody>
                    <a:bodyPr/>
                    <a:lstStyle/>
                    <a:p>
                      <a:r>
                        <a:rPr lang="en-US" dirty="0"/>
                        <a:t>25</a:t>
                      </a:r>
                    </a:p>
                  </a:txBody>
                  <a:tcPr/>
                </a:tc>
                <a:extLst>
                  <a:ext uri="{0D108BD9-81ED-4DB2-BD59-A6C34878D82A}">
                    <a16:rowId xmlns:a16="http://schemas.microsoft.com/office/drawing/2014/main" val="1591805943"/>
                  </a:ext>
                </a:extLst>
              </a:tr>
            </a:tbl>
          </a:graphicData>
        </a:graphic>
      </p:graphicFrame>
    </p:spTree>
    <p:extLst>
      <p:ext uri="{BB962C8B-B14F-4D97-AF65-F5344CB8AC3E}">
        <p14:creationId xmlns:p14="http://schemas.microsoft.com/office/powerpoint/2010/main" val="148709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3A4F3-806B-26A8-C2AE-FF121099DE18}"/>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B9158CA-E2A8-BB88-ACD4-ABCD81A5B0A4}"/>
              </a:ext>
            </a:extLst>
          </p:cNvPr>
          <p:cNvSpPr txBox="1">
            <a:spLocks/>
          </p:cNvSpPr>
          <p:nvPr/>
        </p:nvSpPr>
        <p:spPr>
          <a:xfrm>
            <a:off x="198863" y="635620"/>
            <a:ext cx="4815470" cy="57699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Univariate</a:t>
            </a:r>
          </a:p>
          <a:p>
            <a:pPr lvl="1"/>
            <a:r>
              <a:rPr lang="en-US" dirty="0"/>
              <a:t>Plant species richness</a:t>
            </a:r>
          </a:p>
          <a:p>
            <a:pPr lvl="1"/>
            <a:r>
              <a:rPr lang="en-US" dirty="0"/>
              <a:t>Species evenness</a:t>
            </a:r>
          </a:p>
          <a:p>
            <a:pPr lvl="1"/>
            <a:r>
              <a:rPr lang="en-US" dirty="0"/>
              <a:t>Total vegetation cover</a:t>
            </a:r>
          </a:p>
          <a:p>
            <a:r>
              <a:rPr lang="en-US" dirty="0"/>
              <a:t>Multivariate</a:t>
            </a:r>
          </a:p>
          <a:p>
            <a:pPr lvl="1"/>
            <a:r>
              <a:rPr lang="en-US" dirty="0"/>
              <a:t>Plant communities are usually described by ordinations that take into account species presence and abundance</a:t>
            </a:r>
          </a:p>
          <a:p>
            <a:pPr lvl="1"/>
            <a:r>
              <a:rPr lang="en-US" dirty="0"/>
              <a:t>Cover values for each species are treated as a variable/dimension of the dataset </a:t>
            </a:r>
          </a:p>
          <a:p>
            <a:pPr lvl="1"/>
            <a:r>
              <a:rPr lang="en-US" dirty="0"/>
              <a:t>Each sampled area can be described in terms of vegetation cover from a larger species pool</a:t>
            </a:r>
          </a:p>
        </p:txBody>
      </p:sp>
      <p:sp>
        <p:nvSpPr>
          <p:cNvPr id="5" name="Rectangle 4">
            <a:extLst>
              <a:ext uri="{FF2B5EF4-FFF2-40B4-BE49-F238E27FC236}">
                <a16:creationId xmlns:a16="http://schemas.microsoft.com/office/drawing/2014/main" id="{F5B50D02-3FEE-EEB0-44FB-54CA89D489F1}"/>
              </a:ext>
            </a:extLst>
          </p:cNvPr>
          <p:cNvSpPr/>
          <p:nvPr/>
        </p:nvSpPr>
        <p:spPr>
          <a:xfrm>
            <a:off x="6155473" y="1439569"/>
            <a:ext cx="1248937" cy="111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8636B4C-965A-1149-DE3F-0603BF7BDA2A}"/>
              </a:ext>
            </a:extLst>
          </p:cNvPr>
          <p:cNvSpPr/>
          <p:nvPr/>
        </p:nvSpPr>
        <p:spPr>
          <a:xfrm>
            <a:off x="7939667" y="1462048"/>
            <a:ext cx="1248937" cy="111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Graphic 8" descr="Flower outline">
            <a:extLst>
              <a:ext uri="{FF2B5EF4-FFF2-40B4-BE49-F238E27FC236}">
                <a16:creationId xmlns:a16="http://schemas.microsoft.com/office/drawing/2014/main" id="{548AA99D-E166-B9CA-5C82-28E6D6A336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16029" y="1651442"/>
            <a:ext cx="914400" cy="914400"/>
          </a:xfrm>
          <a:prstGeom prst="rect">
            <a:avLst/>
          </a:prstGeom>
        </p:spPr>
      </p:pic>
      <p:pic>
        <p:nvPicPr>
          <p:cNvPr id="11" name="Graphic 10" descr="Palm tree with solid fill">
            <a:extLst>
              <a:ext uri="{FF2B5EF4-FFF2-40B4-BE49-F238E27FC236}">
                <a16:creationId xmlns:a16="http://schemas.microsoft.com/office/drawing/2014/main" id="{35AC2A3B-B089-DDD9-9E96-C35409AE5F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0" y="982369"/>
            <a:ext cx="914400" cy="914400"/>
          </a:xfrm>
          <a:prstGeom prst="rect">
            <a:avLst/>
          </a:prstGeom>
        </p:spPr>
      </p:pic>
      <p:pic>
        <p:nvPicPr>
          <p:cNvPr id="13" name="Graphic 12" descr="Cactus with solid fill">
            <a:extLst>
              <a:ext uri="{FF2B5EF4-FFF2-40B4-BE49-F238E27FC236}">
                <a16:creationId xmlns:a16="http://schemas.microsoft.com/office/drawing/2014/main" id="{5095E51A-C49D-79CA-77BB-085078067A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20721" y="923075"/>
            <a:ext cx="1456734" cy="1456734"/>
          </a:xfrm>
          <a:prstGeom prst="rect">
            <a:avLst/>
          </a:prstGeom>
        </p:spPr>
      </p:pic>
      <p:sp>
        <p:nvSpPr>
          <p:cNvPr id="16" name="Rectangle 15">
            <a:extLst>
              <a:ext uri="{FF2B5EF4-FFF2-40B4-BE49-F238E27FC236}">
                <a16:creationId xmlns:a16="http://schemas.microsoft.com/office/drawing/2014/main" id="{D0100FBE-33B8-72DB-0641-8A7EC1A4807C}"/>
              </a:ext>
            </a:extLst>
          </p:cNvPr>
          <p:cNvSpPr/>
          <p:nvPr/>
        </p:nvSpPr>
        <p:spPr>
          <a:xfrm>
            <a:off x="9813071" y="1439569"/>
            <a:ext cx="1248937" cy="111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7" name="Graphic 16" descr="Palm tree with solid fill">
            <a:extLst>
              <a:ext uri="{FF2B5EF4-FFF2-40B4-BE49-F238E27FC236}">
                <a16:creationId xmlns:a16="http://schemas.microsoft.com/office/drawing/2014/main" id="{5FEE5F5A-99DB-E60E-578B-DCE135A847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0411" y="1450720"/>
            <a:ext cx="669073" cy="669073"/>
          </a:xfrm>
          <a:prstGeom prst="rect">
            <a:avLst/>
          </a:prstGeom>
        </p:spPr>
      </p:pic>
      <p:pic>
        <p:nvPicPr>
          <p:cNvPr id="18" name="Graphic 17" descr="Cactus with solid fill">
            <a:extLst>
              <a:ext uri="{FF2B5EF4-FFF2-40B4-BE49-F238E27FC236}">
                <a16:creationId xmlns:a16="http://schemas.microsoft.com/office/drawing/2014/main" id="{ED01A75B-9D93-0D88-C528-2FC655B36C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03363" y="1490007"/>
            <a:ext cx="914400" cy="914400"/>
          </a:xfrm>
          <a:prstGeom prst="rect">
            <a:avLst/>
          </a:prstGeom>
        </p:spPr>
      </p:pic>
      <p:graphicFrame>
        <p:nvGraphicFramePr>
          <p:cNvPr id="20" name="Table 19">
            <a:extLst>
              <a:ext uri="{FF2B5EF4-FFF2-40B4-BE49-F238E27FC236}">
                <a16:creationId xmlns:a16="http://schemas.microsoft.com/office/drawing/2014/main" id="{EDCF1D9C-521D-35DA-F1FB-FDFE70E5D3F7}"/>
              </a:ext>
            </a:extLst>
          </p:cNvPr>
          <p:cNvGraphicFramePr>
            <a:graphicFrameLocks noGrp="1"/>
          </p:cNvGraphicFramePr>
          <p:nvPr/>
        </p:nvGraphicFramePr>
        <p:xfrm>
          <a:off x="6258399" y="3140862"/>
          <a:ext cx="4576516" cy="2124039"/>
        </p:xfrm>
        <a:graphic>
          <a:graphicData uri="http://schemas.openxmlformats.org/drawingml/2006/table">
            <a:tbl>
              <a:tblPr firstRow="1" bandRow="1">
                <a:tableStyleId>{5C22544A-7EE6-4342-B048-85BDC9FD1C3A}</a:tableStyleId>
              </a:tblPr>
              <a:tblGrid>
                <a:gridCol w="1144129">
                  <a:extLst>
                    <a:ext uri="{9D8B030D-6E8A-4147-A177-3AD203B41FA5}">
                      <a16:colId xmlns:a16="http://schemas.microsoft.com/office/drawing/2014/main" val="2629164500"/>
                    </a:ext>
                  </a:extLst>
                </a:gridCol>
                <a:gridCol w="1144129">
                  <a:extLst>
                    <a:ext uri="{9D8B030D-6E8A-4147-A177-3AD203B41FA5}">
                      <a16:colId xmlns:a16="http://schemas.microsoft.com/office/drawing/2014/main" val="2599087187"/>
                    </a:ext>
                  </a:extLst>
                </a:gridCol>
                <a:gridCol w="1144129">
                  <a:extLst>
                    <a:ext uri="{9D8B030D-6E8A-4147-A177-3AD203B41FA5}">
                      <a16:colId xmlns:a16="http://schemas.microsoft.com/office/drawing/2014/main" val="649280504"/>
                    </a:ext>
                  </a:extLst>
                </a:gridCol>
                <a:gridCol w="1144129">
                  <a:extLst>
                    <a:ext uri="{9D8B030D-6E8A-4147-A177-3AD203B41FA5}">
                      <a16:colId xmlns:a16="http://schemas.microsoft.com/office/drawing/2014/main" val="3472537219"/>
                    </a:ext>
                  </a:extLst>
                </a:gridCol>
              </a:tblGrid>
              <a:tr h="494653">
                <a:tc>
                  <a:txBody>
                    <a:bodyPr/>
                    <a:lstStyle/>
                    <a:p>
                      <a:r>
                        <a:rPr lang="en-US" dirty="0"/>
                        <a:t>Plot</a:t>
                      </a:r>
                    </a:p>
                  </a:txBody>
                  <a:tcPr/>
                </a:tc>
                <a:tc>
                  <a:txBody>
                    <a:bodyPr/>
                    <a:lstStyle/>
                    <a:p>
                      <a:r>
                        <a:rPr lang="en-US" dirty="0"/>
                        <a:t>Palm tree</a:t>
                      </a:r>
                    </a:p>
                  </a:txBody>
                  <a:tcPr/>
                </a:tc>
                <a:tc>
                  <a:txBody>
                    <a:bodyPr/>
                    <a:lstStyle/>
                    <a:p>
                      <a:r>
                        <a:rPr lang="en-US" dirty="0"/>
                        <a:t>Tulip</a:t>
                      </a:r>
                    </a:p>
                  </a:txBody>
                  <a:tcPr/>
                </a:tc>
                <a:tc>
                  <a:txBody>
                    <a:bodyPr/>
                    <a:lstStyle/>
                    <a:p>
                      <a:r>
                        <a:rPr lang="en-US" dirty="0"/>
                        <a:t>Cactus</a:t>
                      </a:r>
                    </a:p>
                  </a:txBody>
                  <a:tcPr/>
                </a:tc>
                <a:extLst>
                  <a:ext uri="{0D108BD9-81ED-4DB2-BD59-A6C34878D82A}">
                    <a16:rowId xmlns:a16="http://schemas.microsoft.com/office/drawing/2014/main" val="445394759"/>
                  </a:ext>
                </a:extLst>
              </a:tr>
              <a:tr h="494653">
                <a:tc>
                  <a:txBody>
                    <a:bodyPr/>
                    <a:lstStyle/>
                    <a:p>
                      <a:r>
                        <a:rPr lang="en-US" dirty="0"/>
                        <a:t>Plot 1</a:t>
                      </a:r>
                    </a:p>
                  </a:txBody>
                  <a:tcPr/>
                </a:tc>
                <a:tc>
                  <a:txBody>
                    <a:bodyPr/>
                    <a:lstStyle/>
                    <a:p>
                      <a:r>
                        <a:rPr lang="en-US" dirty="0"/>
                        <a:t>20</a:t>
                      </a:r>
                    </a:p>
                  </a:txBody>
                  <a:tcPr/>
                </a:tc>
                <a:tc>
                  <a:txBody>
                    <a:bodyPr/>
                    <a:lstStyle/>
                    <a:p>
                      <a:r>
                        <a:rPr lang="en-US" dirty="0"/>
                        <a:t>20</a:t>
                      </a:r>
                    </a:p>
                  </a:txBody>
                  <a:tcPr/>
                </a:tc>
                <a:tc>
                  <a:txBody>
                    <a:bodyPr/>
                    <a:lstStyle/>
                    <a:p>
                      <a:r>
                        <a:rPr lang="en-US" dirty="0"/>
                        <a:t>0</a:t>
                      </a:r>
                    </a:p>
                  </a:txBody>
                  <a:tcPr/>
                </a:tc>
                <a:extLst>
                  <a:ext uri="{0D108BD9-81ED-4DB2-BD59-A6C34878D82A}">
                    <a16:rowId xmlns:a16="http://schemas.microsoft.com/office/drawing/2014/main" val="892838366"/>
                  </a:ext>
                </a:extLst>
              </a:tr>
              <a:tr h="494653">
                <a:tc>
                  <a:txBody>
                    <a:bodyPr/>
                    <a:lstStyle/>
                    <a:p>
                      <a:r>
                        <a:rPr lang="en-US" dirty="0"/>
                        <a:t>Plot 2</a:t>
                      </a:r>
                    </a:p>
                  </a:txBody>
                  <a:tcPr/>
                </a:tc>
                <a:tc>
                  <a:txBody>
                    <a:bodyPr/>
                    <a:lstStyle/>
                    <a:p>
                      <a:r>
                        <a:rPr lang="en-US" dirty="0"/>
                        <a:t>0</a:t>
                      </a:r>
                    </a:p>
                  </a:txBody>
                  <a:tcPr/>
                </a:tc>
                <a:tc>
                  <a:txBody>
                    <a:bodyPr/>
                    <a:lstStyle/>
                    <a:p>
                      <a:r>
                        <a:rPr lang="en-US" dirty="0"/>
                        <a:t>0</a:t>
                      </a:r>
                    </a:p>
                  </a:txBody>
                  <a:tcPr/>
                </a:tc>
                <a:tc>
                  <a:txBody>
                    <a:bodyPr/>
                    <a:lstStyle/>
                    <a:p>
                      <a:r>
                        <a:rPr lang="en-US" dirty="0"/>
                        <a:t>60</a:t>
                      </a:r>
                    </a:p>
                  </a:txBody>
                  <a:tcPr/>
                </a:tc>
                <a:extLst>
                  <a:ext uri="{0D108BD9-81ED-4DB2-BD59-A6C34878D82A}">
                    <a16:rowId xmlns:a16="http://schemas.microsoft.com/office/drawing/2014/main" val="646266348"/>
                  </a:ext>
                </a:extLst>
              </a:tr>
              <a:tr h="494653">
                <a:tc>
                  <a:txBody>
                    <a:bodyPr/>
                    <a:lstStyle/>
                    <a:p>
                      <a:r>
                        <a:rPr lang="en-US" dirty="0"/>
                        <a:t>Plot 3</a:t>
                      </a:r>
                    </a:p>
                  </a:txBody>
                  <a:tcPr/>
                </a:tc>
                <a:tc>
                  <a:txBody>
                    <a:bodyPr/>
                    <a:lstStyle/>
                    <a:p>
                      <a:r>
                        <a:rPr lang="en-US" dirty="0"/>
                        <a:t>10</a:t>
                      </a:r>
                    </a:p>
                  </a:txBody>
                  <a:tcPr/>
                </a:tc>
                <a:tc>
                  <a:txBody>
                    <a:bodyPr/>
                    <a:lstStyle/>
                    <a:p>
                      <a:r>
                        <a:rPr lang="en-US" dirty="0"/>
                        <a:t>0</a:t>
                      </a:r>
                    </a:p>
                  </a:txBody>
                  <a:tcPr/>
                </a:tc>
                <a:tc>
                  <a:txBody>
                    <a:bodyPr/>
                    <a:lstStyle/>
                    <a:p>
                      <a:r>
                        <a:rPr lang="en-US" dirty="0"/>
                        <a:t>25</a:t>
                      </a:r>
                    </a:p>
                  </a:txBody>
                  <a:tcPr/>
                </a:tc>
                <a:extLst>
                  <a:ext uri="{0D108BD9-81ED-4DB2-BD59-A6C34878D82A}">
                    <a16:rowId xmlns:a16="http://schemas.microsoft.com/office/drawing/2014/main" val="1591805943"/>
                  </a:ext>
                </a:extLst>
              </a:tr>
            </a:tbl>
          </a:graphicData>
        </a:graphic>
      </p:graphicFrame>
      <p:sp>
        <p:nvSpPr>
          <p:cNvPr id="2" name="TextBox 1">
            <a:extLst>
              <a:ext uri="{FF2B5EF4-FFF2-40B4-BE49-F238E27FC236}">
                <a16:creationId xmlns:a16="http://schemas.microsoft.com/office/drawing/2014/main" id="{5F8F25FB-F86E-69B0-DF92-DCF1C95ACF9B}"/>
              </a:ext>
            </a:extLst>
          </p:cNvPr>
          <p:cNvSpPr txBox="1"/>
          <p:nvPr/>
        </p:nvSpPr>
        <p:spPr>
          <a:xfrm>
            <a:off x="6553200" y="5702788"/>
            <a:ext cx="3875548" cy="646331"/>
          </a:xfrm>
          <a:prstGeom prst="rect">
            <a:avLst/>
          </a:prstGeom>
          <a:noFill/>
        </p:spPr>
        <p:txBody>
          <a:bodyPr wrap="none" rtlCol="0">
            <a:spAutoFit/>
          </a:bodyPr>
          <a:lstStyle/>
          <a:p>
            <a:r>
              <a:rPr lang="en-US" sz="3600" dirty="0"/>
              <a:t>Community matrix</a:t>
            </a:r>
          </a:p>
        </p:txBody>
      </p:sp>
      <p:sp>
        <p:nvSpPr>
          <p:cNvPr id="3" name="Right Brace 2">
            <a:extLst>
              <a:ext uri="{FF2B5EF4-FFF2-40B4-BE49-F238E27FC236}">
                <a16:creationId xmlns:a16="http://schemas.microsoft.com/office/drawing/2014/main" id="{39C50607-CE29-6FE3-189F-F5E9390D64D1}"/>
              </a:ext>
            </a:extLst>
          </p:cNvPr>
          <p:cNvSpPr/>
          <p:nvPr/>
        </p:nvSpPr>
        <p:spPr>
          <a:xfrm rot="5400000">
            <a:off x="8426146" y="3523006"/>
            <a:ext cx="360556" cy="4106449"/>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4175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0DA8-D539-2C5C-A2C4-F49159B48E3B}"/>
              </a:ext>
            </a:extLst>
          </p:cNvPr>
          <p:cNvSpPr>
            <a:spLocks noGrp="1"/>
          </p:cNvSpPr>
          <p:nvPr>
            <p:ph type="title"/>
          </p:nvPr>
        </p:nvSpPr>
        <p:spPr>
          <a:xfrm>
            <a:off x="329426" y="511806"/>
            <a:ext cx="4465598" cy="1283540"/>
          </a:xfrm>
        </p:spPr>
        <p:txBody>
          <a:bodyPr>
            <a:normAutofit/>
          </a:bodyPr>
          <a:lstStyle/>
          <a:p>
            <a:r>
              <a:rPr lang="en-US" dirty="0"/>
              <a:t>Plant communities</a:t>
            </a:r>
            <a:br>
              <a:rPr lang="en-US" dirty="0"/>
            </a:br>
            <a:r>
              <a:rPr lang="en-US" sz="2800" i="1" dirty="0"/>
              <a:t>Dissimilarity and distance</a:t>
            </a:r>
          </a:p>
        </p:txBody>
      </p:sp>
      <p:pic>
        <p:nvPicPr>
          <p:cNvPr id="8" name="Picture 7" descr="A graph with numbers and a hexagon&#10;&#10;AI-generated content may be incorrect.">
            <a:extLst>
              <a:ext uri="{FF2B5EF4-FFF2-40B4-BE49-F238E27FC236}">
                <a16:creationId xmlns:a16="http://schemas.microsoft.com/office/drawing/2014/main" id="{D97FBAD2-E9FB-4143-D767-BAE5A7F64227}"/>
              </a:ext>
            </a:extLst>
          </p:cNvPr>
          <p:cNvPicPr>
            <a:picLocks noChangeAspect="1"/>
          </p:cNvPicPr>
          <p:nvPr/>
        </p:nvPicPr>
        <p:blipFill>
          <a:blip r:embed="rId2"/>
          <a:stretch>
            <a:fillRect/>
          </a:stretch>
        </p:blipFill>
        <p:spPr>
          <a:xfrm>
            <a:off x="5449869" y="0"/>
            <a:ext cx="5667897" cy="3628466"/>
          </a:xfrm>
          <a:prstGeom prst="rect">
            <a:avLst/>
          </a:prstGeom>
          <a:ln>
            <a:solidFill>
              <a:schemeClr val="tx1"/>
            </a:solidFill>
          </a:ln>
        </p:spPr>
      </p:pic>
      <p:pic>
        <p:nvPicPr>
          <p:cNvPr id="5" name="Picture 4" descr="A table of numbers and letters&#10;&#10;AI-generated content may be incorrect.">
            <a:extLst>
              <a:ext uri="{FF2B5EF4-FFF2-40B4-BE49-F238E27FC236}">
                <a16:creationId xmlns:a16="http://schemas.microsoft.com/office/drawing/2014/main" id="{5D69E2A8-2114-6F9E-52EE-EB3735DB3AF4}"/>
              </a:ext>
            </a:extLst>
          </p:cNvPr>
          <p:cNvPicPr>
            <a:picLocks noChangeAspect="1"/>
          </p:cNvPicPr>
          <p:nvPr/>
        </p:nvPicPr>
        <p:blipFill>
          <a:blip r:embed="rId3"/>
          <a:stretch>
            <a:fillRect/>
          </a:stretch>
        </p:blipFill>
        <p:spPr>
          <a:xfrm>
            <a:off x="141249" y="2087328"/>
            <a:ext cx="5094425" cy="2729998"/>
          </a:xfrm>
          <a:prstGeom prst="rect">
            <a:avLst/>
          </a:prstGeom>
        </p:spPr>
      </p:pic>
      <p:sp>
        <p:nvSpPr>
          <p:cNvPr id="10" name="TextBox 9">
            <a:extLst>
              <a:ext uri="{FF2B5EF4-FFF2-40B4-BE49-F238E27FC236}">
                <a16:creationId xmlns:a16="http://schemas.microsoft.com/office/drawing/2014/main" id="{E681EF0D-5869-BBCB-26F9-2974C8FF5320}"/>
              </a:ext>
            </a:extLst>
          </p:cNvPr>
          <p:cNvSpPr txBox="1"/>
          <p:nvPr/>
        </p:nvSpPr>
        <p:spPr>
          <a:xfrm>
            <a:off x="329426" y="5029300"/>
            <a:ext cx="3870227" cy="369332"/>
          </a:xfrm>
          <a:prstGeom prst="rect">
            <a:avLst/>
          </a:prstGeom>
          <a:noFill/>
        </p:spPr>
        <p:txBody>
          <a:bodyPr wrap="none" rtlCol="0">
            <a:spAutoFit/>
          </a:bodyPr>
          <a:lstStyle/>
          <a:p>
            <a:r>
              <a:rPr lang="en-US" i="1" dirty="0"/>
              <a:t>With many more rows and columns…</a:t>
            </a:r>
          </a:p>
        </p:txBody>
      </p:sp>
      <p:pic>
        <p:nvPicPr>
          <p:cNvPr id="12" name="Picture 11" descr="A diagram of a seed mass&#10;&#10;AI-generated content may be incorrect.">
            <a:extLst>
              <a:ext uri="{FF2B5EF4-FFF2-40B4-BE49-F238E27FC236}">
                <a16:creationId xmlns:a16="http://schemas.microsoft.com/office/drawing/2014/main" id="{6DBD9F1C-8F3D-DBFA-C397-E0C8F495B48E}"/>
              </a:ext>
            </a:extLst>
          </p:cNvPr>
          <p:cNvPicPr>
            <a:picLocks noChangeAspect="1"/>
          </p:cNvPicPr>
          <p:nvPr/>
        </p:nvPicPr>
        <p:blipFill>
          <a:blip r:embed="rId4"/>
          <a:stretch>
            <a:fillRect/>
          </a:stretch>
        </p:blipFill>
        <p:spPr>
          <a:xfrm>
            <a:off x="7170523" y="3534936"/>
            <a:ext cx="4707674" cy="3323064"/>
          </a:xfrm>
          <a:prstGeom prst="rect">
            <a:avLst/>
          </a:prstGeom>
          <a:ln>
            <a:solidFill>
              <a:schemeClr val="tx1"/>
            </a:solidFill>
          </a:ln>
        </p:spPr>
      </p:pic>
      <p:sp>
        <p:nvSpPr>
          <p:cNvPr id="9" name="U-Turn Arrow 8">
            <a:extLst>
              <a:ext uri="{FF2B5EF4-FFF2-40B4-BE49-F238E27FC236}">
                <a16:creationId xmlns:a16="http://schemas.microsoft.com/office/drawing/2014/main" id="{4EF13C90-EDEE-7596-135B-1FFCAFA80F56}"/>
              </a:ext>
            </a:extLst>
          </p:cNvPr>
          <p:cNvSpPr/>
          <p:nvPr/>
        </p:nvSpPr>
        <p:spPr>
          <a:xfrm rot="10800000" flipH="1">
            <a:off x="4387830" y="4504386"/>
            <a:ext cx="2568498" cy="1538868"/>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697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0881-AFC9-02DC-A766-D2F2011A85C6}"/>
              </a:ext>
            </a:extLst>
          </p:cNvPr>
          <p:cNvSpPr>
            <a:spLocks noGrp="1"/>
          </p:cNvSpPr>
          <p:nvPr>
            <p:ph type="title"/>
          </p:nvPr>
        </p:nvSpPr>
        <p:spPr/>
        <p:txBody>
          <a:bodyPr/>
          <a:lstStyle/>
          <a:p>
            <a:r>
              <a:rPr lang="en-US" dirty="0"/>
              <a:t>Accounting for multivariate spatial dependence</a:t>
            </a:r>
          </a:p>
        </p:txBody>
      </p:sp>
      <p:sp>
        <p:nvSpPr>
          <p:cNvPr id="3" name="Content Placeholder 2">
            <a:extLst>
              <a:ext uri="{FF2B5EF4-FFF2-40B4-BE49-F238E27FC236}">
                <a16:creationId xmlns:a16="http://schemas.microsoft.com/office/drawing/2014/main" id="{0A8C7AEC-F8EC-8452-98D1-D9AE4E33B890}"/>
              </a:ext>
            </a:extLst>
          </p:cNvPr>
          <p:cNvSpPr>
            <a:spLocks noGrp="1"/>
          </p:cNvSpPr>
          <p:nvPr>
            <p:ph idx="1"/>
          </p:nvPr>
        </p:nvSpPr>
        <p:spPr/>
        <p:txBody>
          <a:bodyPr/>
          <a:lstStyle/>
          <a:p>
            <a:r>
              <a:rPr lang="en-US" dirty="0"/>
              <a:t>Plant community data “occur in a geographic context”</a:t>
            </a:r>
          </a:p>
          <a:p>
            <a:r>
              <a:rPr lang="en-US" dirty="0"/>
              <a:t>Acknowledging this, Wartenberg (1985) extends spatial autocorrelation to multiple variables: simultaneously accounts for autocorrelation and covariance (how the cover of one species covaries with another, but also how the cover of one species depends on spatial location/proximity to other sites with that species)</a:t>
            </a:r>
          </a:p>
        </p:txBody>
      </p:sp>
    </p:spTree>
    <p:extLst>
      <p:ext uri="{BB962C8B-B14F-4D97-AF65-F5344CB8AC3E}">
        <p14:creationId xmlns:p14="http://schemas.microsoft.com/office/powerpoint/2010/main" val="1387190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FB14-5270-4E1D-58C4-3E78F92E314A}"/>
              </a:ext>
            </a:extLst>
          </p:cNvPr>
          <p:cNvSpPr>
            <a:spLocks noGrp="1"/>
          </p:cNvSpPr>
          <p:nvPr>
            <p:ph type="title"/>
          </p:nvPr>
        </p:nvSpPr>
        <p:spPr>
          <a:xfrm>
            <a:off x="838200" y="239865"/>
            <a:ext cx="10515600" cy="1325563"/>
          </a:xfrm>
        </p:spPr>
        <p:txBody>
          <a:bodyPr/>
          <a:lstStyle/>
          <a:p>
            <a:r>
              <a:rPr lang="en-US" dirty="0"/>
              <a:t>Multivariate spatial correlation</a:t>
            </a:r>
          </a:p>
        </p:txBody>
      </p:sp>
      <p:sp>
        <p:nvSpPr>
          <p:cNvPr id="3" name="Content Placeholder 2">
            <a:extLst>
              <a:ext uri="{FF2B5EF4-FFF2-40B4-BE49-F238E27FC236}">
                <a16:creationId xmlns:a16="http://schemas.microsoft.com/office/drawing/2014/main" id="{A6796099-A079-13B4-EFC5-64A9A4D763F6}"/>
              </a:ext>
            </a:extLst>
          </p:cNvPr>
          <p:cNvSpPr>
            <a:spLocks noGrp="1"/>
          </p:cNvSpPr>
          <p:nvPr>
            <p:ph idx="1"/>
          </p:nvPr>
        </p:nvSpPr>
        <p:spPr>
          <a:xfrm>
            <a:off x="838200" y="1410434"/>
            <a:ext cx="10515600" cy="4351338"/>
          </a:xfrm>
        </p:spPr>
        <p:txBody>
          <a:bodyPr/>
          <a:lstStyle/>
          <a:p>
            <a:r>
              <a:rPr lang="en-US" dirty="0"/>
              <a:t>Let </a:t>
            </a:r>
            <a:r>
              <a:rPr lang="en-US" i="1" dirty="0"/>
              <a:t>m</a:t>
            </a:r>
            <a:r>
              <a:rPr lang="en-US" dirty="0"/>
              <a:t> = number of variables (species), </a:t>
            </a:r>
            <a:r>
              <a:rPr lang="en-US" i="1" dirty="0"/>
              <a:t>n</a:t>
            </a:r>
            <a:r>
              <a:rPr lang="en-US" dirty="0"/>
              <a:t> = number of locations </a:t>
            </a:r>
          </a:p>
          <a:p>
            <a:r>
              <a:rPr lang="en-US" dirty="0"/>
              <a:t>Derived from Moran’s I, we can define:</a:t>
            </a:r>
          </a:p>
          <a:p>
            <a:endParaRPr lang="en-US" dirty="0"/>
          </a:p>
        </p:txBody>
      </p:sp>
      <p:sp>
        <p:nvSpPr>
          <p:cNvPr id="4" name="TextBox 3">
            <a:extLst>
              <a:ext uri="{FF2B5EF4-FFF2-40B4-BE49-F238E27FC236}">
                <a16:creationId xmlns:a16="http://schemas.microsoft.com/office/drawing/2014/main" id="{97B63664-0453-737D-32C0-7174AD460804}"/>
              </a:ext>
            </a:extLst>
          </p:cNvPr>
          <p:cNvSpPr txBox="1"/>
          <p:nvPr/>
        </p:nvSpPr>
        <p:spPr>
          <a:xfrm>
            <a:off x="4859208" y="2560633"/>
            <a:ext cx="1890261" cy="584775"/>
          </a:xfrm>
          <a:prstGeom prst="rect">
            <a:avLst/>
          </a:prstGeom>
          <a:noFill/>
        </p:spPr>
        <p:txBody>
          <a:bodyPr wrap="none" rtlCol="0">
            <a:spAutoFit/>
          </a:bodyPr>
          <a:lstStyle/>
          <a:p>
            <a:r>
              <a:rPr lang="en-US" sz="3200" b="1" dirty="0"/>
              <a:t>M</a:t>
            </a:r>
            <a:r>
              <a:rPr lang="en-US" sz="3200" dirty="0"/>
              <a:t> = </a:t>
            </a:r>
            <a:r>
              <a:rPr lang="en-US" sz="3200" b="1" dirty="0"/>
              <a:t>Z</a:t>
            </a:r>
            <a:r>
              <a:rPr lang="en-US" sz="3600" baseline="30000" dirty="0"/>
              <a:t>T</a:t>
            </a:r>
            <a:r>
              <a:rPr lang="en-US" sz="3200" b="1" dirty="0"/>
              <a:t>WZ</a:t>
            </a:r>
          </a:p>
        </p:txBody>
      </p:sp>
      <p:sp>
        <p:nvSpPr>
          <p:cNvPr id="5" name="TextBox 4">
            <a:extLst>
              <a:ext uri="{FF2B5EF4-FFF2-40B4-BE49-F238E27FC236}">
                <a16:creationId xmlns:a16="http://schemas.microsoft.com/office/drawing/2014/main" id="{9BDADFEA-C80E-2471-CC96-8663342416ED}"/>
              </a:ext>
            </a:extLst>
          </p:cNvPr>
          <p:cNvSpPr txBox="1"/>
          <p:nvPr/>
        </p:nvSpPr>
        <p:spPr>
          <a:xfrm>
            <a:off x="803162" y="3288075"/>
            <a:ext cx="8113696" cy="2554545"/>
          </a:xfrm>
          <a:prstGeom prst="rect">
            <a:avLst/>
          </a:prstGeom>
          <a:noFill/>
        </p:spPr>
        <p:txBody>
          <a:bodyPr wrap="none" rtlCol="0">
            <a:spAutoFit/>
          </a:bodyPr>
          <a:lstStyle/>
          <a:p>
            <a:r>
              <a:rPr lang="en-US" sz="3200" b="1" dirty="0"/>
              <a:t>M</a:t>
            </a:r>
            <a:r>
              <a:rPr lang="en-US" sz="3200" dirty="0"/>
              <a:t>: </a:t>
            </a:r>
            <a:r>
              <a:rPr lang="en-US" sz="3200" i="1" dirty="0"/>
              <a:t>m </a:t>
            </a:r>
            <a:r>
              <a:rPr lang="en-US" sz="3200" dirty="0"/>
              <a:t>x</a:t>
            </a:r>
            <a:r>
              <a:rPr lang="en-US" sz="3200" i="1" dirty="0"/>
              <a:t> m</a:t>
            </a:r>
            <a:r>
              <a:rPr lang="en-US" sz="3200" dirty="0"/>
              <a:t> spatial correlation matrix</a:t>
            </a:r>
          </a:p>
          <a:p>
            <a:r>
              <a:rPr lang="en-US" sz="3200" b="1" dirty="0"/>
              <a:t>Z</a:t>
            </a:r>
            <a:r>
              <a:rPr lang="en-US" sz="3200" dirty="0"/>
              <a:t>: </a:t>
            </a:r>
            <a:r>
              <a:rPr lang="en-US" sz="3200" i="1" dirty="0"/>
              <a:t>n </a:t>
            </a:r>
            <a:r>
              <a:rPr lang="en-US" sz="3200" dirty="0"/>
              <a:t>x</a:t>
            </a:r>
            <a:r>
              <a:rPr lang="en-US" sz="3200" i="1" dirty="0"/>
              <a:t> m </a:t>
            </a:r>
            <a:r>
              <a:rPr lang="en-US" sz="3200" dirty="0"/>
              <a:t>(location by variable) data matrix</a:t>
            </a:r>
          </a:p>
          <a:p>
            <a:r>
              <a:rPr lang="en-US" sz="3200" b="1" dirty="0"/>
              <a:t>Z</a:t>
            </a:r>
            <a:r>
              <a:rPr lang="en-US" sz="3200" baseline="30000" dirty="0"/>
              <a:t>T</a:t>
            </a:r>
            <a:r>
              <a:rPr lang="en-US" sz="3200" dirty="0"/>
              <a:t>: transpose of Z (</a:t>
            </a:r>
            <a:r>
              <a:rPr lang="en-US" sz="3200" i="1" dirty="0"/>
              <a:t>m </a:t>
            </a:r>
            <a:r>
              <a:rPr lang="en-US" sz="3200" dirty="0"/>
              <a:t>x</a:t>
            </a:r>
            <a:r>
              <a:rPr lang="en-US" sz="3200" i="1" dirty="0"/>
              <a:t> n</a:t>
            </a:r>
            <a:r>
              <a:rPr lang="en-US" sz="3200" dirty="0"/>
              <a:t>; variable by location)</a:t>
            </a:r>
          </a:p>
          <a:p>
            <a:r>
              <a:rPr lang="en-US" sz="3200" b="1" dirty="0"/>
              <a:t>W</a:t>
            </a:r>
            <a:r>
              <a:rPr lang="en-US" sz="3200" dirty="0"/>
              <a:t>: </a:t>
            </a:r>
            <a:r>
              <a:rPr lang="en-US" sz="3200" i="1" dirty="0"/>
              <a:t>n </a:t>
            </a:r>
            <a:r>
              <a:rPr lang="en-US" sz="3200" dirty="0"/>
              <a:t>x</a:t>
            </a:r>
            <a:r>
              <a:rPr lang="en-US" sz="3200" i="1" dirty="0"/>
              <a:t> n </a:t>
            </a:r>
            <a:r>
              <a:rPr lang="en-US" sz="3200" dirty="0"/>
              <a:t>spatial weight matrix</a:t>
            </a:r>
          </a:p>
          <a:p>
            <a:endParaRPr lang="en-US" sz="3200" b="1" dirty="0"/>
          </a:p>
        </p:txBody>
      </p:sp>
      <p:sp>
        <p:nvSpPr>
          <p:cNvPr id="9" name="TextBox 8">
            <a:extLst>
              <a:ext uri="{FF2B5EF4-FFF2-40B4-BE49-F238E27FC236}">
                <a16:creationId xmlns:a16="http://schemas.microsoft.com/office/drawing/2014/main" id="{D8FC481B-9E48-6A3A-3D09-B98BEF86B337}"/>
              </a:ext>
            </a:extLst>
          </p:cNvPr>
          <p:cNvSpPr txBox="1"/>
          <p:nvPr/>
        </p:nvSpPr>
        <p:spPr>
          <a:xfrm>
            <a:off x="468351" y="5550232"/>
            <a:ext cx="11942955" cy="584775"/>
          </a:xfrm>
          <a:prstGeom prst="rect">
            <a:avLst/>
          </a:prstGeom>
          <a:noFill/>
        </p:spPr>
        <p:txBody>
          <a:bodyPr wrap="square">
            <a:spAutoFit/>
          </a:bodyPr>
          <a:lstStyle/>
          <a:p>
            <a:r>
              <a:rPr lang="en-US" sz="3200" u="sng" dirty="0"/>
              <a:t>The diagonal values of </a:t>
            </a:r>
            <a:r>
              <a:rPr lang="en-US" sz="3200" b="1" u="sng" dirty="0"/>
              <a:t>M</a:t>
            </a:r>
            <a:r>
              <a:rPr lang="en-US" sz="3200" u="sng" dirty="0"/>
              <a:t> are Moran’s I values (autocorrelations)</a:t>
            </a:r>
          </a:p>
        </p:txBody>
      </p:sp>
    </p:spTree>
    <p:extLst>
      <p:ext uri="{BB962C8B-B14F-4D97-AF65-F5344CB8AC3E}">
        <p14:creationId xmlns:p14="http://schemas.microsoft.com/office/powerpoint/2010/main" val="347358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4C42-A6F5-AA3D-362D-C0843B4054D5}"/>
              </a:ext>
            </a:extLst>
          </p:cNvPr>
          <p:cNvSpPr>
            <a:spLocks noGrp="1"/>
          </p:cNvSpPr>
          <p:nvPr>
            <p:ph type="title"/>
          </p:nvPr>
        </p:nvSpPr>
        <p:spPr>
          <a:xfrm>
            <a:off x="838200" y="0"/>
            <a:ext cx="10515600" cy="1325563"/>
          </a:xfrm>
        </p:spPr>
        <p:txBody>
          <a:bodyPr/>
          <a:lstStyle/>
          <a:p>
            <a:r>
              <a:rPr lang="en-US" dirty="0"/>
              <a:t>Including spatial factors can change results</a:t>
            </a:r>
          </a:p>
        </p:txBody>
      </p:sp>
      <p:pic>
        <p:nvPicPr>
          <p:cNvPr id="1026" name="Picture 2">
            <a:extLst>
              <a:ext uri="{FF2B5EF4-FFF2-40B4-BE49-F238E27FC236}">
                <a16:creationId xmlns:a16="http://schemas.microsoft.com/office/drawing/2014/main" id="{BC61996E-0E01-38FC-F049-3097FF186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315" y="1325563"/>
            <a:ext cx="5045472" cy="48663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A64510-E866-8834-4C09-904BAB3A22E7}"/>
              </a:ext>
            </a:extLst>
          </p:cNvPr>
          <p:cNvSpPr txBox="1"/>
          <p:nvPr/>
        </p:nvSpPr>
        <p:spPr>
          <a:xfrm>
            <a:off x="5974916" y="1653436"/>
            <a:ext cx="5475410" cy="461665"/>
          </a:xfrm>
          <a:prstGeom prst="rect">
            <a:avLst/>
          </a:prstGeom>
          <a:noFill/>
        </p:spPr>
        <p:txBody>
          <a:bodyPr wrap="none" rtlCol="0">
            <a:spAutoFit/>
          </a:bodyPr>
          <a:lstStyle/>
          <a:p>
            <a:r>
              <a:rPr lang="en-US" sz="2400" dirty="0"/>
              <a:t>Results from redundancy analysis (RDA)</a:t>
            </a:r>
          </a:p>
        </p:txBody>
      </p:sp>
    </p:spTree>
    <p:extLst>
      <p:ext uri="{BB962C8B-B14F-4D97-AF65-F5344CB8AC3E}">
        <p14:creationId xmlns:p14="http://schemas.microsoft.com/office/powerpoint/2010/main" val="198644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2631</TotalTime>
  <Words>774</Words>
  <Application>Microsoft Macintosh PowerPoint</Application>
  <PresentationFormat>Widescreen</PresentationFormat>
  <Paragraphs>115</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Accounting for spatial dependence in multivariate analysis of plant communities</vt:lpstr>
      <vt:lpstr>First we have to answer</vt:lpstr>
      <vt:lpstr>PowerPoint Presentation</vt:lpstr>
      <vt:lpstr>PowerPoint Presentation</vt:lpstr>
      <vt:lpstr>PowerPoint Presentation</vt:lpstr>
      <vt:lpstr>Plant communities Dissimilarity and distance</vt:lpstr>
      <vt:lpstr>Accounting for multivariate spatial dependence</vt:lpstr>
      <vt:lpstr>Multivariate spatial correlation</vt:lpstr>
      <vt:lpstr>Including spatial factors can change results</vt:lpstr>
      <vt:lpstr>PowerPoint Presentation</vt:lpstr>
      <vt:lpstr>PowerPoint Presentation</vt:lpstr>
      <vt:lpstr>When modeling vegetation spatial dependencies, how should we treat these data?</vt:lpstr>
      <vt:lpstr>Looking at interactions between plants and their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Bromley, Fern Lorelei - (fernb)</dc:creator>
  <cp:lastModifiedBy>Bromley, Fern Lorelei - (fernb)</cp:lastModifiedBy>
  <cp:revision>25</cp:revision>
  <dcterms:created xsi:type="dcterms:W3CDTF">2025-10-04T23:41:17Z</dcterms:created>
  <dcterms:modified xsi:type="dcterms:W3CDTF">2025-10-10T17:22:42Z</dcterms:modified>
</cp:coreProperties>
</file>