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69" r:id="rId6"/>
    <p:sldId id="271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E5241-9601-466C-B2FC-23B36BF8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FC7A4-82BF-41AF-A603-C60B140B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E2523-2E66-445F-95EF-55E9A77A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95B37-A472-4C65-9572-EF2FC131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42499-E810-4FBC-B5EE-74276D5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371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061FA-4186-477D-9BB2-9247451B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5BA8D3-A789-44BE-A968-6D9E29E8F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512C8-56EB-4FEC-87AE-CBB6A3E8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F8AB1-C198-4040-A670-A521C610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B1ED3-1E8F-4D92-A3B0-B1FE8C30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23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69A1E3-81C2-43E1-A2D5-DADBD5334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F64093-12B3-4543-AEE3-FDF48BC3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866B2B-348D-49A9-A53A-147FC31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C1466-D774-4CBD-9C7A-C96C8EF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CB96D-866C-46E3-9564-B8E0432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85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7D970-E406-467E-9781-6D8EEA5E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AC638-AAC1-4C80-B694-2A09EF76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327EB-8C66-45A7-9053-D269E520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21FD8-C0C3-46F0-95DD-E672A58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CBECC-B155-4C87-A9FD-D172067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169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0661A-1CFC-4526-A3AE-B561B33C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68563-4F4C-4FDC-931A-9B2C973D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60FCA-8715-453A-9B12-F9B377F3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86143-160F-473F-A788-4F6E950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3F504-A62F-49CB-8D7E-F0BCC60C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511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9C6E7-769E-4347-8FEF-DFB96763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64B8C-BAF9-456A-BCDD-E0E218181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CC3438-AE50-4369-825A-F9B21703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A2C58-32C0-464D-A678-8FE6E1EB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A7387-A343-4610-9AA4-FE88ACAD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26836B-0851-41D1-9AEE-25AA7D02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668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436A-0C7F-43C6-940D-167AA99C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AC53A-F0DE-459F-B501-05881CDD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4A36CE-13EA-410A-B76D-8FD7AE287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6FE70D-98DA-4510-B551-36BD7A52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748BF6-C346-464D-9321-AFC2612E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12801E-8B6A-4861-B8EC-4E1FFEEE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5E506A-F038-4968-ABBD-410DD726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48C39A-E33E-49DF-BF9C-449EBCCD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14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A5EEC-CFCD-40C9-A044-EC790A6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9166D8-200A-4974-A939-E73A7A12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50A12E-DD1F-4E1E-A785-2C086DD4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2D71A4-3A01-420D-A3DD-DFE4D80F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716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498E2F-3EC2-42A5-9366-9CAD64DC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3FC4DF-AFDC-442F-BBFE-DFDF10E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4A28B-3A8E-4B69-88BD-B3F054B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3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ACCA7-9D3C-446B-AF01-31BB8AA3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5844F-2787-4A27-A716-1DDF7033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E8D31-96B8-4939-88CA-DC578DE4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A8F321-BFF0-41C5-8D08-50490C81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CF6116-44F0-486B-8426-A46E966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060FE8-7661-4E3C-9AC0-15408D90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53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59774-CD5B-439A-8F89-164E569A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876D9D-56C5-4FE9-94D5-3634F667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237AB4-B663-4D8D-86AF-FC4B6C73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25BCB-5D5B-441D-9DAF-38EDDC28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4F895-5C98-4783-812E-46E72CB6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D33604-10B2-4F3A-A0B3-BBF35E84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77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95A819-DCE7-4F70-9910-A1402C76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E0826-9FA2-4F3F-988D-7C20E1FC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23ABE-D66C-401B-A303-29337047D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4CA4-1F0B-4DBE-9C66-4677C9EC235F}" type="datetimeFigureOut">
              <a:rPr lang="es-MX" smtClean="0"/>
              <a:t>20/05/2023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21BC5-E5E6-4EAD-B247-0099819C1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294E9-BBC9-461C-B9EB-675755521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7467-2985-461F-B526-EB023B59CA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509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1CA153-B5A9-4081-B42B-A17BDC881211}"/>
              </a:ext>
            </a:extLst>
          </p:cNvPr>
          <p:cNvSpPr txBox="1">
            <a:spLocks/>
          </p:cNvSpPr>
          <p:nvPr/>
        </p:nvSpPr>
        <p:spPr>
          <a:xfrm>
            <a:off x="1524000" y="2355572"/>
            <a:ext cx="9144000" cy="2852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7200" dirty="0">
                <a:latin typeface="Adobe Garamond Pro" panose="02020502060506020403" pitchFamily="18" charset="0"/>
              </a:rPr>
              <a:t>Empaquetadores de </a:t>
            </a:r>
            <a:r>
              <a:rPr lang="es-MX" sz="7200" dirty="0" err="1">
                <a:latin typeface="Adobe Garamond Pro" panose="02020502060506020403" pitchFamily="18" charset="0"/>
              </a:rPr>
              <a:t>Tk</a:t>
            </a:r>
            <a:endParaRPr lang="es-MX" sz="7200" dirty="0">
              <a:latin typeface="Adobe Garamond Pro" panose="02020502060506020403" pitchFamily="18" charset="0"/>
            </a:endParaRPr>
          </a:p>
          <a:p>
            <a:pPr algn="ctr"/>
            <a:endParaRPr lang="es-MX" sz="72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755B5-13BF-4935-9DE8-F174A2145A83}"/>
              </a:ext>
            </a:extLst>
          </p:cNvPr>
          <p:cNvSpPr txBox="1"/>
          <p:nvPr/>
        </p:nvSpPr>
        <p:spPr>
          <a:xfrm>
            <a:off x="1670445" y="462511"/>
            <a:ext cx="92028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>
                <a:latin typeface="Adobe Garamond Pro" panose="02020502060506020403" pitchFamily="18" charset="0"/>
              </a:rPr>
              <a:t>Grid</a:t>
            </a:r>
            <a:endParaRPr lang="es-MX" sz="2400" b="1" dirty="0">
              <a:latin typeface="Adobe Garamond Pro" panose="02020502060506020403" pitchFamily="18" charset="0"/>
            </a:endParaRPr>
          </a:p>
          <a:p>
            <a:endParaRPr lang="es-MX" sz="2400" b="1" dirty="0">
              <a:latin typeface="Adobe Garamond Pro" panose="02020502060506020403" pitchFamily="18" charset="0"/>
            </a:endParaRPr>
          </a:p>
          <a:p>
            <a:r>
              <a:rPr lang="es-MX" dirty="0">
                <a:latin typeface="Adobe Garamond Pro" panose="02020502060506020403" pitchFamily="18" charset="0"/>
              </a:rPr>
              <a:t>El administrador de geometría de </a:t>
            </a:r>
            <a:r>
              <a:rPr lang="es-MX" b="1" dirty="0" err="1">
                <a:latin typeface="Adobe Garamond Pro" panose="02020502060506020403" pitchFamily="18" charset="0"/>
              </a:rPr>
              <a:t>grid</a:t>
            </a:r>
            <a:r>
              <a:rPr lang="es-MX" dirty="0">
                <a:latin typeface="Adobe Garamond Pro" panose="02020502060506020403" pitchFamily="18" charset="0"/>
              </a:rPr>
              <a:t> coloca los widgets en una tabla bidimensional. El widget maestro se divide en varias </a:t>
            </a:r>
            <a:r>
              <a:rPr lang="es-MX" b="1" dirty="0" err="1">
                <a:latin typeface="Adobe Garamond Pro" panose="02020502060506020403" pitchFamily="18" charset="0"/>
              </a:rPr>
              <a:t>rows</a:t>
            </a:r>
            <a:r>
              <a:rPr lang="es-MX" dirty="0">
                <a:latin typeface="Adobe Garamond Pro" panose="02020502060506020403" pitchFamily="18" charset="0"/>
              </a:rPr>
              <a:t> y </a:t>
            </a:r>
            <a:r>
              <a:rPr lang="es-MX" b="1" dirty="0" err="1">
                <a:latin typeface="Adobe Garamond Pro" panose="02020502060506020403" pitchFamily="18" charset="0"/>
              </a:rPr>
              <a:t>columns</a:t>
            </a:r>
            <a:r>
              <a:rPr lang="es-MX" dirty="0">
                <a:latin typeface="Adobe Garamond Pro" panose="02020502060506020403" pitchFamily="18" charset="0"/>
              </a:rPr>
              <a:t>, y cada "celda" de la tabla resultante puede contener un widget. El administrador de </a:t>
            </a:r>
            <a:r>
              <a:rPr lang="es-MX" dirty="0" err="1">
                <a:latin typeface="Adobe Garamond Pro" panose="02020502060506020403" pitchFamily="18" charset="0"/>
              </a:rPr>
              <a:t>grid</a:t>
            </a:r>
            <a:r>
              <a:rPr lang="es-MX" dirty="0">
                <a:latin typeface="Adobe Garamond Pro" panose="02020502060506020403" pitchFamily="18" charset="0"/>
              </a:rPr>
              <a:t> es el más flexible de los administradores de geometría en </a:t>
            </a:r>
            <a:r>
              <a:rPr lang="es-MX" dirty="0" err="1">
                <a:latin typeface="Adobe Garamond Pro" panose="020205020605060204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Tkinter</a:t>
            </a:r>
            <a:r>
              <a:rPr lang="es-MX" dirty="0">
                <a:latin typeface="Adobe Garamond Pro" panose="02020502060506020403" pitchFamily="18" charset="0"/>
              </a:rPr>
              <a:t> 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AAB8BD-7DAA-8D9F-FC87-0C420AA2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6" y="2345177"/>
            <a:ext cx="3641855" cy="24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D1D903-1DD1-388B-E69E-1D4D5E5BA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90" y="2124504"/>
            <a:ext cx="3464992" cy="2623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A31B03-1B75-22B8-268B-0509B718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575" y="4480766"/>
            <a:ext cx="2556760" cy="21748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61C4B6-1D7E-E840-A217-0DC61D7AB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315" y="4876382"/>
            <a:ext cx="5549715" cy="16931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6D7A5AA-830E-EAC2-16CF-09E5ADAE22F8}"/>
              </a:ext>
            </a:extLst>
          </p:cNvPr>
          <p:cNvSpPr txBox="1"/>
          <p:nvPr/>
        </p:nvSpPr>
        <p:spPr>
          <a:xfrm>
            <a:off x="6963332" y="5532459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Salida </a:t>
            </a:r>
            <a:r>
              <a:rPr lang="es-MX" dirty="0">
                <a:sym typeface="Wingdings" panose="05000000000000000000" pitchFamily="2" charset="2"/>
              </a:rPr>
              <a:t>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09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755B5-13BF-4935-9DE8-F174A2145A83}"/>
              </a:ext>
            </a:extLst>
          </p:cNvPr>
          <p:cNvSpPr txBox="1"/>
          <p:nvPr/>
        </p:nvSpPr>
        <p:spPr>
          <a:xfrm>
            <a:off x="869576" y="220162"/>
            <a:ext cx="1024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dobe Garamond Pro" panose="02020502060506020403" pitchFamily="18" charset="0"/>
              </a:rPr>
              <a:t>Una desventaja que yo encuentro es que a menos que tome ciertas medidas con (</a:t>
            </a:r>
            <a:r>
              <a:rPr lang="es-MX" dirty="0" err="1">
                <a:latin typeface="Adobe Garamond Pro" panose="02020502060506020403" pitchFamily="18" charset="0"/>
              </a:rPr>
              <a:t>column</a:t>
            </a:r>
            <a:r>
              <a:rPr lang="es-MX" dirty="0">
                <a:latin typeface="Adobe Garamond Pro" panose="02020502060506020403" pitchFamily="18" charset="0"/>
              </a:rPr>
              <a:t>/</a:t>
            </a:r>
            <a:r>
              <a:rPr lang="es-MX" dirty="0" err="1">
                <a:latin typeface="Adobe Garamond Pro" panose="02020502060506020403" pitchFamily="18" charset="0"/>
              </a:rPr>
              <a:t>rowconfigure</a:t>
            </a:r>
            <a:r>
              <a:rPr lang="es-MX" dirty="0">
                <a:latin typeface="Adobe Garamond Pro" panose="02020502060506020403" pitchFamily="18" charset="0"/>
              </a:rPr>
              <a:t>), el ancho de una columna o renglón de cuadrícula dentro de un widget determinado será igual al ancho de su celda más ancha, y la altura de una fila de cuadrícula será la altura de su celda más alta.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473D7B-C1C3-2528-AC3D-A45B2486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4" y="1200140"/>
            <a:ext cx="3908196" cy="2971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C858B0-B713-E36E-3072-2A48991F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976" y="2280055"/>
            <a:ext cx="1862386" cy="11757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2646DD-D590-CA86-D79B-B91A33DBEDB6}"/>
              </a:ext>
            </a:extLst>
          </p:cNvPr>
          <p:cNvSpPr txBox="1"/>
          <p:nvPr/>
        </p:nvSpPr>
        <p:spPr>
          <a:xfrm>
            <a:off x="7834176" y="1310454"/>
            <a:ext cx="206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dobe Garamond Pro" panose="02020502060506020403" pitchFamily="18" charset="0"/>
              </a:rPr>
              <a:t>El tamaño de las columnas y filas depende del tamaño del widget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FAB5CD-23FD-42A3-0D93-EFFA09C32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142" y="3793950"/>
            <a:ext cx="4297925" cy="21665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F0E5F2-C5C8-AE0D-FF6A-917FFBD92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956" y="5196606"/>
            <a:ext cx="1471613" cy="91889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D28950-2DDA-FD9F-18D7-4B97CA6CC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665" y="6222808"/>
            <a:ext cx="4117960" cy="41503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E8E14-9BF6-DB4F-B00F-0A89A68AF658}"/>
              </a:ext>
            </a:extLst>
          </p:cNvPr>
          <p:cNvSpPr txBox="1"/>
          <p:nvPr/>
        </p:nvSpPr>
        <p:spPr>
          <a:xfrm>
            <a:off x="1614833" y="4566079"/>
            <a:ext cx="311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dobe Garamond Pro" panose="02020502060506020403" pitchFamily="18" charset="0"/>
              </a:rPr>
              <a:t>Usando </a:t>
            </a:r>
            <a:r>
              <a:rPr lang="es-MX" sz="1400" dirty="0" err="1">
                <a:latin typeface="Adobe Garamond Pro" panose="02020502060506020403" pitchFamily="18" charset="0"/>
              </a:rPr>
              <a:t>column</a:t>
            </a:r>
            <a:r>
              <a:rPr lang="es-MX" sz="1400" dirty="0">
                <a:latin typeface="Adobe Garamond Pro" panose="02020502060506020403" pitchFamily="18" charset="0"/>
              </a:rPr>
              <a:t>/</a:t>
            </a:r>
            <a:r>
              <a:rPr lang="es-MX" sz="1400" dirty="0" err="1">
                <a:latin typeface="Adobe Garamond Pro" panose="02020502060506020403" pitchFamily="18" charset="0"/>
              </a:rPr>
              <a:t>rowspan</a:t>
            </a:r>
            <a:r>
              <a:rPr lang="es-MX" sz="1400" dirty="0">
                <a:latin typeface="Adobe Garamond Pro" panose="02020502060506020403" pitchFamily="18" charset="0"/>
              </a:rPr>
              <a:t> podemos usar el espacio de más de una columna o renglón.</a:t>
            </a:r>
          </a:p>
        </p:txBody>
      </p:sp>
    </p:spTree>
    <p:extLst>
      <p:ext uri="{BB962C8B-B14F-4D97-AF65-F5344CB8AC3E}">
        <p14:creationId xmlns:p14="http://schemas.microsoft.com/office/powerpoint/2010/main" val="38387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755B5-13BF-4935-9DE8-F174A2145A83}"/>
              </a:ext>
            </a:extLst>
          </p:cNvPr>
          <p:cNvSpPr txBox="1"/>
          <p:nvPr/>
        </p:nvSpPr>
        <p:spPr>
          <a:xfrm>
            <a:off x="1781277" y="434824"/>
            <a:ext cx="855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</a:rPr>
              <a:t>Sticky</a:t>
            </a:r>
            <a:r>
              <a:rPr lang="es-MX" dirty="0">
                <a:latin typeface="Adobe Garamond Pro" panose="02020502060506020403" pitchFamily="18" charset="0"/>
              </a:rPr>
              <a:t>: Si el tamaño del componente es menor que el espacio de la cuadrícula disponible, entonces podemos usar 'E', 'W', 'N', 'S' para alinear la parte superior e inferior derecha izquierda. El </a:t>
            </a:r>
            <a:r>
              <a:rPr lang="es-MX" dirty="0" err="1">
                <a:latin typeface="Adobe Garamond Pro" panose="02020502060506020403" pitchFamily="18" charset="0"/>
              </a:rPr>
              <a:t>sticky</a:t>
            </a:r>
            <a:r>
              <a:rPr lang="es-MX" dirty="0">
                <a:latin typeface="Adobe Garamond Pro" panose="02020502060506020403" pitchFamily="18" charset="0"/>
              </a:rPr>
              <a:t> en un widget controla solo dónde se colocará si no llena completamente la celda.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63A843-8197-EA2D-4B1B-E9DFEFEE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753412"/>
            <a:ext cx="5123244" cy="3804043"/>
          </a:xfrm>
          <a:prstGeom prst="rect">
            <a:avLst/>
          </a:prstGeom>
        </p:spPr>
      </p:pic>
      <p:pic>
        <p:nvPicPr>
          <p:cNvPr id="2055" name="Picture 7" descr="Tkinter Grid Geometry Manager">
            <a:extLst>
              <a:ext uri="{FF2B5EF4-FFF2-40B4-BE49-F238E27FC236}">
                <a16:creationId xmlns:a16="http://schemas.microsoft.com/office/drawing/2014/main" id="{CE37B790-8A81-29E6-D4D3-6B4E37D0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10" y="1635153"/>
            <a:ext cx="2523440" cy="178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7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755B5-13BF-4935-9DE8-F174A2145A83}"/>
              </a:ext>
            </a:extLst>
          </p:cNvPr>
          <p:cNvSpPr txBox="1"/>
          <p:nvPr/>
        </p:nvSpPr>
        <p:spPr>
          <a:xfrm>
            <a:off x="917182" y="172125"/>
            <a:ext cx="98494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6">
                    <a:lumMod val="50000"/>
                  </a:schemeClr>
                </a:solidFill>
                <a:latin typeface="Adobe Garamond Pro" panose="02020502060506020403" pitchFamily="18" charset="0"/>
              </a:rPr>
              <a:t>Pack</a:t>
            </a:r>
            <a:endParaRPr lang="es-MX" sz="2400" b="1" dirty="0">
              <a:solidFill>
                <a:schemeClr val="accent6">
                  <a:lumMod val="50000"/>
                </a:schemeClr>
              </a:solidFill>
              <a:latin typeface="Adobe Garamond Pro" panose="02020502060506020403" pitchFamily="18" charset="0"/>
            </a:endParaRPr>
          </a:p>
          <a:p>
            <a:pPr algn="l" fontAlgn="base"/>
            <a:r>
              <a:rPr lang="es-MX" dirty="0" err="1">
                <a:latin typeface="Adobe Garamond Pro" panose="02020502060506020403" pitchFamily="18" charset="0"/>
              </a:rPr>
              <a:t>Tkinter</a:t>
            </a:r>
            <a:r>
              <a:rPr lang="es-MX" dirty="0">
                <a:latin typeface="Adobe Garamond Pro" panose="02020502060506020403" pitchFamily="18" charset="0"/>
              </a:rPr>
              <a:t> literalmente empaqueta todos los widgets uno tras otro en una ventana. Podemos usar opciones como 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</a:rPr>
              <a:t>fill</a:t>
            </a:r>
            <a:r>
              <a:rPr lang="es-MX" dirty="0">
                <a:latin typeface="Adobe Garamond Pro" panose="02020502060506020403" pitchFamily="18" charset="0"/>
              </a:rPr>
              <a:t> , 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</a:rPr>
              <a:t>expand</a:t>
            </a:r>
            <a:r>
              <a:rPr lang="es-MX" dirty="0">
                <a:latin typeface="Adobe Garamond Pro" panose="02020502060506020403" pitchFamily="18" charset="0"/>
              </a:rPr>
              <a:t> y 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dobe Garamond Pro" panose="02020502060506020403" pitchFamily="18" charset="0"/>
              </a:rPr>
              <a:t>side</a:t>
            </a:r>
            <a:r>
              <a:rPr lang="es-MX" dirty="0">
                <a:latin typeface="Adobe Garamond Pro" panose="02020502060506020403" pitchFamily="18" charset="0"/>
              </a:rPr>
              <a:t> para controlar este administrador de geometría.</a:t>
            </a:r>
            <a:br>
              <a:rPr lang="es-MX" dirty="0">
                <a:latin typeface="Adobe Garamond Pro" panose="02020502060506020403" pitchFamily="18" charset="0"/>
              </a:rPr>
            </a:br>
            <a:r>
              <a:rPr lang="es-MX" dirty="0">
                <a:latin typeface="Adobe Garamond Pro" panose="02020502060506020403" pitchFamily="18" charset="0"/>
              </a:rPr>
              <a:t>En comparación con el administrador de </a:t>
            </a:r>
            <a:r>
              <a:rPr lang="es-MX" b="1" dirty="0" err="1">
                <a:latin typeface="Adobe Garamond Pro" panose="02020502060506020403" pitchFamily="18" charset="0"/>
              </a:rPr>
              <a:t>grid</a:t>
            </a:r>
            <a:r>
              <a:rPr lang="es-MX" dirty="0">
                <a:latin typeface="Adobe Garamond Pro" panose="02020502060506020403" pitchFamily="18" charset="0"/>
              </a:rPr>
              <a:t>, el administrador de </a:t>
            </a:r>
            <a:r>
              <a:rPr lang="es-MX" b="1" dirty="0">
                <a:latin typeface="Adobe Garamond Pro" panose="02020502060506020403" pitchFamily="18" charset="0"/>
              </a:rPr>
              <a:t>pack</a:t>
            </a:r>
            <a:r>
              <a:rPr lang="es-MX" dirty="0">
                <a:latin typeface="Adobe Garamond Pro" panose="02020502060506020403" pitchFamily="18" charset="0"/>
              </a:rPr>
              <a:t> es algo limitado, pero es mucho más fácil de usar en algunas situaciones bastante comunes, podemos agregar varios </a:t>
            </a:r>
            <a:r>
              <a:rPr lang="es-MX" dirty="0" err="1">
                <a:latin typeface="Adobe Garamond Pro" panose="02020502060506020403" pitchFamily="18" charset="0"/>
              </a:rPr>
              <a:t>frames</a:t>
            </a:r>
            <a:r>
              <a:rPr lang="es-MX" dirty="0">
                <a:latin typeface="Adobe Garamond Pro" panose="02020502060506020403" pitchFamily="18" charset="0"/>
              </a:rPr>
              <a:t> a la raíz o a los mismos </a:t>
            </a:r>
            <a:r>
              <a:rPr lang="es-MX" dirty="0" err="1">
                <a:latin typeface="Adobe Garamond Pro" panose="02020502060506020403" pitchFamily="18" charset="0"/>
              </a:rPr>
              <a:t>frames</a:t>
            </a:r>
            <a:r>
              <a:rPr lang="es-MX" dirty="0">
                <a:latin typeface="Adobe Garamond Pro" panose="02020502060506020403" pitchFamily="18" charset="0"/>
              </a:rPr>
              <a:t>, con el fin de agregar widgets dentro y poder diseñar mejor la interfaz.</a:t>
            </a:r>
          </a:p>
          <a:p>
            <a:pPr algn="l" fontAlgn="base"/>
            <a:endParaRPr lang="es-MX" dirty="0">
              <a:latin typeface="Adobe Garamond Pro" panose="02020502060506020403" pitchFamily="18" charset="0"/>
            </a:endParaRPr>
          </a:p>
        </p:txBody>
      </p:sp>
      <p:pic>
        <p:nvPicPr>
          <p:cNvPr id="4098" name="Picture 2" descr="Understand How Tkinter pack Geometry Manager Works by Examples">
            <a:extLst>
              <a:ext uri="{FF2B5EF4-FFF2-40B4-BE49-F238E27FC236}">
                <a16:creationId xmlns:a16="http://schemas.microsoft.com/office/drawing/2014/main" id="{33D2BFC5-F530-59AB-26C2-03F8EB70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86" y="2145220"/>
            <a:ext cx="3101920" cy="23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ide values in Tkinter's pack geometry manager">
            <a:extLst>
              <a:ext uri="{FF2B5EF4-FFF2-40B4-BE49-F238E27FC236}">
                <a16:creationId xmlns:a16="http://schemas.microsoft.com/office/drawing/2014/main" id="{FC88B768-598F-6001-5C1E-E98DAE5E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16" y="2145220"/>
            <a:ext cx="3312534" cy="239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89F2F4-7168-0005-5F99-7AD74C95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81" y="4647394"/>
            <a:ext cx="3362725" cy="1975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193C6C-0FA8-8355-F788-583DD450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489" y="4680184"/>
            <a:ext cx="4011040" cy="19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4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F755B5-13BF-4935-9DE8-F174A2145A83}"/>
              </a:ext>
            </a:extLst>
          </p:cNvPr>
          <p:cNvSpPr txBox="1"/>
          <p:nvPr/>
        </p:nvSpPr>
        <p:spPr>
          <a:xfrm>
            <a:off x="757980" y="195536"/>
            <a:ext cx="107767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dobe Garamond Pro" panose="02020502060506020403" pitchFamily="18" charset="0"/>
              </a:rPr>
              <a:t>Place</a:t>
            </a:r>
          </a:p>
          <a:p>
            <a:pPr algn="l" fontAlgn="base"/>
            <a:r>
              <a:rPr lang="es-MX" dirty="0">
                <a:latin typeface="Adobe Garamond Pro" panose="02020502060506020403" pitchFamily="18" charset="0"/>
              </a:rPr>
              <a:t>Este administrador de geometría organiza los widgets colocándolos en una posición específica en el widget principal</a:t>
            </a:r>
            <a:r>
              <a:rPr lang="es-MX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/>
            <a:r>
              <a:rPr lang="es-MX" dirty="0">
                <a:latin typeface="Adobe Garamond Pro" panose="02020502060506020403" pitchFamily="18" charset="0"/>
              </a:rPr>
              <a:t>Aquí está la lista de posibles opciones: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>
                <a:latin typeface="Adobe Garamond Pro" panose="02020502060506020403" pitchFamily="18" charset="0"/>
              </a:rPr>
              <a:t>anchor</a:t>
            </a:r>
            <a:r>
              <a:rPr lang="es-MX" dirty="0">
                <a:latin typeface="Adobe Garamond Pro" panose="02020502060506020403" pitchFamily="18" charset="0"/>
              </a:rPr>
              <a:t> : el lugar exacto del widget al que se refieren otras opciones: puede ser N, E, S, W, NE, NW, SE o SW, las direcciones de la brújula indican las esquinas y los lados del widget; el valor predeterminado es NW (la esquina superior izquierda del widget)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 err="1">
                <a:latin typeface="Adobe Garamond Pro" panose="02020502060506020403" pitchFamily="18" charset="0"/>
              </a:rPr>
              <a:t>bordermode</a:t>
            </a:r>
            <a:r>
              <a:rPr lang="es-MX" dirty="0">
                <a:latin typeface="Adobe Garamond Pro" panose="02020502060506020403" pitchFamily="18" charset="0"/>
              </a:rPr>
              <a:t> − INSIDE (predeterminado) para indicar que otras opciones se refieren al interior del padre (ignorando el borde del padre); OUTSIDE en caso contrario.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 err="1">
                <a:latin typeface="Adobe Garamond Pro" panose="02020502060506020403" pitchFamily="18" charset="0"/>
              </a:rPr>
              <a:t>height</a:t>
            </a:r>
            <a:r>
              <a:rPr lang="es-MX" b="1" dirty="0">
                <a:latin typeface="Adobe Garamond Pro" panose="02020502060506020403" pitchFamily="18" charset="0"/>
              </a:rPr>
              <a:t>, </a:t>
            </a:r>
            <a:r>
              <a:rPr lang="es-MX" b="1" dirty="0" err="1">
                <a:latin typeface="Adobe Garamond Pro" panose="02020502060506020403" pitchFamily="18" charset="0"/>
              </a:rPr>
              <a:t>width</a:t>
            </a:r>
            <a:r>
              <a:rPr lang="es-MX" dirty="0">
                <a:latin typeface="Adobe Garamond Pro" panose="02020502060506020403" pitchFamily="18" charset="0"/>
              </a:rPr>
              <a:t>: alto y ancho en píxeles.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 err="1">
                <a:latin typeface="Adobe Garamond Pro" panose="02020502060506020403" pitchFamily="18" charset="0"/>
              </a:rPr>
              <a:t>relheight</a:t>
            </a:r>
            <a:r>
              <a:rPr lang="es-MX" b="1" dirty="0">
                <a:latin typeface="Adobe Garamond Pro" panose="02020502060506020403" pitchFamily="18" charset="0"/>
              </a:rPr>
              <a:t>, </a:t>
            </a:r>
            <a:r>
              <a:rPr lang="es-MX" b="1" dirty="0" err="1">
                <a:latin typeface="Adobe Garamond Pro" panose="02020502060506020403" pitchFamily="18" charset="0"/>
              </a:rPr>
              <a:t>relwidth</a:t>
            </a:r>
            <a:r>
              <a:rPr lang="es-MX" b="1" dirty="0">
                <a:latin typeface="Adobe Garamond Pro" panose="02020502060506020403" pitchFamily="18" charset="0"/>
              </a:rPr>
              <a:t>: </a:t>
            </a:r>
            <a:r>
              <a:rPr lang="es-MX" dirty="0">
                <a:latin typeface="Adobe Garamond Pro" panose="02020502060506020403" pitchFamily="18" charset="0"/>
              </a:rPr>
              <a:t>alto y ancho como un valor flotante entre 0,0 y 1,0, como una fracción del alto y el ancho del widget principal.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 err="1">
                <a:latin typeface="Adobe Garamond Pro" panose="02020502060506020403" pitchFamily="18" charset="0"/>
              </a:rPr>
              <a:t>relx</a:t>
            </a:r>
            <a:r>
              <a:rPr lang="es-MX" b="1" dirty="0">
                <a:latin typeface="Adobe Garamond Pro" panose="02020502060506020403" pitchFamily="18" charset="0"/>
              </a:rPr>
              <a:t>, </a:t>
            </a:r>
            <a:r>
              <a:rPr lang="es-MX" b="1" dirty="0" err="1">
                <a:latin typeface="Adobe Garamond Pro" panose="02020502060506020403" pitchFamily="18" charset="0"/>
              </a:rPr>
              <a:t>rely</a:t>
            </a:r>
            <a:r>
              <a:rPr lang="es-MX" dirty="0">
                <a:latin typeface="Adobe Garamond Pro" panose="02020502060506020403" pitchFamily="18" charset="0"/>
              </a:rPr>
              <a:t>− Desplazamiento horizontal y vertical como un flotador entre 0,0 y 1,0, como una fracción de la altura y el ancho del widget principal.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>
                <a:latin typeface="Adobe Garamond Pro" panose="02020502060506020403" pitchFamily="18" charset="0"/>
              </a:rPr>
              <a:t>x, y </a:t>
            </a:r>
            <a:r>
              <a:rPr lang="es-MX" dirty="0">
                <a:latin typeface="Adobe Garamond Pro" panose="02020502060506020403" pitchFamily="18" charset="0"/>
              </a:rPr>
              <a:t>− Desplazamiento horizontal y vertical en píxeles.</a:t>
            </a:r>
          </a:p>
          <a:p>
            <a:pPr algn="l" fontAlgn="base"/>
            <a:endParaRPr lang="es-MX" sz="2400" b="1" dirty="0">
              <a:latin typeface="Adobe Garamond Pro" panose="02020502060506020403" pitchFamily="18" charset="0"/>
            </a:endParaRPr>
          </a:p>
        </p:txBody>
      </p:sp>
      <p:pic>
        <p:nvPicPr>
          <p:cNvPr id="5122" name="Picture 2" descr="tkinter Tutorial =&gt; place()">
            <a:extLst>
              <a:ext uri="{FF2B5EF4-FFF2-40B4-BE49-F238E27FC236}">
                <a16:creationId xmlns:a16="http://schemas.microsoft.com/office/drawing/2014/main" id="{66B54E4A-BE42-A958-B6F8-031887A1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07" y="3878648"/>
            <a:ext cx="2425847" cy="25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ython | place() method in Tkinter - GeeksforGeeks">
            <a:extLst>
              <a:ext uri="{FF2B5EF4-FFF2-40B4-BE49-F238E27FC236}">
                <a16:creationId xmlns:a16="http://schemas.microsoft.com/office/drawing/2014/main" id="{B2BAF184-2901-E160-BA77-F77930EF7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012" y="3754753"/>
            <a:ext cx="2338387" cy="269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97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D4407550D7F4F8BD88F43CA3D7DDC" ma:contentTypeVersion="5" ma:contentTypeDescription="Create a new document." ma:contentTypeScope="" ma:versionID="078788995b8a98ef7bff6e79a2411b4a">
  <xsd:schema xmlns:xsd="http://www.w3.org/2001/XMLSchema" xmlns:xs="http://www.w3.org/2001/XMLSchema" xmlns:p="http://schemas.microsoft.com/office/2006/metadata/properties" xmlns:ns3="87d58269-51c4-401c-a816-faa634b50d51" xmlns:ns4="629d8d9b-f3cd-4297-a95a-0d15a00f7e72" targetNamespace="http://schemas.microsoft.com/office/2006/metadata/properties" ma:root="true" ma:fieldsID="a6beac872a2eb832d16a6ae8417316bb" ns3:_="" ns4:_="">
    <xsd:import namespace="87d58269-51c4-401c-a816-faa634b50d51"/>
    <xsd:import namespace="629d8d9b-f3cd-4297-a95a-0d15a00f7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58269-51c4-401c-a816-faa634b50d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d8d9b-f3cd-4297-a95a-0d15a00f7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FB58C-172E-4308-8275-21028BD3BC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B062A-379E-4EA4-B8FC-B28CA0FAAFAE}">
  <ds:schemaRefs>
    <ds:schemaRef ds:uri="http://schemas.microsoft.com/office/2006/documentManagement/types"/>
    <ds:schemaRef ds:uri="http://purl.org/dc/elements/1.1/"/>
    <ds:schemaRef ds:uri="629d8d9b-f3cd-4297-a95a-0d15a00f7e72"/>
    <ds:schemaRef ds:uri="87d58269-51c4-401c-a816-faa634b50d5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F79E5C0-E82E-4DE9-B608-990F876BE0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58269-51c4-401c-a816-faa634b50d51"/>
    <ds:schemaRef ds:uri="629d8d9b-f3cd-4297-a95a-0d15a00f7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483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Adobe Garamond Pro</vt:lpstr>
      <vt:lpstr>Arial</vt:lpstr>
      <vt:lpstr>Calibri</vt:lpstr>
      <vt:lpstr>Calibri Light</vt:lpstr>
      <vt:lpstr>Nunito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Objetos</dc:title>
  <dc:creator>KEVIN FERNANDO ORTEGA TORAYA</dc:creator>
  <cp:lastModifiedBy>KEVIN FERNANDO ORTEGA TORAYA</cp:lastModifiedBy>
  <cp:revision>201</cp:revision>
  <dcterms:created xsi:type="dcterms:W3CDTF">2022-02-23T02:35:12Z</dcterms:created>
  <dcterms:modified xsi:type="dcterms:W3CDTF">2023-05-20T23:03:29Z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0x010100F26D4407550D7F4F8BD88F43CA3D7DDC</vt:lpwstr>
  </property>
</Properties>
</file>