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81" r:id="rId7"/>
    <p:sldId id="263" r:id="rId8"/>
    <p:sldId id="283" r:id="rId9"/>
    <p:sldId id="282" r:id="rId10"/>
    <p:sldId id="284" r:id="rId11"/>
    <p:sldId id="287" r:id="rId12"/>
    <p:sldId id="274" r:id="rId13"/>
    <p:sldId id="276" r:id="rId14"/>
    <p:sldId id="28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Raleway"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3tAQuoyGKPINylFS2UYLXz0ex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26D02-C55B-B0A2-99B5-451DBD62513C}" v="37" dt="2022-08-24T12:11:57.495"/>
    <p1510:client id="{63A0DD8A-72C0-4F82-A9D7-FEEEF5E0E42E}" v="48" dt="2022-02-18T03:28:26.324"/>
  </p1510:revLst>
</p1510:revInfo>
</file>

<file path=ppt/tableStyles.xml><?xml version="1.0" encoding="utf-8"?>
<a:tblStyleLst xmlns:a="http://schemas.openxmlformats.org/drawingml/2006/main" def="{DE5ED760-064D-489D-A502-9431BC20E61A}">
  <a:tblStyle styleId="{DE5ED760-064D-489D-A502-9431BC20E61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4AB9C3-D54C-4E79-9C57-EB36E70502B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customschemas.google.com/relationships/presentationmetadata" Target="metadata"/><Relationship Id="rId21"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696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0180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03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49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8709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688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4"/>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2" name="Google Shape;12;p24"/>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 name="Google Shape;13;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3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3"/>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33"/>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3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5"/>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7" name="Google Shape;17;p2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 name="Google Shape;20;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4" name="Google Shape;24;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9" name="Google Shape;29;p2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30"/>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6" name="Google Shape;36;p3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31"/>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3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31"/>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1" name="Google Shape;41;p3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3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3" name="Google Shape;43;p3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6" name="Google Shape;46;p3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flukeout.github.i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ts.accenture.com/sites/TrainingAdmin-Argentina/Lists/B34080ARGFY2202142022/NewForm.aspx?Source=https%3A%2F%2Fts%2Eaccenture%2Ecom%2Fsites%2FTrainingAdmin%2DArgentina%2FLists%2FB34080ARGFY2202142022%2Foverview%2E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dirty="0"/>
              <a:t>Selenium Advanced</a:t>
            </a:r>
            <a:endParaRPr sz="4500" dirty="0"/>
          </a:p>
        </p:txBody>
      </p:sp>
      <p:sp>
        <p:nvSpPr>
          <p:cNvPr id="59" name="Google Shape;59;p1"/>
          <p:cNvSpPr txBox="1"/>
          <p:nvPr/>
        </p:nvSpPr>
        <p:spPr>
          <a:xfrm>
            <a:off x="485875" y="826500"/>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dirty="0">
                <a:solidFill>
                  <a:schemeClr val="dk2"/>
                </a:solidFill>
                <a:latin typeface="Raleway"/>
                <a:ea typeface="Raleway"/>
                <a:cs typeface="Raleway"/>
                <a:sym typeface="Raleway"/>
              </a:rPr>
              <a:t>Selectores + POM</a:t>
            </a:r>
            <a:endParaRPr sz="300" b="0" i="0" u="none" strike="noStrike" cap="none" dirty="0">
              <a:solidFill>
                <a:srgbClr val="000000"/>
              </a:solidFill>
              <a:latin typeface="Arial"/>
              <a:ea typeface="Arial"/>
              <a:cs typeface="Arial"/>
              <a:sym typeface="Arial"/>
            </a:endParaRPr>
          </a:p>
        </p:txBody>
      </p:sp>
      <p:pic>
        <p:nvPicPr>
          <p:cNvPr id="60" name="Google Shape;60;p1"/>
          <p:cNvPicPr preferRelativeResize="0"/>
          <p:nvPr/>
        </p:nvPicPr>
        <p:blipFill rotWithShape="1">
          <a:blip r:embed="rId3">
            <a:alphaModFix/>
          </a:blip>
          <a:srcRect/>
          <a:stretch/>
        </p:blipFill>
        <p:spPr>
          <a:xfrm>
            <a:off x="596875" y="1473000"/>
            <a:ext cx="646500" cy="646500"/>
          </a:xfrm>
          <a:prstGeom prst="rect">
            <a:avLst/>
          </a:prstGeom>
          <a:noFill/>
          <a:ln>
            <a:noFill/>
          </a:ln>
        </p:spPr>
      </p:pic>
      <p:sp>
        <p:nvSpPr>
          <p:cNvPr id="61" name="Google Shape;61;p1"/>
          <p:cNvSpPr txBox="1"/>
          <p:nvPr/>
        </p:nvSpPr>
        <p:spPr>
          <a:xfrm>
            <a:off x="1167174" y="1519200"/>
            <a:ext cx="6559855"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dirty="0">
                <a:solidFill>
                  <a:schemeClr val="lt2"/>
                </a:solidFill>
                <a:latin typeface="Source Sans Pro"/>
                <a:ea typeface="Source Sans Pro"/>
                <a:cs typeface="Source Sans Pro"/>
                <a:sym typeface="Source Sans Pro"/>
              </a:rPr>
              <a:t>| </a:t>
            </a:r>
            <a:r>
              <a:rPr lang="es" sz="2400" dirty="0">
                <a:solidFill>
                  <a:schemeClr val="lt2"/>
                </a:solidFill>
                <a:latin typeface="Source Sans Pro"/>
                <a:ea typeface="Source Sans Pro"/>
                <a:cs typeface="Source Sans Pro"/>
                <a:sym typeface="Source Sans Pro"/>
              </a:rPr>
              <a:t>javier.a.torres</a:t>
            </a:r>
            <a:r>
              <a:rPr lang="es" sz="2400" b="0" i="0" u="none" strike="noStrike" cap="none" dirty="0">
                <a:solidFill>
                  <a:schemeClr val="lt2"/>
                </a:solidFill>
                <a:latin typeface="Source Sans Pro"/>
                <a:ea typeface="Source Sans Pro"/>
                <a:cs typeface="Source Sans Pro"/>
                <a:sym typeface="Source Sans Pro"/>
              </a:rPr>
              <a:t> / ivan.luis.garcia</a:t>
            </a:r>
            <a:endParaRPr sz="1400" b="0" i="0" u="none" strike="noStrike" cap="none" dirty="0">
              <a:solidFill>
                <a:srgbClr val="000000"/>
              </a:solidFill>
              <a:latin typeface="Arial"/>
              <a:ea typeface="Arial"/>
              <a:cs typeface="Arial"/>
              <a:sym typeface="Arial"/>
            </a:endParaRPr>
          </a:p>
        </p:txBody>
      </p:sp>
      <p:pic>
        <p:nvPicPr>
          <p:cNvPr id="62" name="Google Shape;62;p1"/>
          <p:cNvPicPr preferRelativeResize="0"/>
          <p:nvPr/>
        </p:nvPicPr>
        <p:blipFill rotWithShape="1">
          <a:blip r:embed="rId4">
            <a:alphaModFix/>
          </a:blip>
          <a:srcRect/>
          <a:stretch/>
        </p:blipFill>
        <p:spPr>
          <a:xfrm>
            <a:off x="7555075" y="140425"/>
            <a:ext cx="1434675" cy="806999"/>
          </a:xfrm>
          <a:prstGeom prst="rect">
            <a:avLst/>
          </a:prstGeom>
          <a:noFill/>
          <a:ln>
            <a:noFill/>
          </a:ln>
        </p:spPr>
      </p:pic>
      <p:pic>
        <p:nvPicPr>
          <p:cNvPr id="63" name="Google Shape;63;p1"/>
          <p:cNvPicPr preferRelativeResize="0"/>
          <p:nvPr/>
        </p:nvPicPr>
        <p:blipFill rotWithShape="1">
          <a:blip r:embed="rId5">
            <a:alphaModFix/>
          </a:blip>
          <a:srcRect/>
          <a:stretch/>
        </p:blipFill>
        <p:spPr>
          <a:xfrm>
            <a:off x="6174652" y="3591775"/>
            <a:ext cx="2710277" cy="713300"/>
          </a:xfrm>
          <a:prstGeom prst="rect">
            <a:avLst/>
          </a:prstGeom>
          <a:noFill/>
          <a:ln>
            <a:noFill/>
          </a:ln>
        </p:spPr>
      </p:pic>
      <p:pic>
        <p:nvPicPr>
          <p:cNvPr id="64" name="Google Shape;64;p1"/>
          <p:cNvPicPr preferRelativeResize="0"/>
          <p:nvPr/>
        </p:nvPicPr>
        <p:blipFill rotWithShape="1">
          <a:blip r:embed="rId6">
            <a:alphaModFix/>
          </a:blip>
          <a:srcRect/>
          <a:stretch/>
        </p:blipFill>
        <p:spPr>
          <a:xfrm>
            <a:off x="643075" y="2119500"/>
            <a:ext cx="554102" cy="554102"/>
          </a:xfrm>
          <a:prstGeom prst="rect">
            <a:avLst/>
          </a:prstGeom>
          <a:noFill/>
          <a:ln>
            <a:noFill/>
          </a:ln>
        </p:spPr>
      </p:pic>
      <p:sp>
        <p:nvSpPr>
          <p:cNvPr id="65" name="Google Shape;65;p1"/>
          <p:cNvSpPr txBox="1"/>
          <p:nvPr/>
        </p:nvSpPr>
        <p:spPr>
          <a:xfrm>
            <a:off x="1167175" y="2119500"/>
            <a:ext cx="3000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 sz="2400" b="0" i="0" u="none" strike="noStrike" cap="none" dirty="0">
                <a:solidFill>
                  <a:schemeClr val="lt2"/>
                </a:solidFill>
                <a:latin typeface="Source Sans Pro"/>
                <a:ea typeface="Source Sans Pro"/>
                <a:cs typeface="Source Sans Pro"/>
                <a:sym typeface="Source Sans Pro"/>
              </a:rPr>
              <a:t>| 08/22/2022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Jerarquía</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En muchos casos donde los métodos anteriores no son suficientes para poder acceder a los distintos nodos, utilizaremos </a:t>
            </a:r>
            <a:r>
              <a:rPr lang="es" sz="2000" b="0" i="0" u="none" strike="noStrike" cap="none">
                <a:solidFill>
                  <a:srgbClr val="000000"/>
                </a:solidFill>
                <a:latin typeface="Source Sans Pro"/>
                <a:ea typeface="Source Sans Pro"/>
                <a:cs typeface="Source Sans Pro"/>
                <a:sym typeface="Source Sans Pro"/>
              </a:rPr>
              <a:t>la jerarquía</a:t>
            </a:r>
            <a:r>
              <a:rPr lang="es" sz="2000" b="0" i="0" u="none" strike="noStrike" cap="none" dirty="0">
                <a:solidFill>
                  <a:srgbClr val="000000"/>
                </a:solidFill>
                <a:latin typeface="Source Sans Pro"/>
                <a:ea typeface="Source Sans Pro"/>
                <a:cs typeface="Source Sans Pro"/>
                <a:sym typeface="Source Sans Pro"/>
              </a:rPr>
              <a:t>.</a:t>
            </a: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2558207"/>
            <a:ext cx="7325100" cy="258529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1200" dirty="0">
                <a:solidFill>
                  <a:schemeClr val="bg1"/>
                </a:solidFill>
                <a:latin typeface="Source Sans Pro"/>
                <a:ea typeface="Source Sans Pro"/>
                <a:cs typeface="Source Sans Pro"/>
                <a:sym typeface="Source Sans Pro"/>
              </a:rPr>
              <a:t>Tipos de Jerarquía</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endParaRPr lang="es-AR" sz="1200" dirty="0">
              <a:solidFill>
                <a:schemeClr val="bg1"/>
              </a:solidFill>
              <a:latin typeface="Source Sans Pro"/>
              <a:ea typeface="Source Sans Pro"/>
              <a:cs typeface="Source Sans Pro"/>
              <a:sym typeface="Source Sans Pro"/>
            </a:endParaRP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Source Sans Pro"/>
              </a:rPr>
              <a:t>Solo utilizando tags o atributos </a:t>
            </a:r>
            <a:r>
              <a:rPr lang="es-AR" sz="1200" dirty="0">
                <a:solidFill>
                  <a:schemeClr val="bg1"/>
                </a:solidFill>
                <a:latin typeface="Source Sans Pro"/>
                <a:ea typeface="Source Sans Pro"/>
                <a:cs typeface="Source Sans Pro"/>
                <a:sym typeface="Wingdings" panose="05000000000000000000" pitchFamily="2" charset="2"/>
              </a:rPr>
              <a:t> “</a:t>
            </a:r>
            <a:r>
              <a:rPr lang="es-AR" sz="1200" dirty="0" err="1">
                <a:solidFill>
                  <a:schemeClr val="bg1"/>
                </a:solidFill>
                <a:latin typeface="Source Sans Pro"/>
                <a:ea typeface="Source Sans Pro"/>
                <a:cs typeface="Source Sans Pro"/>
                <a:sym typeface="Wingdings" panose="05000000000000000000" pitchFamily="2" charset="2"/>
              </a:rPr>
              <a:t>div</a:t>
            </a:r>
            <a:r>
              <a:rPr lang="es-AR" sz="1200" dirty="0">
                <a:solidFill>
                  <a:schemeClr val="bg1"/>
                </a:solidFill>
                <a:latin typeface="Source Sans Pro"/>
                <a:ea typeface="Source Sans Pro"/>
                <a:cs typeface="Source Sans Pro"/>
                <a:sym typeface="Wingdings" panose="05000000000000000000" pitchFamily="2" charset="2"/>
              </a:rPr>
              <a:t>” (todos los </a:t>
            </a:r>
            <a:r>
              <a:rPr lang="es-AR" sz="1200" dirty="0" err="1">
                <a:solidFill>
                  <a:schemeClr val="bg1"/>
                </a:solidFill>
                <a:latin typeface="Source Sans Pro"/>
                <a:ea typeface="Source Sans Pro"/>
                <a:cs typeface="Source Sans Pro"/>
                <a:sym typeface="Wingdings" panose="05000000000000000000" pitchFamily="2" charset="2"/>
              </a:rPr>
              <a:t>divs</a:t>
            </a:r>
            <a:r>
              <a:rPr lang="es-AR" sz="1200" dirty="0">
                <a:solidFill>
                  <a:schemeClr val="bg1"/>
                </a:solidFill>
                <a:latin typeface="Source Sans Pro"/>
                <a:ea typeface="Source Sans Pro"/>
                <a:cs typeface="Source Sans Pro"/>
                <a:sym typeface="Wingdings" panose="05000000000000000000" pitchFamily="2" charset="2"/>
              </a:rPr>
              <a:t>) “</a:t>
            </a:r>
            <a:r>
              <a:rPr lang="es-AR" sz="1200" dirty="0" err="1">
                <a:solidFill>
                  <a:schemeClr val="bg1"/>
                </a:solidFill>
                <a:latin typeface="Source Sans Pro"/>
                <a:ea typeface="Source Sans Pro"/>
                <a:cs typeface="Source Sans Pro"/>
                <a:sym typeface="Wingdings" panose="05000000000000000000" pitchFamily="2" charset="2"/>
              </a:rPr>
              <a:t>type</a:t>
            </a:r>
            <a:r>
              <a:rPr lang="es-AR" sz="1200" dirty="0">
                <a:solidFill>
                  <a:schemeClr val="bg1"/>
                </a:solidFill>
                <a:latin typeface="Source Sans Pro"/>
                <a:ea typeface="Source Sans Pro"/>
                <a:cs typeface="Source Sans Pro"/>
                <a:sym typeface="Wingdings" panose="05000000000000000000" pitchFamily="2" charset="2"/>
              </a:rPr>
              <a:t>” todos los nodos con el atributo </a:t>
            </a:r>
            <a:r>
              <a:rPr lang="es-AR" sz="1200" dirty="0" err="1">
                <a:solidFill>
                  <a:schemeClr val="bg1"/>
                </a:solidFill>
                <a:latin typeface="Source Sans Pro"/>
                <a:ea typeface="Source Sans Pro"/>
                <a:cs typeface="Source Sans Pro"/>
                <a:sym typeface="Wingdings" panose="05000000000000000000" pitchFamily="2" charset="2"/>
              </a:rPr>
              <a:t>type</a:t>
            </a:r>
            <a:r>
              <a:rPr lang="es-AR" sz="1200" dirty="0">
                <a:solidFill>
                  <a:schemeClr val="bg1"/>
                </a:solidFill>
                <a:latin typeface="Source Sans Pro"/>
                <a:ea typeface="Source Sans Pro"/>
                <a:cs typeface="Source Sans Pro"/>
                <a:sym typeface="Wingdings" panose="05000000000000000000" pitchFamily="2" charset="2"/>
              </a:rPr>
              <a:t>.</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endParaRPr lang="es-AR" sz="1200" dirty="0">
              <a:solidFill>
                <a:schemeClr val="bg1"/>
              </a:solidFill>
              <a:latin typeface="Source Sans Pro"/>
              <a:ea typeface="Source Sans Pro"/>
              <a:cs typeface="Source Sans Pro"/>
              <a:sym typeface="Wingdings" panose="05000000000000000000" pitchFamily="2" charset="2"/>
            </a:endParaRP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Wingdings" panose="05000000000000000000" pitchFamily="2" charset="2"/>
              </a:rPr>
              <a:t>Nodo1, Nodo2 todos los Nodo1 y Nodo2.</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endParaRPr lang="es-AR" sz="1200" dirty="0">
              <a:solidFill>
                <a:schemeClr val="bg1"/>
              </a:solidFill>
              <a:latin typeface="Source Sans Pro"/>
              <a:ea typeface="Source Sans Pro"/>
              <a:cs typeface="Source Sans Pro"/>
              <a:sym typeface="Wingdings" panose="05000000000000000000" pitchFamily="2" charset="2"/>
            </a:endParaRP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Wingdings" panose="05000000000000000000" pitchFamily="2" charset="2"/>
              </a:rPr>
              <a:t>Nodo1 Nodo2 todos los Nodos2 descendientes de Nodo1</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endParaRPr lang="es-AR" sz="1200" dirty="0">
              <a:solidFill>
                <a:schemeClr val="bg1"/>
              </a:solidFill>
              <a:latin typeface="Source Sans Pro"/>
              <a:ea typeface="Source Sans Pro"/>
              <a:cs typeface="Source Sans Pro"/>
              <a:sym typeface="Source Sans Pro"/>
            </a:endParaRP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Source Sans Pro"/>
              </a:rPr>
              <a:t>Nodo1&gt;Nodo2 todos los Nodo2 que son hijos de Nodo1</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endParaRPr lang="es-AR" sz="1200" dirty="0">
              <a:solidFill>
                <a:schemeClr val="bg1"/>
              </a:solidFill>
              <a:latin typeface="Source Sans Pro"/>
              <a:ea typeface="Source Sans Pro"/>
              <a:cs typeface="Source Sans Pro"/>
              <a:sym typeface="Source Sans Pro"/>
            </a:endParaRP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Source Sans Pro"/>
              </a:rPr>
              <a:t>Nodo1+Nodo2 Hermano de Nodo2 “Inmediatamente Después” de Nodo1</a:t>
            </a: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endParaRPr lang="es-AR" sz="1200" dirty="0">
              <a:solidFill>
                <a:schemeClr val="bg1"/>
              </a:solidFill>
              <a:latin typeface="Source Sans Pro"/>
              <a:ea typeface="Source Sans Pro"/>
              <a:cs typeface="Source Sans Pro"/>
              <a:sym typeface="Source Sans Pro"/>
            </a:endParaRPr>
          </a:p>
          <a:p>
            <a:pPr marL="171450" marR="0" lvl="0" indent="-171450" algn="l" rtl="0">
              <a:lnSpc>
                <a:spcPct val="100000"/>
              </a:lnSpc>
              <a:spcBef>
                <a:spcPts val="0"/>
              </a:spcBef>
              <a:spcAft>
                <a:spcPts val="0"/>
              </a:spcAft>
              <a:buClr>
                <a:schemeClr val="bg1"/>
              </a:buClr>
              <a:buSzPts val="2000"/>
              <a:buFont typeface="Arial" panose="020B0604020202020204" pitchFamily="34" charset="0"/>
              <a:buChar char="•"/>
            </a:pPr>
            <a:r>
              <a:rPr lang="es-AR" sz="1200" dirty="0">
                <a:solidFill>
                  <a:schemeClr val="bg1"/>
                </a:solidFill>
                <a:latin typeface="Source Sans Pro"/>
                <a:ea typeface="Source Sans Pro"/>
                <a:cs typeface="Source Sans Pro"/>
                <a:sym typeface="Source Sans Pro"/>
              </a:rPr>
              <a:t>Nodo1~Nodo2 Todos los Hermanos después de Nodo1 (alt+126)</a:t>
            </a:r>
            <a:endParaRPr sz="1200" b="0" i="0" u="none" strike="noStrike" cap="none" dirty="0">
              <a:solidFill>
                <a:schemeClr val="bg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3684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AR" sz="3000" dirty="0"/>
              <a:t>Child Node Numbering</a:t>
            </a:r>
            <a:endParaRPr lang="en-US"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Hijo específico de un nodo</a:t>
            </a:r>
          </a:p>
        </p:txBody>
      </p:sp>
      <p:sp>
        <p:nvSpPr>
          <p:cNvPr id="7" name="Google Shape;117;p8">
            <a:extLst>
              <a:ext uri="{FF2B5EF4-FFF2-40B4-BE49-F238E27FC236}">
                <a16:creationId xmlns:a16="http://schemas.microsoft.com/office/drawing/2014/main" id="{196CC313-4010-45DE-999D-5D0779EF9BA2}"/>
              </a:ext>
            </a:extLst>
          </p:cNvPr>
          <p:cNvSpPr txBox="1"/>
          <p:nvPr/>
        </p:nvSpPr>
        <p:spPr>
          <a:xfrm>
            <a:off x="720800" y="3164257"/>
            <a:ext cx="7325100" cy="184662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dirty="0">
                <a:solidFill>
                  <a:schemeClr val="bg1"/>
                </a:solidFill>
                <a:latin typeface="Source Sans Pro"/>
                <a:ea typeface="Source Sans Pro"/>
                <a:cs typeface="Source Sans Pro"/>
                <a:sym typeface="Source Sans Pro"/>
              </a:rPr>
              <a:t>C</a:t>
            </a:r>
            <a:r>
              <a:rPr lang="es" sz="1200" dirty="0">
                <a:solidFill>
                  <a:schemeClr val="bg1"/>
                </a:solidFill>
                <a:latin typeface="Source Sans Pro"/>
                <a:ea typeface="Source Sans Pro"/>
                <a:cs typeface="Source Sans Pro"/>
                <a:sym typeface="Source Sans Pro"/>
              </a:rPr>
              <a:t>heatsheet:</a:t>
            </a:r>
          </a:p>
          <a:p>
            <a:pPr marL="0" marR="0" lvl="0" indent="0" algn="l" rtl="0">
              <a:lnSpc>
                <a:spcPct val="100000"/>
              </a:lnSpc>
              <a:spcBef>
                <a:spcPts val="0"/>
              </a:spcBef>
              <a:spcAft>
                <a:spcPts val="0"/>
              </a:spcAft>
              <a:buClr>
                <a:srgbClr val="000000"/>
              </a:buClr>
              <a:buSzPts val="2000"/>
              <a:buFont typeface="Arial"/>
              <a:buNone/>
            </a:pPr>
            <a:endParaRPr lang="es" sz="1200"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Nodo1:first-child </a:t>
            </a:r>
            <a:r>
              <a:rPr lang="es-AR" sz="1200" b="0" i="0" u="none" strike="noStrike" cap="none" dirty="0">
                <a:solidFill>
                  <a:schemeClr val="bg1"/>
                </a:solidFill>
                <a:latin typeface="Source Sans Pro"/>
                <a:ea typeface="Source Sans Pro"/>
                <a:cs typeface="Source Sans Pro"/>
                <a:sym typeface="Wingdings" panose="05000000000000000000" pitchFamily="2" charset="2"/>
              </a:rPr>
              <a:t> todos los Nodo1 que son primer hijo</a:t>
            </a:r>
          </a:p>
          <a:p>
            <a:pPr marL="0" marR="0" lvl="0" indent="0" algn="l" rtl="0">
              <a:lnSpc>
                <a:spcPct val="100000"/>
              </a:lnSpc>
              <a:spcBef>
                <a:spcPts val="0"/>
              </a:spcBef>
              <a:spcAft>
                <a:spcPts val="0"/>
              </a:spcAft>
              <a:buClr>
                <a:srgbClr val="000000"/>
              </a:buClr>
              <a:buSzPts val="2000"/>
              <a:buFont typeface="Arial"/>
              <a:buNone/>
            </a:pPr>
            <a:endParaRPr lang="es-AR" sz="1200" b="0" i="0" u="none" strike="noStrike" cap="none" dirty="0">
              <a:solidFill>
                <a:schemeClr val="bg1"/>
              </a:solidFill>
              <a:latin typeface="Source Sans Pro"/>
              <a:ea typeface="Source Sans Pro"/>
              <a:cs typeface="Source Sans Pro"/>
              <a:sym typeface="Wingdings" panose="05000000000000000000" pitchFamily="2" charset="2"/>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Nodo1:last-child </a:t>
            </a:r>
            <a:r>
              <a:rPr lang="es-AR" sz="1200" b="0" i="0" u="none" strike="noStrike" cap="none" dirty="0">
                <a:solidFill>
                  <a:schemeClr val="bg1"/>
                </a:solidFill>
                <a:latin typeface="Source Sans Pro"/>
                <a:ea typeface="Source Sans Pro"/>
                <a:cs typeface="Source Sans Pro"/>
                <a:sym typeface="Wingdings" panose="05000000000000000000" pitchFamily="2" charset="2"/>
              </a:rPr>
              <a:t> todos los Nodo1 que son último hijo</a:t>
            </a:r>
          </a:p>
          <a:p>
            <a:pPr marL="0" marR="0" lvl="0" indent="0" algn="l" rtl="0">
              <a:lnSpc>
                <a:spcPct val="100000"/>
              </a:lnSpc>
              <a:spcBef>
                <a:spcPts val="0"/>
              </a:spcBef>
              <a:spcAft>
                <a:spcPts val="0"/>
              </a:spcAft>
              <a:buClr>
                <a:srgbClr val="000000"/>
              </a:buClr>
              <a:buSzPts val="2000"/>
              <a:buFont typeface="Arial"/>
              <a:buNone/>
            </a:pPr>
            <a:endParaRPr lang="es-AR" sz="1200" b="0" i="0" u="none" strike="noStrike" cap="none" dirty="0">
              <a:solidFill>
                <a:schemeClr val="bg1"/>
              </a:solidFill>
              <a:latin typeface="Source Sans Pro"/>
              <a:ea typeface="Source Sans Pro"/>
              <a:cs typeface="Source Sans Pro"/>
              <a:sym typeface="Wingdings" panose="05000000000000000000" pitchFamily="2" charset="2"/>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Nodo1:nth-child(n) </a:t>
            </a:r>
            <a:r>
              <a:rPr lang="es-AR" sz="1200" b="0" i="0" u="none" strike="noStrike" cap="none" dirty="0">
                <a:solidFill>
                  <a:schemeClr val="bg1"/>
                </a:solidFill>
                <a:latin typeface="Source Sans Pro"/>
                <a:ea typeface="Source Sans Pro"/>
                <a:cs typeface="Source Sans Pro"/>
                <a:sym typeface="Wingdings" panose="05000000000000000000" pitchFamily="2" charset="2"/>
              </a:rPr>
              <a:t> todos los Nodo1 que son n hijo</a:t>
            </a:r>
          </a:p>
          <a:p>
            <a:pPr marL="0" marR="0" lvl="0" indent="0" algn="l" rtl="0">
              <a:lnSpc>
                <a:spcPct val="100000"/>
              </a:lnSpc>
              <a:spcBef>
                <a:spcPts val="0"/>
              </a:spcBef>
              <a:spcAft>
                <a:spcPts val="0"/>
              </a:spcAft>
              <a:buClr>
                <a:srgbClr val="000000"/>
              </a:buClr>
              <a:buSzPts val="2000"/>
              <a:buFont typeface="Arial"/>
              <a:buNone/>
            </a:pPr>
            <a:endParaRPr lang="es-AR" sz="1200" b="0" i="0" u="none" strike="noStrike" cap="none" dirty="0">
              <a:solidFill>
                <a:schemeClr val="bg1"/>
              </a:solidFill>
              <a:latin typeface="Source Sans Pro"/>
              <a:ea typeface="Source Sans Pro"/>
              <a:cs typeface="Source Sans Pro"/>
              <a:sym typeface="Wingdings" panose="05000000000000000000" pitchFamily="2" charset="2"/>
            </a:endParaRPr>
          </a:p>
          <a:p>
            <a:pPr marL="0" marR="0" lvl="0" indent="0" algn="l" rtl="0">
              <a:lnSpc>
                <a:spcPct val="100000"/>
              </a:lnSpc>
              <a:spcBef>
                <a:spcPts val="0"/>
              </a:spcBef>
              <a:spcAft>
                <a:spcPts val="0"/>
              </a:spcAft>
              <a:buClr>
                <a:srgbClr val="000000"/>
              </a:buClr>
              <a:buSzPts val="2000"/>
              <a:buFont typeface="Arial"/>
              <a:buNone/>
            </a:pPr>
            <a:endParaRPr sz="1200" b="0" i="0" u="none" strike="noStrike" cap="none" dirty="0">
              <a:solidFill>
                <a:schemeClr val="bg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69411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ctrTitle"/>
          </p:nvPr>
        </p:nvSpPr>
        <p:spPr>
          <a:xfrm>
            <a:off x="842500" y="133025"/>
            <a:ext cx="7392900" cy="251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200" dirty="0"/>
              <a:t>Ejercicio Lúdico</a:t>
            </a:r>
            <a:endParaRPr sz="7200" dirty="0"/>
          </a:p>
        </p:txBody>
      </p:sp>
      <p:pic>
        <p:nvPicPr>
          <p:cNvPr id="196" name="Google Shape;196;p17"/>
          <p:cNvPicPr preferRelativeResize="0"/>
          <p:nvPr/>
        </p:nvPicPr>
        <p:blipFill rotWithShape="1">
          <a:blip r:embed="rId3">
            <a:alphaModFix/>
          </a:blip>
          <a:srcRect/>
          <a:stretch/>
        </p:blipFill>
        <p:spPr>
          <a:xfrm>
            <a:off x="7547025" y="170575"/>
            <a:ext cx="1434675" cy="806999"/>
          </a:xfrm>
          <a:prstGeom prst="rect">
            <a:avLst/>
          </a:prstGeom>
          <a:noFill/>
          <a:ln>
            <a:noFill/>
          </a:ln>
        </p:spPr>
      </p:pic>
      <p:pic>
        <p:nvPicPr>
          <p:cNvPr id="197" name="Google Shape;197;p17"/>
          <p:cNvPicPr preferRelativeResize="0"/>
          <p:nvPr/>
        </p:nvPicPr>
        <p:blipFill>
          <a:blip r:embed="rId4">
            <a:alphaModFix/>
          </a:blip>
          <a:stretch>
            <a:fillRect/>
          </a:stretch>
        </p:blipFill>
        <p:spPr>
          <a:xfrm>
            <a:off x="5473250" y="2761525"/>
            <a:ext cx="2815651" cy="218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10" name="Google Shape;210;p19"/>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11" name="Google Shape;211;p19"/>
          <p:cNvSpPr txBox="1"/>
          <p:nvPr/>
        </p:nvSpPr>
        <p:spPr>
          <a:xfrm>
            <a:off x="2417841" y="1657655"/>
            <a:ext cx="3740700" cy="123107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s" sz="2600" b="0" i="0" u="none" strike="noStrike" cap="none" dirty="0">
                <a:solidFill>
                  <a:schemeClr val="lt2"/>
                </a:solidFill>
                <a:latin typeface="Source Sans Pro"/>
                <a:ea typeface="Source Sans Pro"/>
                <a:cs typeface="Source Sans Pro"/>
                <a:sym typeface="Source Sans Pro"/>
              </a:rPr>
              <a:t>Completa el siguiente desafio en:</a:t>
            </a:r>
          </a:p>
          <a:p>
            <a:pPr marL="0" marR="0" lvl="0" indent="0" algn="l" rtl="0">
              <a:lnSpc>
                <a:spcPct val="100000"/>
              </a:lnSpc>
              <a:spcBef>
                <a:spcPts val="0"/>
              </a:spcBef>
              <a:spcAft>
                <a:spcPts val="0"/>
              </a:spcAft>
              <a:buClr>
                <a:srgbClr val="000000"/>
              </a:buClr>
              <a:buSzPts val="2600"/>
              <a:buFont typeface="Arial"/>
              <a:buNone/>
            </a:pPr>
            <a:endParaRPr lang="en-US" sz="16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F26BE568-C44E-4361-A182-ED3CBB532A27}"/>
              </a:ext>
            </a:extLst>
          </p:cNvPr>
          <p:cNvSpPr txBox="1"/>
          <p:nvPr/>
        </p:nvSpPr>
        <p:spPr>
          <a:xfrm>
            <a:off x="698183" y="3568811"/>
            <a:ext cx="7747634" cy="400110"/>
          </a:xfrm>
          <a:prstGeom prst="rect">
            <a:avLst/>
          </a:prstGeom>
          <a:noFill/>
        </p:spPr>
        <p:txBody>
          <a:bodyPr wrap="none" rtlCol="0">
            <a:spAutoFit/>
          </a:bodyPr>
          <a:lstStyle/>
          <a:p>
            <a:r>
              <a:rPr lang="en-US" sz="2000" dirty="0">
                <a:hlinkClick r:id="rId4"/>
              </a:rPr>
              <a:t>CSS Diner - Where we feast on CSS Selectors! (flukeout.github.io)</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ctrTitle"/>
          </p:nvPr>
        </p:nvSpPr>
        <p:spPr>
          <a:xfrm>
            <a:off x="483699" y="241825"/>
            <a:ext cx="6950164" cy="664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800" dirty="0"/>
              <a:t>End Day 2</a:t>
            </a:r>
            <a:endParaRPr sz="3800" dirty="0"/>
          </a:p>
        </p:txBody>
      </p:sp>
      <p:pic>
        <p:nvPicPr>
          <p:cNvPr id="235" name="Google Shape;235;p22"/>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236" name="Google Shape;236;p22"/>
          <p:cNvSpPr txBox="1"/>
          <p:nvPr/>
        </p:nvSpPr>
        <p:spPr>
          <a:xfrm>
            <a:off x="483699" y="906325"/>
            <a:ext cx="7990206" cy="133879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dirty="0">
                <a:solidFill>
                  <a:schemeClr val="bg2"/>
                </a:solidFill>
                <a:latin typeface="Source Sans Pro"/>
                <a:ea typeface="Source Sans Pro"/>
                <a:cs typeface="Arial"/>
                <a:sym typeface="Source Sans Pro"/>
              </a:rPr>
              <a:t>Es importante para nosotros que puedas compartir tu opinión acerca del training, esto nos permitirá mejorar en un futuro. Solo te tomará 5 minutos. </a:t>
            </a:r>
            <a:r>
              <a:rPr lang="es" sz="2500" b="1" i="0" u="none" strike="noStrike" cap="none" dirty="0">
                <a:solidFill>
                  <a:schemeClr val="bg2"/>
                </a:solidFill>
                <a:latin typeface="Source Sans Pro"/>
                <a:ea typeface="Source Sans Pro"/>
                <a:cs typeface="Arial"/>
                <a:sym typeface="Source Sans Pro"/>
              </a:rPr>
              <a:t>¡Muchas gracias!</a:t>
            </a:r>
            <a:endParaRPr sz="1500" b="1" i="0" u="none" strike="noStrike" cap="none" dirty="0">
              <a:solidFill>
                <a:schemeClr val="bg2"/>
              </a:solidFill>
              <a:latin typeface="Arial"/>
              <a:ea typeface="Arial"/>
              <a:cs typeface="Arial"/>
              <a:sym typeface="Arial"/>
            </a:endParaRPr>
          </a:p>
        </p:txBody>
      </p:sp>
      <p:sp>
        <p:nvSpPr>
          <p:cNvPr id="8" name="TextBox 7">
            <a:extLst>
              <a:ext uri="{FF2B5EF4-FFF2-40B4-BE49-F238E27FC236}">
                <a16:creationId xmlns:a16="http://schemas.microsoft.com/office/drawing/2014/main" id="{A5229FC6-3750-40B2-B437-1F8A63C6A9C0}"/>
              </a:ext>
            </a:extLst>
          </p:cNvPr>
          <p:cNvSpPr txBox="1"/>
          <p:nvPr/>
        </p:nvSpPr>
        <p:spPr>
          <a:xfrm>
            <a:off x="3325904" y="2750205"/>
            <a:ext cx="4896577" cy="2062103"/>
          </a:xfrm>
          <a:prstGeom prst="rect">
            <a:avLst/>
          </a:prstGeom>
          <a:noFill/>
        </p:spPr>
        <p:txBody>
          <a:bodyPr wrap="square">
            <a:spAutoFit/>
          </a:bodyPr>
          <a:lstStyle/>
          <a:p>
            <a:r>
              <a:rPr lang="es" sz="3200" b="1" dirty="0">
                <a:solidFill>
                  <a:schemeClr val="bg2"/>
                </a:solidFill>
                <a:latin typeface="Source Sans Pro"/>
                <a:ea typeface="Source Sans Pro"/>
                <a:sym typeface="Source Sans Pro"/>
              </a:rPr>
              <a:t>Puedes escanear el código QR o bien hacer click en este </a:t>
            </a:r>
            <a:r>
              <a:rPr lang="es" sz="3200" b="1" dirty="0">
                <a:solidFill>
                  <a:schemeClr val="accent6"/>
                </a:solidFill>
                <a:latin typeface="Source Sans Pro"/>
                <a:ea typeface="Source Sans Pro"/>
                <a:sym typeface="Source Sans Pro"/>
                <a:hlinkClick r:id="rId4">
                  <a:extLst>
                    <a:ext uri="{A12FA001-AC4F-418D-AE19-62706E023703}">
                      <ahyp:hlinkClr xmlns:ahyp="http://schemas.microsoft.com/office/drawing/2018/hyperlinkcolor" val="tx"/>
                    </a:ext>
                  </a:extLst>
                </a:hlinkClick>
              </a:rPr>
              <a:t>link</a:t>
            </a:r>
            <a:r>
              <a:rPr lang="es" sz="3200" b="1" dirty="0">
                <a:solidFill>
                  <a:schemeClr val="accent6"/>
                </a:solidFill>
                <a:latin typeface="Source Sans Pro"/>
                <a:ea typeface="Source Sans Pro"/>
                <a:sym typeface="Source Sans Pro"/>
              </a:rPr>
              <a:t> </a:t>
            </a:r>
            <a:r>
              <a:rPr lang="es" sz="3200" b="1" dirty="0">
                <a:solidFill>
                  <a:schemeClr val="bg2"/>
                </a:solidFill>
                <a:latin typeface="Source Sans Pro"/>
                <a:ea typeface="Source Sans Pro"/>
                <a:sym typeface="Source Sans Pro"/>
              </a:rPr>
              <a:t>para acceder a la encuesta.</a:t>
            </a:r>
            <a:endParaRPr lang="en-US" sz="3200" b="1" dirty="0"/>
          </a:p>
        </p:txBody>
      </p:sp>
      <p:pic>
        <p:nvPicPr>
          <p:cNvPr id="4098" name="Picture 1">
            <a:extLst>
              <a:ext uri="{FF2B5EF4-FFF2-40B4-BE49-F238E27FC236}">
                <a16:creationId xmlns:a16="http://schemas.microsoft.com/office/drawing/2014/main" id="{FC2892FB-1F31-4645-8140-F563C4F43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699" y="2898378"/>
            <a:ext cx="1826732" cy="182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1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ctrTitle"/>
          </p:nvPr>
        </p:nvSpPr>
        <p:spPr>
          <a:xfrm>
            <a:off x="485875" y="266425"/>
            <a:ext cx="8183700" cy="681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s" sz="4500" dirty="0"/>
              <a:t>Selenium Advanced</a:t>
            </a:r>
            <a:endParaRPr sz="4500" dirty="0"/>
          </a:p>
        </p:txBody>
      </p:sp>
      <p:sp>
        <p:nvSpPr>
          <p:cNvPr id="71" name="Google Shape;71;p2"/>
          <p:cNvSpPr txBox="1"/>
          <p:nvPr/>
        </p:nvSpPr>
        <p:spPr>
          <a:xfrm>
            <a:off x="485875" y="947425"/>
            <a:ext cx="7470000" cy="646500"/>
          </a:xfrm>
          <a:prstGeom prst="rect">
            <a:avLst/>
          </a:prstGeom>
          <a:noFill/>
          <a:ln>
            <a:noFill/>
          </a:ln>
        </p:spPr>
        <p:txBody>
          <a:bodyPr spcFirstLastPara="1" wrap="square" lIns="91425" tIns="91425" rIns="91425" bIns="91425" anchor="t" anchorCtr="0">
            <a:spAutoFit/>
          </a:bodyPr>
          <a:lstStyle/>
          <a:p>
            <a:pPr marL="0" marR="0" lvl="0" indent="457200" algn="l" rtl="0">
              <a:lnSpc>
                <a:spcPct val="100000"/>
              </a:lnSpc>
              <a:spcBef>
                <a:spcPts val="0"/>
              </a:spcBef>
              <a:spcAft>
                <a:spcPts val="0"/>
              </a:spcAft>
              <a:buClr>
                <a:srgbClr val="000000"/>
              </a:buClr>
              <a:buSzPts val="3000"/>
              <a:buFont typeface="Arial"/>
              <a:buNone/>
            </a:pPr>
            <a:r>
              <a:rPr lang="es" sz="3000" b="1" i="0" u="none" strike="noStrike" cap="none" dirty="0">
                <a:solidFill>
                  <a:schemeClr val="dk2"/>
                </a:solidFill>
                <a:latin typeface="Raleway"/>
                <a:ea typeface="Raleway"/>
                <a:cs typeface="Raleway"/>
                <a:sym typeface="Raleway"/>
              </a:rPr>
              <a:t>Schedule (18hs)</a:t>
            </a:r>
            <a:endParaRPr sz="300" b="0" i="0" u="none" strike="noStrike" cap="none" dirty="0">
              <a:solidFill>
                <a:srgbClr val="000000"/>
              </a:solidFill>
              <a:latin typeface="Arial"/>
              <a:ea typeface="Arial"/>
              <a:cs typeface="Arial"/>
              <a:sym typeface="Arial"/>
            </a:endParaRPr>
          </a:p>
        </p:txBody>
      </p:sp>
      <p:pic>
        <p:nvPicPr>
          <p:cNvPr id="72" name="Google Shape;72;p2"/>
          <p:cNvPicPr preferRelativeResize="0"/>
          <p:nvPr/>
        </p:nvPicPr>
        <p:blipFill rotWithShape="1">
          <a:blip r:embed="rId3">
            <a:alphaModFix/>
          </a:blip>
          <a:srcRect/>
          <a:stretch/>
        </p:blipFill>
        <p:spPr>
          <a:xfrm>
            <a:off x="7555075" y="140425"/>
            <a:ext cx="1434675" cy="806999"/>
          </a:xfrm>
          <a:prstGeom prst="rect">
            <a:avLst/>
          </a:prstGeom>
          <a:noFill/>
          <a:ln>
            <a:noFill/>
          </a:ln>
        </p:spPr>
      </p:pic>
      <p:graphicFrame>
        <p:nvGraphicFramePr>
          <p:cNvPr id="73" name="Google Shape;73;p2"/>
          <p:cNvGraphicFramePr/>
          <p:nvPr>
            <p:extLst>
              <p:ext uri="{D42A27DB-BD31-4B8C-83A1-F6EECF244321}">
                <p14:modId xmlns:p14="http://schemas.microsoft.com/office/powerpoint/2010/main" val="3636588352"/>
              </p:ext>
            </p:extLst>
          </p:nvPr>
        </p:nvGraphicFramePr>
        <p:xfrm>
          <a:off x="884420" y="1593925"/>
          <a:ext cx="7240480" cy="3261210"/>
        </p:xfrm>
        <a:graphic>
          <a:graphicData uri="http://schemas.openxmlformats.org/drawingml/2006/table">
            <a:tbl>
              <a:tblPr>
                <a:noFill/>
                <a:tableStyleId>{DE5ED760-064D-489D-A502-9431BC20E61A}</a:tableStyleId>
              </a:tblPr>
              <a:tblGrid>
                <a:gridCol w="362098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gridSpan="2">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dirty="0"/>
                        <a:t>Study Schedule</a:t>
                      </a:r>
                      <a:endParaRPr sz="1400" b="1" u="none" strike="noStrike" cap="none" dirty="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6FA8DC"/>
                    </a:solidFill>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dirty="0"/>
                        <a:t>Lunes 22</a:t>
                      </a:r>
                      <a:endParaRPr sz="1400" b="1" u="none" strike="noStrike" cap="none" dirty="0"/>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2"/>
                        </a:buClr>
                        <a:buSzPts val="1100"/>
                        <a:buFont typeface="Arial"/>
                        <a:buNone/>
                      </a:pPr>
                      <a:r>
                        <a:rPr lang="es" sz="1400" u="none" strike="noStrike" cap="none" dirty="0">
                          <a:solidFill>
                            <a:schemeClr val="dk2"/>
                          </a:solidFill>
                        </a:rPr>
                        <a:t>Sesión XPath - </a:t>
                      </a:r>
                      <a:r>
                        <a:rPr lang="es" sz="1400" i="1" u="none" strike="noStrike" cap="none" dirty="0">
                          <a:solidFill>
                            <a:schemeClr val="dk2"/>
                          </a:solidFill>
                        </a:rPr>
                        <a:t>2 hs</a:t>
                      </a:r>
                      <a:endParaRPr sz="1400" i="1" u="none" strike="noStrike" cap="none" dirty="0">
                        <a:solidFill>
                          <a:schemeClr val="dk2"/>
                        </a:solidFill>
                      </a:endParaRPr>
                    </a:p>
                    <a:p>
                      <a:pPr marL="0" marR="0" lvl="0" indent="0" algn="ctr" rtl="0">
                        <a:lnSpc>
                          <a:spcPct val="100000"/>
                        </a:lnSpc>
                        <a:spcBef>
                          <a:spcPts val="0"/>
                        </a:spcBef>
                        <a:spcAft>
                          <a:spcPts val="0"/>
                        </a:spcAft>
                        <a:buClr>
                          <a:schemeClr val="dk2"/>
                        </a:buClr>
                        <a:buSzPts val="1100"/>
                        <a:buFont typeface="Arial"/>
                        <a:buNone/>
                      </a:pPr>
                      <a:r>
                        <a:rPr lang="es" sz="1400" u="none" strike="noStrike" cap="none" dirty="0">
                          <a:solidFill>
                            <a:schemeClr val="dk2"/>
                          </a:solidFill>
                        </a:rPr>
                        <a:t>X</a:t>
                      </a:r>
                      <a:r>
                        <a:rPr lang="en-US" sz="1400" u="none" strike="noStrike" cap="none" dirty="0">
                          <a:solidFill>
                            <a:schemeClr val="dk2"/>
                          </a:solidFill>
                        </a:rPr>
                        <a:t>Path Exercise</a:t>
                      </a:r>
                      <a:r>
                        <a:rPr lang="es" sz="1400" u="none" strike="noStrike" cap="none" dirty="0">
                          <a:solidFill>
                            <a:schemeClr val="dk2"/>
                          </a:solidFill>
                        </a:rPr>
                        <a:t> - </a:t>
                      </a:r>
                      <a:r>
                        <a:rPr lang="es" sz="1400" i="1" u="none" strike="noStrike" cap="none" dirty="0">
                          <a:solidFill>
                            <a:schemeClr val="dk2"/>
                          </a:solidFill>
                        </a:rPr>
                        <a:t>2 hs</a:t>
                      </a:r>
                    </a:p>
                    <a:p>
                      <a:pPr marL="0" marR="0" lvl="0" indent="0" algn="ctr" rtl="0">
                        <a:lnSpc>
                          <a:spcPct val="100000"/>
                        </a:lnSpc>
                        <a:spcBef>
                          <a:spcPts val="0"/>
                        </a:spcBef>
                        <a:spcAft>
                          <a:spcPts val="0"/>
                        </a:spcAft>
                        <a:buClr>
                          <a:schemeClr val="dk2"/>
                        </a:buClr>
                        <a:buSzPts val="1100"/>
                        <a:buFont typeface="Arial"/>
                        <a:buNone/>
                      </a:pPr>
                      <a:r>
                        <a:rPr lang="es-AR" sz="1400" i="0" u="none" strike="noStrike" cap="none" dirty="0"/>
                        <a:t>Checkpoint Q&amp;A 1</a:t>
                      </a:r>
                      <a:r>
                        <a:rPr lang="es-AR" sz="1400" i="1" u="none" strike="noStrike" cap="none" dirty="0"/>
                        <a:t> – 1hs</a:t>
                      </a:r>
                      <a:endParaRPr sz="1400" i="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Jueves 25</a:t>
                      </a:r>
                      <a:endParaRPr sz="1400" b="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dirty="0"/>
                        <a:t>Sesión CSS Selectors - </a:t>
                      </a:r>
                      <a:r>
                        <a:rPr lang="es" sz="1400" i="1" u="none" strike="noStrike" cap="none" dirty="0"/>
                        <a:t>2 hs</a:t>
                      </a:r>
                      <a:endParaRPr sz="1400" i="1" u="none" strike="noStrike" cap="none" dirty="0"/>
                    </a:p>
                    <a:p>
                      <a:pPr marL="0" marR="0" lvl="0" indent="0" algn="ctr" rtl="0">
                        <a:lnSpc>
                          <a:spcPct val="100000"/>
                        </a:lnSpc>
                        <a:spcBef>
                          <a:spcPts val="0"/>
                        </a:spcBef>
                        <a:spcAft>
                          <a:spcPts val="0"/>
                        </a:spcAft>
                        <a:buClr>
                          <a:srgbClr val="000000"/>
                        </a:buClr>
                        <a:buSzPts val="1400"/>
                        <a:buFont typeface="Arial"/>
                        <a:buNone/>
                      </a:pPr>
                      <a:r>
                        <a:rPr lang="es" sz="1400" u="none" strike="noStrike" cap="none" dirty="0"/>
                        <a:t>CSS Selectors Exercise – </a:t>
                      </a:r>
                      <a:r>
                        <a:rPr lang="es" sz="1400" i="1" u="none" strike="noStrike" cap="none" dirty="0"/>
                        <a:t>2 hs</a:t>
                      </a:r>
                    </a:p>
                    <a:p>
                      <a:pPr marL="0" marR="0" lvl="0" indent="0" algn="ctr" rtl="0">
                        <a:lnSpc>
                          <a:spcPct val="100000"/>
                        </a:lnSpc>
                        <a:spcBef>
                          <a:spcPts val="0"/>
                        </a:spcBef>
                        <a:spcAft>
                          <a:spcPts val="0"/>
                        </a:spcAft>
                        <a:buClr>
                          <a:srgbClr val="000000"/>
                        </a:buClr>
                        <a:buSzPts val="1400"/>
                        <a:buFont typeface="Arial"/>
                        <a:buNone/>
                      </a:pPr>
                      <a:r>
                        <a:rPr lang="es" sz="1400" i="0" u="none" strike="noStrike" cap="none" dirty="0"/>
                        <a:t>Checkpoint Q&amp;A 2 </a:t>
                      </a:r>
                      <a:r>
                        <a:rPr lang="es" sz="1400" i="1" u="none" strike="noStrike" cap="none" dirty="0"/>
                        <a:t>– 1hs</a:t>
                      </a:r>
                      <a:endParaRPr sz="1400" i="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Lunes 29</a:t>
                      </a:r>
                      <a:endParaRPr sz="1400" b="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u="none" strike="noStrike" cap="none" dirty="0"/>
                        <a:t>POM in Depth – </a:t>
                      </a:r>
                      <a:r>
                        <a:rPr lang="es-AR" sz="1400" i="1" u="none" strike="noStrike" cap="none" dirty="0"/>
                        <a:t>2 hs</a:t>
                      </a:r>
                    </a:p>
                    <a:p>
                      <a:pPr marL="0" marR="0" lvl="0" indent="0" algn="ctr" rtl="0">
                        <a:lnSpc>
                          <a:spcPct val="100000"/>
                        </a:lnSpc>
                        <a:spcBef>
                          <a:spcPts val="0"/>
                        </a:spcBef>
                        <a:spcAft>
                          <a:spcPts val="0"/>
                        </a:spcAft>
                        <a:buClr>
                          <a:srgbClr val="000000"/>
                        </a:buClr>
                        <a:buSzPts val="1400"/>
                        <a:buFont typeface="Arial"/>
                        <a:buNone/>
                      </a:pPr>
                      <a:r>
                        <a:rPr lang="es-AR" sz="1400" i="0" u="none" strike="noStrike" cap="none" dirty="0"/>
                        <a:t>POM Exercise (Google Search)</a:t>
                      </a:r>
                      <a:r>
                        <a:rPr lang="es-AR" sz="1400" i="1" u="none" strike="noStrike" cap="none" dirty="0"/>
                        <a:t> – 1 hs</a:t>
                      </a:r>
                    </a:p>
                    <a:p>
                      <a:pPr marL="0" marR="0" lvl="0" indent="0" algn="ctr" rtl="0">
                        <a:lnSpc>
                          <a:spcPct val="100000"/>
                        </a:lnSpc>
                        <a:spcBef>
                          <a:spcPts val="0"/>
                        </a:spcBef>
                        <a:spcAft>
                          <a:spcPts val="0"/>
                        </a:spcAft>
                        <a:buClr>
                          <a:srgbClr val="000000"/>
                        </a:buClr>
                        <a:buSzPts val="1400"/>
                        <a:buFont typeface="Arial"/>
                        <a:buNone/>
                      </a:pPr>
                      <a:r>
                        <a:rPr lang="es-AR" sz="1400" i="0" u="none" strike="noStrike" cap="none" dirty="0"/>
                        <a:t>Checkpoint Q&amp;A 3</a:t>
                      </a:r>
                      <a:r>
                        <a:rPr lang="es-AR" sz="1400" i="1" u="none" strike="noStrike" cap="none" dirty="0"/>
                        <a:t> – 1hs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Jueves 1</a:t>
                      </a:r>
                      <a:endParaRPr sz="1400" b="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u="none" strike="noStrike" cap="none" dirty="0"/>
                        <a:t>Self practice (HerokuApp) </a:t>
                      </a:r>
                      <a:r>
                        <a:rPr lang="es" sz="1400" i="1" u="none" strike="noStrike" cap="none" dirty="0"/>
                        <a:t>– 4hs</a:t>
                      </a:r>
                      <a:endParaRPr sz="1400" i="1" u="none" strike="noStrike" cap="none" dirty="0"/>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ctrTitle"/>
          </p:nvPr>
        </p:nvSpPr>
        <p:spPr>
          <a:xfrm>
            <a:off x="346650" y="140425"/>
            <a:ext cx="7392900" cy="2270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7000"/>
              <a:t>01. Introducción</a:t>
            </a:r>
            <a:endParaRPr sz="7000"/>
          </a:p>
        </p:txBody>
      </p:sp>
      <p:pic>
        <p:nvPicPr>
          <p:cNvPr id="79" name="Google Shape;79;p3"/>
          <p:cNvPicPr preferRelativeResize="0"/>
          <p:nvPr/>
        </p:nvPicPr>
        <p:blipFill rotWithShape="1">
          <a:blip r:embed="rId3">
            <a:alphaModFix/>
          </a:blip>
          <a:srcRect/>
          <a:stretch/>
        </p:blipFill>
        <p:spPr>
          <a:xfrm>
            <a:off x="7547025" y="170575"/>
            <a:ext cx="1434675" cy="806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ctrTitle"/>
          </p:nvPr>
        </p:nvSpPr>
        <p:spPr>
          <a:xfrm>
            <a:off x="346650" y="2716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Alcance del Training</a:t>
            </a:r>
            <a:endParaRPr sz="3000" dirty="0"/>
          </a:p>
        </p:txBody>
      </p:sp>
      <p:pic>
        <p:nvPicPr>
          <p:cNvPr id="85" name="Google Shape;85;p4"/>
          <p:cNvPicPr preferRelativeResize="0"/>
          <p:nvPr/>
        </p:nvPicPr>
        <p:blipFill rotWithShape="1">
          <a:blip r:embed="rId3">
            <a:alphaModFix/>
          </a:blip>
          <a:srcRect/>
          <a:stretch/>
        </p:blipFill>
        <p:spPr>
          <a:xfrm>
            <a:off x="7547025" y="170575"/>
            <a:ext cx="1434675" cy="806999"/>
          </a:xfrm>
          <a:prstGeom prst="rect">
            <a:avLst/>
          </a:prstGeom>
          <a:noFill/>
          <a:ln>
            <a:noFill/>
          </a:ln>
        </p:spPr>
      </p:pic>
      <p:sp>
        <p:nvSpPr>
          <p:cNvPr id="86" name="Google Shape;86;p4"/>
          <p:cNvSpPr txBox="1"/>
          <p:nvPr/>
        </p:nvSpPr>
        <p:spPr>
          <a:xfrm>
            <a:off x="483725" y="935175"/>
            <a:ext cx="7063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Source Sans Pro"/>
                <a:ea typeface="Source Sans Pro"/>
                <a:cs typeface="Source Sans Pro"/>
                <a:sym typeface="Source Sans Pro"/>
              </a:rPr>
              <a:t>Tanto los que asistieron al training anterior, y los que no lo tomaron y actualmente tienen algo de experiencia con Selenium, sabemos o notamos que el “éxito” de nuestras pruebas depende de algunos factores, de los cuales, durante este training, vamos a hacer hincapié en dos de ellos, los que considero son los más críticos para el éxito de las mismas</a:t>
            </a:r>
          </a:p>
        </p:txBody>
      </p:sp>
      <p:pic>
        <p:nvPicPr>
          <p:cNvPr id="1026" name="Picture 2" descr="Browse a XML file with Xpath and PHP | Maxime Huran">
            <a:extLst>
              <a:ext uri="{FF2B5EF4-FFF2-40B4-BE49-F238E27FC236}">
                <a16:creationId xmlns:a16="http://schemas.microsoft.com/office/drawing/2014/main" id="{AC23E437-E408-4147-81B6-1494045790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97" y="3503928"/>
            <a:ext cx="1895475" cy="885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la enciclopedia libre">
            <a:extLst>
              <a:ext uri="{FF2B5EF4-FFF2-40B4-BE49-F238E27FC236}">
                <a16:creationId xmlns:a16="http://schemas.microsoft.com/office/drawing/2014/main" id="{1BCB0A3A-1876-44A7-9137-A23DB11F58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766" y="2724392"/>
            <a:ext cx="1616414" cy="2282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Selectores</a:t>
            </a:r>
            <a:endParaRPr sz="3000" dirty="0"/>
          </a:p>
        </p:txBody>
      </p:sp>
      <p:pic>
        <p:nvPicPr>
          <p:cNvPr id="95" name="Google Shape;95;p5"/>
          <p:cNvPicPr preferRelativeResize="0"/>
          <p:nvPr/>
        </p:nvPicPr>
        <p:blipFill rotWithShape="1">
          <a:blip r:embed="rId3">
            <a:alphaModFix/>
          </a:blip>
          <a:srcRect/>
          <a:stretch/>
        </p:blipFill>
        <p:spPr>
          <a:xfrm>
            <a:off x="7532225" y="30475"/>
            <a:ext cx="1434675" cy="806999"/>
          </a:xfrm>
          <a:prstGeom prst="rect">
            <a:avLst/>
          </a:prstGeom>
          <a:noFill/>
          <a:ln>
            <a:noFill/>
          </a:ln>
        </p:spPr>
      </p:pic>
      <p:sp>
        <p:nvSpPr>
          <p:cNvPr id="96" name="Google Shape;96;p5"/>
          <p:cNvSpPr txBox="1"/>
          <p:nvPr/>
        </p:nvSpPr>
        <p:spPr>
          <a:xfrm>
            <a:off x="265245" y="699375"/>
            <a:ext cx="8083017" cy="1846629"/>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La estabilidad/flakiness/confiabilidad de nuestras pruebas, depende en gran medida de la correcta elección de nuestros selectores con los cuales nosotros tenemos que interactuar y/o validar, dado que durante las distintas ejecuciones el DOM de nuestra aplicación podría sufrir peñas modificaciones las cuales harían que dichos elementos sean inaccesibles con un selector “</a:t>
            </a:r>
            <a:r>
              <a:rPr lang="es-AR" sz="1800" dirty="0" err="1">
                <a:latin typeface="Calibri" panose="020F0502020204030204" pitchFamily="34" charset="0"/>
                <a:ea typeface="Calibri" panose="020F0502020204030204" pitchFamily="34" charset="0"/>
                <a:cs typeface="Times New Roman" panose="02020603050405020304" pitchFamily="18" charset="0"/>
              </a:rPr>
              <a:t>f</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laky</a:t>
            </a:r>
            <a:r>
              <a:rPr lang="es-AR" sz="1800" dirty="0">
                <a:effectLst/>
                <a:latin typeface="Calibri" panose="020F0502020204030204" pitchFamily="34" charset="0"/>
                <a:ea typeface="Calibri" panose="020F0502020204030204" pitchFamily="34" charset="0"/>
                <a:cs typeface="Times New Roman" panose="02020603050405020304" pitchFamily="18" charset="0"/>
              </a:rPr>
              <a:t>” o poco confiable.</a:t>
            </a:r>
            <a:endParaRPr sz="2000" b="0" i="0" u="none" strike="noStrike" cap="none" dirty="0">
              <a:solidFill>
                <a:schemeClr val="bg1"/>
              </a:solidFill>
              <a:latin typeface="Source Sans Pro"/>
              <a:ea typeface="Source Sans Pro"/>
              <a:cs typeface="Source Sans Pro"/>
              <a:sym typeface="Source Sans Pro"/>
            </a:endParaRPr>
          </a:p>
        </p:txBody>
      </p:sp>
      <p:sp>
        <p:nvSpPr>
          <p:cNvPr id="6" name="Google Shape;96;p5">
            <a:extLst>
              <a:ext uri="{FF2B5EF4-FFF2-40B4-BE49-F238E27FC236}">
                <a16:creationId xmlns:a16="http://schemas.microsoft.com/office/drawing/2014/main" id="{C480F5BC-F1D1-404B-B234-DC10F68A531C}"/>
              </a:ext>
            </a:extLst>
          </p:cNvPr>
          <p:cNvSpPr txBox="1"/>
          <p:nvPr/>
        </p:nvSpPr>
        <p:spPr>
          <a:xfrm>
            <a:off x="346650" y="2937905"/>
            <a:ext cx="8083017" cy="738633"/>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bg1"/>
              </a:buClr>
              <a:buSzPts val="1800"/>
              <a:buFont typeface="Source Sans Pro"/>
              <a:buChar char="●"/>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Dado que en Selenium para poder interactuar con el DOM utiliza como estrategia acceder al mismo a través de los siguientes “locators”:</a:t>
            </a:r>
          </a:p>
        </p:txBody>
      </p:sp>
      <p:sp>
        <p:nvSpPr>
          <p:cNvPr id="2" name="TextBox 1">
            <a:extLst>
              <a:ext uri="{FF2B5EF4-FFF2-40B4-BE49-F238E27FC236}">
                <a16:creationId xmlns:a16="http://schemas.microsoft.com/office/drawing/2014/main" id="{8BB5B41A-7F7F-4160-B553-4EBD7E07566D}"/>
              </a:ext>
            </a:extLst>
          </p:cNvPr>
          <p:cNvSpPr txBox="1"/>
          <p:nvPr/>
        </p:nvSpPr>
        <p:spPr>
          <a:xfrm>
            <a:off x="983371" y="3611813"/>
            <a:ext cx="1486304" cy="1169551"/>
          </a:xfrm>
          <a:prstGeom prst="rect">
            <a:avLst/>
          </a:prstGeom>
          <a:noFill/>
        </p:spPr>
        <p:txBody>
          <a:bodyPr wrap="none" rtlCol="0">
            <a:spAutoFit/>
          </a:bodyPr>
          <a:lstStyle/>
          <a:p>
            <a:pPr marL="457200" lvl="1" indent="-342900">
              <a:buClr>
                <a:schemeClr val="bg1"/>
              </a:buClr>
              <a:buSzPts val="1800"/>
              <a:buFont typeface="Source Sans Pro"/>
              <a:buChar char="●"/>
            </a:pPr>
            <a:r>
              <a:rPr lang="es-E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Id</a:t>
            </a:r>
          </a:p>
          <a:p>
            <a:pPr marL="457200" lvl="1" indent="-342900">
              <a:buClr>
                <a:schemeClr val="bg1"/>
              </a:buClr>
              <a:buSzPts val="1800"/>
              <a:buFont typeface="Source Sans Pro"/>
              <a:buChar char="●"/>
            </a:pPr>
            <a:r>
              <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Name</a:t>
            </a:r>
          </a:p>
          <a:p>
            <a:pPr marL="457200" lvl="1" indent="-342900">
              <a:buClr>
                <a:schemeClr val="bg1"/>
              </a:buClr>
              <a:buSzPts val="1800"/>
              <a:buFont typeface="Source Sans Pro"/>
              <a:buChar char="●"/>
            </a:pPr>
            <a:r>
              <a:rPr lang="es-E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TagName</a:t>
            </a:r>
          </a:p>
          <a:p>
            <a:pPr marL="457200" lvl="1" indent="-342900">
              <a:buClr>
                <a:schemeClr val="bg1"/>
              </a:buClr>
              <a:buSzPts val="1800"/>
              <a:buFont typeface="Source Sans Pro"/>
              <a:buChar char="●"/>
            </a:pP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Class Name</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11041DEE-9F07-48CD-89AF-F942E0CF0DF0}"/>
              </a:ext>
            </a:extLst>
          </p:cNvPr>
          <p:cNvSpPr txBox="1"/>
          <p:nvPr/>
        </p:nvSpPr>
        <p:spPr>
          <a:xfrm>
            <a:off x="3247850" y="3611813"/>
            <a:ext cx="1810111" cy="954107"/>
          </a:xfrm>
          <a:prstGeom prst="rect">
            <a:avLst/>
          </a:prstGeom>
          <a:noFill/>
        </p:spPr>
        <p:txBody>
          <a:bodyPr wrap="none" rtlCol="0">
            <a:spAutoFit/>
          </a:bodyPr>
          <a:lstStyle/>
          <a:p>
            <a:pPr marL="457200" lvl="1" indent="-342900">
              <a:buClr>
                <a:schemeClr val="bg1"/>
              </a:buClr>
              <a:buSzPts val="1800"/>
              <a:buFont typeface="Source Sans Pro"/>
              <a:buChar char="●"/>
            </a:pPr>
            <a:r>
              <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Link Text</a:t>
            </a:r>
          </a:p>
          <a:p>
            <a:pPr marL="457200" lvl="1" indent="-342900">
              <a:buClr>
                <a:schemeClr val="bg1"/>
              </a:buClr>
              <a:buSzPts val="1800"/>
              <a:buFont typeface="Source Sans Pro"/>
              <a:buChar char="●"/>
            </a:pP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Partial Link Text</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342900">
              <a:buClr>
                <a:schemeClr val="bg1"/>
              </a:buClr>
              <a:buSzPts val="1800"/>
              <a:buFont typeface="Source Sans Pro"/>
              <a:buChar char="●"/>
            </a:pPr>
            <a:r>
              <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XPath</a:t>
            </a:r>
          </a:p>
          <a:p>
            <a:pPr marL="457200" lvl="1" indent="-342900">
              <a:buClr>
                <a:schemeClr val="bg1"/>
              </a:buClr>
              <a:buSzPts val="1800"/>
              <a:buFont typeface="Source Sans Pro"/>
              <a:buChar char="●"/>
            </a:pPr>
            <a:r>
              <a:rPr lang="es-ES" sz="14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CSS Selectors</a:t>
            </a:r>
            <a:endParaRPr lang="en-US" b="1" dirty="0"/>
          </a:p>
        </p:txBody>
      </p:sp>
      <p:sp>
        <p:nvSpPr>
          <p:cNvPr id="9" name="Google Shape;96;p5">
            <a:extLst>
              <a:ext uri="{FF2B5EF4-FFF2-40B4-BE49-F238E27FC236}">
                <a16:creationId xmlns:a16="http://schemas.microsoft.com/office/drawing/2014/main" id="{1CD8AD70-D888-4AA9-8A1F-80803E4985C5}"/>
              </a:ext>
            </a:extLst>
          </p:cNvPr>
          <p:cNvSpPr txBox="1"/>
          <p:nvPr/>
        </p:nvSpPr>
        <p:spPr>
          <a:xfrm>
            <a:off x="265245" y="4516748"/>
            <a:ext cx="8083017" cy="461635"/>
          </a:xfrm>
          <a:prstGeom prst="rect">
            <a:avLst/>
          </a:prstGeom>
          <a:noFill/>
          <a:ln>
            <a:noFill/>
          </a:ln>
        </p:spPr>
        <p:txBody>
          <a:bodyPr spcFirstLastPara="1" wrap="square" lIns="91425" tIns="91425" rIns="91425" bIns="91425" anchor="t" anchorCtr="0">
            <a:spAutoFit/>
          </a:bodyPr>
          <a:lstStyle/>
          <a:p>
            <a:pPr marL="114300" marR="0" lvl="0" algn="l" rtl="0">
              <a:lnSpc>
                <a:spcPct val="100000"/>
              </a:lnSpc>
              <a:spcBef>
                <a:spcPts val="0"/>
              </a:spcBef>
              <a:spcAft>
                <a:spcPts val="0"/>
              </a:spcAft>
              <a:buClr>
                <a:schemeClr val="bg1"/>
              </a:buClr>
              <a:buSzPts val="1800"/>
            </a:pPr>
            <a:r>
              <a:rPr lang="es-ES"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t>        En la Sesión de hoy vamos a estar haciendo foco en CSS Selectors.</a:t>
            </a:r>
            <a:endPar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ctrTitle"/>
          </p:nvPr>
        </p:nvSpPr>
        <p:spPr>
          <a:xfrm>
            <a:off x="346650" y="945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CSS Selectors – ¿Qué es?</a:t>
            </a:r>
            <a:endParaRPr sz="3000" dirty="0"/>
          </a:p>
        </p:txBody>
      </p:sp>
      <p:pic>
        <p:nvPicPr>
          <p:cNvPr id="95" name="Google Shape;95;p5"/>
          <p:cNvPicPr preferRelativeResize="0"/>
          <p:nvPr/>
        </p:nvPicPr>
        <p:blipFill rotWithShape="1">
          <a:blip r:embed="rId3">
            <a:alphaModFix/>
          </a:blip>
          <a:srcRect/>
          <a:stretch/>
        </p:blipFill>
        <p:spPr>
          <a:xfrm>
            <a:off x="7532225" y="30475"/>
            <a:ext cx="1434675" cy="806999"/>
          </a:xfrm>
          <a:prstGeom prst="rect">
            <a:avLst/>
          </a:prstGeom>
          <a:noFill/>
          <a:ln>
            <a:noFill/>
          </a:ln>
        </p:spPr>
      </p:pic>
      <p:sp>
        <p:nvSpPr>
          <p:cNvPr id="96" name="Google Shape;96;p5"/>
          <p:cNvSpPr txBox="1"/>
          <p:nvPr/>
        </p:nvSpPr>
        <p:spPr>
          <a:xfrm>
            <a:off x="265245" y="699375"/>
            <a:ext cx="8083017" cy="156963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CSS </a:t>
            </a: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Cascading Style Sheet“</a:t>
            </a:r>
            <a:endParaRPr lang="es-ES"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114300" marR="0" lvl="0" algn="l" rtl="0">
              <a:lnSpc>
                <a:spcPct val="100000"/>
              </a:lnSpc>
              <a:spcBef>
                <a:spcPts val="0"/>
              </a:spcBef>
              <a:spcAft>
                <a:spcPts val="0"/>
              </a:spcAft>
              <a:buClr>
                <a:srgbClr val="000000"/>
              </a:buClr>
              <a:buSzPts val="1800"/>
            </a:pPr>
            <a:endParaRPr lang="es-AR" sz="1800" dirty="0">
              <a:solidFill>
                <a:schemeClr val="bg2"/>
              </a:solidFill>
              <a:latin typeface="Calibri" panose="020F0502020204030204" pitchFamily="34" charset="0"/>
              <a:ea typeface="Calibri" panose="020F0502020204030204" pitchFamily="34" charset="0"/>
              <a:cs typeface="Times New Roman" panose="02020603050405020304" pitchFamily="18" charset="0"/>
            </a:endParaRPr>
          </a:p>
          <a:p>
            <a:pPr marL="114300" marR="0" lvl="0" algn="l" rtl="0">
              <a:lnSpc>
                <a:spcPct val="100000"/>
              </a:lnSpc>
              <a:spcBef>
                <a:spcPts val="0"/>
              </a:spcBef>
              <a:spcAft>
                <a:spcPts val="0"/>
              </a:spcAft>
              <a:buClr>
                <a:srgbClr val="000000"/>
              </a:buClr>
              <a:buSzPts val="1800"/>
            </a:pPr>
            <a:r>
              <a:rPr lang="es-AR"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Originalmente utilizado para aplicar estilos en los documentos HTML y a sus elementos</a:t>
            </a:r>
            <a:r>
              <a:rPr lang="es-ES" sz="1800" dirty="0">
                <a:solidFill>
                  <a:schemeClr val="bg2"/>
                </a:solidFill>
                <a:latin typeface="Calibri" panose="020F0502020204030204" pitchFamily="34" charset="0"/>
                <a:ea typeface="Calibri" panose="020F0502020204030204" pitchFamily="34" charset="0"/>
                <a:cs typeface="Times New Roman" panose="02020603050405020304" pitchFamily="18" charset="0"/>
              </a:rPr>
              <a:t>, por ejemplo: colores, fonts, margen, tamaño, etc. a través de archivos con extensión CSS o simplemente dentro del documento HTML.</a:t>
            </a:r>
            <a:endParaRPr lang="es-AR" sz="1800" dirty="0">
              <a:solidFill>
                <a:schemeClr val="bg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900D6F61-46A3-4275-A3C6-C0140A2E142B}"/>
              </a:ext>
            </a:extLst>
          </p:cNvPr>
          <p:cNvSpPr txBox="1"/>
          <p:nvPr/>
        </p:nvSpPr>
        <p:spPr>
          <a:xfrm>
            <a:off x="151207" y="4444125"/>
            <a:ext cx="8620250" cy="577081"/>
          </a:xfrm>
          <a:prstGeom prst="rect">
            <a:avLst/>
          </a:prstGeom>
          <a:noFill/>
        </p:spPr>
        <p:txBody>
          <a:bodyPr wrap="square" rtlCol="0">
            <a:spAutoFit/>
          </a:bodyPr>
          <a:lstStyle/>
          <a:p>
            <a:r>
              <a:rPr lang="es-ES" sz="1050" b="0" i="0" dirty="0">
                <a:solidFill>
                  <a:schemeClr val="bg1"/>
                </a:solidFill>
                <a:effectLst/>
                <a:latin typeface="Roboto" panose="02000000000000000000" pitchFamily="2" charset="0"/>
              </a:rPr>
              <a:t>* DOM es una abreviatura de </a:t>
            </a:r>
            <a:r>
              <a:rPr lang="es-ES" sz="1050" b="1" i="0" dirty="0" err="1">
                <a:solidFill>
                  <a:schemeClr val="bg1"/>
                </a:solidFill>
                <a:effectLst/>
                <a:latin typeface="Roboto" panose="02000000000000000000" pitchFamily="2" charset="0"/>
              </a:rPr>
              <a:t>Document</a:t>
            </a:r>
            <a:r>
              <a:rPr lang="es-ES" sz="1050" b="1" i="0" dirty="0">
                <a:solidFill>
                  <a:schemeClr val="bg1"/>
                </a:solidFill>
                <a:effectLst/>
                <a:latin typeface="Roboto" panose="02000000000000000000" pitchFamily="2" charset="0"/>
              </a:rPr>
              <a:t> </a:t>
            </a:r>
            <a:r>
              <a:rPr lang="es-ES" sz="1050" b="1" i="0" dirty="0" err="1">
                <a:solidFill>
                  <a:schemeClr val="bg1"/>
                </a:solidFill>
                <a:effectLst/>
                <a:latin typeface="Roboto" panose="02000000000000000000" pitchFamily="2" charset="0"/>
              </a:rPr>
              <a:t>Object</a:t>
            </a:r>
            <a:r>
              <a:rPr lang="es-ES" sz="1050" b="1" i="0" dirty="0">
                <a:solidFill>
                  <a:schemeClr val="bg1"/>
                </a:solidFill>
                <a:effectLst/>
                <a:latin typeface="Roboto" panose="02000000000000000000" pitchFamily="2" charset="0"/>
              </a:rPr>
              <a:t> </a:t>
            </a:r>
            <a:r>
              <a:rPr lang="es-ES" sz="1050" b="1" i="0" dirty="0" err="1">
                <a:solidFill>
                  <a:schemeClr val="bg1"/>
                </a:solidFill>
                <a:effectLst/>
                <a:latin typeface="Roboto" panose="02000000000000000000" pitchFamily="2" charset="0"/>
              </a:rPr>
              <a:t>Model</a:t>
            </a:r>
            <a:r>
              <a:rPr lang="es-ES" sz="1050" b="0" i="0" dirty="0">
                <a:solidFill>
                  <a:schemeClr val="bg1"/>
                </a:solidFill>
                <a:effectLst/>
                <a:latin typeface="Roboto" panose="02000000000000000000" pitchFamily="2" charset="0"/>
              </a:rPr>
              <a:t>. En español podríamos traducirlo por Modelo de Objeto de Documento, nos hemos referido al DOM habitualmente con el nombre de jerarquía de objetos del navegador, porque realmente es una estructura jerárquica donde existen varios objetos y unos dependen de otros.</a:t>
            </a:r>
            <a:endParaRPr lang="en-US" sz="1050" dirty="0">
              <a:solidFill>
                <a:schemeClr val="bg1"/>
              </a:solidFill>
            </a:endParaRPr>
          </a:p>
        </p:txBody>
      </p:sp>
      <p:sp>
        <p:nvSpPr>
          <p:cNvPr id="7" name="TextBox 6">
            <a:extLst>
              <a:ext uri="{FF2B5EF4-FFF2-40B4-BE49-F238E27FC236}">
                <a16:creationId xmlns:a16="http://schemas.microsoft.com/office/drawing/2014/main" id="{C6D7E846-FC1B-49DF-94C7-A2D17B882F7C}"/>
              </a:ext>
            </a:extLst>
          </p:cNvPr>
          <p:cNvSpPr txBox="1"/>
          <p:nvPr/>
        </p:nvSpPr>
        <p:spPr>
          <a:xfrm>
            <a:off x="151207" y="2812909"/>
            <a:ext cx="3231811" cy="1938992"/>
          </a:xfrm>
          <a:prstGeom prst="rect">
            <a:avLst/>
          </a:prstGeom>
          <a:noFill/>
        </p:spPr>
        <p:txBody>
          <a:bodyPr wrap="square" rtlCol="0">
            <a:spAutoFit/>
          </a:bodyPr>
          <a:lstStyle/>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Attributes</a:t>
            </a:r>
            <a:endParaRPr lang="es-AR"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Dynamic</a:t>
            </a: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Multiple Attributes</a:t>
            </a:r>
            <a:endPar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H</a:t>
            </a:r>
            <a:r>
              <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ierarchy</a:t>
            </a:r>
          </a:p>
          <a:p>
            <a:pPr marL="400050" marR="0" lvl="0" indent="-285750" algn="l" rtl="0">
              <a:lnSpc>
                <a:spcPct val="100000"/>
              </a:lnSpc>
              <a:spcBef>
                <a:spcPts val="0"/>
              </a:spcBef>
              <a:spcAft>
                <a:spcPts val="0"/>
              </a:spcAft>
              <a:buClr>
                <a:schemeClr val="bg1"/>
              </a:buClr>
              <a:buSzPts val="1800"/>
              <a:buFont typeface="Arial" panose="020B0604020202020204" pitchFamily="34" charset="0"/>
              <a:buChar char="•"/>
            </a:pPr>
            <a:r>
              <a:rPr lang="es-A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Child Node Numbering</a:t>
            </a:r>
          </a:p>
          <a:p>
            <a:pPr>
              <a:buClr>
                <a:schemeClr val="bg1"/>
              </a:buClr>
            </a:pPr>
            <a:endParaRPr lang="en-US" sz="2000" dirty="0">
              <a:solidFill>
                <a:schemeClr val="bg1"/>
              </a:solidFill>
            </a:endParaRPr>
          </a:p>
        </p:txBody>
      </p:sp>
    </p:spTree>
    <p:extLst>
      <p:ext uri="{BB962C8B-B14F-4D97-AF65-F5344CB8AC3E}">
        <p14:creationId xmlns:p14="http://schemas.microsoft.com/office/powerpoint/2010/main" val="324928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Attributes</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A los distintos nodos del DOM vamos a dividirlos en “Tags” o etiquetas, las cuales podrían poseer distintos atributos: </a:t>
            </a:r>
          </a:p>
          <a:p>
            <a:pPr>
              <a:buSzPts val="2000"/>
            </a:pPr>
            <a:r>
              <a:rPr lang="en-US" sz="2000" dirty="0">
                <a:latin typeface="Source Sans Pro"/>
                <a:ea typeface="Source Sans Pro"/>
                <a:cs typeface="Source Sans Pro"/>
                <a:sym typeface="Wingdings" panose="05000000000000000000" pitchFamily="2" charset="2"/>
              </a:rPr>
              <a:t>F</a:t>
            </a:r>
            <a:r>
              <a:rPr lang="es" sz="2000" dirty="0">
                <a:latin typeface="Source Sans Pro"/>
                <a:ea typeface="Source Sans Pro"/>
                <a:cs typeface="Source Sans Pro"/>
                <a:sym typeface="Wingdings" panose="05000000000000000000" pitchFamily="2" charset="2"/>
              </a:rPr>
              <a:t>orma general </a:t>
            </a:r>
            <a:r>
              <a:rPr lang="es" sz="2000" dirty="0">
                <a:latin typeface="Source Sans Pro"/>
                <a:ea typeface="Source Sans Pro"/>
                <a:cs typeface="Source Sans Pro"/>
                <a:sym typeface="Source Sans Pro"/>
              </a:rPr>
              <a:t> </a:t>
            </a:r>
            <a:r>
              <a:rPr lang="es-AR" sz="1800" dirty="0">
                <a:effectLst/>
                <a:latin typeface="Calibri" panose="020F0502020204030204" pitchFamily="34" charset="0"/>
                <a:ea typeface="Calibri" panose="020F0502020204030204" pitchFamily="34" charset="0"/>
                <a:cs typeface="Times New Roman" panose="02020603050405020304" pitchFamily="18" charset="0"/>
              </a:rPr>
              <a:t>tag[</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attribute</a:t>
            </a:r>
            <a:r>
              <a:rPr lang="es-AR" sz="1800" dirty="0">
                <a:effectLst/>
                <a:latin typeface="Calibri" panose="020F0502020204030204" pitchFamily="34" charset="0"/>
                <a:ea typeface="Calibri" panose="020F0502020204030204" pitchFamily="34" charset="0"/>
                <a:cs typeface="Times New Roman" panose="02020603050405020304" pitchFamily="18" charset="0"/>
              </a:rPr>
              <a:t>=‘value’]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3551928"/>
            <a:ext cx="73251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dirty="0">
                <a:solidFill>
                  <a:schemeClr val="bg1"/>
                </a:solidFill>
                <a:latin typeface="Source Sans Pro"/>
                <a:ea typeface="Source Sans Pro"/>
                <a:cs typeface="Source Sans Pro"/>
                <a:sym typeface="Source Sans Pro"/>
              </a:rPr>
              <a:t>C</a:t>
            </a:r>
            <a:r>
              <a:rPr lang="es" sz="1200" dirty="0">
                <a:solidFill>
                  <a:schemeClr val="bg1"/>
                </a:solidFill>
                <a:latin typeface="Source Sans Pro"/>
                <a:ea typeface="Source Sans Pro"/>
                <a:cs typeface="Source Sans Pro"/>
                <a:sym typeface="Source Sans Pro"/>
              </a:rPr>
              <a:t>heatsheet:</a:t>
            </a:r>
          </a:p>
          <a:p>
            <a:pPr marL="0" marR="0" lvl="0" indent="0" algn="l" rtl="0">
              <a:lnSpc>
                <a:spcPct val="100000"/>
              </a:lnSpc>
              <a:spcBef>
                <a:spcPts val="0"/>
              </a:spcBef>
              <a:spcAft>
                <a:spcPts val="0"/>
              </a:spcAft>
              <a:buClr>
                <a:srgbClr val="000000"/>
              </a:buClr>
              <a:buSzPts val="2000"/>
              <a:buFont typeface="Arial"/>
              <a:buNone/>
            </a:pPr>
            <a:endParaRPr lang="es" sz="1200"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Para ID o Class podemos utilizar “comodines” para referirnos a ellos:</a:t>
            </a:r>
          </a:p>
          <a:p>
            <a:pPr marL="0" marR="0" lvl="0" indent="0" algn="l" rtl="0">
              <a:lnSpc>
                <a:spcPct val="100000"/>
              </a:lnSpc>
              <a:spcBef>
                <a:spcPts val="0"/>
              </a:spcBef>
              <a:spcAft>
                <a:spcPts val="0"/>
              </a:spcAft>
              <a:buClr>
                <a:srgbClr val="000000"/>
              </a:buClr>
              <a:buSzPts val="2000"/>
              <a:buFont typeface="Arial"/>
              <a:buNone/>
            </a:pPr>
            <a:endParaRPr lang="es-AR" sz="1200"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AR" sz="1200" dirty="0">
                <a:solidFill>
                  <a:schemeClr val="bg1"/>
                </a:solidFill>
                <a:latin typeface="Source Sans Pro"/>
                <a:ea typeface="Source Sans Pro"/>
                <a:cs typeface="Source Sans Pro"/>
                <a:sym typeface="Source Sans Pro"/>
              </a:rPr>
              <a:t>ID</a:t>
            </a:r>
            <a:r>
              <a:rPr lang="es-AR" sz="1200" dirty="0">
                <a:solidFill>
                  <a:schemeClr val="bg1"/>
                </a:solidFill>
                <a:latin typeface="Source Sans Pro"/>
                <a:ea typeface="Source Sans Pro"/>
                <a:cs typeface="Source Sans Pro"/>
                <a:sym typeface="Wingdings" panose="05000000000000000000" pitchFamily="2" charset="2"/>
              </a:rPr>
              <a:t></a:t>
            </a:r>
            <a:r>
              <a:rPr lang="es-AR" sz="1200" dirty="0">
                <a:solidFill>
                  <a:schemeClr val="bg1"/>
                </a:solidFill>
                <a:latin typeface="Source Sans Pro"/>
                <a:ea typeface="Source Sans Pro"/>
                <a:cs typeface="Source Sans Pro"/>
                <a:sym typeface="Source Sans Pro"/>
              </a:rPr>
              <a:t> # (numeral) </a:t>
            </a:r>
            <a:r>
              <a:rPr lang="es-AR" sz="1200" dirty="0" err="1">
                <a:solidFill>
                  <a:schemeClr val="bg1"/>
                </a:solidFill>
                <a:latin typeface="Source Sans Pro"/>
                <a:ea typeface="Source Sans Pro"/>
                <a:cs typeface="Source Sans Pro"/>
                <a:sym typeface="Source Sans Pro"/>
              </a:rPr>
              <a:t>div#password</a:t>
            </a:r>
            <a:endParaRPr lang="es-AR" sz="1200"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endParaRPr lang="es-AR" sz="1200" b="0" i="0" u="none" strike="noStrike" cap="none"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Class</a:t>
            </a:r>
            <a:r>
              <a:rPr lang="es-AR" sz="1200" b="0" i="0" u="none" strike="noStrike" cap="none" dirty="0">
                <a:solidFill>
                  <a:schemeClr val="bg1"/>
                </a:solidFill>
                <a:latin typeface="Source Sans Pro"/>
                <a:ea typeface="Source Sans Pro"/>
                <a:cs typeface="Source Sans Pro"/>
                <a:sym typeface="Wingdings" panose="05000000000000000000" pitchFamily="2" charset="2"/>
              </a:rPr>
              <a:t></a:t>
            </a:r>
            <a:r>
              <a:rPr lang="es-AR" sz="1200" b="0" i="0" u="none" strike="noStrike" cap="none" dirty="0">
                <a:solidFill>
                  <a:schemeClr val="bg1"/>
                </a:solidFill>
                <a:latin typeface="Source Sans Pro"/>
                <a:ea typeface="Source Sans Pro"/>
                <a:cs typeface="Source Sans Pro"/>
                <a:sym typeface="Source Sans Pro"/>
              </a:rPr>
              <a:t> . (punto) </a:t>
            </a:r>
            <a:r>
              <a:rPr lang="es-AR" sz="1200" b="0" i="0" u="none" strike="noStrike" cap="none" dirty="0" err="1">
                <a:solidFill>
                  <a:schemeClr val="bg1"/>
                </a:solidFill>
                <a:latin typeface="Source Sans Pro"/>
                <a:ea typeface="Source Sans Pro"/>
                <a:cs typeface="Source Sans Pro"/>
                <a:sym typeface="Source Sans Pro"/>
              </a:rPr>
              <a:t>span.important</a:t>
            </a:r>
            <a:endParaRPr sz="1200" b="0" i="0" u="none" strike="noStrike" cap="none" dirty="0">
              <a:solidFill>
                <a:schemeClr val="bg1"/>
              </a:solidFill>
              <a:latin typeface="Source Sans Pro"/>
              <a:ea typeface="Source Sans Pro"/>
              <a:cs typeface="Source Sans Pro"/>
              <a:sym typeface="Source Sans Pro"/>
            </a:endParaRPr>
          </a:p>
        </p:txBody>
      </p:sp>
      <p:pic>
        <p:nvPicPr>
          <p:cNvPr id="3074" name="Picture 2" descr="HTML Attributes | OnlineDesignTeacher">
            <a:extLst>
              <a:ext uri="{FF2B5EF4-FFF2-40B4-BE49-F238E27FC236}">
                <a16:creationId xmlns:a16="http://schemas.microsoft.com/office/drawing/2014/main" id="{653A02F8-7EB2-4DD0-95B4-CBCF68099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235" y="1836515"/>
            <a:ext cx="5202229" cy="1767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Dynamic</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Accederemos a los distintos nodos a través de combinaciones de los atributos y algunos símbolos: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2947128"/>
            <a:ext cx="7325100" cy="166196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dirty="0">
                <a:solidFill>
                  <a:schemeClr val="bg1"/>
                </a:solidFill>
                <a:latin typeface="Source Sans Pro"/>
                <a:ea typeface="Source Sans Pro"/>
                <a:cs typeface="Source Sans Pro"/>
                <a:sym typeface="Source Sans Pro"/>
              </a:rPr>
              <a:t>C</a:t>
            </a:r>
            <a:r>
              <a:rPr lang="es" sz="1200" dirty="0">
                <a:solidFill>
                  <a:schemeClr val="bg1"/>
                </a:solidFill>
                <a:latin typeface="Source Sans Pro"/>
                <a:ea typeface="Source Sans Pro"/>
                <a:cs typeface="Source Sans Pro"/>
                <a:sym typeface="Source Sans Pro"/>
              </a:rPr>
              <a:t>heatsheet:</a:t>
            </a:r>
          </a:p>
          <a:p>
            <a:pPr marL="0" marR="0" lvl="0" indent="0" algn="l" rtl="0">
              <a:lnSpc>
                <a:spcPct val="100000"/>
              </a:lnSpc>
              <a:spcBef>
                <a:spcPts val="0"/>
              </a:spcBef>
              <a:spcAft>
                <a:spcPts val="0"/>
              </a:spcAft>
              <a:buClr>
                <a:srgbClr val="000000"/>
              </a:buClr>
              <a:buSzPts val="2000"/>
              <a:buFont typeface="Arial"/>
              <a:buNone/>
            </a:pPr>
            <a:endParaRPr lang="es" sz="1200"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Valor parcial o contiene: </a:t>
            </a:r>
            <a:r>
              <a:rPr lang="es-AR" sz="1200" b="0" i="0" u="none" strike="noStrike" cap="none" dirty="0">
                <a:solidFill>
                  <a:schemeClr val="bg1"/>
                </a:solidFill>
                <a:latin typeface="Source Sans Pro"/>
                <a:ea typeface="Source Sans Pro"/>
                <a:cs typeface="Source Sans Pro"/>
                <a:sym typeface="Wingdings" panose="05000000000000000000" pitchFamily="2" charset="2"/>
              </a:rPr>
              <a:t> tag[</a:t>
            </a:r>
            <a:r>
              <a:rPr lang="es-AR" sz="1200" b="0" i="0" u="none" strike="noStrike" cap="none" dirty="0" err="1">
                <a:solidFill>
                  <a:schemeClr val="bg1"/>
                </a:solidFill>
                <a:latin typeface="Source Sans Pro"/>
                <a:ea typeface="Source Sans Pro"/>
                <a:cs typeface="Source Sans Pro"/>
                <a:sym typeface="Wingdings" panose="05000000000000000000" pitchFamily="2" charset="2"/>
              </a:rPr>
              <a:t>attribute</a:t>
            </a:r>
            <a:r>
              <a:rPr lang="es-AR" sz="1200" b="0" i="0" u="none" strike="noStrike" cap="none" dirty="0">
                <a:solidFill>
                  <a:schemeClr val="bg1"/>
                </a:solidFill>
                <a:latin typeface="Source Sans Pro"/>
                <a:ea typeface="Source Sans Pro"/>
                <a:cs typeface="Source Sans Pro"/>
                <a:sym typeface="Wingdings" panose="05000000000000000000" pitchFamily="2" charset="2"/>
              </a:rPr>
              <a:t>*=‘</a:t>
            </a:r>
            <a:r>
              <a:rPr lang="es-AR" sz="1200" b="0" i="0" u="none" strike="noStrike" cap="none" dirty="0" err="1">
                <a:solidFill>
                  <a:schemeClr val="bg1"/>
                </a:solidFill>
                <a:latin typeface="Source Sans Pro"/>
                <a:ea typeface="Source Sans Pro"/>
                <a:cs typeface="Source Sans Pro"/>
                <a:sym typeface="Wingdings" panose="05000000000000000000" pitchFamily="2" charset="2"/>
              </a:rPr>
              <a:t>value</a:t>
            </a:r>
            <a:r>
              <a:rPr lang="es-AR" sz="1200" b="0" i="0" u="none" strike="noStrike" cap="none" dirty="0">
                <a:solidFill>
                  <a:schemeClr val="bg1"/>
                </a:solidFill>
                <a:latin typeface="Source Sans Pro"/>
                <a:ea typeface="Source Sans Pro"/>
                <a:cs typeface="Source Sans Pro"/>
                <a:sym typeface="Wingdings" panose="05000000000000000000" pitchFamily="2" charset="2"/>
              </a:rPr>
              <a:t>’]  “*” antes del igual</a:t>
            </a:r>
          </a:p>
          <a:p>
            <a:pPr marL="0" marR="0" lvl="0" indent="0" algn="l" rtl="0">
              <a:lnSpc>
                <a:spcPct val="100000"/>
              </a:lnSpc>
              <a:spcBef>
                <a:spcPts val="0"/>
              </a:spcBef>
              <a:spcAft>
                <a:spcPts val="0"/>
              </a:spcAft>
              <a:buClr>
                <a:srgbClr val="000000"/>
              </a:buClr>
              <a:buSzPts val="2000"/>
              <a:buFont typeface="Arial"/>
              <a:buNone/>
            </a:pPr>
            <a:endParaRPr lang="es-AR" sz="1200" b="0" i="0" u="none" strike="noStrike" cap="none" dirty="0">
              <a:solidFill>
                <a:schemeClr val="bg1"/>
              </a:solidFill>
              <a:latin typeface="Source Sans Pro"/>
              <a:ea typeface="Source Sans Pro"/>
              <a:cs typeface="Source Sans Pro"/>
              <a:sym typeface="Source Sans Pro"/>
            </a:endParaRPr>
          </a:p>
          <a:p>
            <a:pPr>
              <a:buSzPts val="2000"/>
            </a:pPr>
            <a:r>
              <a:rPr lang="es-AR" sz="1200" b="0" i="0" u="none" strike="noStrike" cap="none" dirty="0">
                <a:solidFill>
                  <a:schemeClr val="bg1"/>
                </a:solidFill>
                <a:latin typeface="Source Sans Pro"/>
                <a:ea typeface="Source Sans Pro"/>
                <a:cs typeface="Source Sans Pro"/>
                <a:sym typeface="Source Sans Pro"/>
              </a:rPr>
              <a:t>Empieza con: </a:t>
            </a:r>
            <a:r>
              <a:rPr lang="es-AR" sz="1200" b="0" i="0" u="none" strike="noStrike" cap="none" dirty="0">
                <a:solidFill>
                  <a:schemeClr val="bg1"/>
                </a:solidFill>
                <a:latin typeface="Source Sans Pro"/>
                <a:ea typeface="Source Sans Pro"/>
                <a:cs typeface="Source Sans Pro"/>
                <a:sym typeface="Wingdings" panose="05000000000000000000" pitchFamily="2" charset="2"/>
              </a:rPr>
              <a:t> tag[</a:t>
            </a:r>
            <a:r>
              <a:rPr lang="es-AR" sz="1200" b="0" i="0" u="none" strike="noStrike" cap="none" dirty="0" err="1">
                <a:solidFill>
                  <a:schemeClr val="bg1"/>
                </a:solidFill>
                <a:latin typeface="Source Sans Pro"/>
                <a:ea typeface="Source Sans Pro"/>
                <a:cs typeface="Source Sans Pro"/>
                <a:sym typeface="Wingdings" panose="05000000000000000000" pitchFamily="2" charset="2"/>
              </a:rPr>
              <a:t>attribute</a:t>
            </a:r>
            <a:r>
              <a:rPr lang="es-AR" sz="1200" b="0" i="0" u="none" strike="noStrike" cap="none" dirty="0">
                <a:solidFill>
                  <a:schemeClr val="bg1"/>
                </a:solidFill>
                <a:latin typeface="Source Sans Pro"/>
                <a:ea typeface="Source Sans Pro"/>
                <a:cs typeface="Source Sans Pro"/>
                <a:sym typeface="Wingdings" panose="05000000000000000000" pitchFamily="2" charset="2"/>
              </a:rPr>
              <a:t>^=‘</a:t>
            </a:r>
            <a:r>
              <a:rPr lang="es-AR" sz="1200" b="0" i="0" u="none" strike="noStrike" cap="none" dirty="0" err="1">
                <a:solidFill>
                  <a:schemeClr val="bg1"/>
                </a:solidFill>
                <a:latin typeface="Source Sans Pro"/>
                <a:ea typeface="Source Sans Pro"/>
                <a:cs typeface="Source Sans Pro"/>
                <a:sym typeface="Wingdings" panose="05000000000000000000" pitchFamily="2" charset="2"/>
              </a:rPr>
              <a:t>value</a:t>
            </a:r>
            <a:r>
              <a:rPr lang="es-AR" sz="1200" b="0" i="0" u="none" strike="noStrike" cap="none" dirty="0">
                <a:solidFill>
                  <a:schemeClr val="bg1"/>
                </a:solidFill>
                <a:latin typeface="Source Sans Pro"/>
                <a:ea typeface="Source Sans Pro"/>
                <a:cs typeface="Source Sans Pro"/>
                <a:sym typeface="Wingdings" panose="05000000000000000000" pitchFamily="2" charset="2"/>
              </a:rPr>
              <a:t>’]  “^” antes del igual (alt+94)</a:t>
            </a:r>
          </a:p>
          <a:p>
            <a:pPr>
              <a:buSzPts val="2000"/>
            </a:pPr>
            <a:endParaRPr lang="es-AR" sz="1200" dirty="0">
              <a:solidFill>
                <a:schemeClr val="bg1"/>
              </a:solidFill>
              <a:latin typeface="Source Sans Pro"/>
              <a:ea typeface="Source Sans Pro"/>
              <a:cs typeface="Source Sans Pro"/>
              <a:sym typeface="Wingdings" panose="05000000000000000000" pitchFamily="2" charset="2"/>
            </a:endParaRPr>
          </a:p>
          <a:p>
            <a:pPr>
              <a:buSzPts val="2000"/>
            </a:pPr>
            <a:r>
              <a:rPr lang="es-AR" sz="1200" b="0" i="0" u="none" strike="noStrike" cap="none" dirty="0">
                <a:solidFill>
                  <a:schemeClr val="bg1"/>
                </a:solidFill>
                <a:latin typeface="Source Sans Pro"/>
                <a:ea typeface="Source Sans Pro"/>
                <a:cs typeface="Source Sans Pro"/>
                <a:sym typeface="Wingdings" panose="05000000000000000000" pitchFamily="2" charset="2"/>
              </a:rPr>
              <a:t>Termina con:  tag[</a:t>
            </a:r>
            <a:r>
              <a:rPr lang="es-AR" sz="1200" b="0" i="0" u="none" strike="noStrike" cap="none" dirty="0" err="1">
                <a:solidFill>
                  <a:schemeClr val="bg1"/>
                </a:solidFill>
                <a:latin typeface="Source Sans Pro"/>
                <a:ea typeface="Source Sans Pro"/>
                <a:cs typeface="Source Sans Pro"/>
                <a:sym typeface="Wingdings" panose="05000000000000000000" pitchFamily="2" charset="2"/>
              </a:rPr>
              <a:t>attribute</a:t>
            </a:r>
            <a:r>
              <a:rPr lang="es-AR" sz="1200" b="0" i="0" u="none" strike="noStrike" cap="none" dirty="0">
                <a:solidFill>
                  <a:schemeClr val="bg1"/>
                </a:solidFill>
                <a:latin typeface="Source Sans Pro"/>
                <a:ea typeface="Source Sans Pro"/>
                <a:cs typeface="Source Sans Pro"/>
                <a:sym typeface="Wingdings" panose="05000000000000000000" pitchFamily="2" charset="2"/>
              </a:rPr>
              <a:t>$=‘</a:t>
            </a:r>
            <a:r>
              <a:rPr lang="es-AR" sz="1200" b="0" i="0" u="none" strike="noStrike" cap="none" dirty="0" err="1">
                <a:solidFill>
                  <a:schemeClr val="bg1"/>
                </a:solidFill>
                <a:latin typeface="Source Sans Pro"/>
                <a:ea typeface="Source Sans Pro"/>
                <a:cs typeface="Source Sans Pro"/>
                <a:sym typeface="Wingdings" panose="05000000000000000000" pitchFamily="2" charset="2"/>
              </a:rPr>
              <a:t>value</a:t>
            </a:r>
            <a:r>
              <a:rPr lang="es-AR" sz="1200" b="0" i="0" u="none" strike="noStrike" cap="none" dirty="0">
                <a:solidFill>
                  <a:schemeClr val="bg1"/>
                </a:solidFill>
                <a:latin typeface="Source Sans Pro"/>
                <a:ea typeface="Source Sans Pro"/>
                <a:cs typeface="Source Sans Pro"/>
                <a:sym typeface="Wingdings" panose="05000000000000000000" pitchFamily="2" charset="2"/>
              </a:rPr>
              <a:t>’]  “$” antes del igual</a:t>
            </a:r>
          </a:p>
          <a:p>
            <a:pPr marL="0" marR="0" lvl="0" indent="0" algn="l" rtl="0">
              <a:lnSpc>
                <a:spcPct val="100000"/>
              </a:lnSpc>
              <a:spcBef>
                <a:spcPts val="0"/>
              </a:spcBef>
              <a:spcAft>
                <a:spcPts val="0"/>
              </a:spcAft>
              <a:buClr>
                <a:srgbClr val="000000"/>
              </a:buClr>
              <a:buSzPts val="2000"/>
              <a:buFont typeface="Arial"/>
              <a:buNone/>
            </a:pPr>
            <a:endParaRPr sz="1200" b="0" i="0" u="none" strike="noStrike" cap="none" dirty="0">
              <a:solidFill>
                <a:schemeClr val="bg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501590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ctrTitle"/>
          </p:nvPr>
        </p:nvSpPr>
        <p:spPr>
          <a:xfrm>
            <a:off x="346650" y="114275"/>
            <a:ext cx="73929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s" sz="3000" dirty="0"/>
              <a:t>Multiple attributes</a:t>
            </a:r>
            <a:endParaRPr sz="3000" dirty="0"/>
          </a:p>
        </p:txBody>
      </p:sp>
      <p:pic>
        <p:nvPicPr>
          <p:cNvPr id="116" name="Google Shape;116;p8"/>
          <p:cNvPicPr preferRelativeResize="0"/>
          <p:nvPr/>
        </p:nvPicPr>
        <p:blipFill rotWithShape="1">
          <a:blip r:embed="rId3">
            <a:alphaModFix/>
          </a:blip>
          <a:srcRect/>
          <a:stretch/>
        </p:blipFill>
        <p:spPr>
          <a:xfrm>
            <a:off x="7539625" y="94575"/>
            <a:ext cx="1434675" cy="806999"/>
          </a:xfrm>
          <a:prstGeom prst="rect">
            <a:avLst/>
          </a:prstGeom>
          <a:noFill/>
          <a:ln>
            <a:noFill/>
          </a:ln>
        </p:spPr>
      </p:pic>
      <p:sp>
        <p:nvSpPr>
          <p:cNvPr id="117" name="Google Shape;117;p8"/>
          <p:cNvSpPr txBox="1"/>
          <p:nvPr/>
        </p:nvSpPr>
        <p:spPr>
          <a:xfrm>
            <a:off x="720800" y="719075"/>
            <a:ext cx="7325100"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dirty="0">
                <a:solidFill>
                  <a:srgbClr val="000000"/>
                </a:solidFill>
                <a:latin typeface="Source Sans Pro"/>
                <a:ea typeface="Source Sans Pro"/>
                <a:cs typeface="Source Sans Pro"/>
                <a:sym typeface="Source Sans Pro"/>
              </a:rPr>
              <a:t>Accederemos a los distintos nodos a través de combinaciones de los métodos anteriores y algunos operadores: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Google Shape;117;p8">
            <a:extLst>
              <a:ext uri="{FF2B5EF4-FFF2-40B4-BE49-F238E27FC236}">
                <a16:creationId xmlns:a16="http://schemas.microsoft.com/office/drawing/2014/main" id="{130A862D-DB84-44E6-9676-863558279525}"/>
              </a:ext>
            </a:extLst>
          </p:cNvPr>
          <p:cNvSpPr txBox="1"/>
          <p:nvPr/>
        </p:nvSpPr>
        <p:spPr>
          <a:xfrm>
            <a:off x="720800" y="3164257"/>
            <a:ext cx="7325100" cy="184662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200" dirty="0">
                <a:solidFill>
                  <a:schemeClr val="bg1"/>
                </a:solidFill>
                <a:latin typeface="Source Sans Pro"/>
                <a:ea typeface="Source Sans Pro"/>
                <a:cs typeface="Source Sans Pro"/>
                <a:sym typeface="Source Sans Pro"/>
              </a:rPr>
              <a:t>C</a:t>
            </a:r>
            <a:r>
              <a:rPr lang="es" sz="1200" dirty="0">
                <a:solidFill>
                  <a:schemeClr val="bg1"/>
                </a:solidFill>
                <a:latin typeface="Source Sans Pro"/>
                <a:ea typeface="Source Sans Pro"/>
                <a:cs typeface="Source Sans Pro"/>
                <a:sym typeface="Source Sans Pro"/>
              </a:rPr>
              <a:t>heatsheet:</a:t>
            </a:r>
          </a:p>
          <a:p>
            <a:pPr marL="0" marR="0" lvl="0" indent="0" algn="l" rtl="0">
              <a:lnSpc>
                <a:spcPct val="100000"/>
              </a:lnSpc>
              <a:spcBef>
                <a:spcPts val="0"/>
              </a:spcBef>
              <a:spcAft>
                <a:spcPts val="0"/>
              </a:spcAft>
              <a:buClr>
                <a:srgbClr val="000000"/>
              </a:buClr>
              <a:buSzPts val="2000"/>
              <a:buFont typeface="Arial"/>
              <a:buNone/>
            </a:pPr>
            <a:endParaRPr lang="es" sz="1200"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Source Sans Pro"/>
              </a:rPr>
              <a:t>AND </a:t>
            </a:r>
            <a:r>
              <a:rPr lang="es-AR" sz="1200" b="0" i="0" u="none" strike="noStrike" cap="none" dirty="0">
                <a:solidFill>
                  <a:schemeClr val="bg1"/>
                </a:solidFill>
                <a:latin typeface="Source Sans Pro"/>
                <a:ea typeface="Source Sans Pro"/>
                <a:cs typeface="Source Sans Pro"/>
                <a:sym typeface="Wingdings" panose="05000000000000000000" pitchFamily="2" charset="2"/>
              </a:rPr>
              <a:t> tag[attribute1=‘value1’][attribute2=‘value2’]  (operador no necesario, NO espacio entre atributos =  and) </a:t>
            </a:r>
          </a:p>
          <a:p>
            <a:pPr marL="0" marR="0" lvl="0" indent="0" algn="l" rtl="0">
              <a:lnSpc>
                <a:spcPct val="100000"/>
              </a:lnSpc>
              <a:spcBef>
                <a:spcPts val="0"/>
              </a:spcBef>
              <a:spcAft>
                <a:spcPts val="0"/>
              </a:spcAft>
              <a:buClr>
                <a:srgbClr val="000000"/>
              </a:buClr>
              <a:buSzPts val="2000"/>
              <a:buFont typeface="Arial"/>
              <a:buNone/>
            </a:pPr>
            <a:endParaRPr lang="es-AR" sz="1200" dirty="0">
              <a:solidFill>
                <a:schemeClr val="bg1"/>
              </a:solidFill>
              <a:latin typeface="Source Sans Pro"/>
              <a:ea typeface="Source Sans Pro"/>
              <a:cs typeface="Source Sans Pro"/>
              <a:sym typeface="Wingdings" panose="05000000000000000000" pitchFamily="2" charset="2"/>
            </a:endParaRPr>
          </a:p>
          <a:p>
            <a:pPr>
              <a:buSzPts val="2000"/>
            </a:pPr>
            <a:r>
              <a:rPr lang="es-AR" sz="1200" b="0" i="0" u="none" strike="noStrike" cap="none" dirty="0">
                <a:solidFill>
                  <a:schemeClr val="bg1"/>
                </a:solidFill>
                <a:latin typeface="Source Sans Pro"/>
                <a:ea typeface="Source Sans Pro"/>
                <a:cs typeface="Source Sans Pro"/>
                <a:sym typeface="Source Sans Pro"/>
              </a:rPr>
              <a:t>OR </a:t>
            </a:r>
            <a:r>
              <a:rPr lang="es-AR" sz="1200" b="0" i="0" u="none" strike="noStrike" cap="none" dirty="0">
                <a:solidFill>
                  <a:schemeClr val="bg1"/>
                </a:solidFill>
                <a:latin typeface="Source Sans Pro"/>
                <a:ea typeface="Source Sans Pro"/>
                <a:cs typeface="Source Sans Pro"/>
                <a:sym typeface="Wingdings" panose="05000000000000000000" pitchFamily="2" charset="2"/>
              </a:rPr>
              <a:t> tag[attribute1=‘value1’],[attribute2=‘value2’]  “,” entre los atributos</a:t>
            </a:r>
          </a:p>
          <a:p>
            <a:pPr marL="0" marR="0" lvl="0" indent="0" algn="l" rtl="0">
              <a:lnSpc>
                <a:spcPct val="100000"/>
              </a:lnSpc>
              <a:spcBef>
                <a:spcPts val="0"/>
              </a:spcBef>
              <a:spcAft>
                <a:spcPts val="0"/>
              </a:spcAft>
              <a:buClr>
                <a:srgbClr val="000000"/>
              </a:buClr>
              <a:buSzPts val="2000"/>
              <a:buFont typeface="Arial"/>
              <a:buNone/>
            </a:pPr>
            <a:endParaRPr lang="es-AR" sz="1200" dirty="0">
              <a:solidFill>
                <a:schemeClr val="bg1"/>
              </a:solidFill>
              <a:latin typeface="Source Sans Pro"/>
              <a:ea typeface="Source Sans Pro"/>
              <a:cs typeface="Source Sans Pro"/>
              <a:sym typeface="Wingdings" panose="05000000000000000000" pitchFamily="2" charset="2"/>
            </a:endParaRPr>
          </a:p>
          <a:p>
            <a:pPr marL="0" marR="0" lvl="0" indent="0" algn="l" rtl="0">
              <a:lnSpc>
                <a:spcPct val="100000"/>
              </a:lnSpc>
              <a:spcBef>
                <a:spcPts val="0"/>
              </a:spcBef>
              <a:spcAft>
                <a:spcPts val="0"/>
              </a:spcAft>
              <a:buClr>
                <a:srgbClr val="000000"/>
              </a:buClr>
              <a:buSzPts val="2000"/>
              <a:buFont typeface="Arial"/>
              <a:buNone/>
            </a:pPr>
            <a:r>
              <a:rPr lang="es-AR" sz="1200" b="0" i="0" u="none" strike="noStrike" cap="none" dirty="0">
                <a:solidFill>
                  <a:schemeClr val="bg1"/>
                </a:solidFill>
                <a:latin typeface="Source Sans Pro"/>
                <a:ea typeface="Source Sans Pro"/>
                <a:cs typeface="Source Sans Pro"/>
                <a:sym typeface="Wingdings" panose="05000000000000000000" pitchFamily="2" charset="2"/>
              </a:rPr>
              <a:t> </a:t>
            </a:r>
            <a:endParaRPr lang="es-AR" sz="1200" b="0" i="0" u="none" strike="noStrike" cap="none" dirty="0">
              <a:solidFill>
                <a:schemeClr val="bg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000"/>
              <a:buFont typeface="Arial"/>
              <a:buNone/>
            </a:pPr>
            <a:endParaRPr sz="1200" b="0" i="0" u="none" strike="noStrike" cap="none" dirty="0">
              <a:solidFill>
                <a:schemeClr val="bg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074785367"/>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840</Words>
  <Application>Microsoft Office PowerPoint</Application>
  <PresentationFormat>On-screen Show (16:9)</PresentationFormat>
  <Paragraphs>101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Plum</vt:lpstr>
      <vt:lpstr>Selenium Advanced</vt:lpstr>
      <vt:lpstr>Selenium Advanced</vt:lpstr>
      <vt:lpstr>01. Introducción</vt:lpstr>
      <vt:lpstr>Alcance del Training</vt:lpstr>
      <vt:lpstr>Selectores</vt:lpstr>
      <vt:lpstr>CSS Selectors – ¿Qué es?</vt:lpstr>
      <vt:lpstr>Attributes</vt:lpstr>
      <vt:lpstr>Dynamic</vt:lpstr>
      <vt:lpstr>Multiple attributes</vt:lpstr>
      <vt:lpstr>Jerarquía</vt:lpstr>
      <vt:lpstr>Child Node Numbering</vt:lpstr>
      <vt:lpstr>Ejercicio Lúdico</vt:lpstr>
      <vt:lpstr>PowerPoint Presentation</vt:lpstr>
      <vt:lpstr>End Day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Automation</dc:title>
  <dc:creator>Garcia, Ivan Luis</dc:creator>
  <cp:lastModifiedBy>Garcia, Ivan Luis</cp:lastModifiedBy>
  <cp:revision>10</cp:revision>
  <dcterms:modified xsi:type="dcterms:W3CDTF">2022-08-25T14:31:32Z</dcterms:modified>
</cp:coreProperties>
</file>