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60" r:id="rId5"/>
    <p:sldId id="281" r:id="rId6"/>
    <p:sldId id="263" r:id="rId7"/>
    <p:sldId id="283" r:id="rId8"/>
    <p:sldId id="276" r:id="rId9"/>
    <p:sldId id="280"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Open Sans" pitchFamily="2" charset="0"/>
      <p:regular r:id="rId16"/>
      <p:bold r:id="rId17"/>
      <p:italic r:id="rId18"/>
      <p:boldItalic r:id="rId19"/>
    </p:embeddedFont>
    <p:embeddedFont>
      <p:font typeface="Raleway" pitchFamily="2" charset="0"/>
      <p:regular r:id="rId20"/>
      <p:bold r:id="rId21"/>
      <p:italic r:id="rId22"/>
      <p:boldItalic r:id="rId23"/>
    </p:embeddedFont>
    <p:embeddedFont>
      <p:font typeface="Source Sans Pro" panose="020B0503030403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39" roundtripDataSignature="AMtx7mj3tAQuoyGKPINylFS2UYLXz0exl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A0DD8A-72C0-4F82-A9D7-FEEEF5E0E42E}" v="445" dt="2022-02-23T12:04:15.536"/>
    <p1510:client id="{7D0CD3AD-F4B8-0A1C-067F-CBF215563E4E}" v="38" dt="2022-08-29T12:08:18.583"/>
    <p1510:client id="{B91FAA00-E6AB-3625-4462-471CE43F1353}" v="5" dt="2022-08-29T13:38:36.575"/>
    <p1510:client id="{FE8627EC-D1A0-0EF0-6D26-D3D9F950B6B5}" v="4" dt="2022-08-29T13:37:56.232"/>
  </p1510:revLst>
</p1510:revInfo>
</file>

<file path=ppt/tableStyles.xml><?xml version="1.0" encoding="utf-8"?>
<a:tblStyleLst xmlns:a="http://schemas.openxmlformats.org/drawingml/2006/main" def="{DE5ED760-064D-489D-A502-9431BC20E61A}">
  <a:tblStyle styleId="{DE5ED760-064D-489D-A502-9431BC20E61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4AB9C3-D54C-4E79-9C57-EB36E70502B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43"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0549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8709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7036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4"/>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4"/>
          <p:cNvSpPr txBox="1">
            <a:spLocks noGrp="1"/>
          </p:cNvSpPr>
          <p:nvPr>
            <p:ph type="ctrTitle"/>
          </p:nvPr>
        </p:nvSpPr>
        <p:spPr>
          <a:xfrm>
            <a:off x="485875" y="264475"/>
            <a:ext cx="8183700" cy="1473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2" name="Google Shape;12;p24"/>
          <p:cNvSpPr txBox="1">
            <a:spLocks noGrp="1"/>
          </p:cNvSpPr>
          <p:nvPr>
            <p:ph type="subTitle" idx="1"/>
          </p:nvPr>
        </p:nvSpPr>
        <p:spPr>
          <a:xfrm>
            <a:off x="485875" y="1738075"/>
            <a:ext cx="8183700" cy="861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3" name="Google Shape;13;p2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3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33"/>
          <p:cNvSpPr txBox="1">
            <a:spLocks noGrp="1"/>
          </p:cNvSpPr>
          <p:nvPr>
            <p:ph type="title" hasCustomPrompt="1"/>
          </p:nvPr>
        </p:nvSpPr>
        <p:spPr>
          <a:xfrm>
            <a:off x="311700" y="743001"/>
            <a:ext cx="8520600" cy="200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33"/>
          <p:cNvSpPr txBox="1">
            <a:spLocks noGrp="1"/>
          </p:cNvSpPr>
          <p:nvPr>
            <p:ph type="body" idx="1"/>
          </p:nvPr>
        </p:nvSpPr>
        <p:spPr>
          <a:xfrm>
            <a:off x="311700" y="2845182"/>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0"/>
              </a:spcBef>
              <a:spcAft>
                <a:spcPts val="0"/>
              </a:spcAft>
              <a:buClr>
                <a:schemeClr val="lt1"/>
              </a:buClr>
              <a:buSzPts val="1400"/>
              <a:buChar char="○"/>
              <a:defRPr>
                <a:solidFill>
                  <a:schemeClr val="lt1"/>
                </a:solidFill>
              </a:defRPr>
            </a:lvl2pPr>
            <a:lvl3pPr marL="1371600" lvl="2" indent="-317500" algn="ctr">
              <a:lnSpc>
                <a:spcPct val="115000"/>
              </a:lnSpc>
              <a:spcBef>
                <a:spcPts val="0"/>
              </a:spcBef>
              <a:spcAft>
                <a:spcPts val="0"/>
              </a:spcAft>
              <a:buClr>
                <a:schemeClr val="lt1"/>
              </a:buClr>
              <a:buSzPts val="1400"/>
              <a:buChar char="■"/>
              <a:defRPr>
                <a:solidFill>
                  <a:schemeClr val="lt1"/>
                </a:solidFill>
              </a:defRPr>
            </a:lvl3pPr>
            <a:lvl4pPr marL="1828800" lvl="3" indent="-317500" algn="ctr">
              <a:lnSpc>
                <a:spcPct val="115000"/>
              </a:lnSpc>
              <a:spcBef>
                <a:spcPts val="0"/>
              </a:spcBef>
              <a:spcAft>
                <a:spcPts val="0"/>
              </a:spcAft>
              <a:buClr>
                <a:schemeClr val="lt1"/>
              </a:buClr>
              <a:buSzPts val="1400"/>
              <a:buChar char="●"/>
              <a:defRPr>
                <a:solidFill>
                  <a:schemeClr val="lt1"/>
                </a:solidFill>
              </a:defRPr>
            </a:lvl4pPr>
            <a:lvl5pPr marL="2286000" lvl="4" indent="-317500" algn="ctr">
              <a:lnSpc>
                <a:spcPct val="115000"/>
              </a:lnSpc>
              <a:spcBef>
                <a:spcPts val="0"/>
              </a:spcBef>
              <a:spcAft>
                <a:spcPts val="0"/>
              </a:spcAft>
              <a:buClr>
                <a:schemeClr val="lt1"/>
              </a:buClr>
              <a:buSzPts val="1400"/>
              <a:buChar char="○"/>
              <a:defRPr>
                <a:solidFill>
                  <a:schemeClr val="lt1"/>
                </a:solidFill>
              </a:defRPr>
            </a:lvl5pPr>
            <a:lvl6pPr marL="2743200" lvl="5" indent="-317500" algn="ctr">
              <a:lnSpc>
                <a:spcPct val="115000"/>
              </a:lnSpc>
              <a:spcBef>
                <a:spcPts val="0"/>
              </a:spcBef>
              <a:spcAft>
                <a:spcPts val="0"/>
              </a:spcAft>
              <a:buClr>
                <a:schemeClr val="lt1"/>
              </a:buClr>
              <a:buSzPts val="1400"/>
              <a:buChar char="■"/>
              <a:defRPr>
                <a:solidFill>
                  <a:schemeClr val="lt1"/>
                </a:solidFill>
              </a:defRPr>
            </a:lvl6pPr>
            <a:lvl7pPr marL="3200400" lvl="6" indent="-317500" algn="ctr">
              <a:lnSpc>
                <a:spcPct val="115000"/>
              </a:lnSpc>
              <a:spcBef>
                <a:spcPts val="0"/>
              </a:spcBef>
              <a:spcAft>
                <a:spcPts val="0"/>
              </a:spcAft>
              <a:buClr>
                <a:schemeClr val="lt1"/>
              </a:buClr>
              <a:buSzPts val="1400"/>
              <a:buChar char="●"/>
              <a:defRPr>
                <a:solidFill>
                  <a:schemeClr val="lt1"/>
                </a:solidFill>
              </a:defRPr>
            </a:lvl7pPr>
            <a:lvl8pPr marL="3657600" lvl="7" indent="-317500" algn="ctr">
              <a:lnSpc>
                <a:spcPct val="115000"/>
              </a:lnSpc>
              <a:spcBef>
                <a:spcPts val="0"/>
              </a:spcBef>
              <a:spcAft>
                <a:spcPts val="0"/>
              </a:spcAft>
              <a:buClr>
                <a:schemeClr val="lt1"/>
              </a:buClr>
              <a:buSzPts val="1400"/>
              <a:buChar char="○"/>
              <a:defRPr>
                <a:solidFill>
                  <a:schemeClr val="lt1"/>
                </a:solidFill>
              </a:defRPr>
            </a:lvl8pPr>
            <a:lvl9pPr marL="4114800" lvl="8" indent="-317500" algn="ctr">
              <a:lnSpc>
                <a:spcPct val="115000"/>
              </a:lnSpc>
              <a:spcBef>
                <a:spcPts val="0"/>
              </a:spcBef>
              <a:spcAft>
                <a:spcPts val="0"/>
              </a:spcAft>
              <a:buClr>
                <a:schemeClr val="lt1"/>
              </a:buClr>
              <a:buSzPts val="1400"/>
              <a:buChar char="■"/>
              <a:defRPr>
                <a:solidFill>
                  <a:schemeClr val="lt1"/>
                </a:solidFill>
              </a:defRPr>
            </a:lvl9pPr>
          </a:lstStyle>
          <a:p>
            <a:endParaRPr/>
          </a:p>
        </p:txBody>
      </p:sp>
      <p:sp>
        <p:nvSpPr>
          <p:cNvPr id="51" name="Google Shape;51;p3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3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25"/>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5"/>
          <p:cNvSpPr txBox="1">
            <a:spLocks noGrp="1"/>
          </p:cNvSpPr>
          <p:nvPr>
            <p:ph type="title"/>
          </p:nvPr>
        </p:nvSpPr>
        <p:spPr>
          <a:xfrm>
            <a:off x="485875" y="1714500"/>
            <a:ext cx="8183700" cy="78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7" name="Google Shape;17;p2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26"/>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0" name="Google Shape;20;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1" name="Google Shape;21;p2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27"/>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4" name="Google Shape;24;p2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2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2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9" name="Google Shape;29;p2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30"/>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6" name="Google Shape;36;p3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31"/>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9" name="Google Shape;39;p3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31"/>
          <p:cNvSpPr txBox="1">
            <a:spLocks noGrp="1"/>
          </p:cNvSpPr>
          <p:nvPr>
            <p:ph type="title"/>
          </p:nvPr>
        </p:nvSpPr>
        <p:spPr>
          <a:xfrm>
            <a:off x="265500" y="1181700"/>
            <a:ext cx="4045200" cy="1533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41" name="Google Shape;41;p3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3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3" name="Google Shape;43;p3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3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100"/>
              <a:buNone/>
              <a:defRPr sz="2100"/>
            </a:lvl1pPr>
          </a:lstStyle>
          <a:p>
            <a:endParaRPr/>
          </a:p>
        </p:txBody>
      </p:sp>
      <p:sp>
        <p:nvSpPr>
          <p:cNvPr id="46" name="Google Shape;46;p3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endParaRPr/>
          </a:p>
        </p:txBody>
      </p:sp>
      <p:sp>
        <p:nvSpPr>
          <p:cNvPr id="8" name="Google Shape;8;p2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forms.microsoft.com/Pages/ResponsePage.aspx?id=OT154DkJbUmxKRmO3ZFv6-snmf1l9QxCtVa9PiTP2V1UME44WkRLOU81SzNQUU5SWFBNOUNMTE1PRyQlQCN0PWc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txBox="1">
            <a:spLocks noGrp="1"/>
          </p:cNvSpPr>
          <p:nvPr>
            <p:ph type="ctrTitle"/>
          </p:nvPr>
        </p:nvSpPr>
        <p:spPr>
          <a:xfrm>
            <a:off x="485875" y="266425"/>
            <a:ext cx="8183700" cy="681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990"/>
              <a:buNone/>
            </a:pPr>
            <a:r>
              <a:rPr lang="es" sz="4500"/>
              <a:t>Selenium Advanced</a:t>
            </a:r>
            <a:endParaRPr sz="4500"/>
          </a:p>
        </p:txBody>
      </p:sp>
      <p:sp>
        <p:nvSpPr>
          <p:cNvPr id="59" name="Google Shape;59;p1"/>
          <p:cNvSpPr txBox="1"/>
          <p:nvPr/>
        </p:nvSpPr>
        <p:spPr>
          <a:xfrm>
            <a:off x="485875" y="826500"/>
            <a:ext cx="7470000" cy="646500"/>
          </a:xfrm>
          <a:prstGeom prst="rect">
            <a:avLst/>
          </a:prstGeom>
          <a:noFill/>
          <a:ln>
            <a:noFill/>
          </a:ln>
        </p:spPr>
        <p:txBody>
          <a:bodyPr spcFirstLastPara="1" wrap="square" lIns="91425" tIns="91425" rIns="91425" bIns="91425" anchor="t" anchorCtr="0">
            <a:spAutoFit/>
          </a:bodyPr>
          <a:lstStyle/>
          <a:p>
            <a:pPr marL="0" marR="0" lvl="0" indent="457200" algn="l" rtl="0">
              <a:lnSpc>
                <a:spcPct val="100000"/>
              </a:lnSpc>
              <a:spcBef>
                <a:spcPts val="0"/>
              </a:spcBef>
              <a:spcAft>
                <a:spcPts val="0"/>
              </a:spcAft>
              <a:buClr>
                <a:srgbClr val="000000"/>
              </a:buClr>
              <a:buSzPts val="3000"/>
              <a:buFont typeface="Arial"/>
              <a:buNone/>
            </a:pPr>
            <a:r>
              <a:rPr lang="es" sz="3000" b="1" i="0" u="none" strike="noStrike" cap="none">
                <a:solidFill>
                  <a:schemeClr val="dk2"/>
                </a:solidFill>
                <a:latin typeface="Raleway"/>
                <a:ea typeface="Raleway"/>
                <a:cs typeface="Raleway"/>
                <a:sym typeface="Raleway"/>
              </a:rPr>
              <a:t>Selectores + POM</a:t>
            </a:r>
            <a:endParaRPr sz="300" b="0" i="0" u="none" strike="noStrike" cap="none">
              <a:solidFill>
                <a:srgbClr val="000000"/>
              </a:solidFill>
              <a:latin typeface="Arial"/>
              <a:ea typeface="Arial"/>
              <a:cs typeface="Arial"/>
              <a:sym typeface="Arial"/>
            </a:endParaRPr>
          </a:p>
        </p:txBody>
      </p:sp>
      <p:pic>
        <p:nvPicPr>
          <p:cNvPr id="60" name="Google Shape;60;p1"/>
          <p:cNvPicPr preferRelativeResize="0"/>
          <p:nvPr/>
        </p:nvPicPr>
        <p:blipFill rotWithShape="1">
          <a:blip r:embed="rId3">
            <a:alphaModFix/>
          </a:blip>
          <a:srcRect/>
          <a:stretch/>
        </p:blipFill>
        <p:spPr>
          <a:xfrm>
            <a:off x="596875" y="1473000"/>
            <a:ext cx="646500" cy="646500"/>
          </a:xfrm>
          <a:prstGeom prst="rect">
            <a:avLst/>
          </a:prstGeom>
          <a:noFill/>
          <a:ln>
            <a:noFill/>
          </a:ln>
        </p:spPr>
      </p:pic>
      <p:sp>
        <p:nvSpPr>
          <p:cNvPr id="61" name="Google Shape;61;p1"/>
          <p:cNvSpPr txBox="1"/>
          <p:nvPr/>
        </p:nvSpPr>
        <p:spPr>
          <a:xfrm>
            <a:off x="1167174" y="1519200"/>
            <a:ext cx="6559855" cy="55396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chemeClr val="lt2"/>
                </a:solidFill>
                <a:latin typeface="Source Sans Pro"/>
                <a:ea typeface="Source Sans Pro"/>
                <a:cs typeface="Source Sans Pro"/>
                <a:sym typeface="Source Sans Pro"/>
              </a:rPr>
              <a:t>| </a:t>
            </a:r>
            <a:r>
              <a:rPr lang="es" sz="2400">
                <a:solidFill>
                  <a:schemeClr val="lt2"/>
                </a:solidFill>
                <a:latin typeface="Source Sans Pro"/>
                <a:ea typeface="Source Sans Pro"/>
                <a:cs typeface="Source Sans Pro"/>
                <a:sym typeface="Source Sans Pro"/>
              </a:rPr>
              <a:t>javier.a.torres</a:t>
            </a:r>
            <a:r>
              <a:rPr lang="es" sz="2400" b="0" i="0" u="none" strike="noStrike" cap="none">
                <a:solidFill>
                  <a:schemeClr val="lt2"/>
                </a:solidFill>
                <a:latin typeface="Source Sans Pro"/>
                <a:ea typeface="Source Sans Pro"/>
                <a:cs typeface="Source Sans Pro"/>
                <a:sym typeface="Source Sans Pro"/>
              </a:rPr>
              <a:t> / ivan.luis.garcia</a:t>
            </a:r>
            <a:endParaRPr sz="1400" b="0" i="0" u="none" strike="noStrike" cap="none">
              <a:solidFill>
                <a:srgbClr val="000000"/>
              </a:solidFill>
              <a:latin typeface="Arial"/>
              <a:ea typeface="Arial"/>
              <a:cs typeface="Arial"/>
              <a:sym typeface="Arial"/>
            </a:endParaRPr>
          </a:p>
        </p:txBody>
      </p:sp>
      <p:pic>
        <p:nvPicPr>
          <p:cNvPr id="62" name="Google Shape;62;p1"/>
          <p:cNvPicPr preferRelativeResize="0"/>
          <p:nvPr/>
        </p:nvPicPr>
        <p:blipFill rotWithShape="1">
          <a:blip r:embed="rId4">
            <a:alphaModFix/>
          </a:blip>
          <a:srcRect/>
          <a:stretch/>
        </p:blipFill>
        <p:spPr>
          <a:xfrm>
            <a:off x="7555075" y="140425"/>
            <a:ext cx="1434675" cy="806999"/>
          </a:xfrm>
          <a:prstGeom prst="rect">
            <a:avLst/>
          </a:prstGeom>
          <a:noFill/>
          <a:ln>
            <a:noFill/>
          </a:ln>
        </p:spPr>
      </p:pic>
      <p:pic>
        <p:nvPicPr>
          <p:cNvPr id="63" name="Google Shape;63;p1"/>
          <p:cNvPicPr preferRelativeResize="0"/>
          <p:nvPr/>
        </p:nvPicPr>
        <p:blipFill rotWithShape="1">
          <a:blip r:embed="rId5">
            <a:alphaModFix/>
          </a:blip>
          <a:srcRect/>
          <a:stretch/>
        </p:blipFill>
        <p:spPr>
          <a:xfrm>
            <a:off x="6174652" y="3591775"/>
            <a:ext cx="2710277" cy="713300"/>
          </a:xfrm>
          <a:prstGeom prst="rect">
            <a:avLst/>
          </a:prstGeom>
          <a:noFill/>
          <a:ln>
            <a:noFill/>
          </a:ln>
        </p:spPr>
      </p:pic>
      <p:pic>
        <p:nvPicPr>
          <p:cNvPr id="64" name="Google Shape;64;p1"/>
          <p:cNvPicPr preferRelativeResize="0"/>
          <p:nvPr/>
        </p:nvPicPr>
        <p:blipFill rotWithShape="1">
          <a:blip r:embed="rId6">
            <a:alphaModFix/>
          </a:blip>
          <a:srcRect/>
          <a:stretch/>
        </p:blipFill>
        <p:spPr>
          <a:xfrm>
            <a:off x="643075" y="2119500"/>
            <a:ext cx="554102" cy="554102"/>
          </a:xfrm>
          <a:prstGeom prst="rect">
            <a:avLst/>
          </a:prstGeom>
          <a:noFill/>
          <a:ln>
            <a:noFill/>
          </a:ln>
        </p:spPr>
      </p:pic>
      <p:sp>
        <p:nvSpPr>
          <p:cNvPr id="65" name="Google Shape;65;p1"/>
          <p:cNvSpPr txBox="1"/>
          <p:nvPr/>
        </p:nvSpPr>
        <p:spPr>
          <a:xfrm>
            <a:off x="1167175" y="2119500"/>
            <a:ext cx="30000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chemeClr val="lt2"/>
                </a:solidFill>
                <a:latin typeface="Source Sans Pro"/>
                <a:ea typeface="Source Sans Pro"/>
                <a:cs typeface="Source Sans Pro"/>
                <a:sym typeface="Source Sans Pro"/>
              </a:rPr>
              <a:t>| 08/22/2022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ctrTitle"/>
          </p:nvPr>
        </p:nvSpPr>
        <p:spPr>
          <a:xfrm>
            <a:off x="485875" y="266425"/>
            <a:ext cx="8183700" cy="681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990"/>
              <a:buNone/>
            </a:pPr>
            <a:r>
              <a:rPr lang="es" sz="4500"/>
              <a:t>Selenium Advanced</a:t>
            </a:r>
            <a:endParaRPr sz="4500"/>
          </a:p>
        </p:txBody>
      </p:sp>
      <p:sp>
        <p:nvSpPr>
          <p:cNvPr id="71" name="Google Shape;71;p2"/>
          <p:cNvSpPr txBox="1"/>
          <p:nvPr/>
        </p:nvSpPr>
        <p:spPr>
          <a:xfrm>
            <a:off x="485875" y="947425"/>
            <a:ext cx="7470000" cy="646500"/>
          </a:xfrm>
          <a:prstGeom prst="rect">
            <a:avLst/>
          </a:prstGeom>
          <a:noFill/>
          <a:ln>
            <a:noFill/>
          </a:ln>
        </p:spPr>
        <p:txBody>
          <a:bodyPr spcFirstLastPara="1" wrap="square" lIns="91425" tIns="91425" rIns="91425" bIns="91425" anchor="t" anchorCtr="0">
            <a:spAutoFit/>
          </a:bodyPr>
          <a:lstStyle/>
          <a:p>
            <a:pPr marL="0" marR="0" lvl="0" indent="457200" algn="l" rtl="0">
              <a:lnSpc>
                <a:spcPct val="100000"/>
              </a:lnSpc>
              <a:spcBef>
                <a:spcPts val="0"/>
              </a:spcBef>
              <a:spcAft>
                <a:spcPts val="0"/>
              </a:spcAft>
              <a:buClr>
                <a:srgbClr val="000000"/>
              </a:buClr>
              <a:buSzPts val="3000"/>
              <a:buFont typeface="Arial"/>
              <a:buNone/>
            </a:pPr>
            <a:r>
              <a:rPr lang="es" sz="3000" b="1" i="0" u="none" strike="noStrike" cap="none">
                <a:solidFill>
                  <a:schemeClr val="dk2"/>
                </a:solidFill>
                <a:latin typeface="Raleway"/>
                <a:ea typeface="Raleway"/>
                <a:cs typeface="Raleway"/>
                <a:sym typeface="Raleway"/>
              </a:rPr>
              <a:t>Schedule (18hs)</a:t>
            </a:r>
            <a:endParaRPr sz="300" b="0" i="0" u="none" strike="noStrike" cap="none">
              <a:solidFill>
                <a:srgbClr val="000000"/>
              </a:solidFill>
              <a:latin typeface="Arial"/>
              <a:ea typeface="Arial"/>
              <a:cs typeface="Arial"/>
              <a:sym typeface="Arial"/>
            </a:endParaRPr>
          </a:p>
        </p:txBody>
      </p:sp>
      <p:pic>
        <p:nvPicPr>
          <p:cNvPr id="72" name="Google Shape;72;p2"/>
          <p:cNvPicPr preferRelativeResize="0"/>
          <p:nvPr/>
        </p:nvPicPr>
        <p:blipFill rotWithShape="1">
          <a:blip r:embed="rId3">
            <a:alphaModFix/>
          </a:blip>
          <a:srcRect/>
          <a:stretch/>
        </p:blipFill>
        <p:spPr>
          <a:xfrm>
            <a:off x="7555075" y="140425"/>
            <a:ext cx="1434675" cy="806999"/>
          </a:xfrm>
          <a:prstGeom prst="rect">
            <a:avLst/>
          </a:prstGeom>
          <a:noFill/>
          <a:ln>
            <a:noFill/>
          </a:ln>
        </p:spPr>
      </p:pic>
      <p:graphicFrame>
        <p:nvGraphicFramePr>
          <p:cNvPr id="73" name="Google Shape;73;p2"/>
          <p:cNvGraphicFramePr/>
          <p:nvPr>
            <p:extLst>
              <p:ext uri="{D42A27DB-BD31-4B8C-83A1-F6EECF244321}">
                <p14:modId xmlns:p14="http://schemas.microsoft.com/office/powerpoint/2010/main" val="1709203159"/>
              </p:ext>
            </p:extLst>
          </p:nvPr>
        </p:nvGraphicFramePr>
        <p:xfrm>
          <a:off x="884420" y="1593925"/>
          <a:ext cx="7240480" cy="3261210"/>
        </p:xfrm>
        <a:graphic>
          <a:graphicData uri="http://schemas.openxmlformats.org/drawingml/2006/table">
            <a:tbl>
              <a:tblPr>
                <a:noFill/>
                <a:tableStyleId>{DE5ED760-064D-489D-A502-9431BC20E61A}</a:tableStyleId>
              </a:tblPr>
              <a:tblGrid>
                <a:gridCol w="362098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gridSpan="2">
                  <a:txBody>
                    <a:bodyPr/>
                    <a:lstStyle/>
                    <a:p>
                      <a:pPr marL="0" marR="0" lvl="0" indent="0" algn="ctr" rtl="0">
                        <a:lnSpc>
                          <a:spcPct val="100000"/>
                        </a:lnSpc>
                        <a:spcBef>
                          <a:spcPts val="0"/>
                        </a:spcBef>
                        <a:spcAft>
                          <a:spcPts val="0"/>
                        </a:spcAft>
                        <a:buClr>
                          <a:srgbClr val="000000"/>
                        </a:buClr>
                        <a:buSzPts val="1400"/>
                        <a:buFont typeface="Arial"/>
                        <a:buNone/>
                      </a:pPr>
                      <a:r>
                        <a:rPr lang="es" sz="1400" b="1" u="none" strike="noStrike" cap="none"/>
                        <a:t>Study Schedule</a:t>
                      </a:r>
                      <a:endParaRPr sz="1400" b="1" u="none" strike="noStrike" cap="none"/>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6FA8DC"/>
                    </a:solidFill>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s" sz="1400" b="1" u="none" strike="noStrike" cap="none"/>
                        <a:t>Lunes 22</a:t>
                      </a:r>
                      <a:endParaRPr sz="1400" b="1" u="none" strike="noStrike" cap="none"/>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2"/>
                        </a:buClr>
                        <a:buSzPts val="1100"/>
                        <a:buFont typeface="Arial"/>
                        <a:buNone/>
                      </a:pPr>
                      <a:r>
                        <a:rPr lang="en-US" sz="1400" u="none" strike="noStrike" cap="none">
                          <a:solidFill>
                            <a:schemeClr val="dk2"/>
                          </a:solidFill>
                        </a:rPr>
                        <a:t>Sesión XPath - </a:t>
                      </a:r>
                      <a:r>
                        <a:rPr lang="en-US" sz="1400" i="1" u="none" strike="noStrike" cap="none">
                          <a:solidFill>
                            <a:schemeClr val="dk2"/>
                          </a:solidFill>
                        </a:rPr>
                        <a:t>2 hs</a:t>
                      </a:r>
                    </a:p>
                    <a:p>
                      <a:pPr marL="0" marR="0" lvl="0" indent="0" algn="ctr" rtl="0">
                        <a:lnSpc>
                          <a:spcPct val="100000"/>
                        </a:lnSpc>
                        <a:spcBef>
                          <a:spcPts val="0"/>
                        </a:spcBef>
                        <a:spcAft>
                          <a:spcPts val="0"/>
                        </a:spcAft>
                        <a:buClr>
                          <a:schemeClr val="dk2"/>
                        </a:buClr>
                        <a:buSzPts val="1100"/>
                        <a:buFont typeface="Arial"/>
                        <a:buNone/>
                      </a:pPr>
                      <a:r>
                        <a:rPr lang="en-US" sz="1400" u="none" strike="noStrike" cap="none">
                          <a:solidFill>
                            <a:schemeClr val="dk2"/>
                          </a:solidFill>
                        </a:rPr>
                        <a:t>XPath Exercise - </a:t>
                      </a:r>
                      <a:r>
                        <a:rPr lang="en-US" sz="1400" i="1" u="none" strike="noStrike" cap="none">
                          <a:solidFill>
                            <a:schemeClr val="dk2"/>
                          </a:solidFill>
                        </a:rPr>
                        <a:t>2 hs</a:t>
                      </a:r>
                    </a:p>
                    <a:p>
                      <a:pPr marL="0" marR="0" lvl="0" indent="0" algn="ctr" rtl="0">
                        <a:lnSpc>
                          <a:spcPct val="100000"/>
                        </a:lnSpc>
                        <a:spcBef>
                          <a:spcPts val="0"/>
                        </a:spcBef>
                        <a:spcAft>
                          <a:spcPts val="0"/>
                        </a:spcAft>
                        <a:buClr>
                          <a:schemeClr val="dk2"/>
                        </a:buClr>
                        <a:buSzPts val="1100"/>
                        <a:buFont typeface="Arial"/>
                        <a:buNone/>
                      </a:pPr>
                      <a:r>
                        <a:rPr lang="en-US" sz="1400" i="0" u="none" strike="noStrike" cap="none"/>
                        <a:t>Checkpoint Q&amp;A 1</a:t>
                      </a:r>
                      <a:r>
                        <a:rPr lang="en-US" sz="1400" i="1" u="none" strike="noStrike" cap="none"/>
                        <a:t> – 1hs</a:t>
                      </a: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Jueves 25</a:t>
                      </a:r>
                      <a:endParaRPr sz="1400" b="1" u="none" strike="noStrike" cap="none"/>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Sesión CSS Selectors - </a:t>
                      </a:r>
                      <a:r>
                        <a:rPr lang="en-US" sz="1400" i="1" u="none" strike="noStrike" cap="none"/>
                        <a:t>2 hs</a:t>
                      </a:r>
                    </a:p>
                    <a:p>
                      <a:pPr marL="0" marR="0" lvl="0" indent="0" algn="ctr" rtl="0">
                        <a:lnSpc>
                          <a:spcPct val="100000"/>
                        </a:lnSpc>
                        <a:spcBef>
                          <a:spcPts val="0"/>
                        </a:spcBef>
                        <a:spcAft>
                          <a:spcPts val="0"/>
                        </a:spcAft>
                        <a:buClr>
                          <a:srgbClr val="000000"/>
                        </a:buClr>
                        <a:buSzPts val="1400"/>
                        <a:buFont typeface="Arial"/>
                        <a:buNone/>
                      </a:pPr>
                      <a:r>
                        <a:rPr lang="en-US" sz="1400" u="none" strike="noStrike" cap="none"/>
                        <a:t>CSS Selectors Exercise – </a:t>
                      </a:r>
                      <a:r>
                        <a:rPr lang="en-US" sz="1400" i="1" u="none" strike="noStrike" cap="none"/>
                        <a:t>2 hs</a:t>
                      </a:r>
                    </a:p>
                    <a:p>
                      <a:pPr marL="0" marR="0" lvl="0" indent="0" algn="ctr" rtl="0">
                        <a:lnSpc>
                          <a:spcPct val="100000"/>
                        </a:lnSpc>
                        <a:spcBef>
                          <a:spcPts val="0"/>
                        </a:spcBef>
                        <a:spcAft>
                          <a:spcPts val="0"/>
                        </a:spcAft>
                        <a:buClr>
                          <a:srgbClr val="000000"/>
                        </a:buClr>
                        <a:buSzPts val="1400"/>
                        <a:buFont typeface="Arial"/>
                        <a:buNone/>
                      </a:pPr>
                      <a:r>
                        <a:rPr lang="en-US" sz="1400" i="0" u="none" strike="noStrike" cap="none"/>
                        <a:t>Checkpoint Q&amp;A 2 </a:t>
                      </a:r>
                      <a:r>
                        <a:rPr lang="en-US" sz="1400" i="1" u="none" strike="noStrike" cap="none"/>
                        <a:t>– 1hs</a:t>
                      </a: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Lunes 29</a:t>
                      </a:r>
                    </a:p>
                    <a:p>
                      <a:pPr marL="0" marR="0" lvl="0" indent="0" algn="ctr">
                        <a:lnSpc>
                          <a:spcPct val="100000"/>
                        </a:lnSpc>
                        <a:spcBef>
                          <a:spcPts val="0"/>
                        </a:spcBef>
                        <a:spcAft>
                          <a:spcPts val="0"/>
                        </a:spcAft>
                        <a:buSzPts val="1400"/>
                        <a:buFont typeface="Arial"/>
                        <a:buNone/>
                      </a:pPr>
                      <a:endParaRPr lang="en-US" sz="1400" b="1" u="none" strike="noStrike" cap="none"/>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POM in Depth – </a:t>
                      </a:r>
                      <a:r>
                        <a:rPr lang="es-AR" sz="1400" i="1" u="none" strike="noStrike" cap="none"/>
                        <a:t>2 hs</a:t>
                      </a:r>
                    </a:p>
                    <a:p>
                      <a:pPr marL="0" marR="0" lvl="0" indent="0" algn="ctr" rtl="0">
                        <a:lnSpc>
                          <a:spcPct val="100000"/>
                        </a:lnSpc>
                        <a:spcBef>
                          <a:spcPts val="0"/>
                        </a:spcBef>
                        <a:spcAft>
                          <a:spcPts val="0"/>
                        </a:spcAft>
                        <a:buClr>
                          <a:srgbClr val="000000"/>
                        </a:buClr>
                        <a:buSzPts val="1400"/>
                        <a:buFont typeface="Arial"/>
                        <a:buNone/>
                      </a:pPr>
                      <a:r>
                        <a:rPr lang="es-AR" sz="1400" i="0" u="none" strike="noStrike" cap="none"/>
                        <a:t>POM Exercise (Google </a:t>
                      </a:r>
                      <a:r>
                        <a:rPr lang="es-AR" sz="1400" i="0" u="none" strike="noStrike" cap="none" err="1"/>
                        <a:t>Search</a:t>
                      </a:r>
                      <a:r>
                        <a:rPr lang="es-AR" sz="1400" i="0" u="none" strike="noStrike" cap="none"/>
                        <a:t>)</a:t>
                      </a:r>
                      <a:r>
                        <a:rPr lang="es-AR" sz="1400" i="1" u="none" strike="noStrike" cap="none"/>
                        <a:t> – 1 hs</a:t>
                      </a:r>
                    </a:p>
                    <a:p>
                      <a:pPr marL="0" marR="0" lvl="0" indent="0" algn="ctr" rtl="0">
                        <a:lnSpc>
                          <a:spcPct val="100000"/>
                        </a:lnSpc>
                        <a:spcBef>
                          <a:spcPts val="0"/>
                        </a:spcBef>
                        <a:spcAft>
                          <a:spcPts val="0"/>
                        </a:spcAft>
                        <a:buClr>
                          <a:srgbClr val="000000"/>
                        </a:buClr>
                        <a:buSzPts val="1400"/>
                        <a:buFont typeface="Arial"/>
                        <a:buNone/>
                      </a:pPr>
                      <a:r>
                        <a:rPr lang="es-AR" sz="1400" i="0" u="none" strike="noStrike" cap="none" err="1"/>
                        <a:t>Checkpoint</a:t>
                      </a:r>
                      <a:r>
                        <a:rPr lang="es-AR" sz="1400" i="0" u="none" strike="noStrike" cap="none"/>
                        <a:t> Q&amp;A 3</a:t>
                      </a:r>
                      <a:r>
                        <a:rPr lang="es-AR" sz="1400" i="1" u="none" strike="noStrike" cap="none"/>
                        <a:t> – 1hs</a:t>
                      </a: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003"/>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Jueves 1</a:t>
                      </a:r>
                      <a:endParaRPr sz="1400" b="1" u="none" strike="noStrike" cap="none"/>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Self practice (</a:t>
                      </a:r>
                      <a:r>
                        <a:rPr lang="en-US" sz="1400" u="none" strike="noStrike" cap="none" err="1"/>
                        <a:t>HerokuApp</a:t>
                      </a:r>
                      <a:r>
                        <a:rPr lang="en-US" sz="1400" u="none" strike="noStrike" cap="none"/>
                        <a:t>) </a:t>
                      </a:r>
                      <a:r>
                        <a:rPr lang="en-US" sz="1400" i="1" u="none" strike="noStrike" cap="none"/>
                        <a:t>– 4hs</a:t>
                      </a: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ctrTitle"/>
          </p:nvPr>
        </p:nvSpPr>
        <p:spPr>
          <a:xfrm>
            <a:off x="346650" y="140425"/>
            <a:ext cx="7392900" cy="2270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7000"/>
              <a:t>01. Introducción</a:t>
            </a:r>
            <a:endParaRPr sz="7000"/>
          </a:p>
        </p:txBody>
      </p:sp>
      <p:pic>
        <p:nvPicPr>
          <p:cNvPr id="79" name="Google Shape;79;p3"/>
          <p:cNvPicPr preferRelativeResize="0"/>
          <p:nvPr/>
        </p:nvPicPr>
        <p:blipFill rotWithShape="1">
          <a:blip r:embed="rId3">
            <a:alphaModFix/>
          </a:blip>
          <a:srcRect/>
          <a:stretch/>
        </p:blipFill>
        <p:spPr>
          <a:xfrm>
            <a:off x="7547025" y="170575"/>
            <a:ext cx="1434675" cy="806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5"/>
          <p:cNvSpPr txBox="1">
            <a:spLocks noGrp="1"/>
          </p:cNvSpPr>
          <p:nvPr>
            <p:ph type="ctrTitle"/>
          </p:nvPr>
        </p:nvSpPr>
        <p:spPr>
          <a:xfrm>
            <a:off x="346650" y="945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a:t>Page Object Model</a:t>
            </a:r>
            <a:endParaRPr sz="3000"/>
          </a:p>
        </p:txBody>
      </p:sp>
      <p:pic>
        <p:nvPicPr>
          <p:cNvPr id="95" name="Google Shape;95;p5"/>
          <p:cNvPicPr preferRelativeResize="0"/>
          <p:nvPr/>
        </p:nvPicPr>
        <p:blipFill rotWithShape="1">
          <a:blip r:embed="rId3">
            <a:alphaModFix/>
          </a:blip>
          <a:srcRect/>
          <a:stretch/>
        </p:blipFill>
        <p:spPr>
          <a:xfrm>
            <a:off x="7532225" y="30475"/>
            <a:ext cx="1434675" cy="806999"/>
          </a:xfrm>
          <a:prstGeom prst="rect">
            <a:avLst/>
          </a:prstGeom>
          <a:noFill/>
          <a:ln>
            <a:noFill/>
          </a:ln>
        </p:spPr>
      </p:pic>
      <p:sp>
        <p:nvSpPr>
          <p:cNvPr id="96" name="Google Shape;96;p5"/>
          <p:cNvSpPr txBox="1"/>
          <p:nvPr/>
        </p:nvSpPr>
        <p:spPr>
          <a:xfrm>
            <a:off x="265245" y="699375"/>
            <a:ext cx="8083017" cy="1292631"/>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Source Sans Pro"/>
              <a:buChar char="●"/>
            </a:pPr>
            <a:r>
              <a:rPr lang="es-AR" sz="1800">
                <a:effectLst/>
                <a:latin typeface="Calibri" panose="020F0502020204030204" pitchFamily="34" charset="0"/>
                <a:ea typeface="Calibri" panose="020F0502020204030204" pitchFamily="34" charset="0"/>
                <a:cs typeface="Times New Roman" panose="02020603050405020304" pitchFamily="18" charset="0"/>
              </a:rPr>
              <a:t>Dado el hecho que nuestras pruebas automatizadas van creciendo y evolucionando permanentemente, el solo hecho de pensar en no usar un patrón de diseño en nuestras pruebas, nos va a resultar en el fracaso del </a:t>
            </a:r>
            <a:r>
              <a:rPr lang="es-AR" sz="1800" err="1">
                <a:effectLst/>
                <a:latin typeface="Calibri" panose="020F0502020204030204" pitchFamily="34" charset="0"/>
                <a:ea typeface="Calibri" panose="020F0502020204030204" pitchFamily="34" charset="0"/>
                <a:cs typeface="Times New Roman" panose="02020603050405020304" pitchFamily="18" charset="0"/>
              </a:rPr>
              <a:t>approach</a:t>
            </a:r>
            <a:r>
              <a:rPr lang="es-AR" sz="1800">
                <a:effectLst/>
                <a:latin typeface="Calibri" panose="020F0502020204030204" pitchFamily="34" charset="0"/>
                <a:ea typeface="Calibri" panose="020F0502020204030204" pitchFamily="34" charset="0"/>
                <a:cs typeface="Times New Roman" panose="02020603050405020304" pitchFamily="18" charset="0"/>
              </a:rPr>
              <a:t> utilizado.</a:t>
            </a:r>
            <a:endParaRPr sz="2000" b="0" i="0" u="none" strike="noStrike" cap="none">
              <a:solidFill>
                <a:schemeClr val="bg1"/>
              </a:solidFill>
              <a:latin typeface="Source Sans Pro"/>
              <a:ea typeface="Source Sans Pro"/>
              <a:cs typeface="Source Sans Pro"/>
              <a:sym typeface="Source Sans Pro"/>
            </a:endParaRPr>
          </a:p>
        </p:txBody>
      </p:sp>
      <p:sp>
        <p:nvSpPr>
          <p:cNvPr id="6" name="Google Shape;96;p5">
            <a:extLst>
              <a:ext uri="{FF2B5EF4-FFF2-40B4-BE49-F238E27FC236}">
                <a16:creationId xmlns:a16="http://schemas.microsoft.com/office/drawing/2014/main" id="{C480F5BC-F1D1-404B-B234-DC10F68A531C}"/>
              </a:ext>
            </a:extLst>
          </p:cNvPr>
          <p:cNvSpPr txBox="1"/>
          <p:nvPr/>
        </p:nvSpPr>
        <p:spPr>
          <a:xfrm>
            <a:off x="346650" y="2937905"/>
            <a:ext cx="8083017" cy="1015632"/>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chemeClr val="bg1"/>
              </a:buClr>
              <a:buSzPts val="1800"/>
              <a:buFont typeface="Source Sans Pro"/>
              <a:buChar char="●"/>
            </a:pPr>
            <a:r>
              <a:rPr lang="es-E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En el transcurso de la sesión, vamos a ir explorando las ventajas, buenas prácticas y como nos vamos a beneficiar de una correcta implementación de POM.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5"/>
          <p:cNvSpPr txBox="1">
            <a:spLocks noGrp="1"/>
          </p:cNvSpPr>
          <p:nvPr>
            <p:ph type="ctrTitle"/>
          </p:nvPr>
        </p:nvSpPr>
        <p:spPr>
          <a:xfrm>
            <a:off x="346650" y="945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a:t>Desventajas de NO utilizarlo</a:t>
            </a:r>
            <a:endParaRPr sz="3000"/>
          </a:p>
        </p:txBody>
      </p:sp>
      <p:pic>
        <p:nvPicPr>
          <p:cNvPr id="95" name="Google Shape;95;p5"/>
          <p:cNvPicPr preferRelativeResize="0"/>
          <p:nvPr/>
        </p:nvPicPr>
        <p:blipFill rotWithShape="1">
          <a:blip r:embed="rId3">
            <a:alphaModFix/>
          </a:blip>
          <a:srcRect/>
          <a:stretch/>
        </p:blipFill>
        <p:spPr>
          <a:xfrm>
            <a:off x="7532225" y="30475"/>
            <a:ext cx="1434675" cy="806999"/>
          </a:xfrm>
          <a:prstGeom prst="rect">
            <a:avLst/>
          </a:prstGeom>
          <a:noFill/>
          <a:ln>
            <a:noFill/>
          </a:ln>
        </p:spPr>
      </p:pic>
      <p:sp>
        <p:nvSpPr>
          <p:cNvPr id="96" name="Google Shape;96;p5"/>
          <p:cNvSpPr txBox="1"/>
          <p:nvPr/>
        </p:nvSpPr>
        <p:spPr>
          <a:xfrm>
            <a:off x="265245" y="699375"/>
            <a:ext cx="8083017" cy="1292631"/>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Source Sans Pro"/>
              <a:buChar char="●"/>
            </a:pPr>
            <a:r>
              <a:rPr lang="es-AR" sz="180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A continuación vemos una prueba escrita en cascada sin ningún patrón de diseño aplicado, si bien la misma ejecuta todas las funcionalidades que se esperan de ella, con el correr del tiempo nos daremos cuenta que la misma irá creciendo, se volverá ilegible y muy difícil de mantener.</a:t>
            </a:r>
            <a:endParaRPr lang="es-AR" sz="1800">
              <a:solidFill>
                <a:schemeClr val="bg2"/>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488AA4C-650B-4BFC-9858-2229CB042A63}"/>
              </a:ext>
            </a:extLst>
          </p:cNvPr>
          <p:cNvPicPr>
            <a:picLocks noChangeAspect="1"/>
          </p:cNvPicPr>
          <p:nvPr/>
        </p:nvPicPr>
        <p:blipFill>
          <a:blip r:embed="rId4"/>
          <a:stretch>
            <a:fillRect/>
          </a:stretch>
        </p:blipFill>
        <p:spPr>
          <a:xfrm>
            <a:off x="2018431" y="2308703"/>
            <a:ext cx="4389863" cy="2755212"/>
          </a:xfrm>
          <a:prstGeom prst="rect">
            <a:avLst/>
          </a:prstGeom>
        </p:spPr>
      </p:pic>
      <p:pic>
        <p:nvPicPr>
          <p:cNvPr id="6" name="Picture 5" descr="Logo, icon&#10;&#10;Description automatically generated">
            <a:extLst>
              <a:ext uri="{FF2B5EF4-FFF2-40B4-BE49-F238E27FC236}">
                <a16:creationId xmlns:a16="http://schemas.microsoft.com/office/drawing/2014/main" id="{4F63CDFE-B6DA-49A0-AB60-6159A393BB1E}"/>
              </a:ext>
            </a:extLst>
          </p:cNvPr>
          <p:cNvPicPr>
            <a:picLocks noChangeAspect="1"/>
          </p:cNvPicPr>
          <p:nvPr/>
        </p:nvPicPr>
        <p:blipFill>
          <a:blip r:embed="rId5"/>
          <a:stretch>
            <a:fillRect/>
          </a:stretch>
        </p:blipFill>
        <p:spPr>
          <a:xfrm>
            <a:off x="2773839" y="2308703"/>
            <a:ext cx="2879048" cy="2879048"/>
          </a:xfrm>
          <a:prstGeom prst="rect">
            <a:avLst/>
          </a:prstGeom>
        </p:spPr>
      </p:pic>
    </p:spTree>
    <p:extLst>
      <p:ext uri="{BB962C8B-B14F-4D97-AF65-F5344CB8AC3E}">
        <p14:creationId xmlns:p14="http://schemas.microsoft.com/office/powerpoint/2010/main" val="324928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ctrTitle"/>
          </p:nvPr>
        </p:nvSpPr>
        <p:spPr>
          <a:xfrm>
            <a:off x="346650" y="1142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a:t>Ventajas</a:t>
            </a:r>
            <a:endParaRPr sz="3000"/>
          </a:p>
        </p:txBody>
      </p:sp>
      <p:pic>
        <p:nvPicPr>
          <p:cNvPr id="116" name="Google Shape;116;p8"/>
          <p:cNvPicPr preferRelativeResize="0"/>
          <p:nvPr/>
        </p:nvPicPr>
        <p:blipFill rotWithShape="1">
          <a:blip r:embed="rId3">
            <a:alphaModFix/>
          </a:blip>
          <a:srcRect/>
          <a:stretch/>
        </p:blipFill>
        <p:spPr>
          <a:xfrm>
            <a:off x="7539625" y="94575"/>
            <a:ext cx="1434675" cy="806999"/>
          </a:xfrm>
          <a:prstGeom prst="rect">
            <a:avLst/>
          </a:prstGeom>
          <a:noFill/>
          <a:ln>
            <a:noFill/>
          </a:ln>
        </p:spPr>
      </p:pic>
      <p:sp>
        <p:nvSpPr>
          <p:cNvPr id="117" name="Google Shape;117;p8"/>
          <p:cNvSpPr txBox="1"/>
          <p:nvPr/>
        </p:nvSpPr>
        <p:spPr>
          <a:xfrm>
            <a:off x="720800" y="719075"/>
            <a:ext cx="7325100" cy="1169521"/>
          </a:xfrm>
          <a:prstGeom prst="rect">
            <a:avLst/>
          </a:prstGeom>
          <a:noFill/>
          <a:ln>
            <a:noFill/>
          </a:ln>
        </p:spPr>
        <p:txBody>
          <a:bodyPr spcFirstLastPara="1" wrap="square" lIns="91425" tIns="91425" rIns="91425" bIns="91425" anchor="t" anchorCtr="0">
            <a:spAutoFit/>
          </a:bodyPr>
          <a:lstStyle/>
          <a:p>
            <a:pPr algn="l">
              <a:buFont typeface="Arial" panose="020B0604020202020204" pitchFamily="34" charset="0"/>
              <a:buChar char="•"/>
            </a:pPr>
            <a:r>
              <a:rPr lang="es-ES" sz="1600" b="0" i="0">
                <a:solidFill>
                  <a:schemeClr val="bg2"/>
                </a:solidFill>
                <a:effectLst/>
                <a:latin typeface="Open Sans" panose="020B0606030504020204" pitchFamily="34" charset="0"/>
              </a:rPr>
              <a:t> Es más fácil mantener el código. Cualquier cambio en la interfaz de usuario se reflejará donde sea que se use en la clase.</a:t>
            </a:r>
          </a:p>
          <a:p>
            <a:pPr algn="l">
              <a:buFont typeface="Arial" panose="020B0604020202020204" pitchFamily="34" charset="0"/>
              <a:buChar char="•"/>
            </a:pPr>
            <a:r>
              <a:rPr lang="es-ES" sz="1600" b="0" i="0">
                <a:solidFill>
                  <a:schemeClr val="bg2"/>
                </a:solidFill>
                <a:effectLst/>
                <a:latin typeface="Open Sans" panose="020B0606030504020204" pitchFamily="34" charset="0"/>
              </a:rPr>
              <a:t> Robusto y permite leer el código (los métodos tienen nombres más realistas).</a:t>
            </a:r>
          </a:p>
        </p:txBody>
      </p:sp>
      <p:sp>
        <p:nvSpPr>
          <p:cNvPr id="2" name="TextBox 1">
            <a:extLst>
              <a:ext uri="{FF2B5EF4-FFF2-40B4-BE49-F238E27FC236}">
                <a16:creationId xmlns:a16="http://schemas.microsoft.com/office/drawing/2014/main" id="{4E10BAEF-E990-4CC8-9130-DA1AB007D641}"/>
              </a:ext>
            </a:extLst>
          </p:cNvPr>
          <p:cNvSpPr txBox="1"/>
          <p:nvPr/>
        </p:nvSpPr>
        <p:spPr>
          <a:xfrm>
            <a:off x="720800" y="3436050"/>
            <a:ext cx="6818825" cy="954107"/>
          </a:xfrm>
          <a:prstGeom prst="rect">
            <a:avLst/>
          </a:prstGeom>
          <a:noFill/>
        </p:spPr>
        <p:txBody>
          <a:bodyPr wrap="square" rtlCol="0">
            <a:spAutoFit/>
          </a:bodyPr>
          <a:lstStyle/>
          <a:p>
            <a:pPr algn="l">
              <a:buClr>
                <a:schemeClr val="bg1"/>
              </a:buClr>
              <a:buFont typeface="Arial" panose="020B0604020202020204" pitchFamily="34" charset="0"/>
              <a:buChar char="•"/>
            </a:pPr>
            <a:r>
              <a:rPr lang="es-ES" sz="1400" b="0" i="0">
                <a:solidFill>
                  <a:schemeClr val="bg1"/>
                </a:solidFill>
                <a:effectLst/>
                <a:latin typeface="Open Sans" panose="020B0606030504020204" pitchFamily="34" charset="0"/>
              </a:rPr>
              <a:t>Hace que el código sea reutilizable y reduce la duplicación de código (el repositorio de objetos es independiente de los casos de prueba).</a:t>
            </a:r>
          </a:p>
          <a:p>
            <a:pPr algn="l">
              <a:buClr>
                <a:schemeClr val="bg1"/>
              </a:buClr>
              <a:buFont typeface="Arial" panose="020B0604020202020204" pitchFamily="34" charset="0"/>
              <a:buChar char="•"/>
            </a:pPr>
            <a:r>
              <a:rPr lang="es-ES" sz="1400" b="0" i="0">
                <a:solidFill>
                  <a:schemeClr val="bg1"/>
                </a:solidFill>
                <a:effectLst/>
                <a:latin typeface="Open Sans" panose="020B0606030504020204" pitchFamily="34" charset="0"/>
              </a:rPr>
              <a:t>El código se vuelve menos y optimizado.</a:t>
            </a:r>
          </a:p>
          <a:p>
            <a:pPr>
              <a:buClr>
                <a:schemeClr val="bg1"/>
              </a:buClr>
            </a:pPr>
            <a:endParaRPr 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ctrTitle"/>
          </p:nvPr>
        </p:nvSpPr>
        <p:spPr>
          <a:xfrm>
            <a:off x="346650" y="1142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a:t>Ejemplo de implementacion</a:t>
            </a:r>
            <a:endParaRPr sz="3000"/>
          </a:p>
        </p:txBody>
      </p:sp>
      <p:pic>
        <p:nvPicPr>
          <p:cNvPr id="116" name="Google Shape;116;p8"/>
          <p:cNvPicPr preferRelativeResize="0"/>
          <p:nvPr/>
        </p:nvPicPr>
        <p:blipFill rotWithShape="1">
          <a:blip r:embed="rId3">
            <a:alphaModFix/>
          </a:blip>
          <a:srcRect/>
          <a:stretch/>
        </p:blipFill>
        <p:spPr>
          <a:xfrm>
            <a:off x="7539625" y="94575"/>
            <a:ext cx="1434675" cy="806999"/>
          </a:xfrm>
          <a:prstGeom prst="rect">
            <a:avLst/>
          </a:prstGeom>
          <a:noFill/>
          <a:ln>
            <a:noFill/>
          </a:ln>
        </p:spPr>
      </p:pic>
      <p:sp>
        <p:nvSpPr>
          <p:cNvPr id="4" name="Rectangle 3">
            <a:extLst>
              <a:ext uri="{FF2B5EF4-FFF2-40B4-BE49-F238E27FC236}">
                <a16:creationId xmlns:a16="http://schemas.microsoft.com/office/drawing/2014/main" id="{0502742B-3074-4582-9243-6B6C00299003}"/>
              </a:ext>
            </a:extLst>
          </p:cNvPr>
          <p:cNvSpPr/>
          <p:nvPr/>
        </p:nvSpPr>
        <p:spPr>
          <a:xfrm>
            <a:off x="346650" y="1986198"/>
            <a:ext cx="1242307" cy="112426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78105447-C7F7-445F-BAFE-32FB665E6140}"/>
              </a:ext>
            </a:extLst>
          </p:cNvPr>
          <p:cNvSpPr/>
          <p:nvPr/>
        </p:nvSpPr>
        <p:spPr>
          <a:xfrm>
            <a:off x="3784612" y="636629"/>
            <a:ext cx="1242307" cy="112426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54419308-00A0-4B55-8763-7DF379DD4061}"/>
              </a:ext>
            </a:extLst>
          </p:cNvPr>
          <p:cNvSpPr/>
          <p:nvPr/>
        </p:nvSpPr>
        <p:spPr>
          <a:xfrm>
            <a:off x="3784611" y="1903752"/>
            <a:ext cx="1242307" cy="112426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17DEB9D6-53C9-4BD1-893F-0777E7CD0854}"/>
              </a:ext>
            </a:extLst>
          </p:cNvPr>
          <p:cNvSpPr/>
          <p:nvPr/>
        </p:nvSpPr>
        <p:spPr>
          <a:xfrm>
            <a:off x="3784610" y="3170875"/>
            <a:ext cx="1242307" cy="112426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72FFF43A-8544-4346-8345-BC53F7448A45}"/>
              </a:ext>
            </a:extLst>
          </p:cNvPr>
          <p:cNvSpPr/>
          <p:nvPr/>
        </p:nvSpPr>
        <p:spPr>
          <a:xfrm>
            <a:off x="7635808" y="1986198"/>
            <a:ext cx="1242307" cy="112426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F117BED5-4332-449A-99F6-848BE5E94F02}"/>
              </a:ext>
            </a:extLst>
          </p:cNvPr>
          <p:cNvSpPr txBox="1"/>
          <p:nvPr/>
        </p:nvSpPr>
        <p:spPr>
          <a:xfrm>
            <a:off x="417011" y="2394440"/>
            <a:ext cx="1101584" cy="307777"/>
          </a:xfrm>
          <a:prstGeom prst="rect">
            <a:avLst/>
          </a:prstGeom>
          <a:noFill/>
        </p:spPr>
        <p:txBody>
          <a:bodyPr wrap="none" rtlCol="0">
            <a:spAutoFit/>
          </a:bodyPr>
          <a:lstStyle/>
          <a:p>
            <a:r>
              <a:rPr lang="es-AR"/>
              <a:t>Clase Base</a:t>
            </a:r>
            <a:endParaRPr lang="en-US"/>
          </a:p>
        </p:txBody>
      </p:sp>
      <p:sp>
        <p:nvSpPr>
          <p:cNvPr id="18" name="TextBox 17">
            <a:extLst>
              <a:ext uri="{FF2B5EF4-FFF2-40B4-BE49-F238E27FC236}">
                <a16:creationId xmlns:a16="http://schemas.microsoft.com/office/drawing/2014/main" id="{5BC83717-6894-4CA0-98EC-9435138DBC19}"/>
              </a:ext>
            </a:extLst>
          </p:cNvPr>
          <p:cNvSpPr txBox="1"/>
          <p:nvPr/>
        </p:nvSpPr>
        <p:spPr>
          <a:xfrm>
            <a:off x="3854971" y="629134"/>
            <a:ext cx="1069524" cy="738664"/>
          </a:xfrm>
          <a:prstGeom prst="rect">
            <a:avLst/>
          </a:prstGeom>
          <a:noFill/>
        </p:spPr>
        <p:txBody>
          <a:bodyPr wrap="none" rtlCol="0">
            <a:spAutoFit/>
          </a:bodyPr>
          <a:lstStyle/>
          <a:p>
            <a:r>
              <a:rPr lang="es-AR"/>
              <a:t>Clase </a:t>
            </a:r>
            <a:r>
              <a:rPr lang="es-AR" err="1"/>
              <a:t>Map</a:t>
            </a:r>
            <a:endParaRPr lang="es-AR"/>
          </a:p>
          <a:p>
            <a:r>
              <a:rPr lang="es-AR"/>
              <a:t>Hereda de </a:t>
            </a:r>
          </a:p>
          <a:p>
            <a:r>
              <a:rPr lang="es-AR"/>
              <a:t>Base</a:t>
            </a:r>
            <a:endParaRPr lang="en-US"/>
          </a:p>
        </p:txBody>
      </p:sp>
      <p:sp>
        <p:nvSpPr>
          <p:cNvPr id="20" name="TextBox 19">
            <a:extLst>
              <a:ext uri="{FF2B5EF4-FFF2-40B4-BE49-F238E27FC236}">
                <a16:creationId xmlns:a16="http://schemas.microsoft.com/office/drawing/2014/main" id="{35C861B9-D993-4A40-95CB-3B040B091022}"/>
              </a:ext>
            </a:extLst>
          </p:cNvPr>
          <p:cNvSpPr txBox="1"/>
          <p:nvPr/>
        </p:nvSpPr>
        <p:spPr>
          <a:xfrm>
            <a:off x="3854971" y="1965103"/>
            <a:ext cx="1200970" cy="738664"/>
          </a:xfrm>
          <a:prstGeom prst="rect">
            <a:avLst/>
          </a:prstGeom>
          <a:noFill/>
        </p:spPr>
        <p:txBody>
          <a:bodyPr wrap="none" rtlCol="0">
            <a:spAutoFit/>
          </a:bodyPr>
          <a:lstStyle/>
          <a:p>
            <a:r>
              <a:rPr lang="es-AR"/>
              <a:t>Clase </a:t>
            </a:r>
            <a:r>
              <a:rPr lang="es-AR" err="1"/>
              <a:t>Assert</a:t>
            </a:r>
            <a:endParaRPr lang="es-AR"/>
          </a:p>
          <a:p>
            <a:r>
              <a:rPr lang="es-AR"/>
              <a:t>Hereda de </a:t>
            </a:r>
          </a:p>
          <a:p>
            <a:r>
              <a:rPr lang="es-AR" err="1"/>
              <a:t>Map</a:t>
            </a:r>
            <a:endParaRPr lang="en-US"/>
          </a:p>
        </p:txBody>
      </p:sp>
      <p:sp>
        <p:nvSpPr>
          <p:cNvPr id="21" name="TextBox 20">
            <a:extLst>
              <a:ext uri="{FF2B5EF4-FFF2-40B4-BE49-F238E27FC236}">
                <a16:creationId xmlns:a16="http://schemas.microsoft.com/office/drawing/2014/main" id="{CAD9BE2E-D551-45F3-BAB8-9B063179A765}"/>
              </a:ext>
            </a:extLst>
          </p:cNvPr>
          <p:cNvSpPr txBox="1"/>
          <p:nvPr/>
        </p:nvSpPr>
        <p:spPr>
          <a:xfrm>
            <a:off x="3825947" y="3232226"/>
            <a:ext cx="1281120" cy="738664"/>
          </a:xfrm>
          <a:prstGeom prst="rect">
            <a:avLst/>
          </a:prstGeom>
          <a:noFill/>
        </p:spPr>
        <p:txBody>
          <a:bodyPr wrap="none" rtlCol="0">
            <a:spAutoFit/>
          </a:bodyPr>
          <a:lstStyle/>
          <a:p>
            <a:r>
              <a:rPr lang="es-AR"/>
              <a:t>Clase </a:t>
            </a:r>
            <a:r>
              <a:rPr lang="es-AR" err="1"/>
              <a:t>Actions</a:t>
            </a:r>
            <a:endParaRPr lang="es-AR"/>
          </a:p>
          <a:p>
            <a:r>
              <a:rPr lang="es-AR"/>
              <a:t>Hereda de </a:t>
            </a:r>
          </a:p>
          <a:p>
            <a:r>
              <a:rPr lang="es-AR" err="1"/>
              <a:t>Assert</a:t>
            </a:r>
            <a:endParaRPr lang="en-US"/>
          </a:p>
        </p:txBody>
      </p:sp>
      <p:sp>
        <p:nvSpPr>
          <p:cNvPr id="22" name="TextBox 21">
            <a:extLst>
              <a:ext uri="{FF2B5EF4-FFF2-40B4-BE49-F238E27FC236}">
                <a16:creationId xmlns:a16="http://schemas.microsoft.com/office/drawing/2014/main" id="{5F270C76-387B-4B52-AB9F-F6E867C6E7A3}"/>
              </a:ext>
            </a:extLst>
          </p:cNvPr>
          <p:cNvSpPr txBox="1"/>
          <p:nvPr/>
        </p:nvSpPr>
        <p:spPr>
          <a:xfrm>
            <a:off x="7656476" y="2178996"/>
            <a:ext cx="1119217" cy="738664"/>
          </a:xfrm>
          <a:prstGeom prst="rect">
            <a:avLst/>
          </a:prstGeom>
          <a:noFill/>
        </p:spPr>
        <p:txBody>
          <a:bodyPr wrap="none" rtlCol="0">
            <a:spAutoFit/>
          </a:bodyPr>
          <a:lstStyle/>
          <a:p>
            <a:r>
              <a:rPr lang="es-AR"/>
              <a:t>Clase Test</a:t>
            </a:r>
          </a:p>
          <a:p>
            <a:r>
              <a:rPr lang="es-AR"/>
              <a:t>Implementa</a:t>
            </a:r>
          </a:p>
          <a:p>
            <a:r>
              <a:rPr lang="es-AR" err="1"/>
              <a:t>Actions</a:t>
            </a:r>
            <a:endParaRPr lang="en-US"/>
          </a:p>
        </p:txBody>
      </p:sp>
    </p:spTree>
    <p:extLst>
      <p:ext uri="{BB962C8B-B14F-4D97-AF65-F5344CB8AC3E}">
        <p14:creationId xmlns:p14="http://schemas.microsoft.com/office/powerpoint/2010/main" val="250159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15" grpId="0" animBg="1"/>
      <p:bldP spid="16" grpId="0" animBg="1"/>
      <p:bldP spid="6" grpId="0"/>
      <p:bldP spid="18" grpId="0"/>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10" name="Google Shape;210;p19"/>
          <p:cNvPicPr preferRelativeResize="0"/>
          <p:nvPr/>
        </p:nvPicPr>
        <p:blipFill rotWithShape="1">
          <a:blip r:embed="rId3">
            <a:alphaModFix/>
          </a:blip>
          <a:srcRect/>
          <a:stretch/>
        </p:blipFill>
        <p:spPr>
          <a:xfrm>
            <a:off x="7547025" y="170575"/>
            <a:ext cx="1434675" cy="806999"/>
          </a:xfrm>
          <a:prstGeom prst="rect">
            <a:avLst/>
          </a:prstGeom>
          <a:noFill/>
          <a:ln>
            <a:noFill/>
          </a:ln>
        </p:spPr>
      </p:pic>
      <p:sp>
        <p:nvSpPr>
          <p:cNvPr id="4" name="TextBox 3">
            <a:extLst>
              <a:ext uri="{FF2B5EF4-FFF2-40B4-BE49-F238E27FC236}">
                <a16:creationId xmlns:a16="http://schemas.microsoft.com/office/drawing/2014/main" id="{F26BE568-C44E-4361-A182-ED3CBB532A27}"/>
              </a:ext>
            </a:extLst>
          </p:cNvPr>
          <p:cNvSpPr txBox="1"/>
          <p:nvPr/>
        </p:nvSpPr>
        <p:spPr>
          <a:xfrm>
            <a:off x="293448" y="1702536"/>
            <a:ext cx="6343403" cy="707886"/>
          </a:xfrm>
          <a:prstGeom prst="rect">
            <a:avLst/>
          </a:prstGeom>
          <a:noFill/>
        </p:spPr>
        <p:txBody>
          <a:bodyPr wrap="none" rtlCol="0">
            <a:spAutoFit/>
          </a:bodyPr>
          <a:lstStyle/>
          <a:p>
            <a:r>
              <a:rPr lang="en-US" sz="2000">
                <a:solidFill>
                  <a:schemeClr val="bg2"/>
                </a:solidFill>
              </a:rPr>
              <a:t>1) </a:t>
            </a:r>
            <a:r>
              <a:rPr lang="es" sz="2000" b="0" i="0" u="none" strike="noStrike" cap="none">
                <a:solidFill>
                  <a:schemeClr val="bg2"/>
                </a:solidFill>
                <a:latin typeface="Source Sans Pro"/>
                <a:ea typeface="Source Sans Pro"/>
                <a:cs typeface="Source Sans Pro"/>
                <a:sym typeface="Source Sans Pro"/>
              </a:rPr>
              <a:t>Realiza el modelado de todas las páginas utilizadas en:</a:t>
            </a:r>
            <a:endParaRPr lang="en-US" sz="1200" b="0" i="0" u="none" strike="noStrike" cap="none">
              <a:solidFill>
                <a:schemeClr val="bg2"/>
              </a:solidFill>
              <a:latin typeface="Arial"/>
              <a:ea typeface="Arial"/>
              <a:cs typeface="Arial"/>
              <a:sym typeface="Arial"/>
            </a:endParaRPr>
          </a:p>
          <a:p>
            <a:r>
              <a:rPr lang="en-US" sz="2000">
                <a:solidFill>
                  <a:schemeClr val="bg2"/>
                </a:solidFill>
              </a:rPr>
              <a:t>https://testappautomation.herokuapp.com/</a:t>
            </a:r>
            <a:endParaRPr lang="en-US" sz="1200">
              <a:solidFill>
                <a:schemeClr val="bg2"/>
              </a:solidFill>
            </a:endParaRPr>
          </a:p>
        </p:txBody>
      </p:sp>
      <p:sp>
        <p:nvSpPr>
          <p:cNvPr id="5" name="TextBox 4">
            <a:extLst>
              <a:ext uri="{FF2B5EF4-FFF2-40B4-BE49-F238E27FC236}">
                <a16:creationId xmlns:a16="http://schemas.microsoft.com/office/drawing/2014/main" id="{DF092816-E15A-44D9-9A99-F986AFD413E1}"/>
              </a:ext>
            </a:extLst>
          </p:cNvPr>
          <p:cNvSpPr txBox="1"/>
          <p:nvPr/>
        </p:nvSpPr>
        <p:spPr>
          <a:xfrm>
            <a:off x="288375" y="3091625"/>
            <a:ext cx="6487180" cy="707886"/>
          </a:xfrm>
          <a:prstGeom prst="rect">
            <a:avLst/>
          </a:prstGeom>
          <a:noFill/>
        </p:spPr>
        <p:txBody>
          <a:bodyPr wrap="square" rtlCol="0">
            <a:spAutoFit/>
          </a:bodyPr>
          <a:lstStyle/>
          <a:p>
            <a:r>
              <a:rPr lang="en-US" sz="2000">
                <a:solidFill>
                  <a:schemeClr val="bg1"/>
                </a:solidFill>
              </a:rPr>
              <a:t>2) </a:t>
            </a:r>
            <a:r>
              <a:rPr lang="es" sz="2000">
                <a:solidFill>
                  <a:schemeClr val="bg1"/>
                </a:solidFill>
                <a:latin typeface="Source Sans Pro"/>
                <a:ea typeface="Source Sans Pro"/>
                <a:sym typeface="Source Sans Pro"/>
              </a:rPr>
              <a:t>Una vez completado el modelado completa los ejecicios de Selenium Fundamentals utilizando el patrón POM.</a:t>
            </a:r>
          </a:p>
        </p:txBody>
      </p:sp>
      <p:sp>
        <p:nvSpPr>
          <p:cNvPr id="6" name="Google Shape;195;p17">
            <a:extLst>
              <a:ext uri="{FF2B5EF4-FFF2-40B4-BE49-F238E27FC236}">
                <a16:creationId xmlns:a16="http://schemas.microsoft.com/office/drawing/2014/main" id="{428403A1-DF9F-4F5F-A9CF-10A86B078231}"/>
              </a:ext>
            </a:extLst>
          </p:cNvPr>
          <p:cNvSpPr txBox="1">
            <a:spLocks noGrp="1"/>
          </p:cNvSpPr>
          <p:nvPr>
            <p:ph type="ctrTitle"/>
          </p:nvPr>
        </p:nvSpPr>
        <p:spPr>
          <a:xfrm>
            <a:off x="288374" y="96892"/>
            <a:ext cx="4156720" cy="134350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7200"/>
              <a:t>Ejercicio</a:t>
            </a:r>
            <a:endParaRPr sz="7200"/>
          </a:p>
        </p:txBody>
      </p:sp>
      <p:pic>
        <p:nvPicPr>
          <p:cNvPr id="7" name="Google Shape;197;p17">
            <a:extLst>
              <a:ext uri="{FF2B5EF4-FFF2-40B4-BE49-F238E27FC236}">
                <a16:creationId xmlns:a16="http://schemas.microsoft.com/office/drawing/2014/main" id="{CC2D85D9-6A1B-4676-86BC-3F1647A0BA32}"/>
              </a:ext>
            </a:extLst>
          </p:cNvPr>
          <p:cNvPicPr preferRelativeResize="0"/>
          <p:nvPr/>
        </p:nvPicPr>
        <p:blipFill>
          <a:blip r:embed="rId4">
            <a:alphaModFix/>
          </a:blip>
          <a:stretch>
            <a:fillRect/>
          </a:stretch>
        </p:blipFill>
        <p:spPr>
          <a:xfrm>
            <a:off x="6851205" y="2054816"/>
            <a:ext cx="1999347" cy="13607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2"/>
          <p:cNvSpPr txBox="1">
            <a:spLocks noGrp="1"/>
          </p:cNvSpPr>
          <p:nvPr>
            <p:ph type="ctrTitle"/>
          </p:nvPr>
        </p:nvSpPr>
        <p:spPr>
          <a:xfrm>
            <a:off x="483699" y="241825"/>
            <a:ext cx="6950164" cy="664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800"/>
              <a:t>End Day 3</a:t>
            </a:r>
            <a:endParaRPr sz="3800"/>
          </a:p>
        </p:txBody>
      </p:sp>
      <p:pic>
        <p:nvPicPr>
          <p:cNvPr id="235" name="Google Shape;235;p22"/>
          <p:cNvPicPr preferRelativeResize="0"/>
          <p:nvPr/>
        </p:nvPicPr>
        <p:blipFill rotWithShape="1">
          <a:blip r:embed="rId3">
            <a:alphaModFix/>
          </a:blip>
          <a:srcRect/>
          <a:stretch/>
        </p:blipFill>
        <p:spPr>
          <a:xfrm>
            <a:off x="7547025" y="170575"/>
            <a:ext cx="1434675" cy="806999"/>
          </a:xfrm>
          <a:prstGeom prst="rect">
            <a:avLst/>
          </a:prstGeom>
          <a:noFill/>
          <a:ln>
            <a:noFill/>
          </a:ln>
        </p:spPr>
      </p:pic>
      <p:sp>
        <p:nvSpPr>
          <p:cNvPr id="236" name="Google Shape;236;p22"/>
          <p:cNvSpPr txBox="1"/>
          <p:nvPr/>
        </p:nvSpPr>
        <p:spPr>
          <a:xfrm>
            <a:off x="483699" y="906325"/>
            <a:ext cx="7990206" cy="133879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500" b="0" i="0" u="none" strike="noStrike" cap="none">
                <a:solidFill>
                  <a:schemeClr val="bg2"/>
                </a:solidFill>
                <a:latin typeface="Source Sans Pro"/>
                <a:ea typeface="Source Sans Pro"/>
                <a:cs typeface="Arial"/>
                <a:sym typeface="Source Sans Pro"/>
              </a:rPr>
              <a:t>Es importante para nosotros que puedas compartir tu opinión acerca del training, esto nos permitirá mejorar en un futuro. Solo te tomará 5 minutos. </a:t>
            </a:r>
            <a:r>
              <a:rPr lang="es" sz="2500" b="1" i="0" u="none" strike="noStrike" cap="none">
                <a:solidFill>
                  <a:schemeClr val="bg2"/>
                </a:solidFill>
                <a:latin typeface="Source Sans Pro"/>
                <a:ea typeface="Source Sans Pro"/>
                <a:cs typeface="Arial"/>
                <a:sym typeface="Source Sans Pro"/>
              </a:rPr>
              <a:t>¡Muchas gracias!</a:t>
            </a:r>
            <a:endParaRPr sz="1500" b="1" i="0" u="none" strike="noStrike" cap="none">
              <a:solidFill>
                <a:schemeClr val="bg2"/>
              </a:solidFill>
              <a:latin typeface="Arial"/>
              <a:ea typeface="Arial"/>
              <a:cs typeface="Arial"/>
              <a:sym typeface="Arial"/>
            </a:endParaRPr>
          </a:p>
        </p:txBody>
      </p:sp>
      <p:sp>
        <p:nvSpPr>
          <p:cNvPr id="8" name="TextBox 7">
            <a:extLst>
              <a:ext uri="{FF2B5EF4-FFF2-40B4-BE49-F238E27FC236}">
                <a16:creationId xmlns:a16="http://schemas.microsoft.com/office/drawing/2014/main" id="{A5229FC6-3750-40B2-B437-1F8A63C6A9C0}"/>
              </a:ext>
            </a:extLst>
          </p:cNvPr>
          <p:cNvSpPr txBox="1"/>
          <p:nvPr/>
        </p:nvSpPr>
        <p:spPr>
          <a:xfrm>
            <a:off x="3325904" y="2750205"/>
            <a:ext cx="4896577" cy="2062103"/>
          </a:xfrm>
          <a:prstGeom prst="rect">
            <a:avLst/>
          </a:prstGeom>
          <a:noFill/>
        </p:spPr>
        <p:txBody>
          <a:bodyPr wrap="square" lIns="91440" tIns="45720" rIns="91440" bIns="45720" anchor="t">
            <a:spAutoFit/>
          </a:bodyPr>
          <a:lstStyle/>
          <a:p>
            <a:r>
              <a:rPr lang="es" sz="3200" b="1">
                <a:solidFill>
                  <a:schemeClr val="bg2"/>
                </a:solidFill>
                <a:latin typeface="Source Sans Pro"/>
                <a:ea typeface="Source Sans Pro"/>
                <a:sym typeface="Source Sans Pro"/>
              </a:rPr>
              <a:t>Puedes escanear el código QR o bien hacer </a:t>
            </a:r>
            <a:r>
              <a:rPr lang="es" sz="3200" b="1" err="1">
                <a:solidFill>
                  <a:schemeClr val="bg2"/>
                </a:solidFill>
                <a:latin typeface="Source Sans Pro"/>
                <a:ea typeface="Source Sans Pro"/>
                <a:sym typeface="Source Sans Pro"/>
              </a:rPr>
              <a:t>click</a:t>
            </a:r>
            <a:r>
              <a:rPr lang="es" sz="3200" b="1">
                <a:solidFill>
                  <a:schemeClr val="bg2"/>
                </a:solidFill>
                <a:latin typeface="Source Sans Pro"/>
                <a:ea typeface="Source Sans Pro"/>
                <a:sym typeface="Source Sans Pro"/>
              </a:rPr>
              <a:t> en este </a:t>
            </a:r>
            <a:r>
              <a:rPr lang="es" sz="3200" b="1">
                <a:solidFill>
                  <a:schemeClr val="accent6"/>
                </a:solidFill>
                <a:latin typeface="Source Sans Pro"/>
                <a:ea typeface="Source Sans Pro"/>
                <a:sym typeface="Source Sans Pro"/>
                <a:hlinkClick r:id="rId4">
                  <a:extLst>
                    <a:ext uri="{A12FA001-AC4F-418D-AE19-62706E023703}">
                      <ahyp:hlinkClr xmlns:ahyp="http://schemas.microsoft.com/office/drawing/2018/hyperlinkcolor" val="tx"/>
                    </a:ext>
                  </a:extLst>
                </a:hlinkClick>
              </a:rPr>
              <a:t>link</a:t>
            </a:r>
            <a:r>
              <a:rPr lang="es" sz="3200" b="1">
                <a:solidFill>
                  <a:schemeClr val="accent6"/>
                </a:solidFill>
                <a:latin typeface="Source Sans Pro"/>
                <a:ea typeface="Source Sans Pro"/>
                <a:sym typeface="Source Sans Pro"/>
              </a:rPr>
              <a:t> </a:t>
            </a:r>
            <a:r>
              <a:rPr lang="es" sz="3200" b="1">
                <a:solidFill>
                  <a:schemeClr val="bg2"/>
                </a:solidFill>
                <a:latin typeface="Source Sans Pro"/>
                <a:ea typeface="Source Sans Pro"/>
                <a:sym typeface="Source Sans Pro"/>
              </a:rPr>
              <a:t>para acceder a la encuesta.</a:t>
            </a:r>
            <a:endParaRPr lang="en-US" sz="3200" b="1">
              <a:solidFill>
                <a:schemeClr val="bg2"/>
              </a:solidFill>
            </a:endParaRPr>
          </a:p>
        </p:txBody>
      </p:sp>
      <p:pic>
        <p:nvPicPr>
          <p:cNvPr id="2" name="Picture 2">
            <a:extLst>
              <a:ext uri="{FF2B5EF4-FFF2-40B4-BE49-F238E27FC236}">
                <a16:creationId xmlns:a16="http://schemas.microsoft.com/office/drawing/2014/main" id="{15A9C28B-2824-E411-3B3D-3B28D4A1C27D}"/>
              </a:ext>
            </a:extLst>
          </p:cNvPr>
          <p:cNvPicPr>
            <a:picLocks noChangeAspect="1"/>
          </p:cNvPicPr>
          <p:nvPr/>
        </p:nvPicPr>
        <p:blipFill>
          <a:blip r:embed="rId5"/>
          <a:stretch>
            <a:fillRect/>
          </a:stretch>
        </p:blipFill>
        <p:spPr>
          <a:xfrm>
            <a:off x="638051" y="2823853"/>
            <a:ext cx="2019300" cy="2019300"/>
          </a:xfrm>
          <a:prstGeom prst="rect">
            <a:avLst/>
          </a:prstGeom>
        </p:spPr>
      </p:pic>
    </p:spTree>
    <p:extLst>
      <p:ext uri="{BB962C8B-B14F-4D97-AF65-F5344CB8AC3E}">
        <p14:creationId xmlns:p14="http://schemas.microsoft.com/office/powerpoint/2010/main" val="175317027"/>
      </p:ext>
    </p:extLst>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9</Slides>
  <Notes>9</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Plum</vt:lpstr>
      <vt:lpstr>Selenium Advanced</vt:lpstr>
      <vt:lpstr>Selenium Advanced</vt:lpstr>
      <vt:lpstr>01. Introducción</vt:lpstr>
      <vt:lpstr>Page Object Model</vt:lpstr>
      <vt:lpstr>Desventajas de NO utilizarlo</vt:lpstr>
      <vt:lpstr>Ventajas</vt:lpstr>
      <vt:lpstr>Ejemplo de implementacion</vt:lpstr>
      <vt:lpstr>Ejercicio</vt:lpstr>
      <vt:lpstr>End Day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Automation</dc:title>
  <dc:creator>Garcia, Ivan Luis</dc:creator>
  <cp:revision>2</cp:revision>
  <dcterms:modified xsi:type="dcterms:W3CDTF">2022-08-29T13:57:59Z</dcterms:modified>
</cp:coreProperties>
</file>