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81" r:id="rId7"/>
    <p:sldId id="263" r:id="rId8"/>
    <p:sldId id="282" r:id="rId9"/>
    <p:sldId id="283" r:id="rId10"/>
    <p:sldId id="284" r:id="rId11"/>
    <p:sldId id="285" r:id="rId12"/>
    <p:sldId id="286" r:id="rId13"/>
    <p:sldId id="287" r:id="rId14"/>
    <p:sldId id="274" r:id="rId15"/>
    <p:sldId id="276" r:id="rId16"/>
    <p:sldId id="280"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Raleway" pitchFamily="2" charset="0"/>
      <p:regular r:id="rId23"/>
      <p:bold r:id="rId24"/>
      <p:italic r:id="rId25"/>
      <p:boldItalic r:id="rId26"/>
    </p:embeddedFont>
    <p:embeddedFont>
      <p:font typeface="Roboto" panose="02000000000000000000" pitchFamily="2" charset="0"/>
      <p:regular r:id="rId27"/>
      <p:bold r:id="rId28"/>
      <p:italic r:id="rId29"/>
      <p:boldItalic r:id="rId30"/>
    </p:embeddedFont>
    <p:embeddedFont>
      <p:font typeface="Source Sans Pro" panose="020B0503030403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j3tAQuoyGKPINylFS2UYLXz0exl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A0DD8A-72C0-4F82-A9D7-FEEEF5E0E42E}" v="46" dt="2022-02-14T12:29:10.487"/>
    <p1510:client id="{EF4A9E31-EF34-4144-992B-7D1812024E9A}" v="49" dt="2022-08-22T11:39:38.717"/>
  </p1510:revLst>
</p1510:revInfo>
</file>

<file path=ppt/tableStyles.xml><?xml version="1.0" encoding="utf-8"?>
<a:tblStyleLst xmlns:a="http://schemas.openxmlformats.org/drawingml/2006/main" def="{DE5ED760-064D-489D-A502-9431BC20E61A}">
  <a:tblStyle styleId="{DE5ED760-064D-489D-A502-9431BC20E61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4AB9C3-D54C-4E79-9C57-EB36E70502B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7" d="100"/>
          <a:sy n="137" d="100"/>
        </p:scale>
        <p:origin x="86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customschemas.google.com/relationships/presentationmetadata" Target="meta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06965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35751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47107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40180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47036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0549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16884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18709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4"/>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4"/>
          <p:cNvSpPr txBox="1">
            <a:spLocks noGrp="1"/>
          </p:cNvSpPr>
          <p:nvPr>
            <p:ph type="ctrTitle"/>
          </p:nvPr>
        </p:nvSpPr>
        <p:spPr>
          <a:xfrm>
            <a:off x="485875" y="264475"/>
            <a:ext cx="8183700" cy="14736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12" name="Google Shape;12;p24"/>
          <p:cNvSpPr txBox="1">
            <a:spLocks noGrp="1"/>
          </p:cNvSpPr>
          <p:nvPr>
            <p:ph type="subTitle" idx="1"/>
          </p:nvPr>
        </p:nvSpPr>
        <p:spPr>
          <a:xfrm>
            <a:off x="485875" y="1738075"/>
            <a:ext cx="8183700" cy="861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3" name="Google Shape;13;p2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3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33"/>
          <p:cNvSpPr txBox="1">
            <a:spLocks noGrp="1"/>
          </p:cNvSpPr>
          <p:nvPr>
            <p:ph type="title" hasCustomPrompt="1"/>
          </p:nvPr>
        </p:nvSpPr>
        <p:spPr>
          <a:xfrm>
            <a:off x="311700" y="743001"/>
            <a:ext cx="8520600" cy="2006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33"/>
          <p:cNvSpPr txBox="1">
            <a:spLocks noGrp="1"/>
          </p:cNvSpPr>
          <p:nvPr>
            <p:ph type="body" idx="1"/>
          </p:nvPr>
        </p:nvSpPr>
        <p:spPr>
          <a:xfrm>
            <a:off x="311700" y="2845182"/>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Clr>
                <a:schemeClr val="lt1"/>
              </a:buClr>
              <a:buSzPts val="1800"/>
              <a:buChar char="●"/>
              <a:defRPr>
                <a:solidFill>
                  <a:schemeClr val="lt1"/>
                </a:solidFill>
              </a:defRPr>
            </a:lvl1pPr>
            <a:lvl2pPr marL="914400" lvl="1" indent="-317500" algn="ctr">
              <a:lnSpc>
                <a:spcPct val="115000"/>
              </a:lnSpc>
              <a:spcBef>
                <a:spcPts val="0"/>
              </a:spcBef>
              <a:spcAft>
                <a:spcPts val="0"/>
              </a:spcAft>
              <a:buClr>
                <a:schemeClr val="lt1"/>
              </a:buClr>
              <a:buSzPts val="1400"/>
              <a:buChar char="○"/>
              <a:defRPr>
                <a:solidFill>
                  <a:schemeClr val="lt1"/>
                </a:solidFill>
              </a:defRPr>
            </a:lvl2pPr>
            <a:lvl3pPr marL="1371600" lvl="2" indent="-317500" algn="ctr">
              <a:lnSpc>
                <a:spcPct val="115000"/>
              </a:lnSpc>
              <a:spcBef>
                <a:spcPts val="0"/>
              </a:spcBef>
              <a:spcAft>
                <a:spcPts val="0"/>
              </a:spcAft>
              <a:buClr>
                <a:schemeClr val="lt1"/>
              </a:buClr>
              <a:buSzPts val="1400"/>
              <a:buChar char="■"/>
              <a:defRPr>
                <a:solidFill>
                  <a:schemeClr val="lt1"/>
                </a:solidFill>
              </a:defRPr>
            </a:lvl3pPr>
            <a:lvl4pPr marL="1828800" lvl="3" indent="-317500" algn="ctr">
              <a:lnSpc>
                <a:spcPct val="115000"/>
              </a:lnSpc>
              <a:spcBef>
                <a:spcPts val="0"/>
              </a:spcBef>
              <a:spcAft>
                <a:spcPts val="0"/>
              </a:spcAft>
              <a:buClr>
                <a:schemeClr val="lt1"/>
              </a:buClr>
              <a:buSzPts val="1400"/>
              <a:buChar char="●"/>
              <a:defRPr>
                <a:solidFill>
                  <a:schemeClr val="lt1"/>
                </a:solidFill>
              </a:defRPr>
            </a:lvl4pPr>
            <a:lvl5pPr marL="2286000" lvl="4" indent="-317500" algn="ctr">
              <a:lnSpc>
                <a:spcPct val="115000"/>
              </a:lnSpc>
              <a:spcBef>
                <a:spcPts val="0"/>
              </a:spcBef>
              <a:spcAft>
                <a:spcPts val="0"/>
              </a:spcAft>
              <a:buClr>
                <a:schemeClr val="lt1"/>
              </a:buClr>
              <a:buSzPts val="1400"/>
              <a:buChar char="○"/>
              <a:defRPr>
                <a:solidFill>
                  <a:schemeClr val="lt1"/>
                </a:solidFill>
              </a:defRPr>
            </a:lvl5pPr>
            <a:lvl6pPr marL="2743200" lvl="5" indent="-317500" algn="ctr">
              <a:lnSpc>
                <a:spcPct val="115000"/>
              </a:lnSpc>
              <a:spcBef>
                <a:spcPts val="0"/>
              </a:spcBef>
              <a:spcAft>
                <a:spcPts val="0"/>
              </a:spcAft>
              <a:buClr>
                <a:schemeClr val="lt1"/>
              </a:buClr>
              <a:buSzPts val="1400"/>
              <a:buChar char="■"/>
              <a:defRPr>
                <a:solidFill>
                  <a:schemeClr val="lt1"/>
                </a:solidFill>
              </a:defRPr>
            </a:lvl6pPr>
            <a:lvl7pPr marL="3200400" lvl="6" indent="-317500" algn="ctr">
              <a:lnSpc>
                <a:spcPct val="115000"/>
              </a:lnSpc>
              <a:spcBef>
                <a:spcPts val="0"/>
              </a:spcBef>
              <a:spcAft>
                <a:spcPts val="0"/>
              </a:spcAft>
              <a:buClr>
                <a:schemeClr val="lt1"/>
              </a:buClr>
              <a:buSzPts val="1400"/>
              <a:buChar char="●"/>
              <a:defRPr>
                <a:solidFill>
                  <a:schemeClr val="lt1"/>
                </a:solidFill>
              </a:defRPr>
            </a:lvl7pPr>
            <a:lvl8pPr marL="3657600" lvl="7" indent="-317500" algn="ctr">
              <a:lnSpc>
                <a:spcPct val="115000"/>
              </a:lnSpc>
              <a:spcBef>
                <a:spcPts val="0"/>
              </a:spcBef>
              <a:spcAft>
                <a:spcPts val="0"/>
              </a:spcAft>
              <a:buClr>
                <a:schemeClr val="lt1"/>
              </a:buClr>
              <a:buSzPts val="1400"/>
              <a:buChar char="○"/>
              <a:defRPr>
                <a:solidFill>
                  <a:schemeClr val="lt1"/>
                </a:solidFill>
              </a:defRPr>
            </a:lvl8pPr>
            <a:lvl9pPr marL="4114800" lvl="8" indent="-317500" algn="ctr">
              <a:lnSpc>
                <a:spcPct val="115000"/>
              </a:lnSpc>
              <a:spcBef>
                <a:spcPts val="0"/>
              </a:spcBef>
              <a:spcAft>
                <a:spcPts val="0"/>
              </a:spcAft>
              <a:buClr>
                <a:schemeClr val="lt1"/>
              </a:buClr>
              <a:buSzPts val="1400"/>
              <a:buChar char="■"/>
              <a:defRPr>
                <a:solidFill>
                  <a:schemeClr val="lt1"/>
                </a:solidFill>
              </a:defRPr>
            </a:lvl9pPr>
          </a:lstStyle>
          <a:p>
            <a:endParaRPr/>
          </a:p>
        </p:txBody>
      </p:sp>
      <p:sp>
        <p:nvSpPr>
          <p:cNvPr id="51" name="Google Shape;51;p3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3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25"/>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5"/>
          <p:cNvSpPr txBox="1">
            <a:spLocks noGrp="1"/>
          </p:cNvSpPr>
          <p:nvPr>
            <p:ph type="title"/>
          </p:nvPr>
        </p:nvSpPr>
        <p:spPr>
          <a:xfrm>
            <a:off x="485875" y="1714500"/>
            <a:ext cx="8183700" cy="78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7" name="Google Shape;17;p2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26"/>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0" name="Google Shape;20;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1" name="Google Shape;21;p2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27"/>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4" name="Google Shape;24;p2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2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2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9" name="Google Shape;29;p2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2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2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29"/>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30"/>
          <p:cNvSpPr txBox="1">
            <a:spLocks noGrp="1"/>
          </p:cNvSpPr>
          <p:nvPr>
            <p:ph type="title"/>
          </p:nvPr>
        </p:nvSpPr>
        <p:spPr>
          <a:xfrm>
            <a:off x="490250" y="526350"/>
            <a:ext cx="56040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36" name="Google Shape;36;p30"/>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31"/>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9" name="Google Shape;39;p3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31"/>
          <p:cNvSpPr txBox="1">
            <a:spLocks noGrp="1"/>
          </p:cNvSpPr>
          <p:nvPr>
            <p:ph type="title"/>
          </p:nvPr>
        </p:nvSpPr>
        <p:spPr>
          <a:xfrm>
            <a:off x="265500" y="1181700"/>
            <a:ext cx="4045200" cy="1533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41" name="Google Shape;41;p31"/>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3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3" name="Google Shape;43;p3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3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100"/>
              <a:buNone/>
              <a:defRPr sz="2100"/>
            </a:lvl1pPr>
          </a:lstStyle>
          <a:p>
            <a:endParaRPr/>
          </a:p>
        </p:txBody>
      </p:sp>
      <p:sp>
        <p:nvSpPr>
          <p:cNvPr id="46" name="Google Shape;46;p3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7" name="Google Shape;7;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endParaRPr/>
          </a:p>
        </p:txBody>
      </p:sp>
      <p:sp>
        <p:nvSpPr>
          <p:cNvPr id="8" name="Google Shape;8;p2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hyperlink" Target="https://portal.accenture.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hyperlink" Target="https://portal.accenture.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hyperlink" Target="https://portal.accenture.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topswagcode.com/xpath"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hyperlink" Target="https://ts.accenture.com/sites/TrainingAdmin-Argentina/Lists/B34080ARGFY2202142022/NewForm.aspx?Source=https%3A%2F%2Fts%2Eaccenture%2Ecom%2Fsites%2FTrainingAdmin%2DArgentina%2FLists%2FB34080ARGFY2202142022%2Foverview%2Easp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
          <p:cNvSpPr txBox="1">
            <a:spLocks noGrp="1"/>
          </p:cNvSpPr>
          <p:nvPr>
            <p:ph type="ctrTitle"/>
          </p:nvPr>
        </p:nvSpPr>
        <p:spPr>
          <a:xfrm>
            <a:off x="485875" y="266425"/>
            <a:ext cx="8183700" cy="681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990"/>
              <a:buNone/>
            </a:pPr>
            <a:r>
              <a:rPr lang="es" sz="4500" dirty="0"/>
              <a:t>Selenium Advanced</a:t>
            </a:r>
            <a:endParaRPr sz="4500" dirty="0"/>
          </a:p>
        </p:txBody>
      </p:sp>
      <p:sp>
        <p:nvSpPr>
          <p:cNvPr id="59" name="Google Shape;59;p1"/>
          <p:cNvSpPr txBox="1"/>
          <p:nvPr/>
        </p:nvSpPr>
        <p:spPr>
          <a:xfrm>
            <a:off x="485875" y="826500"/>
            <a:ext cx="7470000" cy="646500"/>
          </a:xfrm>
          <a:prstGeom prst="rect">
            <a:avLst/>
          </a:prstGeom>
          <a:noFill/>
          <a:ln>
            <a:noFill/>
          </a:ln>
        </p:spPr>
        <p:txBody>
          <a:bodyPr spcFirstLastPara="1" wrap="square" lIns="91425" tIns="91425" rIns="91425" bIns="91425" anchor="t" anchorCtr="0">
            <a:spAutoFit/>
          </a:bodyPr>
          <a:lstStyle/>
          <a:p>
            <a:pPr marL="0" marR="0" lvl="0" indent="457200" algn="l" rtl="0">
              <a:lnSpc>
                <a:spcPct val="100000"/>
              </a:lnSpc>
              <a:spcBef>
                <a:spcPts val="0"/>
              </a:spcBef>
              <a:spcAft>
                <a:spcPts val="0"/>
              </a:spcAft>
              <a:buClr>
                <a:srgbClr val="000000"/>
              </a:buClr>
              <a:buSzPts val="3000"/>
              <a:buFont typeface="Arial"/>
              <a:buNone/>
            </a:pPr>
            <a:r>
              <a:rPr lang="es" sz="3000" b="1" i="0" u="none" strike="noStrike" cap="none" dirty="0">
                <a:solidFill>
                  <a:schemeClr val="dk2"/>
                </a:solidFill>
                <a:latin typeface="Raleway"/>
                <a:ea typeface="Raleway"/>
                <a:cs typeface="Raleway"/>
                <a:sym typeface="Raleway"/>
              </a:rPr>
              <a:t>Selectores + POM</a:t>
            </a:r>
            <a:endParaRPr sz="300" b="0" i="0" u="none" strike="noStrike" cap="none" dirty="0">
              <a:solidFill>
                <a:srgbClr val="000000"/>
              </a:solidFill>
              <a:latin typeface="Arial"/>
              <a:ea typeface="Arial"/>
              <a:cs typeface="Arial"/>
              <a:sym typeface="Arial"/>
            </a:endParaRPr>
          </a:p>
        </p:txBody>
      </p:sp>
      <p:pic>
        <p:nvPicPr>
          <p:cNvPr id="60" name="Google Shape;60;p1"/>
          <p:cNvPicPr preferRelativeResize="0"/>
          <p:nvPr/>
        </p:nvPicPr>
        <p:blipFill rotWithShape="1">
          <a:blip r:embed="rId3">
            <a:alphaModFix/>
          </a:blip>
          <a:srcRect/>
          <a:stretch/>
        </p:blipFill>
        <p:spPr>
          <a:xfrm>
            <a:off x="596875" y="1473000"/>
            <a:ext cx="646500" cy="646500"/>
          </a:xfrm>
          <a:prstGeom prst="rect">
            <a:avLst/>
          </a:prstGeom>
          <a:noFill/>
          <a:ln>
            <a:noFill/>
          </a:ln>
        </p:spPr>
      </p:pic>
      <p:sp>
        <p:nvSpPr>
          <p:cNvPr id="61" name="Google Shape;61;p1"/>
          <p:cNvSpPr txBox="1"/>
          <p:nvPr/>
        </p:nvSpPr>
        <p:spPr>
          <a:xfrm>
            <a:off x="1167174" y="1519200"/>
            <a:ext cx="6559855" cy="55396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dirty="0">
                <a:solidFill>
                  <a:schemeClr val="lt2"/>
                </a:solidFill>
                <a:latin typeface="Source Sans Pro"/>
                <a:ea typeface="Source Sans Pro"/>
                <a:cs typeface="Source Sans Pro"/>
                <a:sym typeface="Source Sans Pro"/>
              </a:rPr>
              <a:t>| </a:t>
            </a:r>
            <a:r>
              <a:rPr lang="es" sz="2400" dirty="0">
                <a:solidFill>
                  <a:schemeClr val="lt2"/>
                </a:solidFill>
                <a:latin typeface="Source Sans Pro"/>
                <a:ea typeface="Source Sans Pro"/>
                <a:cs typeface="Source Sans Pro"/>
                <a:sym typeface="Source Sans Pro"/>
              </a:rPr>
              <a:t>javier.a.torres</a:t>
            </a:r>
            <a:r>
              <a:rPr lang="es" sz="2400" b="0" i="0" u="none" strike="noStrike" cap="none" dirty="0">
                <a:solidFill>
                  <a:schemeClr val="lt2"/>
                </a:solidFill>
                <a:latin typeface="Source Sans Pro"/>
                <a:ea typeface="Source Sans Pro"/>
                <a:cs typeface="Source Sans Pro"/>
                <a:sym typeface="Source Sans Pro"/>
              </a:rPr>
              <a:t> / ivan.luis.garcia</a:t>
            </a:r>
            <a:endParaRPr sz="1400" b="0" i="0" u="none" strike="noStrike" cap="none" dirty="0">
              <a:solidFill>
                <a:srgbClr val="000000"/>
              </a:solidFill>
              <a:latin typeface="Arial"/>
              <a:ea typeface="Arial"/>
              <a:cs typeface="Arial"/>
              <a:sym typeface="Arial"/>
            </a:endParaRPr>
          </a:p>
        </p:txBody>
      </p:sp>
      <p:pic>
        <p:nvPicPr>
          <p:cNvPr id="62" name="Google Shape;62;p1"/>
          <p:cNvPicPr preferRelativeResize="0"/>
          <p:nvPr/>
        </p:nvPicPr>
        <p:blipFill rotWithShape="1">
          <a:blip r:embed="rId4">
            <a:alphaModFix/>
          </a:blip>
          <a:srcRect/>
          <a:stretch/>
        </p:blipFill>
        <p:spPr>
          <a:xfrm>
            <a:off x="7555075" y="140425"/>
            <a:ext cx="1434675" cy="806999"/>
          </a:xfrm>
          <a:prstGeom prst="rect">
            <a:avLst/>
          </a:prstGeom>
          <a:noFill/>
          <a:ln>
            <a:noFill/>
          </a:ln>
        </p:spPr>
      </p:pic>
      <p:pic>
        <p:nvPicPr>
          <p:cNvPr id="63" name="Google Shape;63;p1"/>
          <p:cNvPicPr preferRelativeResize="0"/>
          <p:nvPr/>
        </p:nvPicPr>
        <p:blipFill rotWithShape="1">
          <a:blip r:embed="rId5">
            <a:alphaModFix/>
          </a:blip>
          <a:srcRect/>
          <a:stretch/>
        </p:blipFill>
        <p:spPr>
          <a:xfrm>
            <a:off x="6174652" y="3591775"/>
            <a:ext cx="2710277" cy="713300"/>
          </a:xfrm>
          <a:prstGeom prst="rect">
            <a:avLst/>
          </a:prstGeom>
          <a:noFill/>
          <a:ln>
            <a:noFill/>
          </a:ln>
        </p:spPr>
      </p:pic>
      <p:pic>
        <p:nvPicPr>
          <p:cNvPr id="64" name="Google Shape;64;p1"/>
          <p:cNvPicPr preferRelativeResize="0"/>
          <p:nvPr/>
        </p:nvPicPr>
        <p:blipFill rotWithShape="1">
          <a:blip r:embed="rId6">
            <a:alphaModFix/>
          </a:blip>
          <a:srcRect/>
          <a:stretch/>
        </p:blipFill>
        <p:spPr>
          <a:xfrm>
            <a:off x="643075" y="2119500"/>
            <a:ext cx="554102" cy="554102"/>
          </a:xfrm>
          <a:prstGeom prst="rect">
            <a:avLst/>
          </a:prstGeom>
          <a:noFill/>
          <a:ln>
            <a:noFill/>
          </a:ln>
        </p:spPr>
      </p:pic>
      <p:sp>
        <p:nvSpPr>
          <p:cNvPr id="65" name="Google Shape;65;p1"/>
          <p:cNvSpPr txBox="1"/>
          <p:nvPr/>
        </p:nvSpPr>
        <p:spPr>
          <a:xfrm>
            <a:off x="1167175" y="2119500"/>
            <a:ext cx="30000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dirty="0">
                <a:solidFill>
                  <a:schemeClr val="lt2"/>
                </a:solidFill>
                <a:latin typeface="Source Sans Pro"/>
                <a:ea typeface="Source Sans Pro"/>
                <a:cs typeface="Source Sans Pro"/>
                <a:sym typeface="Source Sans Pro"/>
              </a:rPr>
              <a:t>| 08/22/2022</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a:spLocks noGrp="1"/>
          </p:cNvSpPr>
          <p:nvPr>
            <p:ph type="ctrTitle"/>
          </p:nvPr>
        </p:nvSpPr>
        <p:spPr>
          <a:xfrm>
            <a:off x="346650" y="114275"/>
            <a:ext cx="7392900" cy="60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000" dirty="0"/>
              <a:t>Jerarquía</a:t>
            </a:r>
            <a:endParaRPr sz="3000" dirty="0"/>
          </a:p>
        </p:txBody>
      </p:sp>
      <p:pic>
        <p:nvPicPr>
          <p:cNvPr id="116" name="Google Shape;116;p8"/>
          <p:cNvPicPr preferRelativeResize="0"/>
          <p:nvPr/>
        </p:nvPicPr>
        <p:blipFill rotWithShape="1">
          <a:blip r:embed="rId3">
            <a:alphaModFix/>
          </a:blip>
          <a:srcRect/>
          <a:stretch/>
        </p:blipFill>
        <p:spPr>
          <a:xfrm>
            <a:off x="7539625" y="94575"/>
            <a:ext cx="1434675" cy="806999"/>
          </a:xfrm>
          <a:prstGeom prst="rect">
            <a:avLst/>
          </a:prstGeom>
          <a:noFill/>
          <a:ln>
            <a:noFill/>
          </a:ln>
        </p:spPr>
      </p:pic>
      <p:sp>
        <p:nvSpPr>
          <p:cNvPr id="117" name="Google Shape;117;p8"/>
          <p:cNvSpPr txBox="1"/>
          <p:nvPr/>
        </p:nvSpPr>
        <p:spPr>
          <a:xfrm>
            <a:off x="720800" y="719075"/>
            <a:ext cx="7325100" cy="172351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b="0" i="0" u="none" strike="noStrike" cap="none" dirty="0">
                <a:solidFill>
                  <a:srgbClr val="000000"/>
                </a:solidFill>
                <a:latin typeface="Source Sans Pro"/>
                <a:ea typeface="Source Sans Pro"/>
                <a:cs typeface="Source Sans Pro"/>
                <a:sym typeface="Source Sans Pro"/>
              </a:rPr>
              <a:t>En muchos casos donde los métodos anteriores no son suficientes para poder acceder a los distintos nodos, utilizaremos la jerarquía.</a:t>
            </a:r>
          </a:p>
          <a:p>
            <a:pPr marL="0" marR="0" lvl="0" indent="0" algn="l" rtl="0">
              <a:lnSpc>
                <a:spcPct val="100000"/>
              </a:lnSpc>
              <a:spcBef>
                <a:spcPts val="0"/>
              </a:spcBef>
              <a:spcAft>
                <a:spcPts val="0"/>
              </a:spcAft>
              <a:buClr>
                <a:srgbClr val="000000"/>
              </a:buClr>
              <a:buSzPts val="2000"/>
              <a:buFont typeface="Arial"/>
              <a:buNone/>
            </a:pPr>
            <a:r>
              <a:rPr lang="es" sz="2000" dirty="0">
                <a:latin typeface="Source Sans Pro"/>
                <a:ea typeface="Source Sans Pro"/>
                <a:cs typeface="Source Sans Pro"/>
                <a:sym typeface="Source Sans Pro"/>
              </a:rPr>
              <a:t>En el siguiente ejemplo vemos que el nodo span no tiene ningún atributo y dado que la página es el portal de empleados, el texto “portal” podría repetirse en multiples ocaciones:</a:t>
            </a:r>
            <a:endParaRPr lang="es" sz="2000" b="0" i="0" u="none" strike="noStrike" cap="none" dirty="0">
              <a:solidFill>
                <a:srgbClr val="000000"/>
              </a:solidFill>
              <a:latin typeface="Source Sans Pro"/>
              <a:ea typeface="Source Sans Pro"/>
              <a:cs typeface="Source Sans Pro"/>
              <a:sym typeface="Source Sans Pro"/>
            </a:endParaRPr>
          </a:p>
        </p:txBody>
      </p:sp>
      <p:sp>
        <p:nvSpPr>
          <p:cNvPr id="5" name="Google Shape;117;p8">
            <a:extLst>
              <a:ext uri="{FF2B5EF4-FFF2-40B4-BE49-F238E27FC236}">
                <a16:creationId xmlns:a16="http://schemas.microsoft.com/office/drawing/2014/main" id="{130A862D-DB84-44E6-9676-863558279525}"/>
              </a:ext>
            </a:extLst>
          </p:cNvPr>
          <p:cNvSpPr txBox="1"/>
          <p:nvPr/>
        </p:nvSpPr>
        <p:spPr>
          <a:xfrm>
            <a:off x="720800" y="3921260"/>
            <a:ext cx="7325100" cy="92329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AR" sz="1200" dirty="0">
                <a:solidFill>
                  <a:schemeClr val="bg1"/>
                </a:solidFill>
                <a:latin typeface="Source Sans Pro"/>
                <a:ea typeface="Source Sans Pro"/>
                <a:cs typeface="Source Sans Pro"/>
                <a:sym typeface="Source Sans Pro"/>
              </a:rPr>
              <a:t>Tipos de Jerarquía</a:t>
            </a:r>
          </a:p>
          <a:p>
            <a:pPr marL="171450" marR="0" lvl="0" indent="-171450" algn="l" rtl="0">
              <a:lnSpc>
                <a:spcPct val="100000"/>
              </a:lnSpc>
              <a:spcBef>
                <a:spcPts val="0"/>
              </a:spcBef>
              <a:spcAft>
                <a:spcPts val="0"/>
              </a:spcAft>
              <a:buClr>
                <a:schemeClr val="bg1"/>
              </a:buClr>
              <a:buSzPts val="2000"/>
              <a:buFont typeface="Arial" panose="020B0604020202020204" pitchFamily="34" charset="0"/>
              <a:buChar char="•"/>
            </a:pPr>
            <a:r>
              <a:rPr lang="es-AR" sz="1200" dirty="0">
                <a:solidFill>
                  <a:schemeClr val="bg1"/>
                </a:solidFill>
                <a:latin typeface="Source Sans Pro"/>
                <a:ea typeface="Source Sans Pro"/>
                <a:cs typeface="Source Sans Pro"/>
                <a:sym typeface="Source Sans Pro"/>
              </a:rPr>
              <a:t>Relación Padre-Hijo</a:t>
            </a:r>
          </a:p>
          <a:p>
            <a:pPr marL="171450" marR="0" lvl="0" indent="-171450" algn="l" rtl="0">
              <a:lnSpc>
                <a:spcPct val="100000"/>
              </a:lnSpc>
              <a:spcBef>
                <a:spcPts val="0"/>
              </a:spcBef>
              <a:spcAft>
                <a:spcPts val="0"/>
              </a:spcAft>
              <a:buClr>
                <a:schemeClr val="bg1"/>
              </a:buClr>
              <a:buSzPts val="2000"/>
              <a:buFont typeface="Arial" panose="020B0604020202020204" pitchFamily="34" charset="0"/>
              <a:buChar char="•"/>
            </a:pPr>
            <a:r>
              <a:rPr lang="es-AR" sz="1200" b="0" i="0" u="none" strike="noStrike" cap="none" dirty="0">
                <a:solidFill>
                  <a:schemeClr val="bg1"/>
                </a:solidFill>
                <a:latin typeface="Source Sans Pro"/>
                <a:ea typeface="Source Sans Pro"/>
                <a:cs typeface="Source Sans Pro"/>
                <a:sym typeface="Source Sans Pro"/>
              </a:rPr>
              <a:t>Relación Ancestro-Descendiente</a:t>
            </a:r>
          </a:p>
          <a:p>
            <a:pPr marL="171450" marR="0" lvl="0" indent="-171450" algn="l" rtl="0">
              <a:lnSpc>
                <a:spcPct val="100000"/>
              </a:lnSpc>
              <a:spcBef>
                <a:spcPts val="0"/>
              </a:spcBef>
              <a:spcAft>
                <a:spcPts val="0"/>
              </a:spcAft>
              <a:buClr>
                <a:schemeClr val="bg1"/>
              </a:buClr>
              <a:buSzPts val="2000"/>
              <a:buFont typeface="Arial" panose="020B0604020202020204" pitchFamily="34" charset="0"/>
              <a:buChar char="•"/>
            </a:pPr>
            <a:r>
              <a:rPr lang="es-AR" sz="1200" dirty="0">
                <a:solidFill>
                  <a:schemeClr val="bg1"/>
                </a:solidFill>
                <a:latin typeface="Source Sans Pro"/>
                <a:ea typeface="Source Sans Pro"/>
                <a:cs typeface="Source Sans Pro"/>
                <a:sym typeface="Source Sans Pro"/>
              </a:rPr>
              <a:t>Relación Predecesor-Siguiente</a:t>
            </a:r>
            <a:endParaRPr sz="1200" b="0" i="0" u="none" strike="noStrike" cap="none" dirty="0">
              <a:solidFill>
                <a:schemeClr val="bg1"/>
              </a:solidFill>
              <a:latin typeface="Source Sans Pro"/>
              <a:ea typeface="Source Sans Pro"/>
              <a:cs typeface="Source Sans Pro"/>
              <a:sym typeface="Source Sans Pro"/>
            </a:endParaRPr>
          </a:p>
        </p:txBody>
      </p:sp>
      <p:pic>
        <p:nvPicPr>
          <p:cNvPr id="4" name="Picture 3">
            <a:extLst>
              <a:ext uri="{FF2B5EF4-FFF2-40B4-BE49-F238E27FC236}">
                <a16:creationId xmlns:a16="http://schemas.microsoft.com/office/drawing/2014/main" id="{089EF370-B141-4114-8D04-6835110B4C87}"/>
              </a:ext>
            </a:extLst>
          </p:cNvPr>
          <p:cNvPicPr>
            <a:picLocks noChangeAspect="1"/>
          </p:cNvPicPr>
          <p:nvPr/>
        </p:nvPicPr>
        <p:blipFill>
          <a:blip r:embed="rId4"/>
          <a:stretch>
            <a:fillRect/>
          </a:stretch>
        </p:blipFill>
        <p:spPr>
          <a:xfrm>
            <a:off x="1982363" y="2772254"/>
            <a:ext cx="5179274" cy="1149006"/>
          </a:xfrm>
          <a:prstGeom prst="rect">
            <a:avLst/>
          </a:prstGeom>
        </p:spPr>
      </p:pic>
    </p:spTree>
    <p:extLst>
      <p:ext uri="{BB962C8B-B14F-4D97-AF65-F5344CB8AC3E}">
        <p14:creationId xmlns:p14="http://schemas.microsoft.com/office/powerpoint/2010/main" val="1636843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a:spLocks noGrp="1"/>
          </p:cNvSpPr>
          <p:nvPr>
            <p:ph type="ctrTitle"/>
          </p:nvPr>
        </p:nvSpPr>
        <p:spPr>
          <a:xfrm>
            <a:off x="346650" y="114275"/>
            <a:ext cx="7392900" cy="60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AR" sz="3000" dirty="0"/>
              <a:t>P</a:t>
            </a:r>
            <a:r>
              <a:rPr lang="en-US" sz="3000" dirty="0" err="1"/>
              <a:t>adre-Hijo</a:t>
            </a:r>
            <a:endParaRPr lang="en-US" sz="3000" dirty="0"/>
          </a:p>
        </p:txBody>
      </p:sp>
      <p:pic>
        <p:nvPicPr>
          <p:cNvPr id="116" name="Google Shape;116;p8"/>
          <p:cNvPicPr preferRelativeResize="0"/>
          <p:nvPr/>
        </p:nvPicPr>
        <p:blipFill rotWithShape="1">
          <a:blip r:embed="rId3">
            <a:alphaModFix/>
          </a:blip>
          <a:srcRect/>
          <a:stretch/>
        </p:blipFill>
        <p:spPr>
          <a:xfrm>
            <a:off x="7539625" y="94575"/>
            <a:ext cx="1434675" cy="806999"/>
          </a:xfrm>
          <a:prstGeom prst="rect">
            <a:avLst/>
          </a:prstGeom>
          <a:noFill/>
          <a:ln>
            <a:noFill/>
          </a:ln>
        </p:spPr>
      </p:pic>
      <p:sp>
        <p:nvSpPr>
          <p:cNvPr id="117" name="Google Shape;117;p8"/>
          <p:cNvSpPr txBox="1"/>
          <p:nvPr/>
        </p:nvSpPr>
        <p:spPr>
          <a:xfrm>
            <a:off x="720800" y="719075"/>
            <a:ext cx="7325100" cy="80018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b="0" i="0" u="none" strike="noStrike" cap="none" dirty="0">
                <a:solidFill>
                  <a:srgbClr val="000000"/>
                </a:solidFill>
                <a:latin typeface="Source Sans Pro"/>
                <a:ea typeface="Source Sans Pro"/>
                <a:cs typeface="Source Sans Pro"/>
                <a:sym typeface="Source Sans Pro"/>
              </a:rPr>
              <a:t>Es la relación jerárquica de un nodo con el siguiente contenido por el mismo.</a:t>
            </a:r>
          </a:p>
        </p:txBody>
      </p:sp>
      <p:sp>
        <p:nvSpPr>
          <p:cNvPr id="2" name="TextBox 1">
            <a:extLst>
              <a:ext uri="{FF2B5EF4-FFF2-40B4-BE49-F238E27FC236}">
                <a16:creationId xmlns:a16="http://schemas.microsoft.com/office/drawing/2014/main" id="{5F686126-5FDD-4C9B-A9D8-69BE02FF7451}"/>
              </a:ext>
            </a:extLst>
          </p:cNvPr>
          <p:cNvSpPr txBox="1"/>
          <p:nvPr/>
        </p:nvSpPr>
        <p:spPr>
          <a:xfrm>
            <a:off x="2373251" y="2124064"/>
            <a:ext cx="3567002" cy="523220"/>
          </a:xfrm>
          <a:prstGeom prst="rect">
            <a:avLst/>
          </a:prstGeom>
          <a:noFill/>
        </p:spPr>
        <p:txBody>
          <a:bodyPr wrap="none" rtlCol="0">
            <a:spAutoFit/>
          </a:bodyPr>
          <a:lstStyle/>
          <a:p>
            <a:r>
              <a:rPr lang="es-AR" dirty="0"/>
              <a:t>Live </a:t>
            </a:r>
            <a:r>
              <a:rPr lang="es-AR" dirty="0" err="1"/>
              <a:t>Example</a:t>
            </a:r>
            <a:r>
              <a:rPr lang="es-AR" dirty="0"/>
              <a:t>: </a:t>
            </a:r>
            <a:r>
              <a:rPr lang="es-AR" dirty="0">
                <a:hlinkClick r:id="rId4"/>
              </a:rPr>
              <a:t>https://portal.accenture.com</a:t>
            </a:r>
            <a:endParaRPr lang="es-AR" dirty="0"/>
          </a:p>
          <a:p>
            <a:endParaRPr lang="en-US" dirty="0"/>
          </a:p>
        </p:txBody>
      </p:sp>
      <p:pic>
        <p:nvPicPr>
          <p:cNvPr id="8" name="Picture 7">
            <a:extLst>
              <a:ext uri="{FF2B5EF4-FFF2-40B4-BE49-F238E27FC236}">
                <a16:creationId xmlns:a16="http://schemas.microsoft.com/office/drawing/2014/main" id="{5020B65F-6A36-44DF-9FBE-2CB907F737E4}"/>
              </a:ext>
            </a:extLst>
          </p:cNvPr>
          <p:cNvPicPr>
            <a:picLocks noChangeAspect="1"/>
          </p:cNvPicPr>
          <p:nvPr/>
        </p:nvPicPr>
        <p:blipFill>
          <a:blip r:embed="rId5"/>
          <a:stretch>
            <a:fillRect/>
          </a:stretch>
        </p:blipFill>
        <p:spPr>
          <a:xfrm>
            <a:off x="3230742" y="3062991"/>
            <a:ext cx="1523810" cy="790476"/>
          </a:xfrm>
          <a:prstGeom prst="rect">
            <a:avLst/>
          </a:prstGeom>
        </p:spPr>
      </p:pic>
    </p:spTree>
    <p:extLst>
      <p:ext uri="{BB962C8B-B14F-4D97-AF65-F5344CB8AC3E}">
        <p14:creationId xmlns:p14="http://schemas.microsoft.com/office/powerpoint/2010/main" val="4081921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a:spLocks noGrp="1"/>
          </p:cNvSpPr>
          <p:nvPr>
            <p:ph type="ctrTitle"/>
          </p:nvPr>
        </p:nvSpPr>
        <p:spPr>
          <a:xfrm>
            <a:off x="346650" y="114275"/>
            <a:ext cx="7392900" cy="60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AR" sz="3000" dirty="0"/>
              <a:t>Ancestro-Descendiente</a:t>
            </a:r>
            <a:endParaRPr lang="en-US" sz="3000" dirty="0"/>
          </a:p>
        </p:txBody>
      </p:sp>
      <p:pic>
        <p:nvPicPr>
          <p:cNvPr id="116" name="Google Shape;116;p8"/>
          <p:cNvPicPr preferRelativeResize="0"/>
          <p:nvPr/>
        </p:nvPicPr>
        <p:blipFill rotWithShape="1">
          <a:blip r:embed="rId3">
            <a:alphaModFix/>
          </a:blip>
          <a:srcRect/>
          <a:stretch/>
        </p:blipFill>
        <p:spPr>
          <a:xfrm>
            <a:off x="7539625" y="94575"/>
            <a:ext cx="1434675" cy="806999"/>
          </a:xfrm>
          <a:prstGeom prst="rect">
            <a:avLst/>
          </a:prstGeom>
          <a:noFill/>
          <a:ln>
            <a:noFill/>
          </a:ln>
        </p:spPr>
      </p:pic>
      <p:sp>
        <p:nvSpPr>
          <p:cNvPr id="117" name="Google Shape;117;p8"/>
          <p:cNvSpPr txBox="1"/>
          <p:nvPr/>
        </p:nvSpPr>
        <p:spPr>
          <a:xfrm>
            <a:off x="692879" y="719075"/>
            <a:ext cx="7325100" cy="110796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b="0" i="0" u="none" strike="noStrike" cap="none" dirty="0">
                <a:solidFill>
                  <a:srgbClr val="000000"/>
                </a:solidFill>
                <a:latin typeface="Source Sans Pro"/>
                <a:ea typeface="Source Sans Pro"/>
                <a:cs typeface="Source Sans Pro"/>
                <a:sym typeface="Source Sans Pro"/>
              </a:rPr>
              <a:t>Es la relación jerárquica de un nodo con el/los siguientes contenidos por el mismo pero no necesariamente el siguiente (jerarquicamente hablando).</a:t>
            </a:r>
          </a:p>
        </p:txBody>
      </p:sp>
      <p:sp>
        <p:nvSpPr>
          <p:cNvPr id="2" name="TextBox 1">
            <a:extLst>
              <a:ext uri="{FF2B5EF4-FFF2-40B4-BE49-F238E27FC236}">
                <a16:creationId xmlns:a16="http://schemas.microsoft.com/office/drawing/2014/main" id="{5F686126-5FDD-4C9B-A9D8-69BE02FF7451}"/>
              </a:ext>
            </a:extLst>
          </p:cNvPr>
          <p:cNvSpPr txBox="1"/>
          <p:nvPr/>
        </p:nvSpPr>
        <p:spPr>
          <a:xfrm>
            <a:off x="2373251" y="2124064"/>
            <a:ext cx="3567002" cy="523220"/>
          </a:xfrm>
          <a:prstGeom prst="rect">
            <a:avLst/>
          </a:prstGeom>
          <a:noFill/>
        </p:spPr>
        <p:txBody>
          <a:bodyPr wrap="none" rtlCol="0">
            <a:spAutoFit/>
          </a:bodyPr>
          <a:lstStyle/>
          <a:p>
            <a:r>
              <a:rPr lang="es-AR" dirty="0"/>
              <a:t>Live </a:t>
            </a:r>
            <a:r>
              <a:rPr lang="es-AR" dirty="0" err="1"/>
              <a:t>Example</a:t>
            </a:r>
            <a:r>
              <a:rPr lang="es-AR" dirty="0"/>
              <a:t>: </a:t>
            </a:r>
            <a:r>
              <a:rPr lang="es-AR" dirty="0">
                <a:hlinkClick r:id="rId4"/>
              </a:rPr>
              <a:t>https://portal.accenture.com</a:t>
            </a:r>
            <a:endParaRPr lang="es-AR" dirty="0"/>
          </a:p>
          <a:p>
            <a:endParaRPr lang="en-US" dirty="0"/>
          </a:p>
        </p:txBody>
      </p:sp>
      <p:pic>
        <p:nvPicPr>
          <p:cNvPr id="4" name="Picture 3">
            <a:extLst>
              <a:ext uri="{FF2B5EF4-FFF2-40B4-BE49-F238E27FC236}">
                <a16:creationId xmlns:a16="http://schemas.microsoft.com/office/drawing/2014/main" id="{2A597462-24FD-41C4-9CA7-9B6BAEA65917}"/>
              </a:ext>
            </a:extLst>
          </p:cNvPr>
          <p:cNvPicPr>
            <a:picLocks noChangeAspect="1"/>
          </p:cNvPicPr>
          <p:nvPr/>
        </p:nvPicPr>
        <p:blipFill>
          <a:blip r:embed="rId5"/>
          <a:stretch>
            <a:fillRect/>
          </a:stretch>
        </p:blipFill>
        <p:spPr>
          <a:xfrm>
            <a:off x="3109766" y="3334892"/>
            <a:ext cx="1866667" cy="819048"/>
          </a:xfrm>
          <a:prstGeom prst="rect">
            <a:avLst/>
          </a:prstGeom>
        </p:spPr>
      </p:pic>
    </p:spTree>
    <p:extLst>
      <p:ext uri="{BB962C8B-B14F-4D97-AF65-F5344CB8AC3E}">
        <p14:creationId xmlns:p14="http://schemas.microsoft.com/office/powerpoint/2010/main" val="4008363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a:spLocks noGrp="1"/>
          </p:cNvSpPr>
          <p:nvPr>
            <p:ph type="ctrTitle"/>
          </p:nvPr>
        </p:nvSpPr>
        <p:spPr>
          <a:xfrm>
            <a:off x="346650" y="114275"/>
            <a:ext cx="7392900" cy="60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AR" sz="3000" dirty="0"/>
              <a:t>P</a:t>
            </a:r>
            <a:r>
              <a:rPr lang="en-US" sz="3000" dirty="0" err="1"/>
              <a:t>redecesor-Siguiente</a:t>
            </a:r>
            <a:endParaRPr lang="en-US" sz="3000" dirty="0"/>
          </a:p>
        </p:txBody>
      </p:sp>
      <p:pic>
        <p:nvPicPr>
          <p:cNvPr id="116" name="Google Shape;116;p8"/>
          <p:cNvPicPr preferRelativeResize="0"/>
          <p:nvPr/>
        </p:nvPicPr>
        <p:blipFill rotWithShape="1">
          <a:blip r:embed="rId3">
            <a:alphaModFix/>
          </a:blip>
          <a:srcRect/>
          <a:stretch/>
        </p:blipFill>
        <p:spPr>
          <a:xfrm>
            <a:off x="7539625" y="94575"/>
            <a:ext cx="1434675" cy="806999"/>
          </a:xfrm>
          <a:prstGeom prst="rect">
            <a:avLst/>
          </a:prstGeom>
          <a:noFill/>
          <a:ln>
            <a:noFill/>
          </a:ln>
        </p:spPr>
      </p:pic>
      <p:sp>
        <p:nvSpPr>
          <p:cNvPr id="117" name="Google Shape;117;p8"/>
          <p:cNvSpPr txBox="1"/>
          <p:nvPr/>
        </p:nvSpPr>
        <p:spPr>
          <a:xfrm>
            <a:off x="720800" y="719075"/>
            <a:ext cx="7325100" cy="110796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b="0" i="0" u="none" strike="noStrike" cap="none" dirty="0">
                <a:solidFill>
                  <a:srgbClr val="000000"/>
                </a:solidFill>
                <a:latin typeface="Source Sans Pro"/>
                <a:ea typeface="Source Sans Pro"/>
                <a:cs typeface="Source Sans Pro"/>
                <a:sym typeface="Source Sans Pro"/>
              </a:rPr>
              <a:t>Es la relación jerárquica de un nodo con sus antecesores y predecesores aunque tambien los que están a su mismo nivel jerárquico:</a:t>
            </a:r>
          </a:p>
        </p:txBody>
      </p:sp>
      <p:sp>
        <p:nvSpPr>
          <p:cNvPr id="2" name="TextBox 1">
            <a:extLst>
              <a:ext uri="{FF2B5EF4-FFF2-40B4-BE49-F238E27FC236}">
                <a16:creationId xmlns:a16="http://schemas.microsoft.com/office/drawing/2014/main" id="{5F686126-5FDD-4C9B-A9D8-69BE02FF7451}"/>
              </a:ext>
            </a:extLst>
          </p:cNvPr>
          <p:cNvSpPr txBox="1"/>
          <p:nvPr/>
        </p:nvSpPr>
        <p:spPr>
          <a:xfrm>
            <a:off x="2373251" y="2124064"/>
            <a:ext cx="3567002" cy="523220"/>
          </a:xfrm>
          <a:prstGeom prst="rect">
            <a:avLst/>
          </a:prstGeom>
          <a:noFill/>
        </p:spPr>
        <p:txBody>
          <a:bodyPr wrap="none" rtlCol="0">
            <a:spAutoFit/>
          </a:bodyPr>
          <a:lstStyle/>
          <a:p>
            <a:r>
              <a:rPr lang="es-AR" dirty="0"/>
              <a:t>Live </a:t>
            </a:r>
            <a:r>
              <a:rPr lang="es-AR" dirty="0" err="1"/>
              <a:t>Example</a:t>
            </a:r>
            <a:r>
              <a:rPr lang="es-AR" dirty="0"/>
              <a:t>: </a:t>
            </a:r>
            <a:r>
              <a:rPr lang="es-AR" dirty="0">
                <a:hlinkClick r:id="rId4"/>
              </a:rPr>
              <a:t>https://portal.accenture.com</a:t>
            </a:r>
            <a:endParaRPr lang="es-AR" dirty="0"/>
          </a:p>
          <a:p>
            <a:endParaRPr lang="en-US" dirty="0"/>
          </a:p>
        </p:txBody>
      </p:sp>
      <p:pic>
        <p:nvPicPr>
          <p:cNvPr id="6" name="Picture 5">
            <a:extLst>
              <a:ext uri="{FF2B5EF4-FFF2-40B4-BE49-F238E27FC236}">
                <a16:creationId xmlns:a16="http://schemas.microsoft.com/office/drawing/2014/main" id="{B9BF3618-D139-49AE-AAE1-043A3D99F7F4}"/>
              </a:ext>
            </a:extLst>
          </p:cNvPr>
          <p:cNvPicPr>
            <a:picLocks noChangeAspect="1"/>
          </p:cNvPicPr>
          <p:nvPr/>
        </p:nvPicPr>
        <p:blipFill>
          <a:blip r:embed="rId5"/>
          <a:stretch>
            <a:fillRect/>
          </a:stretch>
        </p:blipFill>
        <p:spPr>
          <a:xfrm>
            <a:off x="3066909" y="3170768"/>
            <a:ext cx="1952381" cy="1133333"/>
          </a:xfrm>
          <a:prstGeom prst="rect">
            <a:avLst/>
          </a:prstGeom>
        </p:spPr>
      </p:pic>
    </p:spTree>
    <p:extLst>
      <p:ext uri="{BB962C8B-B14F-4D97-AF65-F5344CB8AC3E}">
        <p14:creationId xmlns:p14="http://schemas.microsoft.com/office/powerpoint/2010/main" val="2694115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ctrTitle"/>
          </p:nvPr>
        </p:nvSpPr>
        <p:spPr>
          <a:xfrm>
            <a:off x="842500" y="133025"/>
            <a:ext cx="7392900" cy="2516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7200" dirty="0"/>
              <a:t>Ejercicio Lúdico</a:t>
            </a:r>
            <a:endParaRPr sz="7200" dirty="0"/>
          </a:p>
        </p:txBody>
      </p:sp>
      <p:pic>
        <p:nvPicPr>
          <p:cNvPr id="196" name="Google Shape;196;p17"/>
          <p:cNvPicPr preferRelativeResize="0"/>
          <p:nvPr/>
        </p:nvPicPr>
        <p:blipFill rotWithShape="1">
          <a:blip r:embed="rId3">
            <a:alphaModFix/>
          </a:blip>
          <a:srcRect/>
          <a:stretch/>
        </p:blipFill>
        <p:spPr>
          <a:xfrm>
            <a:off x="7547025" y="170575"/>
            <a:ext cx="1434675" cy="806999"/>
          </a:xfrm>
          <a:prstGeom prst="rect">
            <a:avLst/>
          </a:prstGeom>
          <a:noFill/>
          <a:ln>
            <a:noFill/>
          </a:ln>
        </p:spPr>
      </p:pic>
      <p:pic>
        <p:nvPicPr>
          <p:cNvPr id="197" name="Google Shape;197;p17"/>
          <p:cNvPicPr preferRelativeResize="0"/>
          <p:nvPr/>
        </p:nvPicPr>
        <p:blipFill>
          <a:blip r:embed="rId4">
            <a:alphaModFix/>
          </a:blip>
          <a:stretch>
            <a:fillRect/>
          </a:stretch>
        </p:blipFill>
        <p:spPr>
          <a:xfrm>
            <a:off x="5473250" y="2761525"/>
            <a:ext cx="2815651" cy="2189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10" name="Google Shape;210;p19"/>
          <p:cNvPicPr preferRelativeResize="0"/>
          <p:nvPr/>
        </p:nvPicPr>
        <p:blipFill rotWithShape="1">
          <a:blip r:embed="rId3">
            <a:alphaModFix/>
          </a:blip>
          <a:srcRect/>
          <a:stretch/>
        </p:blipFill>
        <p:spPr>
          <a:xfrm>
            <a:off x="7547025" y="170575"/>
            <a:ext cx="1434675" cy="806999"/>
          </a:xfrm>
          <a:prstGeom prst="rect">
            <a:avLst/>
          </a:prstGeom>
          <a:noFill/>
          <a:ln>
            <a:noFill/>
          </a:ln>
        </p:spPr>
      </p:pic>
      <p:sp>
        <p:nvSpPr>
          <p:cNvPr id="211" name="Google Shape;211;p19"/>
          <p:cNvSpPr txBox="1"/>
          <p:nvPr/>
        </p:nvSpPr>
        <p:spPr>
          <a:xfrm>
            <a:off x="2417841" y="1636369"/>
            <a:ext cx="3740700" cy="123107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s" sz="2600" b="0" i="0" u="none" strike="noStrike" cap="none" dirty="0">
                <a:solidFill>
                  <a:schemeClr val="lt2"/>
                </a:solidFill>
                <a:latin typeface="Source Sans Pro"/>
                <a:ea typeface="Source Sans Pro"/>
                <a:cs typeface="Source Sans Pro"/>
                <a:sym typeface="Source Sans Pro"/>
              </a:rPr>
              <a:t>Completa el siguiente desafío en:</a:t>
            </a:r>
          </a:p>
          <a:p>
            <a:pPr marL="0" marR="0" lvl="0" indent="0" algn="l" rtl="0">
              <a:lnSpc>
                <a:spcPct val="100000"/>
              </a:lnSpc>
              <a:spcBef>
                <a:spcPts val="0"/>
              </a:spcBef>
              <a:spcAft>
                <a:spcPts val="0"/>
              </a:spcAft>
              <a:buClr>
                <a:srgbClr val="000000"/>
              </a:buClr>
              <a:buSzPts val="2600"/>
              <a:buFont typeface="Arial"/>
              <a:buNone/>
            </a:pPr>
            <a:endParaRPr lang="en-US" sz="1600" b="0" i="0" u="none" strike="noStrike" cap="none"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F26BE568-C44E-4361-A182-ED3CBB532A27}"/>
              </a:ext>
            </a:extLst>
          </p:cNvPr>
          <p:cNvSpPr txBox="1"/>
          <p:nvPr/>
        </p:nvSpPr>
        <p:spPr>
          <a:xfrm>
            <a:off x="2389920" y="2867445"/>
            <a:ext cx="3248005" cy="584775"/>
          </a:xfrm>
          <a:prstGeom prst="rect">
            <a:avLst/>
          </a:prstGeom>
          <a:noFill/>
        </p:spPr>
        <p:txBody>
          <a:bodyPr wrap="none" rtlCol="0">
            <a:spAutoFit/>
          </a:bodyPr>
          <a:lstStyle/>
          <a:p>
            <a:r>
              <a:rPr lang="es-AR"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https://topswagcode.com/xpath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2"/>
          <p:cNvSpPr txBox="1">
            <a:spLocks noGrp="1"/>
          </p:cNvSpPr>
          <p:nvPr>
            <p:ph type="ctrTitle"/>
          </p:nvPr>
        </p:nvSpPr>
        <p:spPr>
          <a:xfrm>
            <a:off x="483699" y="241825"/>
            <a:ext cx="6950164" cy="664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800" dirty="0"/>
              <a:t>End Day 1</a:t>
            </a:r>
            <a:endParaRPr sz="3800" dirty="0"/>
          </a:p>
        </p:txBody>
      </p:sp>
      <p:pic>
        <p:nvPicPr>
          <p:cNvPr id="235" name="Google Shape;235;p22"/>
          <p:cNvPicPr preferRelativeResize="0"/>
          <p:nvPr/>
        </p:nvPicPr>
        <p:blipFill rotWithShape="1">
          <a:blip r:embed="rId3">
            <a:alphaModFix/>
          </a:blip>
          <a:srcRect/>
          <a:stretch/>
        </p:blipFill>
        <p:spPr>
          <a:xfrm>
            <a:off x="7547025" y="170575"/>
            <a:ext cx="1434675" cy="806999"/>
          </a:xfrm>
          <a:prstGeom prst="rect">
            <a:avLst/>
          </a:prstGeom>
          <a:noFill/>
          <a:ln>
            <a:noFill/>
          </a:ln>
        </p:spPr>
      </p:pic>
      <p:sp>
        <p:nvSpPr>
          <p:cNvPr id="236" name="Google Shape;236;p22"/>
          <p:cNvSpPr txBox="1"/>
          <p:nvPr/>
        </p:nvSpPr>
        <p:spPr>
          <a:xfrm>
            <a:off x="483699" y="906325"/>
            <a:ext cx="7990206" cy="133879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s" sz="2500" b="0" i="0" u="none" strike="noStrike" cap="none" dirty="0">
                <a:solidFill>
                  <a:schemeClr val="bg2"/>
                </a:solidFill>
                <a:latin typeface="Source Sans Pro"/>
                <a:ea typeface="Source Sans Pro"/>
                <a:cs typeface="Arial"/>
                <a:sym typeface="Source Sans Pro"/>
              </a:rPr>
              <a:t>Es importante para nosotros que puedas compartir tu opinión acerca del training, esto nos permitirá mejorar en un futuro. Solo te tomará 5 minutos. </a:t>
            </a:r>
            <a:r>
              <a:rPr lang="es" sz="2500" b="1" i="0" u="none" strike="noStrike" cap="none" dirty="0">
                <a:solidFill>
                  <a:schemeClr val="bg2"/>
                </a:solidFill>
                <a:latin typeface="Source Sans Pro"/>
                <a:ea typeface="Source Sans Pro"/>
                <a:cs typeface="Arial"/>
                <a:sym typeface="Source Sans Pro"/>
              </a:rPr>
              <a:t>¡Muchas gracias!</a:t>
            </a:r>
            <a:endParaRPr sz="1500" b="1" i="0" u="none" strike="noStrike" cap="none" dirty="0">
              <a:solidFill>
                <a:schemeClr val="bg2"/>
              </a:solidFill>
              <a:latin typeface="Arial"/>
              <a:ea typeface="Arial"/>
              <a:cs typeface="Arial"/>
              <a:sym typeface="Arial"/>
            </a:endParaRPr>
          </a:p>
        </p:txBody>
      </p:sp>
      <p:sp>
        <p:nvSpPr>
          <p:cNvPr id="8" name="TextBox 7">
            <a:extLst>
              <a:ext uri="{FF2B5EF4-FFF2-40B4-BE49-F238E27FC236}">
                <a16:creationId xmlns:a16="http://schemas.microsoft.com/office/drawing/2014/main" id="{A5229FC6-3750-40B2-B437-1F8A63C6A9C0}"/>
              </a:ext>
            </a:extLst>
          </p:cNvPr>
          <p:cNvSpPr txBox="1"/>
          <p:nvPr/>
        </p:nvSpPr>
        <p:spPr>
          <a:xfrm>
            <a:off x="3325904" y="2750205"/>
            <a:ext cx="4896577" cy="2062103"/>
          </a:xfrm>
          <a:prstGeom prst="rect">
            <a:avLst/>
          </a:prstGeom>
          <a:noFill/>
        </p:spPr>
        <p:txBody>
          <a:bodyPr wrap="square">
            <a:spAutoFit/>
          </a:bodyPr>
          <a:lstStyle/>
          <a:p>
            <a:r>
              <a:rPr lang="es" sz="3200" b="1" dirty="0">
                <a:solidFill>
                  <a:schemeClr val="bg2"/>
                </a:solidFill>
                <a:latin typeface="Source Sans Pro"/>
                <a:ea typeface="Source Sans Pro"/>
                <a:sym typeface="Source Sans Pro"/>
              </a:rPr>
              <a:t>Puedes escanear el código QR o bien hacer click en este </a:t>
            </a:r>
            <a:r>
              <a:rPr lang="es" sz="3200" b="1" dirty="0">
                <a:solidFill>
                  <a:schemeClr val="accent6"/>
                </a:solidFill>
                <a:latin typeface="Source Sans Pro"/>
                <a:ea typeface="Source Sans Pro"/>
                <a:sym typeface="Source Sans Pro"/>
                <a:hlinkClick r:id="rId4">
                  <a:extLst>
                    <a:ext uri="{A12FA001-AC4F-418D-AE19-62706E023703}">
                      <ahyp:hlinkClr xmlns:ahyp="http://schemas.microsoft.com/office/drawing/2018/hyperlinkcolor" val="tx"/>
                    </a:ext>
                  </a:extLst>
                </a:hlinkClick>
              </a:rPr>
              <a:t>link</a:t>
            </a:r>
            <a:r>
              <a:rPr lang="es" sz="3200" b="1" dirty="0">
                <a:solidFill>
                  <a:schemeClr val="accent6"/>
                </a:solidFill>
                <a:latin typeface="Source Sans Pro"/>
                <a:ea typeface="Source Sans Pro"/>
                <a:sym typeface="Source Sans Pro"/>
              </a:rPr>
              <a:t> </a:t>
            </a:r>
            <a:r>
              <a:rPr lang="es" sz="3200" b="1" dirty="0">
                <a:solidFill>
                  <a:schemeClr val="bg2"/>
                </a:solidFill>
                <a:latin typeface="Source Sans Pro"/>
                <a:ea typeface="Source Sans Pro"/>
                <a:sym typeface="Source Sans Pro"/>
              </a:rPr>
              <a:t>para acceder a la encuesta.</a:t>
            </a:r>
            <a:endParaRPr lang="en-US" sz="3200" b="1" dirty="0"/>
          </a:p>
        </p:txBody>
      </p:sp>
      <p:pic>
        <p:nvPicPr>
          <p:cNvPr id="4098" name="Picture 1">
            <a:extLst>
              <a:ext uri="{FF2B5EF4-FFF2-40B4-BE49-F238E27FC236}">
                <a16:creationId xmlns:a16="http://schemas.microsoft.com/office/drawing/2014/main" id="{FC2892FB-1F31-4645-8140-F563C4F436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699" y="2898378"/>
            <a:ext cx="1826732" cy="182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31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a:spLocks noGrp="1"/>
          </p:cNvSpPr>
          <p:nvPr>
            <p:ph type="ctrTitle"/>
          </p:nvPr>
        </p:nvSpPr>
        <p:spPr>
          <a:xfrm>
            <a:off x="485875" y="266425"/>
            <a:ext cx="8183700" cy="681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990"/>
              <a:buNone/>
            </a:pPr>
            <a:r>
              <a:rPr lang="es" sz="4500" dirty="0"/>
              <a:t>Selenium Advanced</a:t>
            </a:r>
            <a:endParaRPr sz="4500" dirty="0"/>
          </a:p>
        </p:txBody>
      </p:sp>
      <p:sp>
        <p:nvSpPr>
          <p:cNvPr id="71" name="Google Shape;71;p2"/>
          <p:cNvSpPr txBox="1"/>
          <p:nvPr/>
        </p:nvSpPr>
        <p:spPr>
          <a:xfrm>
            <a:off x="485875" y="947425"/>
            <a:ext cx="7470000" cy="646500"/>
          </a:xfrm>
          <a:prstGeom prst="rect">
            <a:avLst/>
          </a:prstGeom>
          <a:noFill/>
          <a:ln>
            <a:noFill/>
          </a:ln>
        </p:spPr>
        <p:txBody>
          <a:bodyPr spcFirstLastPara="1" wrap="square" lIns="91425" tIns="91425" rIns="91425" bIns="91425" anchor="t" anchorCtr="0">
            <a:spAutoFit/>
          </a:bodyPr>
          <a:lstStyle/>
          <a:p>
            <a:pPr marL="0" marR="0" lvl="0" indent="457200" algn="l" rtl="0">
              <a:lnSpc>
                <a:spcPct val="100000"/>
              </a:lnSpc>
              <a:spcBef>
                <a:spcPts val="0"/>
              </a:spcBef>
              <a:spcAft>
                <a:spcPts val="0"/>
              </a:spcAft>
              <a:buClr>
                <a:srgbClr val="000000"/>
              </a:buClr>
              <a:buSzPts val="3000"/>
              <a:buFont typeface="Arial"/>
              <a:buNone/>
            </a:pPr>
            <a:r>
              <a:rPr lang="es" sz="3000" b="1" i="0" u="none" strike="noStrike" cap="none" dirty="0">
                <a:solidFill>
                  <a:schemeClr val="dk2"/>
                </a:solidFill>
                <a:latin typeface="Raleway"/>
                <a:ea typeface="Raleway"/>
                <a:cs typeface="Raleway"/>
                <a:sym typeface="Raleway"/>
              </a:rPr>
              <a:t>Schedule (18hs)</a:t>
            </a:r>
            <a:endParaRPr sz="300" b="0" i="0" u="none" strike="noStrike" cap="none" dirty="0">
              <a:solidFill>
                <a:srgbClr val="000000"/>
              </a:solidFill>
              <a:latin typeface="Arial"/>
              <a:ea typeface="Arial"/>
              <a:cs typeface="Arial"/>
              <a:sym typeface="Arial"/>
            </a:endParaRPr>
          </a:p>
        </p:txBody>
      </p:sp>
      <p:pic>
        <p:nvPicPr>
          <p:cNvPr id="72" name="Google Shape;72;p2"/>
          <p:cNvPicPr preferRelativeResize="0"/>
          <p:nvPr/>
        </p:nvPicPr>
        <p:blipFill rotWithShape="1">
          <a:blip r:embed="rId3">
            <a:alphaModFix/>
          </a:blip>
          <a:srcRect/>
          <a:stretch/>
        </p:blipFill>
        <p:spPr>
          <a:xfrm>
            <a:off x="7555075" y="140425"/>
            <a:ext cx="1434675" cy="806999"/>
          </a:xfrm>
          <a:prstGeom prst="rect">
            <a:avLst/>
          </a:prstGeom>
          <a:noFill/>
          <a:ln>
            <a:noFill/>
          </a:ln>
        </p:spPr>
      </p:pic>
      <p:graphicFrame>
        <p:nvGraphicFramePr>
          <p:cNvPr id="73" name="Google Shape;73;p2"/>
          <p:cNvGraphicFramePr/>
          <p:nvPr>
            <p:extLst>
              <p:ext uri="{D42A27DB-BD31-4B8C-83A1-F6EECF244321}">
                <p14:modId xmlns:p14="http://schemas.microsoft.com/office/powerpoint/2010/main" val="2210478093"/>
              </p:ext>
            </p:extLst>
          </p:nvPr>
        </p:nvGraphicFramePr>
        <p:xfrm>
          <a:off x="885900" y="1593925"/>
          <a:ext cx="7239000" cy="3261210"/>
        </p:xfrm>
        <a:graphic>
          <a:graphicData uri="http://schemas.openxmlformats.org/drawingml/2006/table">
            <a:tbl>
              <a:tblPr>
                <a:noFill/>
                <a:tableStyleId>{DE5ED760-064D-489D-A502-9431BC20E61A}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gridSpan="2">
                  <a:txBody>
                    <a:bodyPr/>
                    <a:lstStyle/>
                    <a:p>
                      <a:pPr marL="0" marR="0" lvl="0" indent="0" algn="ctr" rtl="0">
                        <a:lnSpc>
                          <a:spcPct val="100000"/>
                        </a:lnSpc>
                        <a:spcBef>
                          <a:spcPts val="0"/>
                        </a:spcBef>
                        <a:spcAft>
                          <a:spcPts val="0"/>
                        </a:spcAft>
                        <a:buClr>
                          <a:srgbClr val="000000"/>
                        </a:buClr>
                        <a:buSzPts val="1400"/>
                        <a:buFont typeface="Arial"/>
                        <a:buNone/>
                      </a:pPr>
                      <a:r>
                        <a:rPr lang="es" sz="1400" b="1" u="none" strike="noStrike" cap="none" dirty="0"/>
                        <a:t>Study Schedule</a:t>
                      </a:r>
                      <a:endParaRPr sz="1400" b="1" u="none" strike="noStrike" cap="none" dirty="0"/>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6FA8DC"/>
                    </a:solidFill>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s" sz="1400" b="1" u="none" strike="noStrike" cap="none" dirty="0"/>
                        <a:t>Lunes 22</a:t>
                      </a:r>
                      <a:endParaRPr sz="1400" b="1" u="none" strike="noStrike" cap="none" dirty="0"/>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2"/>
                        </a:buClr>
                        <a:buSzPts val="1100"/>
                        <a:buFont typeface="Arial"/>
                        <a:buNone/>
                      </a:pPr>
                      <a:r>
                        <a:rPr lang="en-US" sz="1400" u="none" strike="noStrike" cap="none" dirty="0">
                          <a:solidFill>
                            <a:schemeClr val="dk2"/>
                          </a:solidFill>
                        </a:rPr>
                        <a:t>Sesión XPath - </a:t>
                      </a:r>
                      <a:r>
                        <a:rPr lang="en-US" sz="1400" i="1" u="none" strike="noStrike" cap="none" dirty="0">
                          <a:solidFill>
                            <a:schemeClr val="dk2"/>
                          </a:solidFill>
                        </a:rPr>
                        <a:t>2 hs</a:t>
                      </a:r>
                    </a:p>
                    <a:p>
                      <a:pPr marL="0" marR="0" lvl="0" indent="0" algn="ctr" rtl="0">
                        <a:lnSpc>
                          <a:spcPct val="100000"/>
                        </a:lnSpc>
                        <a:spcBef>
                          <a:spcPts val="0"/>
                        </a:spcBef>
                        <a:spcAft>
                          <a:spcPts val="0"/>
                        </a:spcAft>
                        <a:buClr>
                          <a:schemeClr val="dk2"/>
                        </a:buClr>
                        <a:buSzPts val="1100"/>
                        <a:buFont typeface="Arial"/>
                        <a:buNone/>
                      </a:pPr>
                      <a:r>
                        <a:rPr lang="en-US" sz="1400" u="none" strike="noStrike" cap="none" dirty="0">
                          <a:solidFill>
                            <a:schemeClr val="dk2"/>
                          </a:solidFill>
                        </a:rPr>
                        <a:t>XPath Exercise - </a:t>
                      </a:r>
                      <a:r>
                        <a:rPr lang="en-US" sz="1400" i="1" u="none" strike="noStrike" cap="none" dirty="0">
                          <a:solidFill>
                            <a:schemeClr val="dk2"/>
                          </a:solidFill>
                        </a:rPr>
                        <a:t>2 hs</a:t>
                      </a:r>
                    </a:p>
                    <a:p>
                      <a:pPr marL="0" marR="0" lvl="0" indent="0" algn="ctr" rtl="0">
                        <a:lnSpc>
                          <a:spcPct val="100000"/>
                        </a:lnSpc>
                        <a:spcBef>
                          <a:spcPts val="0"/>
                        </a:spcBef>
                        <a:spcAft>
                          <a:spcPts val="0"/>
                        </a:spcAft>
                        <a:buClr>
                          <a:schemeClr val="dk2"/>
                        </a:buClr>
                        <a:buSzPts val="1100"/>
                        <a:buFont typeface="Arial"/>
                        <a:buNone/>
                      </a:pPr>
                      <a:r>
                        <a:rPr lang="en-US" sz="1400" i="0" u="none" strike="noStrike" cap="none" dirty="0"/>
                        <a:t>Checkpoint Q&amp;A 1</a:t>
                      </a:r>
                      <a:r>
                        <a:rPr lang="en-US" sz="1400" i="1" u="none" strike="noStrike" cap="none" dirty="0"/>
                        <a:t> – 1hs</a:t>
                      </a: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t>Jueves 25</a:t>
                      </a:r>
                      <a:endParaRPr sz="1400" b="1" u="none" strike="noStrike" cap="none" dirty="0"/>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Sesión CSS Selectors - </a:t>
                      </a:r>
                      <a:r>
                        <a:rPr lang="en-US" sz="1400" i="1" u="none" strike="noStrike" cap="none" dirty="0"/>
                        <a:t>2 hs</a:t>
                      </a:r>
                    </a:p>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CSS Selectors Exercise – </a:t>
                      </a:r>
                      <a:r>
                        <a:rPr lang="en-US" sz="1400" i="1" u="none" strike="noStrike" cap="none" dirty="0"/>
                        <a:t>2 hs</a:t>
                      </a:r>
                    </a:p>
                    <a:p>
                      <a:pPr marL="0" marR="0" lvl="0" indent="0" algn="ctr" rtl="0">
                        <a:lnSpc>
                          <a:spcPct val="100000"/>
                        </a:lnSpc>
                        <a:spcBef>
                          <a:spcPts val="0"/>
                        </a:spcBef>
                        <a:spcAft>
                          <a:spcPts val="0"/>
                        </a:spcAft>
                        <a:buClr>
                          <a:srgbClr val="000000"/>
                        </a:buClr>
                        <a:buSzPts val="1400"/>
                        <a:buFont typeface="Arial"/>
                        <a:buNone/>
                      </a:pPr>
                      <a:r>
                        <a:rPr lang="en-US" sz="1400" i="0" u="none" strike="noStrike" cap="none" dirty="0"/>
                        <a:t>Checkpoint Q&amp;A 2 </a:t>
                      </a:r>
                      <a:r>
                        <a:rPr lang="en-US" sz="1400" i="1" u="none" strike="noStrike" cap="none" dirty="0"/>
                        <a:t>– 1hs</a:t>
                      </a: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t>Lunes 29</a:t>
                      </a:r>
                      <a:endParaRPr sz="1400" b="1" u="none" strike="noStrike" cap="none" dirty="0"/>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dirty="0"/>
                        <a:t>POM in Depth – </a:t>
                      </a:r>
                      <a:r>
                        <a:rPr lang="es-AR" sz="1400" i="1" u="none" strike="noStrike" cap="none" dirty="0"/>
                        <a:t>2 hs</a:t>
                      </a:r>
                    </a:p>
                    <a:p>
                      <a:pPr marL="0" marR="0" lvl="0" indent="0" algn="ctr" rtl="0">
                        <a:lnSpc>
                          <a:spcPct val="100000"/>
                        </a:lnSpc>
                        <a:spcBef>
                          <a:spcPts val="0"/>
                        </a:spcBef>
                        <a:spcAft>
                          <a:spcPts val="0"/>
                        </a:spcAft>
                        <a:buClr>
                          <a:srgbClr val="000000"/>
                        </a:buClr>
                        <a:buSzPts val="1400"/>
                        <a:buFont typeface="Arial"/>
                        <a:buNone/>
                      </a:pPr>
                      <a:r>
                        <a:rPr lang="es-AR" sz="1400" i="0" u="none" strike="noStrike" cap="none" dirty="0"/>
                        <a:t>POM Exercise (Google Search)</a:t>
                      </a:r>
                      <a:r>
                        <a:rPr lang="es-AR" sz="1400" i="1" u="none" strike="noStrike" cap="none" dirty="0"/>
                        <a:t> – 1 hs</a:t>
                      </a:r>
                    </a:p>
                    <a:p>
                      <a:pPr marL="0" marR="0" lvl="0" indent="0" algn="ctr" rtl="0">
                        <a:lnSpc>
                          <a:spcPct val="100000"/>
                        </a:lnSpc>
                        <a:spcBef>
                          <a:spcPts val="0"/>
                        </a:spcBef>
                        <a:spcAft>
                          <a:spcPts val="0"/>
                        </a:spcAft>
                        <a:buClr>
                          <a:srgbClr val="000000"/>
                        </a:buClr>
                        <a:buSzPts val="1400"/>
                        <a:buFont typeface="Arial"/>
                        <a:buNone/>
                      </a:pPr>
                      <a:r>
                        <a:rPr lang="es-AR" sz="1400" i="0" u="none" strike="noStrike" cap="none" dirty="0"/>
                        <a:t>Checkpoint Q&amp;A 3</a:t>
                      </a:r>
                      <a:r>
                        <a:rPr lang="es-AR" sz="1400" i="1" u="none" strike="noStrike" cap="none" dirty="0"/>
                        <a:t> – 1hs</a:t>
                      </a: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t>Jueves 1</a:t>
                      </a:r>
                      <a:endParaRPr sz="1400" b="1" u="none" strike="noStrike" cap="none" dirty="0"/>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Self practice (HerokuApp) </a:t>
                      </a:r>
                      <a:r>
                        <a:rPr lang="en-US" sz="1400" i="1" u="none" strike="noStrike" cap="none" dirty="0"/>
                        <a:t>– 4hs</a:t>
                      </a: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a:spLocks noGrp="1"/>
          </p:cNvSpPr>
          <p:nvPr>
            <p:ph type="ctrTitle"/>
          </p:nvPr>
        </p:nvSpPr>
        <p:spPr>
          <a:xfrm>
            <a:off x="346650" y="140425"/>
            <a:ext cx="7392900" cy="2270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7000"/>
              <a:t>01. Introducción</a:t>
            </a:r>
            <a:endParaRPr sz="7000"/>
          </a:p>
        </p:txBody>
      </p:sp>
      <p:pic>
        <p:nvPicPr>
          <p:cNvPr id="79" name="Google Shape;79;p3"/>
          <p:cNvPicPr preferRelativeResize="0"/>
          <p:nvPr/>
        </p:nvPicPr>
        <p:blipFill rotWithShape="1">
          <a:blip r:embed="rId3">
            <a:alphaModFix/>
          </a:blip>
          <a:srcRect/>
          <a:stretch/>
        </p:blipFill>
        <p:spPr>
          <a:xfrm>
            <a:off x="7547025" y="170575"/>
            <a:ext cx="1434675" cy="806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txBox="1">
            <a:spLocks noGrp="1"/>
          </p:cNvSpPr>
          <p:nvPr>
            <p:ph type="ctrTitle"/>
          </p:nvPr>
        </p:nvSpPr>
        <p:spPr>
          <a:xfrm>
            <a:off x="346650" y="271675"/>
            <a:ext cx="7392900" cy="60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000" dirty="0"/>
              <a:t>Alcance del Training</a:t>
            </a:r>
            <a:endParaRPr sz="3000" dirty="0"/>
          </a:p>
        </p:txBody>
      </p:sp>
      <p:pic>
        <p:nvPicPr>
          <p:cNvPr id="85" name="Google Shape;85;p4"/>
          <p:cNvPicPr preferRelativeResize="0"/>
          <p:nvPr/>
        </p:nvPicPr>
        <p:blipFill rotWithShape="1">
          <a:blip r:embed="rId3">
            <a:alphaModFix/>
          </a:blip>
          <a:srcRect/>
          <a:stretch/>
        </p:blipFill>
        <p:spPr>
          <a:xfrm>
            <a:off x="7547025" y="170575"/>
            <a:ext cx="1434675" cy="806999"/>
          </a:xfrm>
          <a:prstGeom prst="rect">
            <a:avLst/>
          </a:prstGeom>
          <a:noFill/>
          <a:ln>
            <a:noFill/>
          </a:ln>
        </p:spPr>
      </p:pic>
      <p:sp>
        <p:nvSpPr>
          <p:cNvPr id="86" name="Google Shape;86;p4"/>
          <p:cNvSpPr txBox="1"/>
          <p:nvPr/>
        </p:nvSpPr>
        <p:spPr>
          <a:xfrm>
            <a:off x="483725" y="935175"/>
            <a:ext cx="7063200" cy="104641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Source Sans Pro"/>
                <a:ea typeface="Source Sans Pro"/>
                <a:cs typeface="Source Sans Pro"/>
                <a:sym typeface="Source Sans Pro"/>
              </a:rPr>
              <a:t>Tanto los que asistieron al training anterior, y los que no lo tomaron y actualmente tienen algo de experiencia con Selenium, sabemos o notamos que el “éxito” de nuestras pruebas depende de algunos factores, de los cuáles, durante este training, vamos a hacer hincapié en dos de ellos, los que considero son los más críticos para el éxito de las mismas</a:t>
            </a:r>
          </a:p>
        </p:txBody>
      </p:sp>
      <p:pic>
        <p:nvPicPr>
          <p:cNvPr id="1026" name="Picture 2" descr="Browse a XML file with Xpath and PHP | Maxime Huran">
            <a:extLst>
              <a:ext uri="{FF2B5EF4-FFF2-40B4-BE49-F238E27FC236}">
                <a16:creationId xmlns:a16="http://schemas.microsoft.com/office/drawing/2014/main" id="{AC23E437-E408-4147-81B6-1494045790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5832" y="3538829"/>
            <a:ext cx="1895475" cy="8858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SS - Wikipedia, la enciclopedia libre">
            <a:extLst>
              <a:ext uri="{FF2B5EF4-FFF2-40B4-BE49-F238E27FC236}">
                <a16:creationId xmlns:a16="http://schemas.microsoft.com/office/drawing/2014/main" id="{B28B85D8-1362-4B8E-A02F-D77BDAA33B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1305" y="2708299"/>
            <a:ext cx="1630359" cy="23020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5"/>
          <p:cNvSpPr txBox="1">
            <a:spLocks noGrp="1"/>
          </p:cNvSpPr>
          <p:nvPr>
            <p:ph type="ctrTitle"/>
          </p:nvPr>
        </p:nvSpPr>
        <p:spPr>
          <a:xfrm>
            <a:off x="346650" y="94575"/>
            <a:ext cx="7392900" cy="60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000" dirty="0"/>
              <a:t>Selectores</a:t>
            </a:r>
            <a:endParaRPr sz="3000" dirty="0"/>
          </a:p>
        </p:txBody>
      </p:sp>
      <p:pic>
        <p:nvPicPr>
          <p:cNvPr id="95" name="Google Shape;95;p5"/>
          <p:cNvPicPr preferRelativeResize="0"/>
          <p:nvPr/>
        </p:nvPicPr>
        <p:blipFill rotWithShape="1">
          <a:blip r:embed="rId3">
            <a:alphaModFix/>
          </a:blip>
          <a:srcRect/>
          <a:stretch/>
        </p:blipFill>
        <p:spPr>
          <a:xfrm>
            <a:off x="7532225" y="30475"/>
            <a:ext cx="1434675" cy="806999"/>
          </a:xfrm>
          <a:prstGeom prst="rect">
            <a:avLst/>
          </a:prstGeom>
          <a:noFill/>
          <a:ln>
            <a:noFill/>
          </a:ln>
        </p:spPr>
      </p:pic>
      <p:sp>
        <p:nvSpPr>
          <p:cNvPr id="96" name="Google Shape;96;p5"/>
          <p:cNvSpPr txBox="1"/>
          <p:nvPr/>
        </p:nvSpPr>
        <p:spPr>
          <a:xfrm>
            <a:off x="265245" y="699375"/>
            <a:ext cx="8083017" cy="1846629"/>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Source Sans Pro"/>
              <a:buChar char="●"/>
            </a:pPr>
            <a:r>
              <a:rPr lang="es-AR" sz="1800" dirty="0">
                <a:effectLst/>
                <a:latin typeface="Calibri" panose="020F0502020204030204" pitchFamily="34" charset="0"/>
                <a:ea typeface="Calibri" panose="020F0502020204030204" pitchFamily="34" charset="0"/>
                <a:cs typeface="Times New Roman" panose="02020603050405020304" pitchFamily="18" charset="0"/>
              </a:rPr>
              <a:t>La estabilidad/flakiness/confiabilidad de nuestras pruebas depende en gran medida de la correcta elección de nuestros selectores con los cuáles nosotros tenemos que interactuar y/o validar, dado que durante las distintas ejecuciones el DOM de nuestra aplicación podría sufrir peñas modificaciones las cuales harían que dichos elementos sean inaccesibles con un selector “</a:t>
            </a:r>
            <a:r>
              <a:rPr lang="es-AR" sz="1800" dirty="0" err="1">
                <a:latin typeface="Calibri" panose="020F0502020204030204" pitchFamily="34" charset="0"/>
                <a:ea typeface="Calibri" panose="020F0502020204030204" pitchFamily="34" charset="0"/>
                <a:cs typeface="Times New Roman" panose="02020603050405020304" pitchFamily="18" charset="0"/>
              </a:rPr>
              <a:t>f</a:t>
            </a:r>
            <a:r>
              <a:rPr lang="es-AR" sz="1800" dirty="0" err="1">
                <a:effectLst/>
                <a:latin typeface="Calibri" panose="020F0502020204030204" pitchFamily="34" charset="0"/>
                <a:ea typeface="Calibri" panose="020F0502020204030204" pitchFamily="34" charset="0"/>
                <a:cs typeface="Times New Roman" panose="02020603050405020304" pitchFamily="18" charset="0"/>
              </a:rPr>
              <a:t>laky</a:t>
            </a:r>
            <a:r>
              <a:rPr lang="es-AR" sz="1800" dirty="0">
                <a:effectLst/>
                <a:latin typeface="Calibri" panose="020F0502020204030204" pitchFamily="34" charset="0"/>
                <a:ea typeface="Calibri" panose="020F0502020204030204" pitchFamily="34" charset="0"/>
                <a:cs typeface="Times New Roman" panose="02020603050405020304" pitchFamily="18" charset="0"/>
              </a:rPr>
              <a:t>” o poco confiable.</a:t>
            </a:r>
            <a:endParaRPr sz="2000" b="0" i="0" u="none" strike="noStrike" cap="none" dirty="0">
              <a:solidFill>
                <a:schemeClr val="bg1"/>
              </a:solidFill>
              <a:latin typeface="Source Sans Pro"/>
              <a:ea typeface="Source Sans Pro"/>
              <a:cs typeface="Source Sans Pro"/>
              <a:sym typeface="Source Sans Pro"/>
            </a:endParaRPr>
          </a:p>
        </p:txBody>
      </p:sp>
      <p:sp>
        <p:nvSpPr>
          <p:cNvPr id="6" name="Google Shape;96;p5">
            <a:extLst>
              <a:ext uri="{FF2B5EF4-FFF2-40B4-BE49-F238E27FC236}">
                <a16:creationId xmlns:a16="http://schemas.microsoft.com/office/drawing/2014/main" id="{C480F5BC-F1D1-404B-B234-DC10F68A531C}"/>
              </a:ext>
            </a:extLst>
          </p:cNvPr>
          <p:cNvSpPr txBox="1"/>
          <p:nvPr/>
        </p:nvSpPr>
        <p:spPr>
          <a:xfrm>
            <a:off x="346650" y="2937905"/>
            <a:ext cx="8083017" cy="738633"/>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chemeClr val="bg1"/>
              </a:buClr>
              <a:buSzPts val="1800"/>
              <a:buFont typeface="Source Sans Pro"/>
              <a:buChar char="●"/>
            </a:pPr>
            <a:r>
              <a:rPr lang="es-E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Dado que en Selenium para poder interactuar con el DOM utiliza como estrategia acceder al mismo a través de los siguientes “</a:t>
            </a:r>
            <a:r>
              <a:rPr lang="es-ES"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locators</a:t>
            </a:r>
            <a:r>
              <a:rPr lang="es-E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2" name="TextBox 1">
            <a:extLst>
              <a:ext uri="{FF2B5EF4-FFF2-40B4-BE49-F238E27FC236}">
                <a16:creationId xmlns:a16="http://schemas.microsoft.com/office/drawing/2014/main" id="{8BB5B41A-7F7F-4160-B553-4EBD7E07566D}"/>
              </a:ext>
            </a:extLst>
          </p:cNvPr>
          <p:cNvSpPr txBox="1"/>
          <p:nvPr/>
        </p:nvSpPr>
        <p:spPr>
          <a:xfrm>
            <a:off x="983371" y="3611813"/>
            <a:ext cx="1486304" cy="1169551"/>
          </a:xfrm>
          <a:prstGeom prst="rect">
            <a:avLst/>
          </a:prstGeom>
          <a:noFill/>
        </p:spPr>
        <p:txBody>
          <a:bodyPr wrap="none" rtlCol="0">
            <a:spAutoFit/>
          </a:bodyPr>
          <a:lstStyle/>
          <a:p>
            <a:pPr marL="457200" lvl="1" indent="-342900">
              <a:buClr>
                <a:schemeClr val="bg1"/>
              </a:buClr>
              <a:buSzPts val="1800"/>
              <a:buFont typeface="Source Sans Pro"/>
              <a:buChar char="●"/>
            </a:pPr>
            <a:r>
              <a:rPr lang="es-E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Id</a:t>
            </a:r>
          </a:p>
          <a:p>
            <a:pPr marL="457200" lvl="1" indent="-342900">
              <a:buClr>
                <a:schemeClr val="bg1"/>
              </a:buClr>
              <a:buSzPts val="1800"/>
              <a:buFont typeface="Source Sans Pro"/>
              <a:buChar char="●"/>
            </a:pPr>
            <a:r>
              <a:rPr lang="es-ES" sz="14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Name</a:t>
            </a:r>
            <a:endParaRPr lang="es-E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lvl="1" indent="-342900">
              <a:buClr>
                <a:schemeClr val="bg1"/>
              </a:buClr>
              <a:buSzPts val="1800"/>
              <a:buFont typeface="Source Sans Pro"/>
              <a:buChar char="●"/>
            </a:pPr>
            <a:r>
              <a:rPr lang="es-E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Tag </a:t>
            </a:r>
            <a:r>
              <a:rPr lang="es-E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name</a:t>
            </a:r>
            <a:endParaRPr lang="es-ES"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457200" lvl="1" indent="-342900">
              <a:buClr>
                <a:schemeClr val="bg1"/>
              </a:buClr>
              <a:buSzPts val="1800"/>
              <a:buFont typeface="Source Sans Pro"/>
              <a:buChar char="●"/>
            </a:pPr>
            <a:r>
              <a:rPr lang="es-ES"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Class</a:t>
            </a:r>
            <a:r>
              <a:rPr lang="es-ES"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s-ES"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Name</a:t>
            </a:r>
            <a:endParaRPr lang="es-E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8" name="TextBox 7">
            <a:extLst>
              <a:ext uri="{FF2B5EF4-FFF2-40B4-BE49-F238E27FC236}">
                <a16:creationId xmlns:a16="http://schemas.microsoft.com/office/drawing/2014/main" id="{11041DEE-9F07-48CD-89AF-F942E0CF0DF0}"/>
              </a:ext>
            </a:extLst>
          </p:cNvPr>
          <p:cNvSpPr txBox="1"/>
          <p:nvPr/>
        </p:nvSpPr>
        <p:spPr>
          <a:xfrm>
            <a:off x="3247850" y="3611813"/>
            <a:ext cx="1810111" cy="954107"/>
          </a:xfrm>
          <a:prstGeom prst="rect">
            <a:avLst/>
          </a:prstGeom>
          <a:noFill/>
        </p:spPr>
        <p:txBody>
          <a:bodyPr wrap="none" rtlCol="0">
            <a:spAutoFit/>
          </a:bodyPr>
          <a:lstStyle/>
          <a:p>
            <a:pPr marL="457200" lvl="1" indent="-342900">
              <a:buClr>
                <a:schemeClr val="bg1"/>
              </a:buClr>
              <a:buSzPts val="1800"/>
              <a:buFont typeface="Source Sans Pro"/>
              <a:buChar char="●"/>
            </a:pPr>
            <a:r>
              <a:rPr lang="es-E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Link Text</a:t>
            </a:r>
          </a:p>
          <a:p>
            <a:pPr marL="457200" lvl="1" indent="-342900">
              <a:buClr>
                <a:schemeClr val="bg1"/>
              </a:buClr>
              <a:buSzPts val="1800"/>
              <a:buFont typeface="Source Sans Pro"/>
              <a:buChar char="●"/>
            </a:pPr>
            <a:r>
              <a:rPr lang="es-ES"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Partial</a:t>
            </a:r>
            <a:r>
              <a:rPr lang="es-ES" dirty="0">
                <a:solidFill>
                  <a:schemeClr val="bg1"/>
                </a:solidFill>
                <a:latin typeface="Calibri" panose="020F0502020204030204" pitchFamily="34" charset="0"/>
                <a:ea typeface="Calibri" panose="020F0502020204030204" pitchFamily="34" charset="0"/>
                <a:cs typeface="Times New Roman" panose="02020603050405020304" pitchFamily="18" charset="0"/>
              </a:rPr>
              <a:t> Link Text</a:t>
            </a:r>
            <a:endParaRPr lang="es-E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lvl="1" indent="-342900">
              <a:buClr>
                <a:schemeClr val="bg1"/>
              </a:buClr>
              <a:buSzPts val="1800"/>
              <a:buFont typeface="Source Sans Pro"/>
              <a:buChar char="●"/>
            </a:pPr>
            <a:r>
              <a:rPr lang="es-ES" sz="1400" b="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XPath</a:t>
            </a:r>
            <a:endParaRPr lang="es-E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lvl="1" indent="-342900">
              <a:buClr>
                <a:schemeClr val="bg1"/>
              </a:buClr>
              <a:buSzPts val="1800"/>
              <a:buFont typeface="Source Sans Pro"/>
              <a:buChar char="●"/>
            </a:pPr>
            <a:r>
              <a:rPr lang="es-E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Css</a:t>
            </a:r>
            <a:r>
              <a:rPr lang="es-E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s-E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Selectors</a:t>
            </a:r>
            <a:endParaRPr lang="en-US" dirty="0"/>
          </a:p>
        </p:txBody>
      </p:sp>
      <p:sp>
        <p:nvSpPr>
          <p:cNvPr id="9" name="Google Shape;96;p5">
            <a:extLst>
              <a:ext uri="{FF2B5EF4-FFF2-40B4-BE49-F238E27FC236}">
                <a16:creationId xmlns:a16="http://schemas.microsoft.com/office/drawing/2014/main" id="{1CD8AD70-D888-4AA9-8A1F-80803E4985C5}"/>
              </a:ext>
            </a:extLst>
          </p:cNvPr>
          <p:cNvSpPr txBox="1"/>
          <p:nvPr/>
        </p:nvSpPr>
        <p:spPr>
          <a:xfrm>
            <a:off x="265245" y="4516748"/>
            <a:ext cx="8083017" cy="461635"/>
          </a:xfrm>
          <a:prstGeom prst="rect">
            <a:avLst/>
          </a:prstGeom>
          <a:noFill/>
          <a:ln>
            <a:noFill/>
          </a:ln>
        </p:spPr>
        <p:txBody>
          <a:bodyPr spcFirstLastPara="1" wrap="square" lIns="91425" tIns="91425" rIns="91425" bIns="91425" anchor="t" anchorCtr="0">
            <a:spAutoFit/>
          </a:bodyPr>
          <a:lstStyle/>
          <a:p>
            <a:pPr marL="114300" marR="0" lvl="0" algn="l" rtl="0">
              <a:lnSpc>
                <a:spcPct val="100000"/>
              </a:lnSpc>
              <a:spcBef>
                <a:spcPts val="0"/>
              </a:spcBef>
              <a:spcAft>
                <a:spcPts val="0"/>
              </a:spcAft>
              <a:buClr>
                <a:schemeClr val="bg1"/>
              </a:buClr>
              <a:buSzPts val="1800"/>
            </a:pPr>
            <a:r>
              <a:rPr lang="es-ES" sz="1800" dirty="0">
                <a:solidFill>
                  <a:schemeClr val="bg1"/>
                </a:solidFill>
                <a:latin typeface="Calibri" panose="020F0502020204030204" pitchFamily="34" charset="0"/>
                <a:ea typeface="Calibri" panose="020F0502020204030204" pitchFamily="34" charset="0"/>
                <a:cs typeface="Times New Roman" panose="02020603050405020304" pitchFamily="18" charset="0"/>
              </a:rPr>
              <a:t>        En la Sesión de hoy vamos a estar haciendo foco en </a:t>
            </a:r>
            <a:r>
              <a:rPr lang="es-ES" sz="18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XPath</a:t>
            </a:r>
            <a:r>
              <a:rPr lang="es-ES" sz="18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endParaRPr lang="es-E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5"/>
          <p:cNvSpPr txBox="1">
            <a:spLocks noGrp="1"/>
          </p:cNvSpPr>
          <p:nvPr>
            <p:ph type="ctrTitle"/>
          </p:nvPr>
        </p:nvSpPr>
        <p:spPr>
          <a:xfrm>
            <a:off x="346650" y="94575"/>
            <a:ext cx="7392900" cy="60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000" dirty="0"/>
              <a:t>X</a:t>
            </a:r>
            <a:r>
              <a:rPr lang="en-US" sz="3000" dirty="0"/>
              <a:t>P</a:t>
            </a:r>
            <a:r>
              <a:rPr lang="es" sz="3000" dirty="0"/>
              <a:t>ath – ¿Que es?</a:t>
            </a:r>
            <a:endParaRPr sz="3000" dirty="0"/>
          </a:p>
        </p:txBody>
      </p:sp>
      <p:pic>
        <p:nvPicPr>
          <p:cNvPr id="95" name="Google Shape;95;p5"/>
          <p:cNvPicPr preferRelativeResize="0"/>
          <p:nvPr/>
        </p:nvPicPr>
        <p:blipFill rotWithShape="1">
          <a:blip r:embed="rId3">
            <a:alphaModFix/>
          </a:blip>
          <a:srcRect/>
          <a:stretch/>
        </p:blipFill>
        <p:spPr>
          <a:xfrm>
            <a:off x="7532225" y="30475"/>
            <a:ext cx="1434675" cy="806999"/>
          </a:xfrm>
          <a:prstGeom prst="rect">
            <a:avLst/>
          </a:prstGeom>
          <a:noFill/>
          <a:ln>
            <a:noFill/>
          </a:ln>
        </p:spPr>
      </p:pic>
      <p:sp>
        <p:nvSpPr>
          <p:cNvPr id="96" name="Google Shape;96;p5"/>
          <p:cNvSpPr txBox="1"/>
          <p:nvPr/>
        </p:nvSpPr>
        <p:spPr>
          <a:xfrm>
            <a:off x="265245" y="699375"/>
            <a:ext cx="8083017" cy="1292631"/>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Source Sans Pro"/>
              <a:buChar char="●"/>
            </a:pPr>
            <a:r>
              <a:rPr lang="es-AR" sz="18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XPath</a:t>
            </a:r>
            <a:r>
              <a:rPr lang="es-AR"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a:t>
            </a:r>
            <a:r>
              <a:rPr lang="es-AR"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s-AR"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XML </a:t>
            </a:r>
            <a:r>
              <a:rPr lang="es-AR" sz="18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Path</a:t>
            </a:r>
            <a:r>
              <a:rPr lang="es-AR"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a:t>
            </a:r>
            <a:r>
              <a:rPr lang="es-AR" sz="1800" dirty="0" err="1">
                <a:solidFill>
                  <a:schemeClr val="bg2"/>
                </a:solidFill>
                <a:latin typeface="Calibri" panose="020F0502020204030204" pitchFamily="34" charset="0"/>
                <a:ea typeface="Calibri" panose="020F0502020204030204" pitchFamily="34" charset="0"/>
                <a:cs typeface="Times New Roman" panose="02020603050405020304" pitchFamily="18" charset="0"/>
              </a:rPr>
              <a:t>L</a:t>
            </a:r>
            <a:r>
              <a:rPr lang="es-AR" sz="18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anguage</a:t>
            </a:r>
            <a:r>
              <a:rPr lang="es-AR"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a:t>
            </a:r>
            <a:endParaRPr lang="es-ES"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114300" marR="0" lvl="0" algn="l" rtl="0">
              <a:lnSpc>
                <a:spcPct val="100000"/>
              </a:lnSpc>
              <a:spcBef>
                <a:spcPts val="0"/>
              </a:spcBef>
              <a:spcAft>
                <a:spcPts val="0"/>
              </a:spcAft>
              <a:buClr>
                <a:srgbClr val="000000"/>
              </a:buClr>
              <a:buSzPts val="1800"/>
            </a:pPr>
            <a:endParaRPr lang="es-AR" sz="1800" dirty="0">
              <a:solidFill>
                <a:schemeClr val="bg2"/>
              </a:solidFill>
              <a:latin typeface="Calibri" panose="020F0502020204030204" pitchFamily="34" charset="0"/>
              <a:ea typeface="Calibri" panose="020F0502020204030204" pitchFamily="34" charset="0"/>
              <a:cs typeface="Times New Roman" panose="02020603050405020304" pitchFamily="18" charset="0"/>
            </a:endParaRPr>
          </a:p>
          <a:p>
            <a:pPr marL="114300" marR="0" lvl="0" algn="l" rtl="0">
              <a:lnSpc>
                <a:spcPct val="100000"/>
              </a:lnSpc>
              <a:spcBef>
                <a:spcPts val="0"/>
              </a:spcBef>
              <a:spcAft>
                <a:spcPts val="0"/>
              </a:spcAft>
              <a:buClr>
                <a:srgbClr val="000000"/>
              </a:buClr>
              <a:buSzPts val="1800"/>
            </a:pPr>
            <a:r>
              <a:rPr lang="es-ES"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Es un “lenguaje” utilizado para crear expresiones para acceder nodo/s en </a:t>
            </a:r>
            <a:r>
              <a:rPr lang="es-AR" sz="1800" dirty="0">
                <a:solidFill>
                  <a:schemeClr val="bg2"/>
                </a:solidFill>
                <a:latin typeface="Calibri" panose="020F0502020204030204" pitchFamily="34" charset="0"/>
                <a:ea typeface="Calibri" panose="020F0502020204030204" pitchFamily="34" charset="0"/>
                <a:cs typeface="Times New Roman" panose="02020603050405020304" pitchFamily="18" charset="0"/>
              </a:rPr>
              <a:t>XML/</a:t>
            </a:r>
            <a:r>
              <a:rPr lang="es-ES"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HTML. Lo hace</a:t>
            </a:r>
            <a:r>
              <a:rPr lang="es-AR" sz="1800" dirty="0">
                <a:solidFill>
                  <a:schemeClr val="bg2"/>
                </a:solidFill>
                <a:latin typeface="Calibri" panose="020F0502020204030204" pitchFamily="34" charset="0"/>
                <a:ea typeface="Calibri" panose="020F0502020204030204" pitchFamily="34" charset="0"/>
                <a:cs typeface="Times New Roman" panose="02020603050405020304" pitchFamily="18" charset="0"/>
              </a:rPr>
              <a:t> a través de los siguientes métodos:</a:t>
            </a:r>
          </a:p>
        </p:txBody>
      </p:sp>
      <p:sp>
        <p:nvSpPr>
          <p:cNvPr id="2" name="TextBox 1">
            <a:extLst>
              <a:ext uri="{FF2B5EF4-FFF2-40B4-BE49-F238E27FC236}">
                <a16:creationId xmlns:a16="http://schemas.microsoft.com/office/drawing/2014/main" id="{900D6F61-46A3-4275-A3C6-C0140A2E142B}"/>
              </a:ext>
            </a:extLst>
          </p:cNvPr>
          <p:cNvSpPr txBox="1"/>
          <p:nvPr/>
        </p:nvSpPr>
        <p:spPr>
          <a:xfrm>
            <a:off x="151207" y="4444125"/>
            <a:ext cx="8620250" cy="577081"/>
          </a:xfrm>
          <a:prstGeom prst="rect">
            <a:avLst/>
          </a:prstGeom>
          <a:noFill/>
        </p:spPr>
        <p:txBody>
          <a:bodyPr wrap="square" rtlCol="0">
            <a:spAutoFit/>
          </a:bodyPr>
          <a:lstStyle/>
          <a:p>
            <a:r>
              <a:rPr lang="es-ES" sz="1050" b="0" i="0" dirty="0">
                <a:solidFill>
                  <a:schemeClr val="bg1"/>
                </a:solidFill>
                <a:effectLst/>
                <a:latin typeface="Roboto" panose="02000000000000000000" pitchFamily="2" charset="0"/>
              </a:rPr>
              <a:t>* DOM es una abreviatura de </a:t>
            </a:r>
            <a:r>
              <a:rPr lang="es-ES" sz="1050" b="1" i="0" dirty="0" err="1">
                <a:solidFill>
                  <a:schemeClr val="bg1"/>
                </a:solidFill>
                <a:effectLst/>
                <a:latin typeface="Roboto" panose="02000000000000000000" pitchFamily="2" charset="0"/>
              </a:rPr>
              <a:t>Document</a:t>
            </a:r>
            <a:r>
              <a:rPr lang="es-ES" sz="1050" b="1" i="0" dirty="0">
                <a:solidFill>
                  <a:schemeClr val="bg1"/>
                </a:solidFill>
                <a:effectLst/>
                <a:latin typeface="Roboto" panose="02000000000000000000" pitchFamily="2" charset="0"/>
              </a:rPr>
              <a:t> </a:t>
            </a:r>
            <a:r>
              <a:rPr lang="es-ES" sz="1050" b="1" i="0" dirty="0" err="1">
                <a:solidFill>
                  <a:schemeClr val="bg1"/>
                </a:solidFill>
                <a:effectLst/>
                <a:latin typeface="Roboto" panose="02000000000000000000" pitchFamily="2" charset="0"/>
              </a:rPr>
              <a:t>Object</a:t>
            </a:r>
            <a:r>
              <a:rPr lang="es-ES" sz="1050" b="1" i="0" dirty="0">
                <a:solidFill>
                  <a:schemeClr val="bg1"/>
                </a:solidFill>
                <a:effectLst/>
                <a:latin typeface="Roboto" panose="02000000000000000000" pitchFamily="2" charset="0"/>
              </a:rPr>
              <a:t> </a:t>
            </a:r>
            <a:r>
              <a:rPr lang="es-ES" sz="1050" b="1" i="0" dirty="0" err="1">
                <a:solidFill>
                  <a:schemeClr val="bg1"/>
                </a:solidFill>
                <a:effectLst/>
                <a:latin typeface="Roboto" panose="02000000000000000000" pitchFamily="2" charset="0"/>
              </a:rPr>
              <a:t>Model</a:t>
            </a:r>
            <a:r>
              <a:rPr lang="es-ES" sz="1050" b="0" i="0" dirty="0">
                <a:solidFill>
                  <a:schemeClr val="bg1"/>
                </a:solidFill>
                <a:effectLst/>
                <a:latin typeface="Roboto" panose="02000000000000000000" pitchFamily="2" charset="0"/>
              </a:rPr>
              <a:t>. En español podríamos traducirlo por Modelo de Objeto de Documento, nos hemos referido al DOM habitualmente con el nombre de jerarquía de objetos del navegador, porque realmente es una estructura jerárquica donde existen varios objetos y unos dependen de otros.</a:t>
            </a:r>
            <a:endParaRPr lang="en-US" sz="1050" dirty="0">
              <a:solidFill>
                <a:schemeClr val="bg1"/>
              </a:solidFill>
            </a:endParaRPr>
          </a:p>
        </p:txBody>
      </p:sp>
      <p:sp>
        <p:nvSpPr>
          <p:cNvPr id="7" name="TextBox 6">
            <a:extLst>
              <a:ext uri="{FF2B5EF4-FFF2-40B4-BE49-F238E27FC236}">
                <a16:creationId xmlns:a16="http://schemas.microsoft.com/office/drawing/2014/main" id="{C6D7E846-FC1B-49DF-94C7-A2D17B882F7C}"/>
              </a:ext>
            </a:extLst>
          </p:cNvPr>
          <p:cNvSpPr txBox="1"/>
          <p:nvPr/>
        </p:nvSpPr>
        <p:spPr>
          <a:xfrm>
            <a:off x="151207" y="2812909"/>
            <a:ext cx="3231811" cy="1631216"/>
          </a:xfrm>
          <a:prstGeom prst="rect">
            <a:avLst/>
          </a:prstGeom>
          <a:noFill/>
        </p:spPr>
        <p:txBody>
          <a:bodyPr wrap="square" rtlCol="0">
            <a:spAutoFit/>
          </a:bodyPr>
          <a:lstStyle/>
          <a:p>
            <a:pPr marL="400050" marR="0" lvl="0" indent="-285750" algn="l" rtl="0">
              <a:lnSpc>
                <a:spcPct val="100000"/>
              </a:lnSpc>
              <a:spcBef>
                <a:spcPts val="0"/>
              </a:spcBef>
              <a:spcAft>
                <a:spcPts val="0"/>
              </a:spcAft>
              <a:buClr>
                <a:schemeClr val="bg1"/>
              </a:buClr>
              <a:buSzPts val="1800"/>
              <a:buFont typeface="Arial" panose="020B0604020202020204" pitchFamily="34" charset="0"/>
              <a:buChar char="•"/>
            </a:pPr>
            <a:r>
              <a:rPr lang="es-AR" sz="20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Attributes</a:t>
            </a:r>
            <a:endParaRPr lang="es-A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00050" marR="0" lvl="0" indent="-285750" algn="l" rtl="0">
              <a:lnSpc>
                <a:spcPct val="100000"/>
              </a:lnSpc>
              <a:spcBef>
                <a:spcPts val="0"/>
              </a:spcBef>
              <a:spcAft>
                <a:spcPts val="0"/>
              </a:spcAft>
              <a:buClr>
                <a:schemeClr val="bg1"/>
              </a:buClr>
              <a:buSzPts val="1800"/>
              <a:buFont typeface="Arial" panose="020B0604020202020204" pitchFamily="34" charset="0"/>
              <a:buChar char="•"/>
            </a:pPr>
            <a:r>
              <a:rPr lang="es-AR"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Text</a:t>
            </a:r>
          </a:p>
          <a:p>
            <a:pPr marL="400050" marR="0" lvl="0" indent="-285750" algn="l" rtl="0">
              <a:lnSpc>
                <a:spcPct val="100000"/>
              </a:lnSpc>
              <a:spcBef>
                <a:spcPts val="0"/>
              </a:spcBef>
              <a:spcAft>
                <a:spcPts val="0"/>
              </a:spcAft>
              <a:buClr>
                <a:schemeClr val="bg1"/>
              </a:buClr>
              <a:buSzPts val="1800"/>
              <a:buFont typeface="Arial" panose="020B0604020202020204" pitchFamily="34" charset="0"/>
              <a:buChar char="•"/>
            </a:pPr>
            <a:r>
              <a:rPr lang="es-A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Dynamic</a:t>
            </a:r>
          </a:p>
          <a:p>
            <a:pPr marL="400050" marR="0" lvl="0" indent="-285750" algn="l" rtl="0">
              <a:lnSpc>
                <a:spcPct val="100000"/>
              </a:lnSpc>
              <a:spcBef>
                <a:spcPts val="0"/>
              </a:spcBef>
              <a:spcAft>
                <a:spcPts val="0"/>
              </a:spcAft>
              <a:buClr>
                <a:schemeClr val="bg1"/>
              </a:buClr>
              <a:buSzPts val="1800"/>
              <a:buFont typeface="Arial" panose="020B0604020202020204" pitchFamily="34" charset="0"/>
              <a:buChar char="•"/>
            </a:pPr>
            <a:r>
              <a:rPr lang="es-AR" sz="20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H</a:t>
            </a:r>
            <a:r>
              <a:rPr lang="es-AR" sz="20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ierarchy</a:t>
            </a:r>
            <a:endParaRPr lang="es-A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buClr>
                <a:schemeClr val="bg1"/>
              </a:buClr>
            </a:pPr>
            <a:endParaRPr lang="en-US" sz="2000" dirty="0">
              <a:solidFill>
                <a:schemeClr val="bg1"/>
              </a:solidFill>
            </a:endParaRPr>
          </a:p>
        </p:txBody>
      </p:sp>
    </p:spTree>
    <p:extLst>
      <p:ext uri="{BB962C8B-B14F-4D97-AF65-F5344CB8AC3E}">
        <p14:creationId xmlns:p14="http://schemas.microsoft.com/office/powerpoint/2010/main" val="3249283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a:spLocks noGrp="1"/>
          </p:cNvSpPr>
          <p:nvPr>
            <p:ph type="ctrTitle"/>
          </p:nvPr>
        </p:nvSpPr>
        <p:spPr>
          <a:xfrm>
            <a:off x="346650" y="114275"/>
            <a:ext cx="7392900" cy="60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000" dirty="0"/>
              <a:t>Attributes</a:t>
            </a:r>
            <a:endParaRPr sz="3000" dirty="0"/>
          </a:p>
        </p:txBody>
      </p:sp>
      <p:pic>
        <p:nvPicPr>
          <p:cNvPr id="116" name="Google Shape;116;p8"/>
          <p:cNvPicPr preferRelativeResize="0"/>
          <p:nvPr/>
        </p:nvPicPr>
        <p:blipFill rotWithShape="1">
          <a:blip r:embed="rId3">
            <a:alphaModFix/>
          </a:blip>
          <a:srcRect/>
          <a:stretch/>
        </p:blipFill>
        <p:spPr>
          <a:xfrm>
            <a:off x="7539625" y="94575"/>
            <a:ext cx="1434675" cy="806999"/>
          </a:xfrm>
          <a:prstGeom prst="rect">
            <a:avLst/>
          </a:prstGeom>
          <a:noFill/>
          <a:ln>
            <a:noFill/>
          </a:ln>
        </p:spPr>
      </p:pic>
      <p:sp>
        <p:nvSpPr>
          <p:cNvPr id="117" name="Google Shape;117;p8"/>
          <p:cNvSpPr txBox="1"/>
          <p:nvPr/>
        </p:nvSpPr>
        <p:spPr>
          <a:xfrm>
            <a:off x="720800" y="719075"/>
            <a:ext cx="7325100" cy="110796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b="0" i="0" u="none" strike="noStrike" cap="none" dirty="0">
                <a:solidFill>
                  <a:srgbClr val="000000"/>
                </a:solidFill>
                <a:latin typeface="Source Sans Pro"/>
                <a:ea typeface="Source Sans Pro"/>
                <a:cs typeface="Source Sans Pro"/>
                <a:sym typeface="Source Sans Pro"/>
              </a:rPr>
              <a:t>A los distintos nodos del DOM vamos a dividirlos en “tags” o etiquetas, las cuales podrían poseer distintos atributos: </a:t>
            </a:r>
          </a:p>
          <a:p>
            <a:pPr>
              <a:buSzPts val="2000"/>
            </a:pPr>
            <a:r>
              <a:rPr lang="en-US" sz="2000" dirty="0">
                <a:latin typeface="Source Sans Pro"/>
                <a:ea typeface="Source Sans Pro"/>
                <a:cs typeface="Source Sans Pro"/>
                <a:sym typeface="Wingdings" panose="05000000000000000000" pitchFamily="2" charset="2"/>
              </a:rPr>
              <a:t>F</a:t>
            </a:r>
            <a:r>
              <a:rPr lang="es" sz="2000" dirty="0">
                <a:latin typeface="Source Sans Pro"/>
                <a:ea typeface="Source Sans Pro"/>
                <a:cs typeface="Source Sans Pro"/>
                <a:sym typeface="Wingdings" panose="05000000000000000000" pitchFamily="2" charset="2"/>
              </a:rPr>
              <a:t>orma general </a:t>
            </a:r>
            <a:r>
              <a:rPr lang="es" sz="2000" dirty="0">
                <a:latin typeface="Source Sans Pro"/>
                <a:ea typeface="Source Sans Pro"/>
                <a:cs typeface="Source Sans Pro"/>
                <a:sym typeface="Source Sans Pro"/>
              </a:rPr>
              <a:t> </a:t>
            </a:r>
            <a:r>
              <a:rPr lang="es-AR" sz="1800" dirty="0">
                <a:effectLst/>
                <a:latin typeface="Calibri" panose="020F0502020204030204" pitchFamily="34" charset="0"/>
                <a:ea typeface="Calibri" panose="020F0502020204030204" pitchFamily="34" charset="0"/>
                <a:cs typeface="Times New Roman" panose="02020603050405020304" pitchFamily="18" charset="0"/>
              </a:rPr>
              <a:t>//tag[@attribute=‘value’]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Google Shape;117;p8">
            <a:extLst>
              <a:ext uri="{FF2B5EF4-FFF2-40B4-BE49-F238E27FC236}">
                <a16:creationId xmlns:a16="http://schemas.microsoft.com/office/drawing/2014/main" id="{130A862D-DB84-44E6-9676-863558279525}"/>
              </a:ext>
            </a:extLst>
          </p:cNvPr>
          <p:cNvSpPr txBox="1"/>
          <p:nvPr/>
        </p:nvSpPr>
        <p:spPr>
          <a:xfrm>
            <a:off x="720800" y="3921260"/>
            <a:ext cx="7325100" cy="110796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1200" dirty="0">
                <a:solidFill>
                  <a:schemeClr val="bg1"/>
                </a:solidFill>
                <a:latin typeface="Source Sans Pro"/>
                <a:ea typeface="Source Sans Pro"/>
                <a:cs typeface="Source Sans Pro"/>
                <a:sym typeface="Source Sans Pro"/>
              </a:rPr>
              <a:t>C</a:t>
            </a:r>
            <a:r>
              <a:rPr lang="es" sz="1200" dirty="0">
                <a:solidFill>
                  <a:schemeClr val="bg1"/>
                </a:solidFill>
                <a:latin typeface="Source Sans Pro"/>
                <a:ea typeface="Source Sans Pro"/>
                <a:cs typeface="Source Sans Pro"/>
                <a:sym typeface="Source Sans Pro"/>
              </a:rPr>
              <a:t>heatsheet:</a:t>
            </a:r>
          </a:p>
          <a:p>
            <a:pPr marL="0" marR="0" lvl="0" indent="0" algn="l" rtl="0">
              <a:lnSpc>
                <a:spcPct val="100000"/>
              </a:lnSpc>
              <a:spcBef>
                <a:spcPts val="0"/>
              </a:spcBef>
              <a:spcAft>
                <a:spcPts val="0"/>
              </a:spcAft>
              <a:buClr>
                <a:srgbClr val="000000"/>
              </a:buClr>
              <a:buSzPts val="2000"/>
              <a:buFont typeface="Arial"/>
              <a:buNone/>
            </a:pPr>
            <a:r>
              <a:rPr lang="es-AR" sz="1200" b="0" i="0" u="none" strike="noStrike" cap="none" dirty="0">
                <a:solidFill>
                  <a:schemeClr val="bg1"/>
                </a:solidFill>
                <a:latin typeface="Source Sans Pro"/>
                <a:ea typeface="Source Sans Pro"/>
                <a:cs typeface="Source Sans Pro"/>
                <a:sym typeface="Source Sans Pro"/>
              </a:rPr>
              <a:t>Una doble barra “//” significa: cualquier nodo descendiente en el árbol de HTML que coincida con el localizador subsiguiente.</a:t>
            </a:r>
          </a:p>
          <a:p>
            <a:pPr marL="0" marR="0" lvl="0" indent="0" algn="l" rtl="0">
              <a:lnSpc>
                <a:spcPct val="100000"/>
              </a:lnSpc>
              <a:spcBef>
                <a:spcPts val="0"/>
              </a:spcBef>
              <a:spcAft>
                <a:spcPts val="0"/>
              </a:spcAft>
              <a:buClr>
                <a:srgbClr val="000000"/>
              </a:buClr>
              <a:buSzPts val="2000"/>
              <a:buFont typeface="Arial"/>
              <a:buNone/>
            </a:pPr>
            <a:r>
              <a:rPr lang="es-AR" sz="1200" dirty="0">
                <a:solidFill>
                  <a:schemeClr val="bg1"/>
                </a:solidFill>
                <a:latin typeface="Source Sans Pro"/>
                <a:ea typeface="Source Sans Pro"/>
                <a:cs typeface="Source Sans Pro"/>
                <a:sym typeface="Source Sans Pro"/>
              </a:rPr>
              <a:t>Una barra simple “/” significa: un nodo que es “hijo” directo del nodo en cuestión.</a:t>
            </a:r>
          </a:p>
          <a:p>
            <a:pPr marL="0" marR="0" lvl="0" indent="0" algn="l" rtl="0">
              <a:lnSpc>
                <a:spcPct val="100000"/>
              </a:lnSpc>
              <a:spcBef>
                <a:spcPts val="0"/>
              </a:spcBef>
              <a:spcAft>
                <a:spcPts val="0"/>
              </a:spcAft>
              <a:buClr>
                <a:srgbClr val="000000"/>
              </a:buClr>
              <a:buSzPts val="2000"/>
              <a:buFont typeface="Arial"/>
              <a:buNone/>
            </a:pPr>
            <a:r>
              <a:rPr lang="es-AR" sz="1200" b="0" i="0" u="none" strike="noStrike" cap="none" dirty="0">
                <a:solidFill>
                  <a:schemeClr val="bg1"/>
                </a:solidFill>
                <a:latin typeface="Source Sans Pro"/>
                <a:ea typeface="Source Sans Pro"/>
                <a:cs typeface="Source Sans Pro"/>
                <a:sym typeface="Source Sans Pro"/>
              </a:rPr>
              <a:t>Asterisco significa: Comodín (wildcard</a:t>
            </a:r>
            <a:r>
              <a:rPr lang="es-AR" sz="1200" dirty="0">
                <a:solidFill>
                  <a:schemeClr val="bg1"/>
                </a:solidFill>
                <a:latin typeface="Source Sans Pro"/>
                <a:ea typeface="Source Sans Pro"/>
                <a:cs typeface="Source Sans Pro"/>
                <a:sym typeface="Source Sans Pro"/>
              </a:rPr>
              <a:t>).</a:t>
            </a:r>
            <a:endParaRPr sz="1200" b="0" i="0" u="none" strike="noStrike" cap="none" dirty="0">
              <a:solidFill>
                <a:schemeClr val="bg1"/>
              </a:solidFill>
              <a:latin typeface="Source Sans Pro"/>
              <a:ea typeface="Source Sans Pro"/>
              <a:cs typeface="Source Sans Pro"/>
              <a:sym typeface="Source Sans Pro"/>
            </a:endParaRPr>
          </a:p>
        </p:txBody>
      </p:sp>
      <p:pic>
        <p:nvPicPr>
          <p:cNvPr id="3074" name="Picture 2" descr="HTML Attributes | OnlineDesignTeacher">
            <a:extLst>
              <a:ext uri="{FF2B5EF4-FFF2-40B4-BE49-F238E27FC236}">
                <a16:creationId xmlns:a16="http://schemas.microsoft.com/office/drawing/2014/main" id="{653A02F8-7EB2-4DD0-95B4-CBCF68099B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2235" y="1836515"/>
            <a:ext cx="5202229" cy="17674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a:spLocks noGrp="1"/>
          </p:cNvSpPr>
          <p:nvPr>
            <p:ph type="ctrTitle"/>
          </p:nvPr>
        </p:nvSpPr>
        <p:spPr>
          <a:xfrm>
            <a:off x="346650" y="114275"/>
            <a:ext cx="7392900" cy="60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000" dirty="0"/>
              <a:t>Text</a:t>
            </a:r>
            <a:endParaRPr sz="3000" dirty="0"/>
          </a:p>
        </p:txBody>
      </p:sp>
      <p:pic>
        <p:nvPicPr>
          <p:cNvPr id="116" name="Google Shape;116;p8"/>
          <p:cNvPicPr preferRelativeResize="0"/>
          <p:nvPr/>
        </p:nvPicPr>
        <p:blipFill rotWithShape="1">
          <a:blip r:embed="rId3">
            <a:alphaModFix/>
          </a:blip>
          <a:srcRect/>
          <a:stretch/>
        </p:blipFill>
        <p:spPr>
          <a:xfrm>
            <a:off x="7539625" y="94575"/>
            <a:ext cx="1434675" cy="806999"/>
          </a:xfrm>
          <a:prstGeom prst="rect">
            <a:avLst/>
          </a:prstGeom>
          <a:noFill/>
          <a:ln>
            <a:noFill/>
          </a:ln>
        </p:spPr>
      </p:pic>
      <p:sp>
        <p:nvSpPr>
          <p:cNvPr id="117" name="Google Shape;117;p8"/>
          <p:cNvSpPr txBox="1"/>
          <p:nvPr/>
        </p:nvSpPr>
        <p:spPr>
          <a:xfrm>
            <a:off x="720800" y="719075"/>
            <a:ext cx="7325100" cy="138496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b="0" i="0" u="none" strike="noStrike" cap="none" dirty="0">
                <a:solidFill>
                  <a:srgbClr val="000000"/>
                </a:solidFill>
                <a:latin typeface="Source Sans Pro"/>
                <a:ea typeface="Source Sans Pro"/>
                <a:cs typeface="Source Sans Pro"/>
                <a:sym typeface="Source Sans Pro"/>
              </a:rPr>
              <a:t>Accederemos a los distintos nodos a traves del texto de los mismos: </a:t>
            </a:r>
          </a:p>
          <a:p>
            <a:pPr>
              <a:buSzPts val="2000"/>
            </a:pPr>
            <a:r>
              <a:rPr lang="en-US" sz="2000" dirty="0">
                <a:latin typeface="Source Sans Pro"/>
                <a:ea typeface="Source Sans Pro"/>
                <a:cs typeface="Source Sans Pro"/>
                <a:sym typeface="Wingdings" panose="05000000000000000000" pitchFamily="2" charset="2"/>
              </a:rPr>
              <a:t>F</a:t>
            </a:r>
            <a:r>
              <a:rPr lang="es" sz="2000" dirty="0">
                <a:latin typeface="Source Sans Pro"/>
                <a:ea typeface="Source Sans Pro"/>
                <a:cs typeface="Source Sans Pro"/>
                <a:sym typeface="Wingdings" panose="05000000000000000000" pitchFamily="2" charset="2"/>
              </a:rPr>
              <a:t>orma general </a:t>
            </a:r>
            <a:r>
              <a:rPr lang="es" sz="2000" dirty="0">
                <a:latin typeface="Source Sans Pro"/>
                <a:ea typeface="Source Sans Pro"/>
                <a:cs typeface="Source Sans Pro"/>
                <a:sym typeface="Source Sans Pro"/>
              </a:rPr>
              <a:t> </a:t>
            </a:r>
            <a:r>
              <a:rPr lang="es-AR" sz="1800" dirty="0">
                <a:effectLst/>
                <a:latin typeface="Calibri" panose="020F0502020204030204" pitchFamily="34" charset="0"/>
                <a:ea typeface="Calibri" panose="020F0502020204030204" pitchFamily="34" charset="0"/>
                <a:cs typeface="Times New Roman" panose="02020603050405020304" pitchFamily="18" charset="0"/>
              </a:rPr>
              <a:t>//tag[</a:t>
            </a:r>
            <a:r>
              <a:rPr lang="es-AR" sz="1800" dirty="0" err="1">
                <a:effectLst/>
                <a:latin typeface="Calibri" panose="020F0502020204030204" pitchFamily="34" charset="0"/>
                <a:ea typeface="Calibri" panose="020F0502020204030204" pitchFamily="34" charset="0"/>
                <a:cs typeface="Times New Roman" panose="02020603050405020304" pitchFamily="18" charset="0"/>
              </a:rPr>
              <a:t>text</a:t>
            </a:r>
            <a:r>
              <a:rPr lang="es-AR" sz="1800" dirty="0">
                <a:effectLst/>
                <a:latin typeface="Calibri" panose="020F0502020204030204" pitchFamily="34" charset="0"/>
                <a:ea typeface="Calibri" panose="020F0502020204030204" pitchFamily="34" charset="0"/>
                <a:cs typeface="Times New Roman" panose="02020603050405020304" pitchFamily="18" charset="0"/>
              </a:rPr>
              <a:t>()=’’] (en este caso ‘</a:t>
            </a:r>
            <a:r>
              <a:rPr lang="es-AR" sz="1800" dirty="0" err="1">
                <a:effectLst/>
                <a:latin typeface="Calibri" panose="020F0502020204030204" pitchFamily="34" charset="0"/>
                <a:ea typeface="Calibri" panose="020F0502020204030204" pitchFamily="34" charset="0"/>
                <a:cs typeface="Times New Roman" panose="02020603050405020304" pitchFamily="18" charset="0"/>
              </a:rPr>
              <a:t>This</a:t>
            </a:r>
            <a:r>
              <a:rPr lang="es-AR" sz="1800" dirty="0">
                <a:effectLst/>
                <a:latin typeface="Calibri" panose="020F0502020204030204" pitchFamily="34" charset="0"/>
                <a:ea typeface="Calibri" panose="020F0502020204030204" pitchFamily="34" charset="0"/>
                <a:cs typeface="Times New Roman" panose="02020603050405020304" pitchFamily="18" charset="0"/>
              </a:rPr>
              <a:t> </a:t>
            </a:r>
            <a:r>
              <a:rPr lang="es-AR" sz="1800" dirty="0" err="1">
                <a:effectLst/>
                <a:latin typeface="Calibri" panose="020F0502020204030204" pitchFamily="34" charset="0"/>
                <a:ea typeface="Calibri" panose="020F0502020204030204" pitchFamily="34" charset="0"/>
                <a:cs typeface="Times New Roman" panose="02020603050405020304" pitchFamily="18" charset="0"/>
              </a:rPr>
              <a:t>is</a:t>
            </a:r>
            <a:r>
              <a:rPr lang="es-AR" sz="1800" dirty="0">
                <a:effectLst/>
                <a:latin typeface="Calibri" panose="020F0502020204030204" pitchFamily="34" charset="0"/>
                <a:ea typeface="Calibri" panose="020F0502020204030204" pitchFamily="34" charset="0"/>
                <a:cs typeface="Times New Roman" panose="02020603050405020304" pitchFamily="18" charset="0"/>
              </a:rPr>
              <a:t> a </a:t>
            </a:r>
            <a:r>
              <a:rPr lang="es-AR" sz="1800" dirty="0" err="1">
                <a:effectLst/>
                <a:latin typeface="Calibri" panose="020F0502020204030204" pitchFamily="34" charset="0"/>
                <a:ea typeface="Calibri" panose="020F0502020204030204" pitchFamily="34" charset="0"/>
                <a:cs typeface="Times New Roman" panose="02020603050405020304" pitchFamily="18" charset="0"/>
              </a:rPr>
              <a:t>paragraph</a:t>
            </a:r>
            <a:r>
              <a:rPr lang="es-AR" sz="1800" dirty="0">
                <a:effectLst/>
                <a:latin typeface="Calibri" panose="020F0502020204030204" pitchFamily="34" charset="0"/>
                <a:ea typeface="Calibri" panose="020F0502020204030204" pitchFamily="34" charset="0"/>
                <a:cs typeface="Times New Roman" panose="02020603050405020304" pitchFamily="18" charset="0"/>
              </a:rPr>
              <a:t>’</a:t>
            </a:r>
            <a:r>
              <a:rPr lang="es-AR" sz="1800" dirty="0">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SzPts val="2000"/>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Google Shape;117;p8">
            <a:extLst>
              <a:ext uri="{FF2B5EF4-FFF2-40B4-BE49-F238E27FC236}">
                <a16:creationId xmlns:a16="http://schemas.microsoft.com/office/drawing/2014/main" id="{130A862D-DB84-44E6-9676-863558279525}"/>
              </a:ext>
            </a:extLst>
          </p:cNvPr>
          <p:cNvSpPr txBox="1"/>
          <p:nvPr/>
        </p:nvSpPr>
        <p:spPr>
          <a:xfrm>
            <a:off x="720800" y="3921260"/>
            <a:ext cx="7325100" cy="110796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1200" dirty="0">
                <a:solidFill>
                  <a:schemeClr val="bg1"/>
                </a:solidFill>
                <a:latin typeface="Source Sans Pro"/>
                <a:ea typeface="Source Sans Pro"/>
                <a:cs typeface="Source Sans Pro"/>
                <a:sym typeface="Source Sans Pro"/>
              </a:rPr>
              <a:t>C</a:t>
            </a:r>
            <a:r>
              <a:rPr lang="es" sz="1200" dirty="0">
                <a:solidFill>
                  <a:schemeClr val="bg1"/>
                </a:solidFill>
                <a:latin typeface="Source Sans Pro"/>
                <a:ea typeface="Source Sans Pro"/>
                <a:cs typeface="Source Sans Pro"/>
                <a:sym typeface="Source Sans Pro"/>
              </a:rPr>
              <a:t>heatsheet:</a:t>
            </a:r>
          </a:p>
          <a:p>
            <a:pPr marL="0" marR="0" lvl="0" indent="0" algn="l" rtl="0">
              <a:lnSpc>
                <a:spcPct val="100000"/>
              </a:lnSpc>
              <a:spcBef>
                <a:spcPts val="0"/>
              </a:spcBef>
              <a:spcAft>
                <a:spcPts val="0"/>
              </a:spcAft>
              <a:buClr>
                <a:srgbClr val="000000"/>
              </a:buClr>
              <a:buSzPts val="2000"/>
              <a:buFont typeface="Arial"/>
              <a:buNone/>
            </a:pPr>
            <a:r>
              <a:rPr lang="es-AR" sz="1200" b="0" i="0" u="none" strike="noStrike" cap="none" dirty="0">
                <a:solidFill>
                  <a:schemeClr val="bg1"/>
                </a:solidFill>
                <a:latin typeface="Source Sans Pro"/>
                <a:ea typeface="Source Sans Pro"/>
                <a:cs typeface="Source Sans Pro"/>
                <a:sym typeface="Source Sans Pro"/>
              </a:rPr>
              <a:t>Una doble barra “//” significa: cualquier nodo descendiente en el árbol de HTML que coincida con el localizador subsiguiente.</a:t>
            </a:r>
          </a:p>
          <a:p>
            <a:pPr marL="0" marR="0" lvl="0" indent="0" algn="l" rtl="0">
              <a:lnSpc>
                <a:spcPct val="100000"/>
              </a:lnSpc>
              <a:spcBef>
                <a:spcPts val="0"/>
              </a:spcBef>
              <a:spcAft>
                <a:spcPts val="0"/>
              </a:spcAft>
              <a:buClr>
                <a:srgbClr val="000000"/>
              </a:buClr>
              <a:buSzPts val="2000"/>
              <a:buFont typeface="Arial"/>
              <a:buNone/>
            </a:pPr>
            <a:r>
              <a:rPr lang="es-AR" sz="1200" dirty="0">
                <a:solidFill>
                  <a:schemeClr val="bg1"/>
                </a:solidFill>
                <a:latin typeface="Source Sans Pro"/>
                <a:ea typeface="Source Sans Pro"/>
                <a:cs typeface="Source Sans Pro"/>
                <a:sym typeface="Source Sans Pro"/>
              </a:rPr>
              <a:t>Una barra simple “/” significa: un nodo que es “hijo” directo del nodo en cuestión.</a:t>
            </a:r>
          </a:p>
          <a:p>
            <a:pPr marL="0" marR="0" lvl="0" indent="0" algn="l" rtl="0">
              <a:lnSpc>
                <a:spcPct val="100000"/>
              </a:lnSpc>
              <a:spcBef>
                <a:spcPts val="0"/>
              </a:spcBef>
              <a:spcAft>
                <a:spcPts val="0"/>
              </a:spcAft>
              <a:buClr>
                <a:srgbClr val="000000"/>
              </a:buClr>
              <a:buSzPts val="2000"/>
              <a:buFont typeface="Arial"/>
              <a:buNone/>
            </a:pPr>
            <a:r>
              <a:rPr lang="es-AR" sz="1200" b="0" i="0" u="none" strike="noStrike" cap="none" dirty="0">
                <a:solidFill>
                  <a:schemeClr val="bg1"/>
                </a:solidFill>
                <a:latin typeface="Source Sans Pro"/>
                <a:ea typeface="Source Sans Pro"/>
                <a:cs typeface="Source Sans Pro"/>
                <a:sym typeface="Source Sans Pro"/>
              </a:rPr>
              <a:t>Asterisco significa: Comodín (wildcard</a:t>
            </a:r>
            <a:r>
              <a:rPr lang="es-AR" sz="1200" dirty="0">
                <a:solidFill>
                  <a:schemeClr val="bg1"/>
                </a:solidFill>
                <a:latin typeface="Source Sans Pro"/>
                <a:ea typeface="Source Sans Pro"/>
                <a:cs typeface="Source Sans Pro"/>
                <a:sym typeface="Source Sans Pro"/>
              </a:rPr>
              <a:t>).</a:t>
            </a:r>
            <a:endParaRPr sz="1200" b="0" i="0" u="none" strike="noStrike" cap="none" dirty="0">
              <a:solidFill>
                <a:schemeClr val="bg1"/>
              </a:solidFill>
              <a:latin typeface="Source Sans Pro"/>
              <a:ea typeface="Source Sans Pro"/>
              <a:cs typeface="Source Sans Pro"/>
              <a:sym typeface="Source Sans Pro"/>
            </a:endParaRPr>
          </a:p>
        </p:txBody>
      </p:sp>
      <p:pic>
        <p:nvPicPr>
          <p:cNvPr id="3074" name="Picture 2" descr="HTML Attributes | OnlineDesignTeacher">
            <a:extLst>
              <a:ext uri="{FF2B5EF4-FFF2-40B4-BE49-F238E27FC236}">
                <a16:creationId xmlns:a16="http://schemas.microsoft.com/office/drawing/2014/main" id="{653A02F8-7EB2-4DD0-95B4-CBCF68099B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2235" y="1836515"/>
            <a:ext cx="5202229" cy="1767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785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a:spLocks noGrp="1"/>
          </p:cNvSpPr>
          <p:nvPr>
            <p:ph type="ctrTitle"/>
          </p:nvPr>
        </p:nvSpPr>
        <p:spPr>
          <a:xfrm>
            <a:off x="346650" y="114275"/>
            <a:ext cx="7392900" cy="60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000" dirty="0"/>
              <a:t>Dynamic</a:t>
            </a:r>
            <a:endParaRPr sz="3000" dirty="0"/>
          </a:p>
        </p:txBody>
      </p:sp>
      <p:pic>
        <p:nvPicPr>
          <p:cNvPr id="116" name="Google Shape;116;p8"/>
          <p:cNvPicPr preferRelativeResize="0"/>
          <p:nvPr/>
        </p:nvPicPr>
        <p:blipFill rotWithShape="1">
          <a:blip r:embed="rId3">
            <a:alphaModFix/>
          </a:blip>
          <a:srcRect/>
          <a:stretch/>
        </p:blipFill>
        <p:spPr>
          <a:xfrm>
            <a:off x="7539625" y="94575"/>
            <a:ext cx="1434675" cy="806999"/>
          </a:xfrm>
          <a:prstGeom prst="rect">
            <a:avLst/>
          </a:prstGeom>
          <a:noFill/>
          <a:ln>
            <a:noFill/>
          </a:ln>
        </p:spPr>
      </p:pic>
      <p:sp>
        <p:nvSpPr>
          <p:cNvPr id="117" name="Google Shape;117;p8"/>
          <p:cNvSpPr txBox="1"/>
          <p:nvPr/>
        </p:nvSpPr>
        <p:spPr>
          <a:xfrm>
            <a:off x="720800" y="719075"/>
            <a:ext cx="7325100" cy="110796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b="0" i="0" u="none" strike="noStrike" cap="none" dirty="0">
                <a:solidFill>
                  <a:srgbClr val="000000"/>
                </a:solidFill>
                <a:latin typeface="Source Sans Pro"/>
                <a:ea typeface="Source Sans Pro"/>
                <a:cs typeface="Source Sans Pro"/>
                <a:sym typeface="Source Sans Pro"/>
              </a:rPr>
              <a:t>Accederemos a los distintos nodos a través de combinaciones de los métodos anteriores con la ayuda de operadores y algunas keywords: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Google Shape;117;p8">
            <a:extLst>
              <a:ext uri="{FF2B5EF4-FFF2-40B4-BE49-F238E27FC236}">
                <a16:creationId xmlns:a16="http://schemas.microsoft.com/office/drawing/2014/main" id="{130A862D-DB84-44E6-9676-863558279525}"/>
              </a:ext>
            </a:extLst>
          </p:cNvPr>
          <p:cNvSpPr txBox="1"/>
          <p:nvPr/>
        </p:nvSpPr>
        <p:spPr>
          <a:xfrm>
            <a:off x="720800" y="3921260"/>
            <a:ext cx="7325100" cy="110796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1200" dirty="0">
                <a:solidFill>
                  <a:schemeClr val="bg1"/>
                </a:solidFill>
                <a:latin typeface="Source Sans Pro"/>
                <a:ea typeface="Source Sans Pro"/>
                <a:cs typeface="Source Sans Pro"/>
                <a:sym typeface="Source Sans Pro"/>
              </a:rPr>
              <a:t>C</a:t>
            </a:r>
            <a:r>
              <a:rPr lang="es" sz="1200" dirty="0">
                <a:solidFill>
                  <a:schemeClr val="bg1"/>
                </a:solidFill>
                <a:latin typeface="Source Sans Pro"/>
                <a:ea typeface="Source Sans Pro"/>
                <a:cs typeface="Source Sans Pro"/>
                <a:sym typeface="Source Sans Pro"/>
              </a:rPr>
              <a:t>heatsheet:</a:t>
            </a:r>
          </a:p>
          <a:p>
            <a:pPr marL="0" marR="0" lvl="0" indent="0" algn="l" rtl="0">
              <a:lnSpc>
                <a:spcPct val="100000"/>
              </a:lnSpc>
              <a:spcBef>
                <a:spcPts val="0"/>
              </a:spcBef>
              <a:spcAft>
                <a:spcPts val="0"/>
              </a:spcAft>
              <a:buClr>
                <a:srgbClr val="000000"/>
              </a:buClr>
              <a:buSzPts val="2000"/>
              <a:buFont typeface="Arial"/>
              <a:buNone/>
            </a:pPr>
            <a:r>
              <a:rPr lang="es-AR" sz="1200" b="0" i="0" u="none" strike="noStrike" cap="none" dirty="0">
                <a:solidFill>
                  <a:schemeClr val="bg1"/>
                </a:solidFill>
                <a:latin typeface="Source Sans Pro"/>
                <a:ea typeface="Source Sans Pro"/>
                <a:cs typeface="Source Sans Pro"/>
                <a:sym typeface="Source Sans Pro"/>
              </a:rPr>
              <a:t>Una doble barra “//” significa: cualquier nodo descendiente en el árbol de HTML que coincida con el localizador subsiguiente.</a:t>
            </a:r>
          </a:p>
          <a:p>
            <a:pPr marL="0" marR="0" lvl="0" indent="0" algn="l" rtl="0">
              <a:lnSpc>
                <a:spcPct val="100000"/>
              </a:lnSpc>
              <a:spcBef>
                <a:spcPts val="0"/>
              </a:spcBef>
              <a:spcAft>
                <a:spcPts val="0"/>
              </a:spcAft>
              <a:buClr>
                <a:srgbClr val="000000"/>
              </a:buClr>
              <a:buSzPts val="2000"/>
              <a:buFont typeface="Arial"/>
              <a:buNone/>
            </a:pPr>
            <a:r>
              <a:rPr lang="es-AR" sz="1200" dirty="0">
                <a:solidFill>
                  <a:schemeClr val="bg1"/>
                </a:solidFill>
                <a:latin typeface="Source Sans Pro"/>
                <a:ea typeface="Source Sans Pro"/>
                <a:cs typeface="Source Sans Pro"/>
                <a:sym typeface="Source Sans Pro"/>
              </a:rPr>
              <a:t>Una barra simple “/” significa: un nodo que es “hijo” directo del nodo en cuestión.</a:t>
            </a:r>
          </a:p>
          <a:p>
            <a:pPr marL="0" marR="0" lvl="0" indent="0" algn="l" rtl="0">
              <a:lnSpc>
                <a:spcPct val="100000"/>
              </a:lnSpc>
              <a:spcBef>
                <a:spcPts val="0"/>
              </a:spcBef>
              <a:spcAft>
                <a:spcPts val="0"/>
              </a:spcAft>
              <a:buClr>
                <a:srgbClr val="000000"/>
              </a:buClr>
              <a:buSzPts val="2000"/>
              <a:buFont typeface="Arial"/>
              <a:buNone/>
            </a:pPr>
            <a:r>
              <a:rPr lang="es-AR" sz="1200" b="0" i="0" u="none" strike="noStrike" cap="none">
                <a:solidFill>
                  <a:schemeClr val="bg1"/>
                </a:solidFill>
                <a:latin typeface="Source Sans Pro"/>
                <a:ea typeface="Source Sans Pro"/>
                <a:cs typeface="Source Sans Pro"/>
                <a:sym typeface="Source Sans Pro"/>
              </a:rPr>
              <a:t>Asterisco “*” significa</a:t>
            </a:r>
            <a:r>
              <a:rPr lang="es-AR" sz="1200" b="0" i="0" u="none" strike="noStrike" cap="none" dirty="0">
                <a:solidFill>
                  <a:schemeClr val="bg1"/>
                </a:solidFill>
                <a:latin typeface="Source Sans Pro"/>
                <a:ea typeface="Source Sans Pro"/>
                <a:cs typeface="Source Sans Pro"/>
                <a:sym typeface="Source Sans Pro"/>
              </a:rPr>
              <a:t>: Comodín (wildcard</a:t>
            </a:r>
            <a:r>
              <a:rPr lang="es-AR" sz="1200" dirty="0">
                <a:solidFill>
                  <a:schemeClr val="bg1"/>
                </a:solidFill>
                <a:latin typeface="Source Sans Pro"/>
                <a:ea typeface="Source Sans Pro"/>
                <a:cs typeface="Source Sans Pro"/>
                <a:sym typeface="Source Sans Pro"/>
              </a:rPr>
              <a:t>).</a:t>
            </a:r>
            <a:endParaRPr sz="1200" b="0" i="0" u="none" strike="noStrike" cap="none" dirty="0">
              <a:solidFill>
                <a:schemeClr val="bg1"/>
              </a:solidFill>
              <a:latin typeface="Source Sans Pro"/>
              <a:ea typeface="Source Sans Pro"/>
              <a:cs typeface="Source Sans Pro"/>
              <a:sym typeface="Source Sans Pro"/>
            </a:endParaRPr>
          </a:p>
        </p:txBody>
      </p:sp>
      <p:pic>
        <p:nvPicPr>
          <p:cNvPr id="3" name="Picture 2">
            <a:extLst>
              <a:ext uri="{FF2B5EF4-FFF2-40B4-BE49-F238E27FC236}">
                <a16:creationId xmlns:a16="http://schemas.microsoft.com/office/drawing/2014/main" id="{6B6C2505-B695-4158-A38F-159381A4A455}"/>
              </a:ext>
            </a:extLst>
          </p:cNvPr>
          <p:cNvPicPr>
            <a:picLocks noChangeAspect="1"/>
          </p:cNvPicPr>
          <p:nvPr/>
        </p:nvPicPr>
        <p:blipFill>
          <a:blip r:embed="rId4"/>
          <a:stretch>
            <a:fillRect/>
          </a:stretch>
        </p:blipFill>
        <p:spPr>
          <a:xfrm>
            <a:off x="1898601" y="1812336"/>
            <a:ext cx="3755322" cy="2001918"/>
          </a:xfrm>
          <a:prstGeom prst="rect">
            <a:avLst/>
          </a:prstGeom>
        </p:spPr>
      </p:pic>
    </p:spTree>
    <p:extLst>
      <p:ext uri="{BB962C8B-B14F-4D97-AF65-F5344CB8AC3E}">
        <p14:creationId xmlns:p14="http://schemas.microsoft.com/office/powerpoint/2010/main" val="2501590832"/>
      </p:ext>
    </p:extLst>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861</Words>
  <Application>Microsoft Office PowerPoint</Application>
  <PresentationFormat>On-screen Show (16:9)</PresentationFormat>
  <Paragraphs>84</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Plum</vt:lpstr>
      <vt:lpstr>Selenium Advanced</vt:lpstr>
      <vt:lpstr>Selenium Advanced</vt:lpstr>
      <vt:lpstr>01. Introducción</vt:lpstr>
      <vt:lpstr>Alcance del Training</vt:lpstr>
      <vt:lpstr>Selectores</vt:lpstr>
      <vt:lpstr>XPath – ¿Que es?</vt:lpstr>
      <vt:lpstr>Attributes</vt:lpstr>
      <vt:lpstr>Text</vt:lpstr>
      <vt:lpstr>Dynamic</vt:lpstr>
      <vt:lpstr>Jerarquía</vt:lpstr>
      <vt:lpstr>Padre-Hijo</vt:lpstr>
      <vt:lpstr>Ancestro-Descendiente</vt:lpstr>
      <vt:lpstr>Predecesor-Siguiente</vt:lpstr>
      <vt:lpstr>Ejercicio Lúdico</vt:lpstr>
      <vt:lpstr>PowerPoint Presentation</vt:lpstr>
      <vt:lpstr>End Day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Automation</dc:title>
  <dc:creator>Garcia, Ivan Luis</dc:creator>
  <cp:lastModifiedBy>Garcia, Ivan Luis</cp:lastModifiedBy>
  <cp:revision>10</cp:revision>
  <dcterms:modified xsi:type="dcterms:W3CDTF">2022-08-24T17:13:19Z</dcterms:modified>
</cp:coreProperties>
</file>