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aleway" pitchFamily="2" charset="0"/>
      <p:regular r:id="rId31"/>
      <p:bold r:id="rId32"/>
      <p:italic r:id="rId33"/>
      <p:boldItalic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hV4VUnflwlBYuTW3qwhLEROwCJ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48D205-9F44-4299-ABFB-B1E36E5695D3}">
  <a:tblStyle styleId="{4B48D205-9F44-4299-ABFB-B1E36E5695D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7836569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07836569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97c162f2f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1097c162f2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3e2efbb32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3e2efbb32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e2efbb3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13e2efbb3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4"/>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2" name="Google Shape;12;p24"/>
          <p:cNvSpPr txBox="1">
            <a:spLocks noGrp="1"/>
          </p:cNvSpPr>
          <p:nvPr>
            <p:ph type="subTitle" idx="1"/>
          </p:nvPr>
        </p:nvSpPr>
        <p:spPr>
          <a:xfrm>
            <a:off x="485875" y="1738075"/>
            <a:ext cx="8183700" cy="86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 name="Google Shape;13;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8" name="Google Shape;48;p3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3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3"/>
          <p:cNvSpPr txBox="1">
            <a:spLocks noGrp="1"/>
          </p:cNvSpPr>
          <p:nvPr>
            <p:ph type="title" hasCustomPrompt="1"/>
          </p:nvPr>
        </p:nvSpPr>
        <p:spPr>
          <a:xfrm>
            <a:off x="311700" y="743001"/>
            <a:ext cx="8520600" cy="200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2" name="Google Shape;52;p33"/>
          <p:cNvSpPr txBox="1">
            <a:spLocks noGrp="1"/>
          </p:cNvSpPr>
          <p:nvPr>
            <p:ph type="body" idx="1"/>
          </p:nvPr>
        </p:nvSpPr>
        <p:spPr>
          <a:xfrm>
            <a:off x="311700" y="2845182"/>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3" name="Google Shape;53;p3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3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25"/>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5"/>
          <p:cNvSpPr txBox="1">
            <a:spLocks noGrp="1"/>
          </p:cNvSpPr>
          <p:nvPr>
            <p:ph type="title"/>
          </p:nvPr>
        </p:nvSpPr>
        <p:spPr>
          <a:xfrm>
            <a:off x="485875" y="1714500"/>
            <a:ext cx="8183700" cy="78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9" name="Google Shape;19;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 name="Google Shape;22;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3" name="Google Shape;23;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2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2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2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2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2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2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8" name="Google Shape;38;p3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31"/>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3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31"/>
          <p:cNvSpPr txBox="1">
            <a:spLocks noGrp="1"/>
          </p:cNvSpPr>
          <p:nvPr>
            <p:ph type="title"/>
          </p:nvPr>
        </p:nvSpPr>
        <p:spPr>
          <a:xfrm>
            <a:off x="265500" y="1181700"/>
            <a:ext cx="4045200" cy="1533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3" name="Google Shape;43;p3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3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5" name="Google Shape;45;p3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8" name="Google Shape;8;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code.visualstudio.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testappautomation.herokuapp.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485875" y="266425"/>
            <a:ext cx="8183700" cy="681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es" sz="4500"/>
              <a:t>Selenium Fundamentals</a:t>
            </a:r>
            <a:endParaRPr sz="4500"/>
          </a:p>
        </p:txBody>
      </p:sp>
      <p:sp>
        <p:nvSpPr>
          <p:cNvPr id="59" name="Google Shape;59;p1"/>
          <p:cNvSpPr txBox="1"/>
          <p:nvPr/>
        </p:nvSpPr>
        <p:spPr>
          <a:xfrm>
            <a:off x="485875" y="826500"/>
            <a:ext cx="7470000" cy="6465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3000"/>
              <a:buFont typeface="Arial"/>
              <a:buNone/>
            </a:pPr>
            <a:r>
              <a:rPr lang="es" sz="3000" b="1" i="0" u="none" strike="noStrike" cap="none">
                <a:solidFill>
                  <a:schemeClr val="dk2"/>
                </a:solidFill>
                <a:latin typeface="Raleway"/>
                <a:ea typeface="Raleway"/>
                <a:cs typeface="Raleway"/>
                <a:sym typeface="Raleway"/>
              </a:rPr>
              <a:t>Selenium WebDriver + C#</a:t>
            </a:r>
            <a:endParaRPr sz="300" b="0" i="0" u="none" strike="noStrike" cap="none">
              <a:solidFill>
                <a:srgbClr val="000000"/>
              </a:solidFill>
              <a:latin typeface="Arial"/>
              <a:ea typeface="Arial"/>
              <a:cs typeface="Arial"/>
              <a:sym typeface="Arial"/>
            </a:endParaRPr>
          </a:p>
        </p:txBody>
      </p:sp>
      <p:pic>
        <p:nvPicPr>
          <p:cNvPr id="60" name="Google Shape;60;p1"/>
          <p:cNvPicPr preferRelativeResize="0"/>
          <p:nvPr/>
        </p:nvPicPr>
        <p:blipFill rotWithShape="1">
          <a:blip r:embed="rId3">
            <a:alphaModFix/>
          </a:blip>
          <a:srcRect/>
          <a:stretch/>
        </p:blipFill>
        <p:spPr>
          <a:xfrm>
            <a:off x="596875" y="1473000"/>
            <a:ext cx="646500" cy="646500"/>
          </a:xfrm>
          <a:prstGeom prst="rect">
            <a:avLst/>
          </a:prstGeom>
          <a:noFill/>
          <a:ln>
            <a:noFill/>
          </a:ln>
        </p:spPr>
      </p:pic>
      <p:sp>
        <p:nvSpPr>
          <p:cNvPr id="61" name="Google Shape;61;p1"/>
          <p:cNvSpPr txBox="1"/>
          <p:nvPr/>
        </p:nvSpPr>
        <p:spPr>
          <a:xfrm>
            <a:off x="1167175" y="1519200"/>
            <a:ext cx="4372234"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chemeClr val="lt2"/>
                </a:solidFill>
                <a:latin typeface="Source Sans Pro"/>
                <a:ea typeface="Source Sans Pro"/>
                <a:cs typeface="Source Sans Pro"/>
                <a:sym typeface="Source Sans Pro"/>
              </a:rPr>
              <a:t>| ivan.luis.garcia &amp; javier.a.torres</a:t>
            </a:r>
            <a:endParaRPr sz="1400" b="0" i="0" u="none" strike="noStrike" cap="none">
              <a:solidFill>
                <a:srgbClr val="000000"/>
              </a:solidFill>
              <a:latin typeface="Arial"/>
              <a:ea typeface="Arial"/>
              <a:cs typeface="Arial"/>
              <a:sym typeface="Arial"/>
            </a:endParaRPr>
          </a:p>
        </p:txBody>
      </p:sp>
      <p:pic>
        <p:nvPicPr>
          <p:cNvPr id="62" name="Google Shape;62;p1"/>
          <p:cNvPicPr preferRelativeResize="0"/>
          <p:nvPr/>
        </p:nvPicPr>
        <p:blipFill rotWithShape="1">
          <a:blip r:embed="rId4">
            <a:alphaModFix/>
          </a:blip>
          <a:srcRect/>
          <a:stretch/>
        </p:blipFill>
        <p:spPr>
          <a:xfrm>
            <a:off x="7555075" y="140425"/>
            <a:ext cx="1434675" cy="806999"/>
          </a:xfrm>
          <a:prstGeom prst="rect">
            <a:avLst/>
          </a:prstGeom>
          <a:noFill/>
          <a:ln>
            <a:noFill/>
          </a:ln>
        </p:spPr>
      </p:pic>
      <p:pic>
        <p:nvPicPr>
          <p:cNvPr id="63" name="Google Shape;63;p1"/>
          <p:cNvPicPr preferRelativeResize="0"/>
          <p:nvPr/>
        </p:nvPicPr>
        <p:blipFill rotWithShape="1">
          <a:blip r:embed="rId5">
            <a:alphaModFix/>
          </a:blip>
          <a:srcRect/>
          <a:stretch/>
        </p:blipFill>
        <p:spPr>
          <a:xfrm>
            <a:off x="6174652" y="3591775"/>
            <a:ext cx="2710277" cy="713300"/>
          </a:xfrm>
          <a:prstGeom prst="rect">
            <a:avLst/>
          </a:prstGeom>
          <a:noFill/>
          <a:ln>
            <a:noFill/>
          </a:ln>
        </p:spPr>
      </p:pic>
      <p:pic>
        <p:nvPicPr>
          <p:cNvPr id="64" name="Google Shape;64;p1"/>
          <p:cNvPicPr preferRelativeResize="0"/>
          <p:nvPr/>
        </p:nvPicPr>
        <p:blipFill rotWithShape="1">
          <a:blip r:embed="rId6">
            <a:alphaModFix/>
          </a:blip>
          <a:srcRect/>
          <a:stretch/>
        </p:blipFill>
        <p:spPr>
          <a:xfrm>
            <a:off x="643075" y="2119500"/>
            <a:ext cx="554102" cy="554102"/>
          </a:xfrm>
          <a:prstGeom prst="rect">
            <a:avLst/>
          </a:prstGeom>
          <a:noFill/>
          <a:ln>
            <a:noFill/>
          </a:ln>
        </p:spPr>
      </p:pic>
      <p:sp>
        <p:nvSpPr>
          <p:cNvPr id="65" name="Google Shape;65;p1"/>
          <p:cNvSpPr txBox="1"/>
          <p:nvPr/>
        </p:nvSpPr>
        <p:spPr>
          <a:xfrm>
            <a:off x="1167175" y="2119500"/>
            <a:ext cx="3000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chemeClr val="lt2"/>
                </a:solidFill>
                <a:latin typeface="Source Sans Pro"/>
                <a:ea typeface="Source Sans Pro"/>
                <a:cs typeface="Source Sans Pro"/>
                <a:sym typeface="Source Sans Pro"/>
              </a:rPr>
              <a:t>| 25/07/2022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ctrTitle"/>
          </p:nvPr>
        </p:nvSpPr>
        <p:spPr>
          <a:xfrm>
            <a:off x="500550" y="226725"/>
            <a:ext cx="7239000" cy="54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Elección de la herramienta correcta</a:t>
            </a:r>
            <a:endParaRPr sz="3000"/>
          </a:p>
        </p:txBody>
      </p:sp>
      <p:pic>
        <p:nvPicPr>
          <p:cNvPr id="130" name="Google Shape;130;p9"/>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31" name="Google Shape;131;p9"/>
          <p:cNvSpPr txBox="1"/>
          <p:nvPr/>
        </p:nvSpPr>
        <p:spPr>
          <a:xfrm>
            <a:off x="414450" y="901575"/>
            <a:ext cx="73251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latin typeface="Source Sans Pro"/>
                <a:ea typeface="Source Sans Pro"/>
                <a:cs typeface="Source Sans Pro"/>
                <a:sym typeface="Source Sans Pro"/>
              </a:rPr>
              <a:t>Este es uno de los temas más importantes dado que no hay una herramienta que sea “mejor”, pero sí una herramienta correcta, pero, ¿cuál es el criterio para la elección de la misma?</a:t>
            </a:r>
            <a:endParaRPr sz="2000" b="0" i="0" u="none" strike="noStrike" cap="none">
              <a:solidFill>
                <a:srgbClr val="000000"/>
              </a:solidFill>
              <a:latin typeface="Source Sans Pro"/>
              <a:ea typeface="Source Sans Pro"/>
              <a:cs typeface="Source Sans Pro"/>
              <a:sym typeface="Source Sans Pro"/>
            </a:endParaRPr>
          </a:p>
        </p:txBody>
      </p:sp>
      <p:graphicFrame>
        <p:nvGraphicFramePr>
          <p:cNvPr id="132" name="Google Shape;132;p9"/>
          <p:cNvGraphicFramePr/>
          <p:nvPr/>
        </p:nvGraphicFramePr>
        <p:xfrm>
          <a:off x="952500" y="2151700"/>
          <a:ext cx="7239000" cy="1584840"/>
        </p:xfrm>
        <a:graphic>
          <a:graphicData uri="http://schemas.openxmlformats.org/drawingml/2006/table">
            <a:tbl>
              <a:tblPr>
                <a:noFill/>
                <a:tableStyleId>{4B48D205-9F44-4299-ABFB-B1E36E5695D3}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457200" marR="0" lvl="0" indent="-317500" algn="l" rtl="0">
                        <a:lnSpc>
                          <a:spcPct val="100000"/>
                        </a:lnSpc>
                        <a:spcBef>
                          <a:spcPts val="0"/>
                        </a:spcBef>
                        <a:spcAft>
                          <a:spcPts val="0"/>
                        </a:spcAft>
                        <a:buClr>
                          <a:srgbClr val="000000"/>
                        </a:buClr>
                        <a:buSzPts val="1400"/>
                        <a:buFont typeface="Arial"/>
                        <a:buChar char="●"/>
                      </a:pPr>
                      <a:r>
                        <a:rPr lang="es" sz="1400" u="none" strike="noStrike" cap="none"/>
                        <a:t>Conocimiento de los involucrados</a:t>
                      </a:r>
                      <a:endParaRPr sz="1400" u="none" strike="noStrike" cap="none"/>
                    </a:p>
                  </a:txBody>
                  <a:tcPr marL="91425" marR="91425" marT="91425" marB="91425">
                    <a:solidFill>
                      <a:schemeClr val="lt1"/>
                    </a:solidFill>
                  </a:tcPr>
                </a:tc>
                <a:tc>
                  <a:txBody>
                    <a:bodyPr/>
                    <a:lstStyle/>
                    <a:p>
                      <a:pPr marL="457200" marR="0" lvl="0" indent="-317500" algn="l" rtl="0">
                        <a:lnSpc>
                          <a:spcPct val="100000"/>
                        </a:lnSpc>
                        <a:spcBef>
                          <a:spcPts val="0"/>
                        </a:spcBef>
                        <a:spcAft>
                          <a:spcPts val="0"/>
                        </a:spcAft>
                        <a:buClr>
                          <a:srgbClr val="000000"/>
                        </a:buClr>
                        <a:buSzPts val="1400"/>
                        <a:buFont typeface="Arial"/>
                        <a:buChar char="●"/>
                      </a:pPr>
                      <a:r>
                        <a:rPr lang="es" sz="1400" u="none" strike="noStrike" cap="none"/>
                        <a:t>Soporte</a:t>
                      </a:r>
                      <a:endParaRPr sz="1400" u="none" strike="noStrike" cap="none"/>
                    </a:p>
                  </a:txBody>
                  <a:tcPr marL="91425" marR="91425" marT="91425" marB="91425">
                    <a:solidFill>
                      <a:schemeClr val="lt1"/>
                    </a:solidFill>
                  </a:tcPr>
                </a:tc>
                <a:extLst>
                  <a:ext uri="{0D108BD9-81ED-4DB2-BD59-A6C34878D82A}">
                    <a16:rowId xmlns:a16="http://schemas.microsoft.com/office/drawing/2014/main" val="10000"/>
                  </a:ext>
                </a:extLst>
              </a:tr>
              <a:tr h="381000">
                <a:tc>
                  <a:txBody>
                    <a:bodyPr/>
                    <a:lstStyle/>
                    <a:p>
                      <a:pPr marL="457200" marR="0" lvl="0" indent="-317500" algn="l" rtl="0">
                        <a:lnSpc>
                          <a:spcPct val="100000"/>
                        </a:lnSpc>
                        <a:spcBef>
                          <a:spcPts val="0"/>
                        </a:spcBef>
                        <a:spcAft>
                          <a:spcPts val="0"/>
                        </a:spcAft>
                        <a:buClr>
                          <a:srgbClr val="000000"/>
                        </a:buClr>
                        <a:buSzPts val="1400"/>
                        <a:buFont typeface="Arial"/>
                        <a:buChar char="●"/>
                      </a:pPr>
                      <a:r>
                        <a:rPr lang="es" sz="1400" u="none" strike="noStrike" cap="none"/>
                        <a:t>Tecnología / Framework</a:t>
                      </a:r>
                      <a:endParaRPr sz="1400" u="none" strike="noStrike" cap="none"/>
                    </a:p>
                  </a:txBody>
                  <a:tcPr marL="91425" marR="91425" marT="91425" marB="91425">
                    <a:solidFill>
                      <a:schemeClr val="lt1"/>
                    </a:solidFill>
                  </a:tcPr>
                </a:tc>
                <a:tc>
                  <a:txBody>
                    <a:bodyPr/>
                    <a:lstStyle/>
                    <a:p>
                      <a:pPr marL="457200" marR="0" lvl="0" indent="-317500" algn="l" rtl="0">
                        <a:lnSpc>
                          <a:spcPct val="100000"/>
                        </a:lnSpc>
                        <a:spcBef>
                          <a:spcPts val="0"/>
                        </a:spcBef>
                        <a:spcAft>
                          <a:spcPts val="0"/>
                        </a:spcAft>
                        <a:buClr>
                          <a:srgbClr val="000000"/>
                        </a:buClr>
                        <a:buSzPts val="1400"/>
                        <a:buFont typeface="Arial"/>
                        <a:buChar char="●"/>
                      </a:pPr>
                      <a:r>
                        <a:rPr lang="es" sz="1400" u="none" strike="noStrike" cap="none"/>
                        <a:t>Seguridad</a:t>
                      </a:r>
                      <a:endParaRPr sz="1400" u="none" strike="noStrike" cap="none"/>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457200" marR="0" lvl="0" indent="-317500" algn="l" rtl="0">
                        <a:lnSpc>
                          <a:spcPct val="100000"/>
                        </a:lnSpc>
                        <a:spcBef>
                          <a:spcPts val="0"/>
                        </a:spcBef>
                        <a:spcAft>
                          <a:spcPts val="0"/>
                        </a:spcAft>
                        <a:buClr>
                          <a:srgbClr val="000000"/>
                        </a:buClr>
                        <a:buSzPts val="1400"/>
                        <a:buFont typeface="Arial"/>
                        <a:buChar char="●"/>
                      </a:pPr>
                      <a:r>
                        <a:rPr lang="es" sz="1400" u="none" strike="noStrike" cap="none"/>
                        <a:t>Escalabilidad</a:t>
                      </a:r>
                      <a:endParaRPr sz="1400" u="none" strike="noStrike" cap="none"/>
                    </a:p>
                  </a:txBody>
                  <a:tcPr marL="91425" marR="91425" marT="91425" marB="91425">
                    <a:solidFill>
                      <a:schemeClr val="lt1"/>
                    </a:solidFill>
                  </a:tcPr>
                </a:tc>
                <a:tc>
                  <a:txBody>
                    <a:bodyPr/>
                    <a:lstStyle/>
                    <a:p>
                      <a:pPr marL="457200" marR="0" lvl="0" indent="-317500" algn="l" rtl="0">
                        <a:lnSpc>
                          <a:spcPct val="100000"/>
                        </a:lnSpc>
                        <a:spcBef>
                          <a:spcPts val="0"/>
                        </a:spcBef>
                        <a:spcAft>
                          <a:spcPts val="0"/>
                        </a:spcAft>
                        <a:buClr>
                          <a:srgbClr val="000000"/>
                        </a:buClr>
                        <a:buSzPts val="1400"/>
                        <a:buFont typeface="Arial"/>
                        <a:buChar char="●"/>
                      </a:pPr>
                      <a:r>
                        <a:rPr lang="es" sz="1400" u="none" strike="noStrike" cap="none"/>
                        <a:t>Mantenibilidad</a:t>
                      </a:r>
                      <a:endParaRPr sz="1400" u="none" strike="noStrike" cap="none"/>
                    </a:p>
                  </a:txBody>
                  <a:tcPr marL="91425" marR="91425" marT="91425" marB="91425">
                    <a:solidFill>
                      <a:schemeClr val="lt1"/>
                    </a:solidFill>
                  </a:tcPr>
                </a:tc>
                <a:extLst>
                  <a:ext uri="{0D108BD9-81ED-4DB2-BD59-A6C34878D82A}">
                    <a16:rowId xmlns:a16="http://schemas.microsoft.com/office/drawing/2014/main" val="10002"/>
                  </a:ext>
                </a:extLst>
              </a:tr>
              <a:tr h="381000">
                <a:tc>
                  <a:txBody>
                    <a:bodyPr/>
                    <a:lstStyle/>
                    <a:p>
                      <a:pPr marL="457200" marR="0" lvl="0" indent="-317500" algn="l" rtl="0">
                        <a:lnSpc>
                          <a:spcPct val="100000"/>
                        </a:lnSpc>
                        <a:spcBef>
                          <a:spcPts val="0"/>
                        </a:spcBef>
                        <a:spcAft>
                          <a:spcPts val="0"/>
                        </a:spcAft>
                        <a:buClr>
                          <a:srgbClr val="000000"/>
                        </a:buClr>
                        <a:buSzPts val="1400"/>
                        <a:buFont typeface="Arial"/>
                        <a:buChar char="●"/>
                      </a:pPr>
                      <a:r>
                        <a:rPr lang="es" sz="1400" u="none" strike="noStrike" cap="none"/>
                        <a:t>Compatibilidad</a:t>
                      </a:r>
                      <a:endParaRPr sz="1400" u="none" strike="noStrike" cap="none"/>
                    </a:p>
                  </a:txBody>
                  <a:tcPr marL="91425" marR="91425" marT="91425" marB="91425">
                    <a:solidFill>
                      <a:schemeClr val="lt1"/>
                    </a:solidFill>
                  </a:tcPr>
                </a:tc>
                <a:tc>
                  <a:txBody>
                    <a:bodyPr/>
                    <a:lstStyle/>
                    <a:p>
                      <a:pPr marL="457200" marR="0" lvl="0" indent="-317500" algn="l" rtl="0">
                        <a:lnSpc>
                          <a:spcPct val="100000"/>
                        </a:lnSpc>
                        <a:spcBef>
                          <a:spcPts val="0"/>
                        </a:spcBef>
                        <a:spcAft>
                          <a:spcPts val="0"/>
                        </a:spcAft>
                        <a:buClr>
                          <a:srgbClr val="000000"/>
                        </a:buClr>
                        <a:buSzPts val="1400"/>
                        <a:buFont typeface="Arial"/>
                        <a:buChar char="●"/>
                      </a:pPr>
                      <a:r>
                        <a:rPr lang="es" sz="1400" u="none" strike="noStrike" cap="none"/>
                        <a:t>Costo</a:t>
                      </a:r>
                      <a:endParaRPr sz="1400" u="none" strike="noStrike" cap="none"/>
                    </a:p>
                  </a:txBody>
                  <a:tcPr marL="91425" marR="91425" marT="91425" marB="91425">
                    <a:solidFill>
                      <a:schemeClr val="lt1"/>
                    </a:solidFill>
                  </a:tcPr>
                </a:tc>
                <a:extLst>
                  <a:ext uri="{0D108BD9-81ED-4DB2-BD59-A6C34878D82A}">
                    <a16:rowId xmlns:a16="http://schemas.microsoft.com/office/drawing/2014/main" val="10003"/>
                  </a:ext>
                </a:extLst>
              </a:tr>
            </a:tbl>
          </a:graphicData>
        </a:graphic>
      </p:graphicFrame>
      <p:sp>
        <p:nvSpPr>
          <p:cNvPr id="133" name="Google Shape;133;p9"/>
          <p:cNvSpPr txBox="1"/>
          <p:nvPr/>
        </p:nvSpPr>
        <p:spPr>
          <a:xfrm>
            <a:off x="592050" y="3833575"/>
            <a:ext cx="783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 sz="1800" b="1" i="1" u="none" strike="noStrike" cap="none">
                <a:solidFill>
                  <a:srgbClr val="000000"/>
                </a:solidFill>
                <a:highlight>
                  <a:schemeClr val="lt1"/>
                </a:highlight>
                <a:latin typeface="Source Sans Pro"/>
                <a:ea typeface="Source Sans Pro"/>
                <a:cs typeface="Source Sans Pro"/>
                <a:sym typeface="Source Sans Pro"/>
              </a:rPr>
              <a:t>En definitiva, la herramienta correcta es la que más y mejor se adapta a nuestras necesidades teniendo en cuenta los puntos previamente descritos.</a:t>
            </a:r>
            <a:endParaRPr sz="1800" b="1" i="1" u="none" strike="noStrike" cap="none">
              <a:solidFill>
                <a:srgbClr val="000000"/>
              </a:solidFill>
              <a:highlight>
                <a:schemeClr val="lt1"/>
              </a:highlight>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ctrTitle"/>
          </p:nvPr>
        </p:nvSpPr>
        <p:spPr>
          <a:xfrm>
            <a:off x="297450" y="325625"/>
            <a:ext cx="8549100" cy="196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6000"/>
              <a:t>02. ¿Qué es </a:t>
            </a:r>
            <a:endParaRPr sz="6000"/>
          </a:p>
          <a:p>
            <a:pPr marL="0" lvl="0" indent="0" algn="l" rtl="0">
              <a:lnSpc>
                <a:spcPct val="100000"/>
              </a:lnSpc>
              <a:spcBef>
                <a:spcPts val="0"/>
              </a:spcBef>
              <a:spcAft>
                <a:spcPts val="0"/>
              </a:spcAft>
              <a:buSzPts val="4200"/>
              <a:buNone/>
            </a:pPr>
            <a:r>
              <a:rPr lang="es" sz="6000"/>
              <a:t>Selenium  WebDriver?</a:t>
            </a:r>
            <a:endParaRPr sz="6000"/>
          </a:p>
        </p:txBody>
      </p:sp>
      <p:pic>
        <p:nvPicPr>
          <p:cNvPr id="139" name="Google Shape;139;p10"/>
          <p:cNvPicPr preferRelativeResize="0"/>
          <p:nvPr/>
        </p:nvPicPr>
        <p:blipFill rotWithShape="1">
          <a:blip r:embed="rId3">
            <a:alphaModFix/>
          </a:blip>
          <a:srcRect/>
          <a:stretch/>
        </p:blipFill>
        <p:spPr>
          <a:xfrm>
            <a:off x="7547025" y="170575"/>
            <a:ext cx="1434675" cy="806999"/>
          </a:xfrm>
          <a:prstGeom prst="rect">
            <a:avLst/>
          </a:prstGeom>
          <a:noFill/>
          <a:ln>
            <a:noFill/>
          </a:ln>
        </p:spPr>
      </p:pic>
      <p:pic>
        <p:nvPicPr>
          <p:cNvPr id="140" name="Google Shape;140;p10"/>
          <p:cNvPicPr preferRelativeResize="0"/>
          <p:nvPr/>
        </p:nvPicPr>
        <p:blipFill rotWithShape="1">
          <a:blip r:embed="rId4">
            <a:alphaModFix/>
          </a:blip>
          <a:srcRect/>
          <a:stretch/>
        </p:blipFill>
        <p:spPr>
          <a:xfrm>
            <a:off x="3737600" y="2980400"/>
            <a:ext cx="4856400" cy="1849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¿Qué es Selenium WebDriver?</a:t>
            </a:r>
            <a:endParaRPr sz="3000"/>
          </a:p>
        </p:txBody>
      </p:sp>
      <p:pic>
        <p:nvPicPr>
          <p:cNvPr id="146" name="Google Shape;146;p11"/>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47" name="Google Shape;147;p11"/>
          <p:cNvSpPr txBox="1"/>
          <p:nvPr/>
        </p:nvSpPr>
        <p:spPr>
          <a:xfrm>
            <a:off x="414450" y="732675"/>
            <a:ext cx="7325100" cy="193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1" i="0" u="none" strike="noStrike" cap="none">
                <a:solidFill>
                  <a:srgbClr val="6AA84F"/>
                </a:solidFill>
                <a:latin typeface="Source Sans Pro"/>
                <a:ea typeface="Source Sans Pro"/>
                <a:cs typeface="Source Sans Pro"/>
                <a:sym typeface="Source Sans Pro"/>
              </a:rPr>
              <a:t>Selenium WebDriver</a:t>
            </a:r>
            <a:r>
              <a:rPr lang="es" sz="1900" b="0" i="0" u="none" strike="noStrike" cap="none">
                <a:solidFill>
                  <a:srgbClr val="000000"/>
                </a:solidFill>
                <a:latin typeface="Source Sans Pro"/>
                <a:ea typeface="Source Sans Pro"/>
                <a:cs typeface="Source Sans Pro"/>
                <a:sym typeface="Source Sans Pro"/>
              </a:rPr>
              <a:t> es un framework de automatización open-source que nos permite ejecutar pruebas mediante la interacción con diferentes navegadores y diferentes sistemas operativos. La enorme comunidad en torno al mismo hizo que se expandiera y esté disponible para la mayoría de los lenguajes más utilizados, dada su popularidad, se volvió un estándar para W3C (World Wide Web Consortium).</a:t>
            </a:r>
            <a:endParaRPr sz="1900" b="0" i="0" u="none" strike="noStrike" cap="none">
              <a:solidFill>
                <a:srgbClr val="000000"/>
              </a:solidFill>
              <a:latin typeface="Source Sans Pro"/>
              <a:ea typeface="Source Sans Pro"/>
              <a:cs typeface="Source Sans Pro"/>
              <a:sym typeface="Source Sans Pro"/>
            </a:endParaRPr>
          </a:p>
        </p:txBody>
      </p:sp>
      <p:graphicFrame>
        <p:nvGraphicFramePr>
          <p:cNvPr id="148" name="Google Shape;148;p11"/>
          <p:cNvGraphicFramePr/>
          <p:nvPr/>
        </p:nvGraphicFramePr>
        <p:xfrm>
          <a:off x="952500" y="2890025"/>
          <a:ext cx="7239000" cy="1981125"/>
        </p:xfrm>
        <a:graphic>
          <a:graphicData uri="http://schemas.openxmlformats.org/drawingml/2006/table">
            <a:tbl>
              <a:tblPr>
                <a:noFill/>
                <a:tableStyleId>{4B48D205-9F44-4299-ABFB-B1E36E5695D3}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96225">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Navegadores</a:t>
                      </a:r>
                      <a:endParaRPr sz="1400" b="1"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Lenguajes de Programación</a:t>
                      </a:r>
                      <a:endParaRPr sz="1400" b="1"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396225">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Google Chrome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JAVA</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96225">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Firefox</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.NET</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6225">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Safari</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PHP</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96225">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EDGE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Python</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¿Qué es Selenium WebDriver?</a:t>
            </a:r>
            <a:endParaRPr sz="3000"/>
          </a:p>
        </p:txBody>
      </p:sp>
      <p:pic>
        <p:nvPicPr>
          <p:cNvPr id="154" name="Google Shape;154;p12"/>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55" name="Google Shape;155;p12"/>
          <p:cNvSpPr txBox="1"/>
          <p:nvPr/>
        </p:nvSpPr>
        <p:spPr>
          <a:xfrm>
            <a:off x="414450" y="732675"/>
            <a:ext cx="73251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latin typeface="Source Sans Pro"/>
                <a:ea typeface="Source Sans Pro"/>
                <a:cs typeface="Source Sans Pro"/>
                <a:sym typeface="Source Sans Pro"/>
              </a:rPr>
              <a:t>Breve historia de </a:t>
            </a:r>
            <a:r>
              <a:rPr lang="es" sz="2000" b="1" i="0" u="none" strike="noStrike" cap="none">
                <a:solidFill>
                  <a:srgbClr val="93C47D"/>
                </a:solidFill>
                <a:latin typeface="Source Sans Pro"/>
                <a:ea typeface="Source Sans Pro"/>
                <a:cs typeface="Source Sans Pro"/>
                <a:sym typeface="Source Sans Pro"/>
              </a:rPr>
              <a:t>Selenium</a:t>
            </a:r>
            <a:r>
              <a:rPr lang="es" sz="2000" b="0" i="0" u="none" strike="noStrike" cap="none">
                <a:solidFill>
                  <a:srgbClr val="000000"/>
                </a:solidFill>
                <a:latin typeface="Source Sans Pro"/>
                <a:ea typeface="Source Sans Pro"/>
                <a:cs typeface="Source Sans Pro"/>
                <a:sym typeface="Source Sans Pro"/>
              </a:rPr>
              <a:t>:</a:t>
            </a:r>
            <a:endParaRPr sz="20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latin typeface="Source Sans Pro"/>
                <a:ea typeface="Source Sans Pro"/>
                <a:cs typeface="Source Sans Pro"/>
                <a:sym typeface="Source Sans Pro"/>
              </a:rPr>
              <a:t>	Selenium nace en el 2004, de la mano de Jason Huggins, quien formaba parte de la compañía </a:t>
            </a:r>
            <a:r>
              <a:rPr lang="es" sz="2000">
                <a:latin typeface="Source Sans Pro"/>
                <a:ea typeface="Source Sans Pro"/>
                <a:cs typeface="Source Sans Pro"/>
                <a:sym typeface="Source Sans Pro"/>
              </a:rPr>
              <a:t>ThoughtWorks</a:t>
            </a:r>
            <a:r>
              <a:rPr lang="es" sz="2000" b="0" i="0" u="none" strike="noStrike" cap="none">
                <a:solidFill>
                  <a:srgbClr val="000000"/>
                </a:solidFill>
                <a:latin typeface="Source Sans Pro"/>
                <a:ea typeface="Source Sans Pro"/>
                <a:cs typeface="Source Sans Pro"/>
                <a:sym typeface="Source Sans Pro"/>
              </a:rPr>
              <a:t>.</a:t>
            </a:r>
            <a:endParaRPr sz="20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latin typeface="Source Sans Pro"/>
                <a:ea typeface="Source Sans Pro"/>
                <a:cs typeface="Source Sans Pro"/>
                <a:sym typeface="Source Sans Pro"/>
              </a:rPr>
              <a:t>	Por aquel entonces, Huggins estaba trabajando en una aplicación web que precisaba de pruebas a menudo, por lo que, </a:t>
            </a:r>
            <a:r>
              <a:rPr lang="es" sz="2000" b="0" i="0" u="none" strike="noStrike" cap="none">
                <a:solidFill>
                  <a:schemeClr val="lt1"/>
                </a:solidFill>
                <a:latin typeface="Source Sans Pro"/>
                <a:ea typeface="Source Sans Pro"/>
                <a:cs typeface="Source Sans Pro"/>
                <a:sym typeface="Source Sans Pro"/>
              </a:rPr>
              <a:t>viendo las desventajas del testing manual, creó un programa en JavaScript que era capaz de controlar las acciones del navegador.</a:t>
            </a:r>
            <a:endParaRPr sz="2000" b="0" i="0" u="none" strike="noStrike" cap="none">
              <a:solidFill>
                <a:schemeClr val="lt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chemeClr val="lt1"/>
                </a:solidFill>
                <a:latin typeface="Source Sans Pro"/>
                <a:ea typeface="Source Sans Pro"/>
                <a:cs typeface="Source Sans Pro"/>
                <a:sym typeface="Source Sans Pro"/>
              </a:rPr>
              <a:t>	Se dió cuenta de que la herramienta podría ser de gran ayuda para automatizar las pruebas de otras aplicaciones web, así que liberó el código fuente y fue renombrado a Selenium Core.</a:t>
            </a:r>
            <a:endParaRPr sz="2000" b="0" i="0" u="none" strike="noStrike" cap="none">
              <a:solidFill>
                <a:schemeClr val="lt1"/>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ctrTitle" idx="4294967295"/>
          </p:nvPr>
        </p:nvSpPr>
        <p:spPr>
          <a:xfrm>
            <a:off x="362625" y="94575"/>
            <a:ext cx="7392900" cy="604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4200"/>
              <a:buFont typeface="Raleway"/>
              <a:buNone/>
            </a:pPr>
            <a:r>
              <a:rPr lang="es" sz="3000" b="1" i="0" u="none" strike="noStrike" cap="none">
                <a:solidFill>
                  <a:schemeClr val="dk2"/>
                </a:solidFill>
                <a:latin typeface="Raleway"/>
                <a:ea typeface="Raleway"/>
                <a:cs typeface="Raleway"/>
                <a:sym typeface="Raleway"/>
              </a:rPr>
              <a:t>¿Qué es Selenium WebDriver?</a:t>
            </a:r>
            <a:endParaRPr sz="3000" b="1" i="0" u="none" strike="noStrike" cap="none">
              <a:solidFill>
                <a:schemeClr val="dk2"/>
              </a:solidFill>
              <a:latin typeface="Raleway"/>
              <a:ea typeface="Raleway"/>
              <a:cs typeface="Raleway"/>
              <a:sym typeface="Raleway"/>
            </a:endParaRPr>
          </a:p>
        </p:txBody>
      </p:sp>
      <p:pic>
        <p:nvPicPr>
          <p:cNvPr id="161" name="Google Shape;161;p13"/>
          <p:cNvPicPr preferRelativeResize="0"/>
          <p:nvPr/>
        </p:nvPicPr>
        <p:blipFill rotWithShape="1">
          <a:blip r:embed="rId3">
            <a:alphaModFix/>
          </a:blip>
          <a:srcRect/>
          <a:stretch/>
        </p:blipFill>
        <p:spPr>
          <a:xfrm>
            <a:off x="7539625" y="94575"/>
            <a:ext cx="1434675" cy="806999"/>
          </a:xfrm>
          <a:prstGeom prst="rect">
            <a:avLst/>
          </a:prstGeom>
          <a:noFill/>
          <a:ln>
            <a:noFill/>
          </a:ln>
        </p:spPr>
      </p:pic>
      <p:pic>
        <p:nvPicPr>
          <p:cNvPr id="162" name="Google Shape;162;p13"/>
          <p:cNvPicPr preferRelativeResize="0"/>
          <p:nvPr/>
        </p:nvPicPr>
        <p:blipFill rotWithShape="1">
          <a:blip r:embed="rId4">
            <a:alphaModFix/>
          </a:blip>
          <a:srcRect/>
          <a:stretch/>
        </p:blipFill>
        <p:spPr>
          <a:xfrm>
            <a:off x="1023075" y="847300"/>
            <a:ext cx="6906742" cy="411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5"/>
          <p:cNvSpPr txBox="1">
            <a:spLocks noGrp="1"/>
          </p:cNvSpPr>
          <p:nvPr>
            <p:ph type="ctrTitle" idx="4294967295"/>
          </p:nvPr>
        </p:nvSpPr>
        <p:spPr>
          <a:xfrm>
            <a:off x="291980" y="195655"/>
            <a:ext cx="7392988" cy="604838"/>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4200"/>
              <a:buFont typeface="Raleway"/>
              <a:buNone/>
            </a:pPr>
            <a:r>
              <a:rPr lang="es" sz="3000" b="1" i="0" u="none" strike="noStrike" cap="none">
                <a:solidFill>
                  <a:schemeClr val="dk2"/>
                </a:solidFill>
                <a:latin typeface="Raleway"/>
                <a:ea typeface="Raleway"/>
                <a:cs typeface="Raleway"/>
                <a:sym typeface="Raleway"/>
              </a:rPr>
              <a:t>Selenium WebDriver Architecture</a:t>
            </a:r>
            <a:endParaRPr sz="3000" b="1" i="0" u="none" strike="noStrike" cap="none">
              <a:solidFill>
                <a:schemeClr val="dk2"/>
              </a:solidFill>
              <a:latin typeface="Raleway"/>
              <a:ea typeface="Raleway"/>
              <a:cs typeface="Raleway"/>
              <a:sym typeface="Raleway"/>
            </a:endParaRPr>
          </a:p>
        </p:txBody>
      </p:sp>
      <p:pic>
        <p:nvPicPr>
          <p:cNvPr id="168" name="Google Shape;168;p35"/>
          <p:cNvPicPr preferRelativeResize="0"/>
          <p:nvPr/>
        </p:nvPicPr>
        <p:blipFill rotWithShape="1">
          <a:blip r:embed="rId3">
            <a:alphaModFix/>
          </a:blip>
          <a:srcRect/>
          <a:stretch/>
        </p:blipFill>
        <p:spPr>
          <a:xfrm>
            <a:off x="7539625" y="94575"/>
            <a:ext cx="1434675" cy="806999"/>
          </a:xfrm>
          <a:prstGeom prst="rect">
            <a:avLst/>
          </a:prstGeom>
          <a:noFill/>
          <a:ln>
            <a:noFill/>
          </a:ln>
        </p:spPr>
      </p:pic>
      <p:pic>
        <p:nvPicPr>
          <p:cNvPr id="169" name="Google Shape;169;p35" descr="Arquitectura Selenium Webdriver"/>
          <p:cNvPicPr preferRelativeResize="0"/>
          <p:nvPr/>
        </p:nvPicPr>
        <p:blipFill rotWithShape="1">
          <a:blip r:embed="rId4">
            <a:alphaModFix/>
          </a:blip>
          <a:srcRect/>
          <a:stretch/>
        </p:blipFill>
        <p:spPr>
          <a:xfrm>
            <a:off x="1068683" y="947956"/>
            <a:ext cx="6518187" cy="37428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a:spLocks noGrp="1"/>
          </p:cNvSpPr>
          <p:nvPr>
            <p:ph type="ctrTitle"/>
          </p:nvPr>
        </p:nvSpPr>
        <p:spPr>
          <a:xfrm>
            <a:off x="649600" y="976900"/>
            <a:ext cx="6595800" cy="140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7200"/>
              <a:t>¿Sabías que.. ? </a:t>
            </a:r>
            <a:endParaRPr sz="7200"/>
          </a:p>
        </p:txBody>
      </p:sp>
      <p:pic>
        <p:nvPicPr>
          <p:cNvPr id="175" name="Google Shape;175;p14"/>
          <p:cNvPicPr preferRelativeResize="0"/>
          <p:nvPr/>
        </p:nvPicPr>
        <p:blipFill rotWithShape="1">
          <a:blip r:embed="rId3">
            <a:alphaModFix/>
          </a:blip>
          <a:srcRect/>
          <a:stretch/>
        </p:blipFill>
        <p:spPr>
          <a:xfrm>
            <a:off x="7539625" y="94575"/>
            <a:ext cx="1434675" cy="806999"/>
          </a:xfrm>
          <a:prstGeom prst="rect">
            <a:avLst/>
          </a:prstGeom>
          <a:noFill/>
          <a:ln>
            <a:noFill/>
          </a:ln>
        </p:spPr>
      </p:pic>
      <p:pic>
        <p:nvPicPr>
          <p:cNvPr id="176" name="Google Shape;176;p14"/>
          <p:cNvPicPr preferRelativeResize="0"/>
          <p:nvPr/>
        </p:nvPicPr>
        <p:blipFill>
          <a:blip r:embed="rId4">
            <a:alphaModFix/>
          </a:blip>
          <a:stretch>
            <a:fillRect/>
          </a:stretch>
        </p:blipFill>
        <p:spPr>
          <a:xfrm>
            <a:off x="6679850" y="2803650"/>
            <a:ext cx="2023425" cy="2023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078365699f_0_0"/>
          <p:cNvSpPr txBox="1">
            <a:spLocks noGrp="1"/>
          </p:cNvSpPr>
          <p:nvPr>
            <p:ph type="ctrTitle"/>
          </p:nvPr>
        </p:nvSpPr>
        <p:spPr>
          <a:xfrm>
            <a:off x="478475" y="185025"/>
            <a:ext cx="5242200" cy="77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s"/>
              <a:t>Locators on Selenium</a:t>
            </a:r>
            <a:endParaRPr/>
          </a:p>
        </p:txBody>
      </p:sp>
      <p:pic>
        <p:nvPicPr>
          <p:cNvPr id="182" name="Google Shape;182;g1078365699f_0_0"/>
          <p:cNvPicPr preferRelativeResize="0"/>
          <p:nvPr/>
        </p:nvPicPr>
        <p:blipFill rotWithShape="1">
          <a:blip r:embed="rId3">
            <a:alphaModFix/>
          </a:blip>
          <a:srcRect/>
          <a:stretch/>
        </p:blipFill>
        <p:spPr>
          <a:xfrm>
            <a:off x="7539625" y="87175"/>
            <a:ext cx="1434675" cy="806999"/>
          </a:xfrm>
          <a:prstGeom prst="rect">
            <a:avLst/>
          </a:prstGeom>
          <a:noFill/>
          <a:ln>
            <a:noFill/>
          </a:ln>
        </p:spPr>
      </p:pic>
      <p:sp>
        <p:nvSpPr>
          <p:cNvPr id="183" name="Google Shape;183;g1078365699f_0_0"/>
          <p:cNvSpPr txBox="1"/>
          <p:nvPr/>
        </p:nvSpPr>
        <p:spPr>
          <a:xfrm>
            <a:off x="333025" y="1036100"/>
            <a:ext cx="8584800" cy="16932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Source Sans Pro"/>
                <a:ea typeface="Source Sans Pro"/>
                <a:cs typeface="Source Sans Pro"/>
                <a:sym typeface="Source Sans Pro"/>
              </a:rPr>
              <a:t>Para Selenium WebDriver todos los elementos de una página web (campos de texto, botones, hipervínculos, imágenes, etc) son WebElements.</a:t>
            </a:r>
            <a:endParaRPr sz="14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Source Sans Pro"/>
                <a:ea typeface="Source Sans Pro"/>
                <a:cs typeface="Source Sans Pro"/>
                <a:sym typeface="Source Sans Pro"/>
              </a:rPr>
              <a:t>Para encontrar cada uno de esos WebElements, Selenium utiliza “locators” que le permiten ubicar el elemento y ejecutar una acción </a:t>
            </a:r>
            <a:r>
              <a:rPr lang="es">
                <a:latin typeface="Source Sans Pro"/>
                <a:ea typeface="Source Sans Pro"/>
                <a:cs typeface="Source Sans Pro"/>
                <a:sym typeface="Source Sans Pro"/>
              </a:rPr>
              <a:t>sobre él</a:t>
            </a:r>
            <a:r>
              <a:rPr lang="es" sz="1400" b="0" i="0" u="none" strike="noStrike" cap="none">
                <a:solidFill>
                  <a:srgbClr val="000000"/>
                </a:solidFill>
                <a:latin typeface="Source Sans Pro"/>
                <a:ea typeface="Source Sans Pro"/>
                <a:cs typeface="Source Sans Pro"/>
                <a:sym typeface="Source Sans Pro"/>
              </a:rPr>
              <a:t>. </a:t>
            </a:r>
            <a:endParaRPr sz="14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Source Sans Pro"/>
                <a:ea typeface="Source Sans Pro"/>
                <a:cs typeface="Source Sans Pro"/>
                <a:sym typeface="Source Sans Pro"/>
              </a:rPr>
              <a:t>Para comunicarle a Selenium cómo encontrar un elemento utilizamos el comando </a:t>
            </a:r>
            <a:r>
              <a:rPr lang="es" sz="1400" b="1" i="1" u="none" strike="noStrike" cap="none">
                <a:solidFill>
                  <a:schemeClr val="dk2"/>
                </a:solidFill>
                <a:latin typeface="Source Sans Pro"/>
                <a:ea typeface="Source Sans Pro"/>
                <a:cs typeface="Source Sans Pro"/>
                <a:sym typeface="Source Sans Pro"/>
              </a:rPr>
              <a:t>driver.findElement ()</a:t>
            </a:r>
            <a:r>
              <a:rPr lang="es" sz="1400" b="0" i="0" u="none" strike="noStrike" cap="none">
                <a:solidFill>
                  <a:schemeClr val="dk2"/>
                </a:solidFill>
                <a:latin typeface="Source Sans Pro"/>
                <a:ea typeface="Source Sans Pro"/>
                <a:cs typeface="Source Sans Pro"/>
                <a:sym typeface="Source Sans Pro"/>
              </a:rPr>
              <a:t> que es el método encargado de devolver el WebElement y recibe como parámetro un localizador </a:t>
            </a:r>
            <a:r>
              <a:rPr lang="es" sz="1400" b="1" i="1" u="none" strike="noStrike" cap="none">
                <a:solidFill>
                  <a:schemeClr val="dk2"/>
                </a:solidFill>
                <a:latin typeface="Source Sans Pro"/>
                <a:ea typeface="Source Sans Pro"/>
                <a:cs typeface="Source Sans Pro"/>
                <a:sym typeface="Source Sans Pro"/>
              </a:rPr>
              <a:t>By()</a:t>
            </a:r>
            <a:r>
              <a:rPr lang="es" sz="1400" b="0" i="0" u="none" strike="noStrike" cap="none">
                <a:solidFill>
                  <a:schemeClr val="dk2"/>
                </a:solidFill>
                <a:latin typeface="Source Sans Pro"/>
                <a:ea typeface="Source Sans Pro"/>
                <a:cs typeface="Source Sans Pro"/>
                <a:sym typeface="Source Sans Pro"/>
              </a:rPr>
              <a:t>.</a:t>
            </a:r>
            <a:endParaRPr sz="1400" b="0" i="0" u="none" strike="noStrike" cap="none">
              <a:solidFill>
                <a:schemeClr val="dk2"/>
              </a:solidFill>
              <a:latin typeface="Source Sans Pro"/>
              <a:ea typeface="Source Sans Pro"/>
              <a:cs typeface="Source Sans Pro"/>
              <a:sym typeface="Source Sans Pro"/>
            </a:endParaRPr>
          </a:p>
        </p:txBody>
      </p:sp>
      <p:pic>
        <p:nvPicPr>
          <p:cNvPr id="184" name="Google Shape;184;g1078365699f_0_0"/>
          <p:cNvPicPr preferRelativeResize="0"/>
          <p:nvPr/>
        </p:nvPicPr>
        <p:blipFill rotWithShape="1">
          <a:blip r:embed="rId4">
            <a:alphaModFix/>
          </a:blip>
          <a:srcRect/>
          <a:stretch/>
        </p:blipFill>
        <p:spPr>
          <a:xfrm>
            <a:off x="876814" y="2729300"/>
            <a:ext cx="7497221" cy="2152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097c162f2f_0_3"/>
          <p:cNvSpPr txBox="1">
            <a:spLocks noGrp="1"/>
          </p:cNvSpPr>
          <p:nvPr>
            <p:ph type="ctrTitle"/>
          </p:nvPr>
        </p:nvSpPr>
        <p:spPr>
          <a:xfrm>
            <a:off x="478475" y="102625"/>
            <a:ext cx="5242200" cy="77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s"/>
              <a:t>Locators on Selenium</a:t>
            </a:r>
            <a:endParaRPr/>
          </a:p>
        </p:txBody>
      </p:sp>
      <p:pic>
        <p:nvPicPr>
          <p:cNvPr id="190" name="Google Shape;190;g1097c162f2f_0_3"/>
          <p:cNvPicPr preferRelativeResize="0"/>
          <p:nvPr/>
        </p:nvPicPr>
        <p:blipFill rotWithShape="1">
          <a:blip r:embed="rId3">
            <a:alphaModFix/>
          </a:blip>
          <a:srcRect/>
          <a:stretch/>
        </p:blipFill>
        <p:spPr>
          <a:xfrm>
            <a:off x="7539625" y="87175"/>
            <a:ext cx="1434675" cy="806999"/>
          </a:xfrm>
          <a:prstGeom prst="rect">
            <a:avLst/>
          </a:prstGeom>
          <a:noFill/>
          <a:ln>
            <a:noFill/>
          </a:ln>
        </p:spPr>
      </p:pic>
      <p:graphicFrame>
        <p:nvGraphicFramePr>
          <p:cNvPr id="191" name="Google Shape;191;g1097c162f2f_0_3"/>
          <p:cNvGraphicFramePr/>
          <p:nvPr/>
        </p:nvGraphicFramePr>
        <p:xfrm>
          <a:off x="952500" y="781300"/>
          <a:ext cx="3000000" cy="3000000"/>
        </p:xfrm>
        <a:graphic>
          <a:graphicData uri="http://schemas.openxmlformats.org/drawingml/2006/table">
            <a:tbl>
              <a:tblPr>
                <a:noFill/>
                <a:tableStyleId>{4B48D205-9F44-4299-ABFB-B1E36E5695D3}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0">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Localizador</a:t>
                      </a:r>
                      <a:endParaRPr sz="14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9FC5E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Descripción</a:t>
                      </a:r>
                      <a:endParaRPr sz="14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r h="244125">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t>By.id(“string”)</a:t>
                      </a:r>
                      <a:endParaRPr sz="10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u="none" strike="noStrike" cap="none"/>
                        <a:t>Es el primer localizador que debemos tratar de utilizar, ya que identifican de forma única al elemento.</a:t>
                      </a:r>
                      <a:endParaRPr sz="800"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0400">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t>By.name(“string”)</a:t>
                      </a:r>
                      <a:endParaRPr sz="10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u="none" strike="noStrike" cap="none"/>
                        <a:t>Es el segundo localizador que debemos tratar de utilizar, ya que usualmente los nombres son únicos y permiten ubicar los elementos con facilidad.</a:t>
                      </a:r>
                      <a:endParaRPr sz="800"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0">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t>By.className(“string”)</a:t>
                      </a:r>
                      <a:endParaRPr sz="10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u="none" strike="noStrike" cap="none"/>
                        <a:t>Se refiere al atributo class del elemento web.</a:t>
                      </a:r>
                      <a:endParaRPr sz="800"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44125">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t>By.tagName(“string”)</a:t>
                      </a:r>
                      <a:endParaRPr sz="10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u="none" strike="noStrike" cap="none"/>
                        <a:t>Busca por el nombre del tag del elemento dentro del DOM (Document Object Model).</a:t>
                      </a:r>
                      <a:endParaRPr sz="800"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0">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t>By.linkText(“string”)</a:t>
                      </a:r>
                      <a:endParaRPr sz="10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u="none" strike="noStrike" cap="none"/>
                        <a:t>Busca links en la página donde el texto coincida con el parámetro “string”.</a:t>
                      </a:r>
                      <a:endParaRPr sz="800"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0">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t>By.partialLinkText(“string”)</a:t>
                      </a:r>
                      <a:endParaRPr sz="10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u="none" strike="noStrike" cap="none"/>
                        <a:t>Busca links en la página donde el texto coincida parcialmente con el “string”.</a:t>
                      </a:r>
                      <a:endParaRPr sz="800"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0">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t>By.cssSelector(“string”)</a:t>
                      </a:r>
                      <a:endParaRPr sz="10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u="none" strike="noStrike" cap="none"/>
                        <a:t>Es una estrategia de localización que utiliza CSS (Cascade Style Sheet).</a:t>
                      </a:r>
                      <a:endParaRPr sz="800"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0">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t>By.xpath(“//input[@name=’q’]”)</a:t>
                      </a:r>
                      <a:endParaRPr sz="10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u="none" strike="noStrike" cap="none"/>
                        <a:t>Xpath (XML Path Language), permite recorrer y procesar elementos del DOM.</a:t>
                      </a:r>
                      <a:endParaRPr sz="800"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66175">
                <a:tc>
                  <a:txBody>
                    <a:bodyPr/>
                    <a:lstStyle/>
                    <a:p>
                      <a:pPr marL="0" marR="0" lvl="0" indent="0" algn="ctr" rtl="0">
                        <a:lnSpc>
                          <a:spcPct val="100000"/>
                        </a:lnSpc>
                        <a:spcBef>
                          <a:spcPts val="0"/>
                        </a:spcBef>
                        <a:spcAft>
                          <a:spcPts val="0"/>
                        </a:spcAft>
                        <a:buClr>
                          <a:srgbClr val="000000"/>
                        </a:buClr>
                        <a:buSzPts val="1000"/>
                        <a:buFont typeface="Arial"/>
                        <a:buNone/>
                      </a:pPr>
                      <a:r>
                        <a:rPr lang="es" sz="1000" b="1" u="none" strike="noStrike" cap="none"/>
                        <a:t>WebElement element = (WebElement) ((JavascriptExecutor)driver).executeScript(“return $(‘.cheese’)[0]”);</a:t>
                      </a:r>
                      <a:endParaRPr sz="1000" b="1"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u="none" strike="noStrike" cap="none"/>
                        <a:t>Puede ejecutar código JS para encontrar un elemento, siempre que devuelva un elemento del DOM, este se convertirá en un objeto WebElement.</a:t>
                      </a:r>
                      <a:endParaRPr sz="800" u="none" strike="noStrike" cap="none"/>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ctrTitle"/>
          </p:nvPr>
        </p:nvSpPr>
        <p:spPr>
          <a:xfrm>
            <a:off x="842500" y="133025"/>
            <a:ext cx="7392900" cy="251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7900"/>
              <a:t>03. What is       POM?</a:t>
            </a:r>
            <a:endParaRPr sz="7900"/>
          </a:p>
        </p:txBody>
      </p:sp>
      <p:pic>
        <p:nvPicPr>
          <p:cNvPr id="197" name="Google Shape;197;p15"/>
          <p:cNvPicPr preferRelativeResize="0"/>
          <p:nvPr/>
        </p:nvPicPr>
        <p:blipFill rotWithShape="1">
          <a:blip r:embed="rId3">
            <a:alphaModFix/>
          </a:blip>
          <a:srcRect/>
          <a:stretch/>
        </p:blipFill>
        <p:spPr>
          <a:xfrm>
            <a:off x="7547025" y="170575"/>
            <a:ext cx="1434675" cy="806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ctrTitle"/>
          </p:nvPr>
        </p:nvSpPr>
        <p:spPr>
          <a:xfrm>
            <a:off x="485875" y="266425"/>
            <a:ext cx="8183700" cy="681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es" sz="4500"/>
              <a:t>Intro a Automation</a:t>
            </a:r>
            <a:endParaRPr sz="4500"/>
          </a:p>
        </p:txBody>
      </p:sp>
      <p:sp>
        <p:nvSpPr>
          <p:cNvPr id="71" name="Google Shape;71;p2"/>
          <p:cNvSpPr txBox="1"/>
          <p:nvPr/>
        </p:nvSpPr>
        <p:spPr>
          <a:xfrm>
            <a:off x="485875" y="947425"/>
            <a:ext cx="7470000" cy="6465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3000"/>
              <a:buFont typeface="Arial"/>
              <a:buNone/>
            </a:pPr>
            <a:r>
              <a:rPr lang="es" sz="3000" b="1" i="0" u="none" strike="noStrike" cap="none">
                <a:solidFill>
                  <a:schemeClr val="dk2"/>
                </a:solidFill>
                <a:latin typeface="Raleway"/>
                <a:ea typeface="Raleway"/>
                <a:cs typeface="Raleway"/>
                <a:sym typeface="Raleway"/>
              </a:rPr>
              <a:t>Schedule (16hs)</a:t>
            </a:r>
            <a:endParaRPr sz="300" b="0" i="0" u="none" strike="noStrike" cap="none">
              <a:solidFill>
                <a:srgbClr val="000000"/>
              </a:solidFill>
              <a:latin typeface="Arial"/>
              <a:ea typeface="Arial"/>
              <a:cs typeface="Arial"/>
              <a:sym typeface="Arial"/>
            </a:endParaRPr>
          </a:p>
        </p:txBody>
      </p:sp>
      <p:pic>
        <p:nvPicPr>
          <p:cNvPr id="72" name="Google Shape;72;p2"/>
          <p:cNvPicPr preferRelativeResize="0"/>
          <p:nvPr/>
        </p:nvPicPr>
        <p:blipFill rotWithShape="1">
          <a:blip r:embed="rId3">
            <a:alphaModFix/>
          </a:blip>
          <a:srcRect/>
          <a:stretch/>
        </p:blipFill>
        <p:spPr>
          <a:xfrm>
            <a:off x="7555075" y="140425"/>
            <a:ext cx="1434675" cy="806999"/>
          </a:xfrm>
          <a:prstGeom prst="rect">
            <a:avLst/>
          </a:prstGeom>
          <a:noFill/>
          <a:ln>
            <a:noFill/>
          </a:ln>
        </p:spPr>
      </p:pic>
      <p:graphicFrame>
        <p:nvGraphicFramePr>
          <p:cNvPr id="73" name="Google Shape;73;p2"/>
          <p:cNvGraphicFramePr/>
          <p:nvPr/>
        </p:nvGraphicFramePr>
        <p:xfrm>
          <a:off x="885900" y="1593925"/>
          <a:ext cx="3000000" cy="3000000"/>
        </p:xfrm>
        <a:graphic>
          <a:graphicData uri="http://schemas.openxmlformats.org/drawingml/2006/table">
            <a:tbl>
              <a:tblPr>
                <a:noFill/>
                <a:tableStyleId>{4B48D205-9F44-4299-ABFB-B1E36E5695D3}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gridSpan="2">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Enero</a:t>
                      </a:r>
                      <a:endParaRPr sz="1400" b="1" u="none" strike="noStrike" cap="none"/>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6FA8DC"/>
                    </a:solidFill>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Lunes 25/07</a:t>
                      </a:r>
                      <a:endParaRPr sz="1400" b="1" u="none" strike="noStrike" cap="none"/>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2"/>
                        </a:buClr>
                        <a:buSzPts val="1100"/>
                        <a:buFont typeface="Arial"/>
                        <a:buNone/>
                      </a:pPr>
                      <a:r>
                        <a:rPr lang="es" sz="1400" u="none" strike="noStrike" cap="none">
                          <a:solidFill>
                            <a:schemeClr val="dk2"/>
                          </a:solidFill>
                        </a:rPr>
                        <a:t>Sesión Intro - </a:t>
                      </a:r>
                      <a:r>
                        <a:rPr lang="es" sz="1400" i="1" u="none" strike="noStrike" cap="none">
                          <a:solidFill>
                            <a:schemeClr val="dk2"/>
                          </a:solidFill>
                        </a:rPr>
                        <a:t>2 hs</a:t>
                      </a:r>
                      <a:endParaRPr sz="1400" i="1" u="none" strike="noStrike" cap="none">
                        <a:solidFill>
                          <a:schemeClr val="dk2"/>
                        </a:solidFill>
                      </a:endParaRPr>
                    </a:p>
                    <a:p>
                      <a:pPr marL="0" marR="0" lvl="0" indent="0" algn="ctr" rtl="0">
                        <a:lnSpc>
                          <a:spcPct val="100000"/>
                        </a:lnSpc>
                        <a:spcBef>
                          <a:spcPts val="0"/>
                        </a:spcBef>
                        <a:spcAft>
                          <a:spcPts val="0"/>
                        </a:spcAft>
                        <a:buClr>
                          <a:schemeClr val="dk2"/>
                        </a:buClr>
                        <a:buSzPts val="1100"/>
                        <a:buFont typeface="Arial"/>
                        <a:buNone/>
                      </a:pPr>
                      <a:r>
                        <a:rPr lang="es" sz="1400" u="none" strike="noStrike" cap="none">
                          <a:solidFill>
                            <a:schemeClr val="dk2"/>
                          </a:solidFill>
                        </a:rPr>
                        <a:t>Media Exchange - </a:t>
                      </a:r>
                      <a:r>
                        <a:rPr lang="es" sz="1400" i="1" u="none" strike="noStrike" cap="none">
                          <a:solidFill>
                            <a:schemeClr val="dk2"/>
                          </a:solidFill>
                        </a:rPr>
                        <a:t>2 hs</a:t>
                      </a:r>
                      <a:endParaRPr sz="1400" i="1" u="none" strike="noStrike" cap="none">
                        <a:solidFill>
                          <a:schemeClr val="dk2"/>
                        </a:solidFill>
                      </a:endParaRPr>
                    </a:p>
                    <a:p>
                      <a:pPr marL="0" marR="0" lvl="0" indent="0" algn="ctr" rtl="0">
                        <a:lnSpc>
                          <a:spcPct val="100000"/>
                        </a:lnSpc>
                        <a:spcBef>
                          <a:spcPts val="0"/>
                        </a:spcBef>
                        <a:spcAft>
                          <a:spcPts val="0"/>
                        </a:spcAft>
                        <a:buClr>
                          <a:schemeClr val="dk2"/>
                        </a:buClr>
                        <a:buSzPts val="1100"/>
                        <a:buFont typeface="Arial"/>
                        <a:buNone/>
                      </a:pPr>
                      <a:r>
                        <a:rPr lang="es" sz="1400" u="none" strike="noStrike" cap="none">
                          <a:solidFill>
                            <a:schemeClr val="dk2"/>
                          </a:solidFill>
                        </a:rPr>
                        <a:t>Self study - </a:t>
                      </a:r>
                      <a:r>
                        <a:rPr lang="es" sz="1400" i="1" u="none" strike="noStrike" cap="none">
                          <a:solidFill>
                            <a:schemeClr val="dk2"/>
                          </a:solidFill>
                        </a:rPr>
                        <a:t>2 hs</a:t>
                      </a:r>
                      <a:endParaRPr sz="1400" i="1" u="none" strike="noStrike" cap="none"/>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Jueves 28/07</a:t>
                      </a:r>
                      <a:endParaRPr sz="1400" b="1" u="none" strike="noStrike" cap="none"/>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Checkpoint Q&amp;A 1 - </a:t>
                      </a:r>
                      <a:r>
                        <a:rPr lang="es" sz="1400" i="1" u="none" strike="noStrike" cap="none"/>
                        <a:t>2 hs</a:t>
                      </a:r>
                      <a:endParaRPr sz="1400" i="1" u="none" strike="noStrike" cap="none"/>
                    </a:p>
                    <a:p>
                      <a:pPr marL="0" marR="0" lvl="0" indent="0" algn="ctr" rtl="0">
                        <a:lnSpc>
                          <a:spcPct val="100000"/>
                        </a:lnSpc>
                        <a:spcBef>
                          <a:spcPts val="0"/>
                        </a:spcBef>
                        <a:spcAft>
                          <a:spcPts val="0"/>
                        </a:spcAft>
                        <a:buClr>
                          <a:srgbClr val="000000"/>
                        </a:buClr>
                        <a:buSzPts val="1400"/>
                        <a:buFont typeface="Arial"/>
                        <a:buNone/>
                      </a:pPr>
                      <a:r>
                        <a:rPr lang="es" sz="1400" u="none" strike="noStrike" cap="none"/>
                        <a:t>Self study - </a:t>
                      </a:r>
                      <a:r>
                        <a:rPr lang="es" sz="1400" i="1" u="none" strike="noStrike" cap="none"/>
                        <a:t>2 hs</a:t>
                      </a:r>
                      <a:endParaRPr sz="1400" i="1" u="none" strike="noStrike" cap="none"/>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Martes 2/08</a:t>
                      </a:r>
                      <a:endParaRPr sz="1400" b="1" u="none" strike="noStrike" cap="none"/>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Checkpoint Q&amp;A 2 - </a:t>
                      </a:r>
                      <a:r>
                        <a:rPr lang="es" sz="1400" i="1" u="none" strike="noStrike" cap="none"/>
                        <a:t>2 hs</a:t>
                      </a:r>
                      <a:endParaRPr sz="1400" i="1" u="none" strike="noStrike" cap="none"/>
                    </a:p>
                    <a:p>
                      <a:pPr marL="0" marR="0" lvl="0" indent="0" algn="ctr" rtl="0">
                        <a:lnSpc>
                          <a:spcPct val="100000"/>
                        </a:lnSpc>
                        <a:spcBef>
                          <a:spcPts val="0"/>
                        </a:spcBef>
                        <a:spcAft>
                          <a:spcPts val="0"/>
                        </a:spcAft>
                        <a:buClr>
                          <a:srgbClr val="000000"/>
                        </a:buClr>
                        <a:buSzPts val="1400"/>
                        <a:buFont typeface="Arial"/>
                        <a:buNone/>
                      </a:pPr>
                      <a:r>
                        <a:rPr lang="es" sz="1400" u="none" strike="noStrike" cap="none"/>
                        <a:t>Self study - </a:t>
                      </a:r>
                      <a:r>
                        <a:rPr lang="es" sz="1400" i="1" u="none" strike="noStrike" cap="none"/>
                        <a:t>2hs</a:t>
                      </a:r>
                      <a:endParaRPr sz="1400" i="1" u="none" strike="noStrike" cap="none"/>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60275">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Viernes 5/08</a:t>
                      </a:r>
                      <a:endParaRPr sz="1400" b="1" u="none" strike="noStrike" cap="none"/>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Final Checkpoint - </a:t>
                      </a:r>
                      <a:r>
                        <a:rPr lang="es" sz="1400" i="1" u="none" strike="noStrike" cap="none"/>
                        <a:t>2 hs</a:t>
                      </a:r>
                      <a:endParaRPr sz="1400" i="1" u="none" strike="noStrike" cap="none"/>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6"/>
          <p:cNvSpPr txBox="1">
            <a:spLocks noGrp="1"/>
          </p:cNvSpPr>
          <p:nvPr>
            <p:ph type="ctrTitle"/>
          </p:nvPr>
        </p:nvSpPr>
        <p:spPr>
          <a:xfrm>
            <a:off x="642675" y="255925"/>
            <a:ext cx="4419300" cy="636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600"/>
              <a:t>Page Object Model</a:t>
            </a:r>
            <a:endParaRPr sz="3600"/>
          </a:p>
        </p:txBody>
      </p:sp>
      <p:pic>
        <p:nvPicPr>
          <p:cNvPr id="203" name="Google Shape;203;p16"/>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204" name="Google Shape;204;p16"/>
          <p:cNvSpPr txBox="1"/>
          <p:nvPr/>
        </p:nvSpPr>
        <p:spPr>
          <a:xfrm>
            <a:off x="458850" y="947300"/>
            <a:ext cx="8436900" cy="180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s" sz="1500" b="0" i="0" u="none" strike="noStrike" cap="none">
                <a:solidFill>
                  <a:srgbClr val="000000"/>
                </a:solidFill>
                <a:latin typeface="Source Sans Pro"/>
                <a:ea typeface="Source Sans Pro"/>
                <a:cs typeface="Source Sans Pro"/>
                <a:sym typeface="Source Sans Pro"/>
              </a:rPr>
              <a:t>Es un patrón de diseño de objetos en Selenium, donde las páginas web se representan como clases y los diversos elementos de la página se definen como variables en la clase. Todas las interacciones de usuario posibles se pueden implementar como métodos en la clase.</a:t>
            </a:r>
            <a:endParaRPr sz="15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500"/>
              <a:buFont typeface="Arial"/>
              <a:buNone/>
            </a:pPr>
            <a:r>
              <a:rPr lang="es" sz="1500" b="0" i="0" u="none" strike="noStrike" cap="none">
                <a:solidFill>
                  <a:srgbClr val="000000"/>
                </a:solidFill>
                <a:latin typeface="Source Sans Pro"/>
                <a:ea typeface="Source Sans Pro"/>
                <a:cs typeface="Source Sans Pro"/>
                <a:sym typeface="Source Sans Pro"/>
              </a:rPr>
              <a:t>Dado que los métodos bien nombrados en las clases son fáciles de leer, esto funciona como una forma elegante de implementar rutinas de prueba que son legibles y más fáciles de mantener o actualizar en el futuro.</a:t>
            </a:r>
            <a:endParaRPr sz="1500" b="0" i="0" u="none" strike="noStrike" cap="none">
              <a:solidFill>
                <a:srgbClr val="000000"/>
              </a:solidFill>
              <a:latin typeface="Source Sans Pro"/>
              <a:ea typeface="Source Sans Pro"/>
              <a:cs typeface="Source Sans Pro"/>
              <a:sym typeface="Source Sans Pro"/>
            </a:endParaRPr>
          </a:p>
        </p:txBody>
      </p:sp>
      <p:pic>
        <p:nvPicPr>
          <p:cNvPr id="205" name="Google Shape;205;p16"/>
          <p:cNvPicPr preferRelativeResize="0"/>
          <p:nvPr/>
        </p:nvPicPr>
        <p:blipFill rotWithShape="1">
          <a:blip r:embed="rId4">
            <a:alphaModFix/>
          </a:blip>
          <a:srcRect/>
          <a:stretch/>
        </p:blipFill>
        <p:spPr>
          <a:xfrm>
            <a:off x="688702" y="2748200"/>
            <a:ext cx="3538688" cy="2229217"/>
          </a:xfrm>
          <a:prstGeom prst="rect">
            <a:avLst/>
          </a:prstGeom>
          <a:noFill/>
          <a:ln>
            <a:noFill/>
          </a:ln>
        </p:spPr>
      </p:pic>
      <p:pic>
        <p:nvPicPr>
          <p:cNvPr id="206" name="Google Shape;206;p16"/>
          <p:cNvPicPr preferRelativeResize="0"/>
          <p:nvPr/>
        </p:nvPicPr>
        <p:blipFill rotWithShape="1">
          <a:blip r:embed="rId5">
            <a:alphaModFix/>
          </a:blip>
          <a:srcRect/>
          <a:stretch/>
        </p:blipFill>
        <p:spPr>
          <a:xfrm>
            <a:off x="5835297" y="2790467"/>
            <a:ext cx="1612425" cy="21446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ctrTitle"/>
          </p:nvPr>
        </p:nvSpPr>
        <p:spPr>
          <a:xfrm>
            <a:off x="642675" y="255925"/>
            <a:ext cx="4419300" cy="636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600"/>
              <a:t>Ventajas POM</a:t>
            </a:r>
            <a:endParaRPr sz="3600"/>
          </a:p>
        </p:txBody>
      </p:sp>
      <p:pic>
        <p:nvPicPr>
          <p:cNvPr id="212" name="Google Shape;212;p36"/>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213" name="Google Shape;213;p36"/>
          <p:cNvSpPr txBox="1"/>
          <p:nvPr/>
        </p:nvSpPr>
        <p:spPr>
          <a:xfrm>
            <a:off x="544800" y="1212344"/>
            <a:ext cx="84369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s" sz="1500" b="1" i="0" u="none" strike="noStrike" cap="none">
                <a:solidFill>
                  <a:srgbClr val="000000"/>
                </a:solidFill>
                <a:latin typeface="Source Sans Pro"/>
                <a:ea typeface="Source Sans Pro"/>
                <a:cs typeface="Source Sans Pro"/>
                <a:sym typeface="Source Sans Pro"/>
              </a:rPr>
              <a:t>1-</a:t>
            </a:r>
            <a:r>
              <a:rPr lang="es" sz="1500" b="0" i="0" u="none" strike="noStrike" cap="none">
                <a:solidFill>
                  <a:srgbClr val="000000"/>
                </a:solidFill>
                <a:latin typeface="Source Sans Pro"/>
                <a:ea typeface="Source Sans Pro"/>
                <a:cs typeface="Source Sans Pro"/>
                <a:sym typeface="Source Sans Pro"/>
              </a:rPr>
              <a:t> Los métodos y los flujos entre interfaces de usuario deben estar separados de la verificación. Esto hace que nuestro código sea más limpio y fácil de entender.</a:t>
            </a:r>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500"/>
              <a:buFont typeface="Arial"/>
              <a:buNone/>
            </a:pPr>
            <a:r>
              <a:rPr lang="es" sz="1500" b="1" i="0" u="none" strike="noStrike" cap="none">
                <a:solidFill>
                  <a:srgbClr val="000000"/>
                </a:solidFill>
                <a:latin typeface="Source Sans Pro"/>
                <a:ea typeface="Source Sans Pro"/>
                <a:cs typeface="Source Sans Pro"/>
                <a:sym typeface="Source Sans Pro"/>
              </a:rPr>
              <a:t>2-</a:t>
            </a:r>
            <a:r>
              <a:rPr lang="es" sz="1500" b="0" i="0" u="none" strike="noStrike" cap="none">
                <a:solidFill>
                  <a:srgbClr val="000000"/>
                </a:solidFill>
                <a:latin typeface="Source Sans Pro"/>
                <a:ea typeface="Source Sans Pro"/>
                <a:cs typeface="Source Sans Pro"/>
                <a:sym typeface="Source Sans Pro"/>
              </a:rPr>
              <a:t> El repositorio de objetos es independiente de los casos de prueba , por lo que podemos usar el mismo repositorio de objetos para un propósito diferente con diferentes herramientas.</a:t>
            </a:r>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500"/>
              <a:buFont typeface="Arial"/>
              <a:buNone/>
            </a:pPr>
            <a:r>
              <a:rPr lang="es" sz="1500" b="1" i="0" u="none" strike="noStrike" cap="none">
                <a:solidFill>
                  <a:schemeClr val="lt1"/>
                </a:solidFill>
                <a:latin typeface="Source Sans Pro"/>
                <a:ea typeface="Source Sans Pro"/>
                <a:cs typeface="Source Sans Pro"/>
                <a:sym typeface="Source Sans Pro"/>
              </a:rPr>
              <a:t>3-</a:t>
            </a:r>
            <a:r>
              <a:rPr lang="es" sz="1500" b="0" i="0" u="none" strike="noStrike" cap="none">
                <a:solidFill>
                  <a:schemeClr val="lt1"/>
                </a:solidFill>
                <a:latin typeface="Source Sans Pro"/>
                <a:ea typeface="Source Sans Pro"/>
                <a:cs typeface="Source Sans Pro"/>
                <a:sym typeface="Source Sans Pro"/>
              </a:rPr>
              <a:t> El código se reduce y se optimiza debido a los métodos de página reutilizables en las clases POM.</a:t>
            </a:r>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500"/>
              <a:buFont typeface="Arial"/>
              <a:buNone/>
            </a:pPr>
            <a:r>
              <a:rPr lang="es" sz="1500" b="1" i="0" u="none" strike="noStrike" cap="none">
                <a:solidFill>
                  <a:schemeClr val="lt1"/>
                </a:solidFill>
                <a:latin typeface="Source Sans Pro"/>
                <a:ea typeface="Source Sans Pro"/>
                <a:cs typeface="Source Sans Pro"/>
                <a:sym typeface="Source Sans Pro"/>
              </a:rPr>
              <a:t>4-</a:t>
            </a:r>
            <a:r>
              <a:rPr lang="es" sz="1500" b="0" i="0" u="none" strike="noStrike" cap="none">
                <a:solidFill>
                  <a:schemeClr val="lt1"/>
                </a:solidFill>
                <a:latin typeface="Source Sans Pro"/>
                <a:ea typeface="Source Sans Pro"/>
                <a:cs typeface="Source Sans Pro"/>
                <a:sym typeface="Source Sans Pro"/>
              </a:rPr>
              <a:t> Métodos con nombres más realistas con la acción que se lleva a cabo en la interfaz de usuario.</a:t>
            </a:r>
            <a:endParaRPr sz="1500" b="0" i="0" u="none" strike="noStrike" cap="none">
              <a:solidFill>
                <a:schemeClr val="lt1"/>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txBox="1">
            <a:spLocks noGrp="1"/>
          </p:cNvSpPr>
          <p:nvPr>
            <p:ph type="ctrTitle"/>
          </p:nvPr>
        </p:nvSpPr>
        <p:spPr>
          <a:xfrm>
            <a:off x="842500" y="133025"/>
            <a:ext cx="7392900" cy="251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10000"/>
              <a:t>Exercising</a:t>
            </a:r>
            <a:endParaRPr sz="10000"/>
          </a:p>
        </p:txBody>
      </p:sp>
      <p:pic>
        <p:nvPicPr>
          <p:cNvPr id="219" name="Google Shape;219;p17"/>
          <p:cNvPicPr preferRelativeResize="0"/>
          <p:nvPr/>
        </p:nvPicPr>
        <p:blipFill rotWithShape="1">
          <a:blip r:embed="rId3">
            <a:alphaModFix/>
          </a:blip>
          <a:srcRect/>
          <a:stretch/>
        </p:blipFill>
        <p:spPr>
          <a:xfrm>
            <a:off x="7547025" y="170575"/>
            <a:ext cx="1434675" cy="806999"/>
          </a:xfrm>
          <a:prstGeom prst="rect">
            <a:avLst/>
          </a:prstGeom>
          <a:noFill/>
          <a:ln>
            <a:noFill/>
          </a:ln>
        </p:spPr>
      </p:pic>
      <p:pic>
        <p:nvPicPr>
          <p:cNvPr id="220" name="Google Shape;220;p17"/>
          <p:cNvPicPr preferRelativeResize="0"/>
          <p:nvPr/>
        </p:nvPicPr>
        <p:blipFill rotWithShape="1">
          <a:blip r:embed="rId4">
            <a:alphaModFix/>
          </a:blip>
          <a:srcRect/>
          <a:stretch/>
        </p:blipFill>
        <p:spPr>
          <a:xfrm>
            <a:off x="5473250" y="2761525"/>
            <a:ext cx="2815651" cy="2189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ctrTitle"/>
          </p:nvPr>
        </p:nvSpPr>
        <p:spPr>
          <a:xfrm>
            <a:off x="324450" y="107725"/>
            <a:ext cx="7392900" cy="1154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7200"/>
              <a:t>Requerimientos</a:t>
            </a:r>
            <a:endParaRPr sz="7200"/>
          </a:p>
        </p:txBody>
      </p:sp>
      <p:pic>
        <p:nvPicPr>
          <p:cNvPr id="226" name="Google Shape;226;p18"/>
          <p:cNvPicPr preferRelativeResize="0"/>
          <p:nvPr/>
        </p:nvPicPr>
        <p:blipFill rotWithShape="1">
          <a:blip r:embed="rId3">
            <a:alphaModFix/>
          </a:blip>
          <a:srcRect/>
          <a:stretch/>
        </p:blipFill>
        <p:spPr>
          <a:xfrm>
            <a:off x="7547025" y="170575"/>
            <a:ext cx="1434675" cy="806999"/>
          </a:xfrm>
          <a:prstGeom prst="rect">
            <a:avLst/>
          </a:prstGeom>
          <a:noFill/>
          <a:ln>
            <a:noFill/>
          </a:ln>
        </p:spPr>
      </p:pic>
      <p:graphicFrame>
        <p:nvGraphicFramePr>
          <p:cNvPr id="227" name="Google Shape;227;p18"/>
          <p:cNvGraphicFramePr/>
          <p:nvPr/>
        </p:nvGraphicFramePr>
        <p:xfrm>
          <a:off x="971275" y="1300015"/>
          <a:ext cx="7201450" cy="1368225"/>
        </p:xfrm>
        <a:graphic>
          <a:graphicData uri="http://schemas.openxmlformats.org/drawingml/2006/table">
            <a:tbl>
              <a:tblPr>
                <a:noFill/>
                <a:tableStyleId>{4B48D205-9F44-4299-ABFB-B1E36E5695D3}</a:tableStyleId>
              </a:tblPr>
              <a:tblGrid>
                <a:gridCol w="7201450">
                  <a:extLst>
                    <a:ext uri="{9D8B030D-6E8A-4147-A177-3AD203B41FA5}">
                      <a16:colId xmlns:a16="http://schemas.microsoft.com/office/drawing/2014/main" val="20000"/>
                    </a:ext>
                  </a:extLst>
                </a:gridCol>
              </a:tblGrid>
              <a:tr h="47577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t>1- Instalar </a:t>
                      </a:r>
                      <a:r>
                        <a:rPr lang="es" sz="1400" u="sng" strike="noStrike" cap="none">
                          <a:solidFill>
                            <a:schemeClr val="hlink"/>
                          </a:solidFill>
                          <a:hlinkClick r:id="rId4"/>
                        </a:rPr>
                        <a:t>Visual Studio Code</a:t>
                      </a:r>
                      <a:r>
                        <a:rPr lang="es" sz="1400" u="none" strike="noStrike" cap="none"/>
                        <a:t>.</a:t>
                      </a:r>
                      <a:endParaRPr sz="1400" u="none" strike="noStrike" cap="none"/>
                    </a:p>
                  </a:txBody>
                  <a:tcPr marL="91425" marR="91425" marT="91425" marB="91425">
                    <a:solidFill>
                      <a:schemeClr val="lt1"/>
                    </a:solidFill>
                  </a:tcPr>
                </a:tc>
                <a:extLst>
                  <a:ext uri="{0D108BD9-81ED-4DB2-BD59-A6C34878D82A}">
                    <a16:rowId xmlns:a16="http://schemas.microsoft.com/office/drawing/2014/main" val="10000"/>
                  </a:ext>
                </a:extLst>
              </a:tr>
              <a:tr h="89245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t>3- Instalar extensiones de VS Code.</a:t>
                      </a:r>
                      <a:endParaRPr/>
                    </a:p>
                    <a:p>
                      <a:pPr marL="0" marR="0" lvl="0" indent="0" algn="l" rtl="0">
                        <a:lnSpc>
                          <a:spcPct val="100000"/>
                        </a:lnSpc>
                        <a:spcBef>
                          <a:spcPts val="0"/>
                        </a:spcBef>
                        <a:spcAft>
                          <a:spcPts val="0"/>
                        </a:spcAft>
                        <a:buClr>
                          <a:srgbClr val="000000"/>
                        </a:buClr>
                        <a:buSzPts val="1400"/>
                        <a:buFont typeface="Arial"/>
                        <a:buNone/>
                      </a:pPr>
                      <a:r>
                        <a:rPr lang="es" sz="1400" u="none" strike="noStrike" cap="none"/>
                        <a:t>   • C#</a:t>
                      </a:r>
                      <a:endParaRPr/>
                    </a:p>
                    <a:p>
                      <a:pPr marL="0" marR="0" lvl="0" indent="0" algn="l" rtl="0">
                        <a:lnSpc>
                          <a:spcPct val="100000"/>
                        </a:lnSpc>
                        <a:spcBef>
                          <a:spcPts val="0"/>
                        </a:spcBef>
                        <a:spcAft>
                          <a:spcPts val="0"/>
                        </a:spcAft>
                        <a:buClr>
                          <a:srgbClr val="000000"/>
                        </a:buClr>
                        <a:buSzPts val="1400"/>
                        <a:buFont typeface="Arial"/>
                        <a:buNone/>
                      </a:pPr>
                      <a:r>
                        <a:rPr lang="es" sz="1400" u="none" strike="noStrike" cap="none"/>
                        <a:t>   • NuGet Package Manager</a:t>
                      </a:r>
                      <a:endParaRPr sz="1400" u="none" strike="noStrike" cap="none"/>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graphicFrame>
        <p:nvGraphicFramePr>
          <p:cNvPr id="228" name="Google Shape;228;p18"/>
          <p:cNvGraphicFramePr/>
          <p:nvPr/>
        </p:nvGraphicFramePr>
        <p:xfrm>
          <a:off x="971275" y="2668242"/>
          <a:ext cx="7201450" cy="1463010"/>
        </p:xfrm>
        <a:graphic>
          <a:graphicData uri="http://schemas.openxmlformats.org/drawingml/2006/table">
            <a:tbl>
              <a:tblPr>
                <a:noFill/>
                <a:tableStyleId>{4B48D205-9F44-4299-ABFB-B1E36E5695D3}</a:tableStyleId>
              </a:tblPr>
              <a:tblGrid>
                <a:gridCol w="7201450">
                  <a:extLst>
                    <a:ext uri="{9D8B030D-6E8A-4147-A177-3AD203B41FA5}">
                      <a16:colId xmlns:a16="http://schemas.microsoft.com/office/drawing/2014/main" val="20000"/>
                    </a:ext>
                  </a:extLst>
                </a:gridCol>
              </a:tblGrid>
              <a:tr h="133867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t>4- Desde NuGet Package Manager (Ctrl + Shift + P) instalamos:</a:t>
                      </a:r>
                      <a:endParaRPr/>
                    </a:p>
                    <a:p>
                      <a:pPr marL="0" marR="0" lvl="0" indent="0" algn="l" rtl="0">
                        <a:lnSpc>
                          <a:spcPct val="100000"/>
                        </a:lnSpc>
                        <a:spcBef>
                          <a:spcPts val="0"/>
                        </a:spcBef>
                        <a:spcAft>
                          <a:spcPts val="0"/>
                        </a:spcAft>
                        <a:buClr>
                          <a:srgbClr val="000000"/>
                        </a:buClr>
                        <a:buSzPts val="1400"/>
                        <a:buFont typeface="Arial"/>
                        <a:buNone/>
                      </a:pPr>
                      <a:r>
                        <a:rPr lang="es" sz="1400" u="none" strike="noStrike" cap="none"/>
                        <a:t>      • WebDriverManager</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s" sz="1400" u="none" strike="noStrike" cap="none"/>
                        <a:t>      • Selenium</a:t>
                      </a:r>
                      <a:endParaRPr/>
                    </a:p>
                    <a:p>
                      <a:pPr marL="0" marR="0" lvl="0" indent="0" algn="l" rtl="0">
                        <a:lnSpc>
                          <a:spcPct val="100000"/>
                        </a:lnSpc>
                        <a:spcBef>
                          <a:spcPts val="0"/>
                        </a:spcBef>
                        <a:spcAft>
                          <a:spcPts val="0"/>
                        </a:spcAft>
                        <a:buClr>
                          <a:srgbClr val="000000"/>
                        </a:buClr>
                        <a:buSzPts val="1400"/>
                        <a:buFont typeface="Arial"/>
                        <a:buNone/>
                      </a:pPr>
                      <a:r>
                        <a:rPr lang="es" sz="1400" u="none" strike="noStrike" cap="none"/>
                        <a:t>      • NUnit</a:t>
                      </a:r>
                      <a:endParaRPr/>
                    </a:p>
                    <a:p>
                      <a:pPr marL="0" marR="0" lvl="0" indent="0" algn="l" rtl="0">
                        <a:lnSpc>
                          <a:spcPct val="100000"/>
                        </a:lnSpc>
                        <a:spcBef>
                          <a:spcPts val="0"/>
                        </a:spcBef>
                        <a:spcAft>
                          <a:spcPts val="0"/>
                        </a:spcAft>
                        <a:buClr>
                          <a:srgbClr val="000000"/>
                        </a:buClr>
                        <a:buSzPts val="1400"/>
                        <a:buFont typeface="Arial"/>
                        <a:buNone/>
                      </a:pPr>
                      <a:r>
                        <a:rPr lang="es" sz="1400" u="none" strike="noStrike" cap="none"/>
                        <a:t>      • NUnit3TestAdapter</a:t>
                      </a:r>
                      <a:endParaRPr/>
                    </a:p>
                    <a:p>
                      <a:pPr marL="0" marR="0" lvl="0" indent="0" algn="l" rtl="0">
                        <a:lnSpc>
                          <a:spcPct val="100000"/>
                        </a:lnSpc>
                        <a:spcBef>
                          <a:spcPts val="0"/>
                        </a:spcBef>
                        <a:spcAft>
                          <a:spcPts val="0"/>
                        </a:spcAft>
                        <a:buClr>
                          <a:srgbClr val="000000"/>
                        </a:buClr>
                        <a:buSzPts val="1400"/>
                        <a:buFont typeface="Arial"/>
                        <a:buNone/>
                      </a:pPr>
                      <a:r>
                        <a:rPr lang="es" sz="1400" u="none" strike="noStrike" cap="none"/>
                        <a:t>      • TestPlatform</a:t>
                      </a:r>
                      <a:endParaRPr sz="1400" u="none" strike="noStrike" cap="none"/>
                    </a:p>
                  </a:txBody>
                  <a:tcPr marL="91425" marR="91425" marT="91425" marB="91425">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ctrTitle"/>
          </p:nvPr>
        </p:nvSpPr>
        <p:spPr>
          <a:xfrm>
            <a:off x="346650" y="96775"/>
            <a:ext cx="3916200" cy="954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5100"/>
              <a:t>Exercise #1</a:t>
            </a:r>
            <a:endParaRPr sz="5100"/>
          </a:p>
        </p:txBody>
      </p:sp>
      <p:pic>
        <p:nvPicPr>
          <p:cNvPr id="234" name="Google Shape;234;p19"/>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235" name="Google Shape;235;p19"/>
          <p:cNvSpPr txBox="1"/>
          <p:nvPr/>
        </p:nvSpPr>
        <p:spPr>
          <a:xfrm>
            <a:off x="1684925" y="1051363"/>
            <a:ext cx="37407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s" sz="2600" b="0" i="0" u="none" strike="noStrike" cap="none">
                <a:solidFill>
                  <a:schemeClr val="lt2"/>
                </a:solidFill>
                <a:latin typeface="Source Sans Pro"/>
                <a:ea typeface="Source Sans Pro"/>
                <a:cs typeface="Source Sans Pro"/>
                <a:sym typeface="Source Sans Pro"/>
              </a:rPr>
              <a:t>Perform a Google Search</a:t>
            </a:r>
            <a:endParaRPr sz="1600" b="0" i="0" u="none" strike="noStrike" cap="none">
              <a:solidFill>
                <a:srgbClr val="000000"/>
              </a:solidFill>
              <a:latin typeface="Arial"/>
              <a:ea typeface="Arial"/>
              <a:cs typeface="Arial"/>
              <a:sym typeface="Arial"/>
            </a:endParaRPr>
          </a:p>
        </p:txBody>
      </p:sp>
      <p:pic>
        <p:nvPicPr>
          <p:cNvPr id="236" name="Google Shape;236;p19"/>
          <p:cNvPicPr preferRelativeResize="0"/>
          <p:nvPr/>
        </p:nvPicPr>
        <p:blipFill rotWithShape="1">
          <a:blip r:embed="rId4">
            <a:alphaModFix/>
          </a:blip>
          <a:srcRect/>
          <a:stretch/>
        </p:blipFill>
        <p:spPr>
          <a:xfrm>
            <a:off x="924425" y="1051369"/>
            <a:ext cx="585000" cy="585000"/>
          </a:xfrm>
          <a:prstGeom prst="rect">
            <a:avLst/>
          </a:prstGeom>
          <a:noFill/>
          <a:ln>
            <a:noFill/>
          </a:ln>
        </p:spPr>
      </p:pic>
      <p:graphicFrame>
        <p:nvGraphicFramePr>
          <p:cNvPr id="237" name="Google Shape;237;p19"/>
          <p:cNvGraphicFramePr/>
          <p:nvPr/>
        </p:nvGraphicFramePr>
        <p:xfrm>
          <a:off x="2762250" y="1774525"/>
          <a:ext cx="3619500" cy="2803980"/>
        </p:xfrm>
        <a:graphic>
          <a:graphicData uri="http://schemas.openxmlformats.org/drawingml/2006/table">
            <a:tbl>
              <a:tblPr>
                <a:noFill/>
                <a:tableStyleId>{4B48D205-9F44-4299-ABFB-B1E36E5695D3}</a:tableStyleId>
              </a:tblPr>
              <a:tblGrid>
                <a:gridCol w="3619500">
                  <a:extLst>
                    <a:ext uri="{9D8B030D-6E8A-4147-A177-3AD203B41FA5}">
                      <a16:colId xmlns:a16="http://schemas.microsoft.com/office/drawing/2014/main" val="20000"/>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Step by Step Test</a:t>
                      </a:r>
                      <a:endParaRPr sz="1400" b="1" u="none" strike="noStrike" cap="none"/>
                    </a:p>
                  </a:txBody>
                  <a:tcPr marL="91425" marR="91425" marT="91425" marB="91425">
                    <a:solidFill>
                      <a:srgbClr val="6FA8D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b="1" u="none" strike="noStrike" cap="none"/>
                        <a:t>1.</a:t>
                      </a:r>
                      <a:r>
                        <a:rPr lang="es" sz="1400" u="none" strike="noStrike" cap="none"/>
                        <a:t>Navigate Google Home page.</a:t>
                      </a:r>
                      <a:endParaRPr sz="1400" u="none" strike="noStrike" cap="none"/>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b="1" u="none" strike="noStrike" cap="none"/>
                        <a:t>2. </a:t>
                      </a:r>
                      <a:r>
                        <a:rPr lang="es" sz="1400" u="none" strike="noStrike" cap="none"/>
                        <a:t>Define and perform Home page validations.</a:t>
                      </a:r>
                      <a:endParaRPr sz="1400" u="none" strike="noStrike" cap="none"/>
                    </a:p>
                  </a:txBody>
                  <a:tcPr marL="91425" marR="91425" marT="91425" marB="91425">
                    <a:solidFill>
                      <a:schemeClr val="lt1"/>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b="1" u="none" strike="noStrike" cap="none"/>
                        <a:t>3. </a:t>
                      </a:r>
                      <a:r>
                        <a:rPr lang="es" sz="1400" u="none" strike="noStrike" cap="none"/>
                        <a:t>Perform a search for the following term: “</a:t>
                      </a:r>
                      <a:r>
                        <a:rPr lang="es" sz="1400" b="1" u="none" strike="noStrike" cap="none">
                          <a:solidFill>
                            <a:srgbClr val="93C47D"/>
                          </a:solidFill>
                        </a:rPr>
                        <a:t>Selenium</a:t>
                      </a:r>
                      <a:r>
                        <a:rPr lang="es" sz="1400" u="none" strike="noStrike" cap="none"/>
                        <a:t>”.</a:t>
                      </a:r>
                      <a:endParaRPr sz="1400" u="none" strike="noStrike" cap="none"/>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b="1" u="none" strike="noStrike" cap="none"/>
                        <a:t>4. </a:t>
                      </a:r>
                      <a:r>
                        <a:rPr lang="es" sz="1400" u="none" strike="noStrike" cap="none"/>
                        <a:t>Click first result.</a:t>
                      </a:r>
                      <a:endParaRPr sz="1400" u="none" strike="noStrike" cap="none"/>
                    </a:p>
                  </a:txBody>
                  <a:tcPr marL="91425" marR="91425" marT="91425" marB="91425">
                    <a:solidFill>
                      <a:schemeClr val="lt1"/>
                    </a:solidFill>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b="1" u="none" strike="noStrike" cap="none"/>
                        <a:t>5. </a:t>
                      </a:r>
                      <a:r>
                        <a:rPr lang="es" sz="1400" u="none" strike="noStrike" cap="none"/>
                        <a:t>Validate page title “Selenium”.</a:t>
                      </a:r>
                      <a:endParaRPr sz="1400" u="none" strike="noStrike" cap="none"/>
                    </a:p>
                  </a:txBody>
                  <a:tcPr marL="91425" marR="91425" marT="91425" marB="91425">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ctrTitle"/>
          </p:nvPr>
        </p:nvSpPr>
        <p:spPr>
          <a:xfrm>
            <a:off x="483700" y="241825"/>
            <a:ext cx="2926500" cy="664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800"/>
              <a:t>Exercise #2</a:t>
            </a:r>
            <a:endParaRPr sz="3800"/>
          </a:p>
        </p:txBody>
      </p:sp>
      <p:pic>
        <p:nvPicPr>
          <p:cNvPr id="243" name="Google Shape;243;p20"/>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244" name="Google Shape;244;p20"/>
          <p:cNvSpPr txBox="1"/>
          <p:nvPr/>
        </p:nvSpPr>
        <p:spPr>
          <a:xfrm>
            <a:off x="3337725" y="289375"/>
            <a:ext cx="42093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a:solidFill>
                  <a:schemeClr val="lt2"/>
                </a:solidFill>
                <a:latin typeface="Source Sans Pro"/>
                <a:ea typeface="Source Sans Pro"/>
                <a:cs typeface="Source Sans Pro"/>
                <a:sym typeface="Source Sans Pro"/>
              </a:rPr>
              <a:t>More realistic situation - Login</a:t>
            </a:r>
            <a:endParaRPr sz="1500" b="0" i="0" u="none" strike="noStrike" cap="none">
              <a:solidFill>
                <a:srgbClr val="000000"/>
              </a:solidFill>
              <a:latin typeface="Arial"/>
              <a:ea typeface="Arial"/>
              <a:cs typeface="Arial"/>
              <a:sym typeface="Arial"/>
            </a:endParaRPr>
          </a:p>
        </p:txBody>
      </p:sp>
      <p:graphicFrame>
        <p:nvGraphicFramePr>
          <p:cNvPr id="245" name="Google Shape;245;p20"/>
          <p:cNvGraphicFramePr/>
          <p:nvPr/>
        </p:nvGraphicFramePr>
        <p:xfrm>
          <a:off x="39325" y="977575"/>
          <a:ext cx="9065350" cy="3910410"/>
        </p:xfrm>
        <a:graphic>
          <a:graphicData uri="http://schemas.openxmlformats.org/drawingml/2006/table">
            <a:tbl>
              <a:tblPr>
                <a:noFill/>
                <a:tableStyleId>{4B48D205-9F44-4299-ABFB-B1E36E5695D3}</a:tableStyleId>
              </a:tblPr>
              <a:tblGrid>
                <a:gridCol w="4532675">
                  <a:extLst>
                    <a:ext uri="{9D8B030D-6E8A-4147-A177-3AD203B41FA5}">
                      <a16:colId xmlns:a16="http://schemas.microsoft.com/office/drawing/2014/main" val="20000"/>
                    </a:ext>
                  </a:extLst>
                </a:gridCol>
                <a:gridCol w="4532675">
                  <a:extLst>
                    <a:ext uri="{9D8B030D-6E8A-4147-A177-3AD203B41FA5}">
                      <a16:colId xmlns:a16="http://schemas.microsoft.com/office/drawing/2014/main" val="20001"/>
                    </a:ext>
                  </a:extLst>
                </a:gridCol>
              </a:tblGrid>
              <a:tr h="1350150">
                <a:tc>
                  <a:txBody>
                    <a:bodyPr/>
                    <a:lstStyle/>
                    <a:p>
                      <a:pPr marL="0" marR="0" lvl="0" indent="0" algn="l" rtl="0">
                        <a:lnSpc>
                          <a:spcPct val="100000"/>
                        </a:lnSpc>
                        <a:spcBef>
                          <a:spcPts val="0"/>
                        </a:spcBef>
                        <a:spcAft>
                          <a:spcPts val="0"/>
                        </a:spcAft>
                        <a:buClr>
                          <a:srgbClr val="000000"/>
                        </a:buClr>
                        <a:buSzPts val="1200"/>
                        <a:buFont typeface="Arial"/>
                        <a:buNone/>
                      </a:pPr>
                      <a:r>
                        <a:rPr lang="es" sz="1200" b="1" u="none" strike="noStrike" cap="none" dirty="0"/>
                        <a:t>1.</a:t>
                      </a:r>
                      <a:r>
                        <a:rPr lang="es" sz="1200" u="none" strike="noStrike" cap="none" dirty="0"/>
                        <a:t>Given the following URL: </a:t>
                      </a:r>
                      <a:endParaRPr sz="1200" u="none" strike="noStrike" cap="none" dirty="0"/>
                    </a:p>
                    <a:p>
                      <a:pPr marL="0" marR="0" lvl="0" indent="0" algn="l" rtl="0">
                        <a:lnSpc>
                          <a:spcPct val="115000"/>
                        </a:lnSpc>
                        <a:spcBef>
                          <a:spcPts val="0"/>
                        </a:spcBef>
                        <a:spcAft>
                          <a:spcPts val="0"/>
                        </a:spcAft>
                        <a:buClr>
                          <a:srgbClr val="000000"/>
                        </a:buClr>
                        <a:buSzPts val="1200"/>
                        <a:buFont typeface="Arial"/>
                        <a:buNone/>
                      </a:pPr>
                      <a:r>
                        <a:rPr lang="es" sz="1200" u="sng" strike="noStrike" cap="none" dirty="0">
                          <a:solidFill>
                            <a:schemeClr val="dk2"/>
                          </a:solidFill>
                          <a:hlinkClick r:id="rId4">
                            <a:extLst>
                              <a:ext uri="{A12FA001-AC4F-418D-AE19-62706E023703}">
                                <ahyp:hlinkClr xmlns:ahyp="http://schemas.microsoft.com/office/drawing/2018/hyperlinkcolor" val="tx"/>
                              </a:ext>
                            </a:extLst>
                          </a:hlinkClick>
                        </a:rPr>
                        <a:t>https://testappautomation.herokuapp.com</a:t>
                      </a:r>
                      <a:endParaRPr sz="12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b="1" u="none" strike="noStrike" cap="none" dirty="0"/>
                        <a:t>4. </a:t>
                      </a:r>
                      <a:r>
                        <a:rPr lang="es" sz="1200" u="none" strike="noStrike" cap="none" dirty="0"/>
                        <a:t>Attempt to log in with invalid empty user/password combination:</a:t>
                      </a:r>
                      <a:endParaRPr sz="1200" u="none" strike="noStrike" cap="none" dirty="0"/>
                    </a:p>
                    <a:p>
                      <a:pPr marL="457200" marR="0" lvl="0" indent="-304800" algn="l" rtl="0">
                        <a:lnSpc>
                          <a:spcPct val="100000"/>
                        </a:lnSpc>
                        <a:spcBef>
                          <a:spcPts val="0"/>
                        </a:spcBef>
                        <a:spcAft>
                          <a:spcPts val="0"/>
                        </a:spcAft>
                        <a:buClr>
                          <a:srgbClr val="000000"/>
                        </a:buClr>
                        <a:buSzPts val="1200"/>
                        <a:buFont typeface="Arial"/>
                        <a:buChar char="-"/>
                      </a:pPr>
                      <a:r>
                        <a:rPr lang="es" sz="1200" u="none" strike="noStrike" cap="none" dirty="0"/>
                        <a:t>user: “” Password: “Password”</a:t>
                      </a:r>
                      <a:endParaRPr sz="1200" u="none" strike="noStrike" cap="none" dirty="0"/>
                    </a:p>
                    <a:p>
                      <a:pPr marL="457200" marR="0" lvl="0" indent="-304800" algn="l" rtl="0">
                        <a:lnSpc>
                          <a:spcPct val="100000"/>
                        </a:lnSpc>
                        <a:spcBef>
                          <a:spcPts val="0"/>
                        </a:spcBef>
                        <a:spcAft>
                          <a:spcPts val="0"/>
                        </a:spcAft>
                        <a:buClr>
                          <a:srgbClr val="000000"/>
                        </a:buClr>
                        <a:buSzPts val="1200"/>
                        <a:buFont typeface="Arial"/>
                        <a:buChar char="-"/>
                      </a:pPr>
                      <a:r>
                        <a:rPr lang="es" sz="1200" u="none" strike="noStrike" cap="none" dirty="0"/>
                        <a:t>user: “Password” Password: “”</a:t>
                      </a:r>
                      <a:endParaRPr sz="1200" u="none" strike="noStrike" cap="none" dirty="0"/>
                    </a:p>
                    <a:p>
                      <a:pPr marL="0" marR="0" lvl="0" indent="0" algn="l" rtl="0">
                        <a:lnSpc>
                          <a:spcPct val="100000"/>
                        </a:lnSpc>
                        <a:spcBef>
                          <a:spcPts val="0"/>
                        </a:spcBef>
                        <a:spcAft>
                          <a:spcPts val="0"/>
                        </a:spcAft>
                        <a:buClr>
                          <a:srgbClr val="000000"/>
                        </a:buClr>
                        <a:buSzPts val="1200"/>
                        <a:buFont typeface="Arial"/>
                        <a:buNone/>
                      </a:pPr>
                      <a:r>
                        <a:rPr lang="es" sz="1200" u="none" strike="noStrike" cap="none" dirty="0"/>
                        <a:t>Attempt to log in with invalid user/password combination:</a:t>
                      </a:r>
                      <a:endParaRPr sz="12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518925">
                <a:tc>
                  <a:txBody>
                    <a:bodyPr/>
                    <a:lstStyle/>
                    <a:p>
                      <a:pPr marL="0" marR="0" lvl="0" indent="0" algn="l" rtl="0">
                        <a:lnSpc>
                          <a:spcPct val="100000"/>
                        </a:lnSpc>
                        <a:spcBef>
                          <a:spcPts val="0"/>
                        </a:spcBef>
                        <a:spcAft>
                          <a:spcPts val="0"/>
                        </a:spcAft>
                        <a:buClr>
                          <a:srgbClr val="000000"/>
                        </a:buClr>
                        <a:buSzPts val="1200"/>
                        <a:buFont typeface="Arial"/>
                        <a:buNone/>
                      </a:pPr>
                      <a:r>
                        <a:rPr lang="es" sz="1200" b="1" u="none" strike="noStrike" cap="none" dirty="0"/>
                        <a:t>2. </a:t>
                      </a:r>
                      <a:r>
                        <a:rPr lang="es" sz="1200" u="none" strike="noStrike" cap="none" dirty="0"/>
                        <a:t>Validate unlogged home page.</a:t>
                      </a:r>
                      <a:endParaRPr sz="1200" u="none" strike="noStrike" cap="none" dirty="0"/>
                    </a:p>
                    <a:p>
                      <a:pPr marL="457200" marR="0" lvl="0" indent="-304800" algn="l" rtl="0">
                        <a:lnSpc>
                          <a:spcPct val="100000"/>
                        </a:lnSpc>
                        <a:spcBef>
                          <a:spcPts val="0"/>
                        </a:spcBef>
                        <a:spcAft>
                          <a:spcPts val="0"/>
                        </a:spcAft>
                        <a:buClr>
                          <a:srgbClr val="000000"/>
                        </a:buClr>
                        <a:buSzPts val="1200"/>
                        <a:buFont typeface="Arial"/>
                        <a:buChar char="-"/>
                      </a:pPr>
                      <a:r>
                        <a:rPr lang="es" sz="1200" u="none" strike="noStrike" cap="none" dirty="0"/>
                        <a:t>Validate page title = Home Page</a:t>
                      </a:r>
                      <a:endParaRPr sz="1200" u="none" strike="noStrike" cap="none" dirty="0"/>
                    </a:p>
                    <a:p>
                      <a:pPr marL="457200" marR="0" lvl="0" indent="-304800" algn="l" rtl="0">
                        <a:lnSpc>
                          <a:spcPct val="100000"/>
                        </a:lnSpc>
                        <a:spcBef>
                          <a:spcPts val="0"/>
                        </a:spcBef>
                        <a:spcAft>
                          <a:spcPts val="0"/>
                        </a:spcAft>
                        <a:buClr>
                          <a:srgbClr val="000000"/>
                        </a:buClr>
                        <a:buSzPts val="1200"/>
                        <a:buFont typeface="Arial"/>
                        <a:buChar char="-"/>
                      </a:pPr>
                      <a:r>
                        <a:rPr lang="es" sz="1200" u="none" strike="noStrike" cap="none" dirty="0"/>
                        <a:t>Validate login button exists</a:t>
                      </a:r>
                      <a:endParaRPr sz="1200" u="none" strike="noStrike" cap="none" dirty="0"/>
                    </a:p>
                    <a:p>
                      <a:pPr marL="457200" marR="0" lvl="0" indent="-304800" algn="l" rtl="0">
                        <a:lnSpc>
                          <a:spcPct val="100000"/>
                        </a:lnSpc>
                        <a:spcBef>
                          <a:spcPts val="0"/>
                        </a:spcBef>
                        <a:spcAft>
                          <a:spcPts val="0"/>
                        </a:spcAft>
                        <a:buClr>
                          <a:srgbClr val="000000"/>
                        </a:buClr>
                        <a:buSzPts val="1200"/>
                        <a:buFont typeface="Arial"/>
                        <a:buChar char="-"/>
                      </a:pPr>
                      <a:r>
                        <a:rPr lang="es" sz="1200" u="none" strike="noStrike" cap="none" dirty="0"/>
                        <a:t>Validate hyperlinks are not accessible if not logged in</a:t>
                      </a:r>
                      <a:endParaRPr sz="1200" u="none" strike="noStrike" cap="none" dirty="0"/>
                    </a:p>
                    <a:p>
                      <a:pPr marL="457200" marR="0" lvl="0" indent="-304800" algn="l" rtl="0">
                        <a:lnSpc>
                          <a:spcPct val="100000"/>
                        </a:lnSpc>
                        <a:spcBef>
                          <a:spcPts val="0"/>
                        </a:spcBef>
                        <a:spcAft>
                          <a:spcPts val="0"/>
                        </a:spcAft>
                        <a:buClr>
                          <a:srgbClr val="000000"/>
                        </a:buClr>
                        <a:buSzPts val="1200"/>
                        <a:buFont typeface="Arial"/>
                        <a:buChar char="-"/>
                      </a:pPr>
                      <a:r>
                        <a:rPr lang="es" sz="1200" u="none" strike="noStrike" cap="none" dirty="0"/>
                        <a:t>Validate page texts:</a:t>
                      </a:r>
                      <a:endParaRPr sz="1200" u="none" strike="noStrike" cap="none" dirty="0"/>
                    </a:p>
                    <a:p>
                      <a:pPr marL="0" marR="0" lvl="0" indent="0" algn="l" rtl="0">
                        <a:lnSpc>
                          <a:spcPct val="100000"/>
                        </a:lnSpc>
                        <a:spcBef>
                          <a:spcPts val="0"/>
                        </a:spcBef>
                        <a:spcAft>
                          <a:spcPts val="0"/>
                        </a:spcAft>
                        <a:buClr>
                          <a:srgbClr val="000000"/>
                        </a:buClr>
                        <a:buSzPts val="1200"/>
                        <a:buFont typeface="Arial"/>
                        <a:buNone/>
                      </a:pPr>
                      <a:r>
                        <a:rPr lang="es" sz="1200" u="none" strike="noStrike" cap="none" dirty="0"/>
                        <a:t>          - Welcome to my Automation Testing Site</a:t>
                      </a:r>
                      <a:endParaRPr sz="1200" u="none" strike="noStrike" cap="none" dirty="0"/>
                    </a:p>
                    <a:p>
                      <a:pPr marL="0" marR="0" lvl="0" indent="0" algn="l" rtl="0">
                        <a:lnSpc>
                          <a:spcPct val="100000"/>
                        </a:lnSpc>
                        <a:spcBef>
                          <a:spcPts val="0"/>
                        </a:spcBef>
                        <a:spcAft>
                          <a:spcPts val="0"/>
                        </a:spcAft>
                        <a:buClr>
                          <a:srgbClr val="000000"/>
                        </a:buClr>
                        <a:buSzPts val="1200"/>
                        <a:buFont typeface="Arial"/>
                        <a:buNone/>
                      </a:pPr>
                      <a:r>
                        <a:rPr lang="es" sz="1200" u="none" strike="noStrike" cap="none" dirty="0"/>
                        <a:t>          - Please click Login button to log into the application or sign up!</a:t>
                      </a:r>
                      <a:endParaRPr sz="12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b="1" u="none" strike="noStrike" cap="none" dirty="0"/>
                        <a:t>5. </a:t>
                      </a:r>
                      <a:r>
                        <a:rPr lang="es" sz="1200" u="none" strike="noStrike" cap="none" dirty="0"/>
                        <a:t>Valid user/password combination:</a:t>
                      </a:r>
                      <a:endParaRPr sz="1200" u="none" strike="noStrike" cap="none" dirty="0"/>
                    </a:p>
                    <a:p>
                      <a:pPr marL="457200" marR="0" lvl="0" indent="-304800" algn="l" rtl="0">
                        <a:lnSpc>
                          <a:spcPct val="100000"/>
                        </a:lnSpc>
                        <a:spcBef>
                          <a:spcPts val="0"/>
                        </a:spcBef>
                        <a:spcAft>
                          <a:spcPts val="0"/>
                        </a:spcAft>
                        <a:buClr>
                          <a:srgbClr val="000000"/>
                        </a:buClr>
                        <a:buSzPts val="1200"/>
                        <a:buFont typeface="Arial"/>
                        <a:buChar char="-"/>
                      </a:pPr>
                      <a:r>
                        <a:rPr lang="es" sz="1200" u="none" strike="noStrike" cap="none" dirty="0"/>
                        <a:t>user: valid user</a:t>
                      </a:r>
                      <a:endParaRPr sz="1200" u="none" strike="noStrike" cap="none" dirty="0"/>
                    </a:p>
                    <a:p>
                      <a:pPr marL="457200" marR="0" lvl="0" indent="-304800" algn="l" rtl="0">
                        <a:lnSpc>
                          <a:spcPct val="100000"/>
                        </a:lnSpc>
                        <a:spcBef>
                          <a:spcPts val="0"/>
                        </a:spcBef>
                        <a:spcAft>
                          <a:spcPts val="0"/>
                        </a:spcAft>
                        <a:buClr>
                          <a:srgbClr val="000000"/>
                        </a:buClr>
                        <a:buSzPts val="1200"/>
                        <a:buFont typeface="Arial"/>
                        <a:buChar char="-"/>
                      </a:pPr>
                      <a:r>
                        <a:rPr lang="es" sz="1200" u="none" strike="noStrike" cap="none" dirty="0"/>
                        <a:t>password: valid password</a:t>
                      </a:r>
                      <a:endParaRPr sz="12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43825">
                <a:tc>
                  <a:txBody>
                    <a:bodyPr/>
                    <a:lstStyle/>
                    <a:p>
                      <a:pPr marL="0" marR="0" lvl="0" indent="0" algn="l" rtl="0">
                        <a:lnSpc>
                          <a:spcPct val="100000"/>
                        </a:lnSpc>
                        <a:spcBef>
                          <a:spcPts val="0"/>
                        </a:spcBef>
                        <a:spcAft>
                          <a:spcPts val="0"/>
                        </a:spcAft>
                        <a:buClr>
                          <a:srgbClr val="000000"/>
                        </a:buClr>
                        <a:buSzPts val="1200"/>
                        <a:buFont typeface="Arial"/>
                        <a:buNone/>
                      </a:pPr>
                      <a:r>
                        <a:rPr lang="es" sz="1200" b="1" u="none" strike="noStrike" cap="none" dirty="0"/>
                        <a:t>3. </a:t>
                      </a:r>
                      <a:r>
                        <a:rPr lang="es" sz="1200" u="none" strike="noStrike" cap="none" dirty="0"/>
                        <a:t>Validate footer is fixed in at the bottom of the page with the following text: </a:t>
                      </a:r>
                      <a:r>
                        <a:rPr lang="es" sz="1200" i="1" u="none" strike="noStrike" cap="none" dirty="0"/>
                        <a:t>Disclaimer: This project is a personal site meant to be used as a help test site to be able to perform some automation test on demand.</a:t>
                      </a:r>
                      <a:endParaRPr sz="1200" i="1"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b="1" u="none" strike="noStrike" cap="none" dirty="0"/>
                        <a:t>6. </a:t>
                      </a:r>
                      <a:r>
                        <a:rPr lang="es" sz="1200" u="none" strike="noStrike" cap="none" dirty="0"/>
                        <a:t>Successfully logged and redirected to Home</a:t>
                      </a:r>
                      <a:endParaRPr sz="1200" u="none" strike="noStrike" cap="none" dirty="0"/>
                    </a:p>
                    <a:p>
                      <a:pPr marL="457200" marR="0" lvl="0" indent="-304800" algn="l" rtl="0">
                        <a:lnSpc>
                          <a:spcPct val="100000"/>
                        </a:lnSpc>
                        <a:spcBef>
                          <a:spcPts val="0"/>
                        </a:spcBef>
                        <a:spcAft>
                          <a:spcPts val="0"/>
                        </a:spcAft>
                        <a:buClr>
                          <a:srgbClr val="000000"/>
                        </a:buClr>
                        <a:buSzPts val="1200"/>
                        <a:buFont typeface="Arial"/>
                        <a:buChar char="-"/>
                      </a:pPr>
                      <a:r>
                        <a:rPr lang="es" sz="1200" u="none" strike="noStrike" cap="none" dirty="0"/>
                        <a:t>Logout button is displayed instead of login, and your avatar is displayed with the following message at its left: </a:t>
                      </a:r>
                      <a:r>
                        <a:rPr lang="es" sz="1200" i="1" u="none" strike="noStrike" cap="none" dirty="0"/>
                        <a:t>Welcome “your user”!</a:t>
                      </a:r>
                      <a:endParaRPr sz="1200" i="1"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1"/>
          <p:cNvSpPr txBox="1">
            <a:spLocks noGrp="1"/>
          </p:cNvSpPr>
          <p:nvPr>
            <p:ph type="ctrTitle" idx="4294967295"/>
          </p:nvPr>
        </p:nvSpPr>
        <p:spPr>
          <a:xfrm>
            <a:off x="0" y="241300"/>
            <a:ext cx="2925763" cy="665163"/>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4200"/>
              <a:buFont typeface="Raleway"/>
              <a:buNone/>
            </a:pPr>
            <a:r>
              <a:rPr lang="es" sz="3800" b="1" i="0" u="none" strike="noStrike" cap="none">
                <a:solidFill>
                  <a:schemeClr val="dk2"/>
                </a:solidFill>
                <a:latin typeface="Raleway"/>
                <a:ea typeface="Raleway"/>
                <a:cs typeface="Raleway"/>
                <a:sym typeface="Raleway"/>
              </a:rPr>
              <a:t>Exercise #3</a:t>
            </a:r>
            <a:endParaRPr sz="3800" b="1" i="0" u="none" strike="noStrike" cap="none">
              <a:solidFill>
                <a:schemeClr val="dk2"/>
              </a:solidFill>
              <a:latin typeface="Raleway"/>
              <a:ea typeface="Raleway"/>
              <a:cs typeface="Raleway"/>
              <a:sym typeface="Raleway"/>
            </a:endParaRPr>
          </a:p>
        </p:txBody>
      </p:sp>
      <p:pic>
        <p:nvPicPr>
          <p:cNvPr id="251" name="Google Shape;251;p21"/>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252" name="Google Shape;252;p21"/>
          <p:cNvSpPr txBox="1"/>
          <p:nvPr/>
        </p:nvSpPr>
        <p:spPr>
          <a:xfrm>
            <a:off x="483700" y="906325"/>
            <a:ext cx="42093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a:solidFill>
                  <a:schemeClr val="lt2"/>
                </a:solidFill>
                <a:latin typeface="Source Sans Pro"/>
                <a:ea typeface="Source Sans Pro"/>
                <a:cs typeface="Source Sans Pro"/>
                <a:sym typeface="Source Sans Pro"/>
              </a:rPr>
              <a:t>Lorem Ipsum</a:t>
            </a:r>
            <a:endParaRPr sz="1500" b="0" i="0" u="none" strike="noStrike" cap="none">
              <a:solidFill>
                <a:srgbClr val="000000"/>
              </a:solidFill>
              <a:latin typeface="Arial"/>
              <a:ea typeface="Arial"/>
              <a:cs typeface="Arial"/>
              <a:sym typeface="Arial"/>
            </a:endParaRPr>
          </a:p>
        </p:txBody>
      </p:sp>
      <p:graphicFrame>
        <p:nvGraphicFramePr>
          <p:cNvPr id="253" name="Google Shape;253;p21"/>
          <p:cNvGraphicFramePr/>
          <p:nvPr>
            <p:extLst>
              <p:ext uri="{D42A27DB-BD31-4B8C-83A1-F6EECF244321}">
                <p14:modId xmlns:p14="http://schemas.microsoft.com/office/powerpoint/2010/main" val="2349863130"/>
              </p:ext>
            </p:extLst>
          </p:nvPr>
        </p:nvGraphicFramePr>
        <p:xfrm>
          <a:off x="180400" y="1475725"/>
          <a:ext cx="8783200" cy="3609590"/>
        </p:xfrm>
        <a:graphic>
          <a:graphicData uri="http://schemas.openxmlformats.org/drawingml/2006/table">
            <a:tbl>
              <a:tblPr>
                <a:noFill/>
                <a:tableStyleId>{4B48D205-9F44-4299-ABFB-B1E36E5695D3}</a:tableStyleId>
              </a:tblPr>
              <a:tblGrid>
                <a:gridCol w="4391600">
                  <a:extLst>
                    <a:ext uri="{9D8B030D-6E8A-4147-A177-3AD203B41FA5}">
                      <a16:colId xmlns:a16="http://schemas.microsoft.com/office/drawing/2014/main" val="20000"/>
                    </a:ext>
                  </a:extLst>
                </a:gridCol>
                <a:gridCol w="4391600">
                  <a:extLst>
                    <a:ext uri="{9D8B030D-6E8A-4147-A177-3AD203B41FA5}">
                      <a16:colId xmlns:a16="http://schemas.microsoft.com/office/drawing/2014/main" val="20001"/>
                    </a:ext>
                  </a:extLst>
                </a:gridCol>
              </a:tblGrid>
              <a:tr h="866450">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1.</a:t>
                      </a:r>
                      <a:r>
                        <a:rPr lang="es" sz="1300" u="none" strike="noStrike" cap="none" dirty="0"/>
                        <a:t>Once in the Home Page validate the following:</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Header and footer identical in the same way you did on the page Home.</a:t>
                      </a:r>
                      <a:endParaRPr sz="13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4. </a:t>
                      </a:r>
                      <a:r>
                        <a:rPr lang="es" sz="1300" u="none" strike="noStrike" cap="none" dirty="0"/>
                        <a:t>Validate</a:t>
                      </a:r>
                      <a:r>
                        <a:rPr lang="es" sz="1300" b="1" u="none" strike="noStrike" cap="none" dirty="0"/>
                        <a:t> </a:t>
                      </a:r>
                      <a:r>
                        <a:rPr lang="es" sz="1300" u="none" strike="noStrike" cap="none" dirty="0"/>
                        <a:t>Page title = Lorem Ipsum Page</a:t>
                      </a:r>
                      <a:endParaRPr sz="13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309300">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2. </a:t>
                      </a:r>
                      <a:r>
                        <a:rPr lang="es" sz="1300" b="0" u="none" strike="noStrike" cap="none" dirty="0"/>
                        <a:t>Click on Lorem Ipsum hyperlink and </a:t>
                      </a:r>
                      <a:r>
                        <a:rPr lang="es" sz="1300" u="none" strike="noStrike" cap="none" dirty="0"/>
                        <a:t>News section is visible with the following text displayed:</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i="1" u="none" strike="noStrike" cap="none" dirty="0"/>
                        <a:t>Notice: This is a testing site meant to be used for automation test trainings.</a:t>
                      </a:r>
                      <a:endParaRPr sz="1300" i="1"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Clue: ID=news</a:t>
                      </a:r>
                      <a:endParaRPr sz="13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5. </a:t>
                      </a:r>
                      <a:r>
                        <a:rPr lang="es" sz="1300" u="none" strike="noStrike" cap="none" dirty="0"/>
                        <a:t>Once we have access to the page, validate the following sections:</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¿Qué es Lorem Ipsum?</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¿Por qué lo usamos?</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¿De dónde viene?</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¿Dónde puedo conseguirlo?</a:t>
                      </a:r>
                      <a:endParaRPr sz="13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14375">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3. </a:t>
                      </a:r>
                      <a:r>
                        <a:rPr lang="es" sz="1300" u="none" strike="noStrike" cap="none" dirty="0"/>
                        <a:t>The following text should be visible within the next selector:</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“ID: hiddenText1”</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Text: </a:t>
                      </a:r>
                      <a:r>
                        <a:rPr lang="es" sz="1300" i="1" u="none" strike="noStrike" cap="none" dirty="0"/>
                        <a:t>Neque porro quisquam est qui dolorem ipsum quia dolor sit amet, consectetur, adipisci velit...</a:t>
                      </a:r>
                      <a:endParaRPr sz="1300" i="1"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6. </a:t>
                      </a:r>
                      <a:r>
                        <a:rPr lang="en-US" sz="1300" u="none" strike="noStrike" cap="none" dirty="0"/>
                        <a:t>Validate Links to Selenium, </a:t>
                      </a:r>
                      <a:r>
                        <a:rPr lang="en-US" sz="1300" u="none" strike="noStrike" cap="none" dirty="0" err="1"/>
                        <a:t>Youtube</a:t>
                      </a:r>
                      <a:r>
                        <a:rPr lang="en-US" sz="1300" u="none" strike="noStrike" cap="none" dirty="0"/>
                        <a:t> and Facebook exists and open in the same page.</a:t>
                      </a:r>
                      <a:endParaRPr sz="1300" i="1"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idx="4294967295"/>
          </p:nvPr>
        </p:nvSpPr>
        <p:spPr>
          <a:xfrm>
            <a:off x="0" y="241300"/>
            <a:ext cx="2925763" cy="665163"/>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4200"/>
              <a:buFont typeface="Raleway"/>
              <a:buNone/>
            </a:pPr>
            <a:r>
              <a:rPr lang="es" sz="3800" b="1" i="0" u="none" strike="noStrike" cap="none">
                <a:solidFill>
                  <a:schemeClr val="dk2"/>
                </a:solidFill>
                <a:latin typeface="Raleway"/>
                <a:ea typeface="Raleway"/>
                <a:cs typeface="Raleway"/>
                <a:sym typeface="Raleway"/>
              </a:rPr>
              <a:t>Exercise #4</a:t>
            </a:r>
            <a:endParaRPr sz="3800" b="1" i="0" u="none" strike="noStrike" cap="none">
              <a:solidFill>
                <a:schemeClr val="dk2"/>
              </a:solidFill>
              <a:latin typeface="Raleway"/>
              <a:ea typeface="Raleway"/>
              <a:cs typeface="Raleway"/>
              <a:sym typeface="Raleway"/>
            </a:endParaRPr>
          </a:p>
        </p:txBody>
      </p:sp>
      <p:pic>
        <p:nvPicPr>
          <p:cNvPr id="259" name="Google Shape;259;p22"/>
          <p:cNvPicPr preferRelativeResize="0"/>
          <p:nvPr/>
        </p:nvPicPr>
        <p:blipFill rotWithShape="1">
          <a:blip r:embed="rId3">
            <a:alphaModFix/>
          </a:blip>
          <a:srcRect/>
          <a:stretch/>
        </p:blipFill>
        <p:spPr>
          <a:xfrm>
            <a:off x="7528925" y="170388"/>
            <a:ext cx="1434675" cy="806999"/>
          </a:xfrm>
          <a:prstGeom prst="rect">
            <a:avLst/>
          </a:prstGeom>
          <a:noFill/>
          <a:ln>
            <a:noFill/>
          </a:ln>
        </p:spPr>
      </p:pic>
      <p:sp>
        <p:nvSpPr>
          <p:cNvPr id="260" name="Google Shape;260;p22"/>
          <p:cNvSpPr txBox="1"/>
          <p:nvPr/>
        </p:nvSpPr>
        <p:spPr>
          <a:xfrm>
            <a:off x="483700" y="906325"/>
            <a:ext cx="42093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a:solidFill>
                  <a:schemeClr val="lt2"/>
                </a:solidFill>
                <a:latin typeface="Source Sans Pro"/>
                <a:ea typeface="Source Sans Pro"/>
                <a:cs typeface="Source Sans Pro"/>
                <a:sym typeface="Source Sans Pro"/>
              </a:rPr>
              <a:t>Playing with controls - Forms</a:t>
            </a:r>
            <a:endParaRPr sz="1500" b="0" i="0" u="none" strike="noStrike" cap="none">
              <a:solidFill>
                <a:srgbClr val="000000"/>
              </a:solidFill>
              <a:latin typeface="Arial"/>
              <a:ea typeface="Arial"/>
              <a:cs typeface="Arial"/>
              <a:sym typeface="Arial"/>
            </a:endParaRPr>
          </a:p>
        </p:txBody>
      </p:sp>
      <p:graphicFrame>
        <p:nvGraphicFramePr>
          <p:cNvPr id="261" name="Google Shape;261;p22"/>
          <p:cNvGraphicFramePr/>
          <p:nvPr/>
        </p:nvGraphicFramePr>
        <p:xfrm>
          <a:off x="180400" y="1904700"/>
          <a:ext cx="8783200" cy="2817110"/>
        </p:xfrm>
        <a:graphic>
          <a:graphicData uri="http://schemas.openxmlformats.org/drawingml/2006/table">
            <a:tbl>
              <a:tblPr>
                <a:noFill/>
                <a:tableStyleId>{4B48D205-9F44-4299-ABFB-B1E36E5695D3}</a:tableStyleId>
              </a:tblPr>
              <a:tblGrid>
                <a:gridCol w="4391600">
                  <a:extLst>
                    <a:ext uri="{9D8B030D-6E8A-4147-A177-3AD203B41FA5}">
                      <a16:colId xmlns:a16="http://schemas.microsoft.com/office/drawing/2014/main" val="20000"/>
                    </a:ext>
                  </a:extLst>
                </a:gridCol>
                <a:gridCol w="4391600">
                  <a:extLst>
                    <a:ext uri="{9D8B030D-6E8A-4147-A177-3AD203B41FA5}">
                      <a16:colId xmlns:a16="http://schemas.microsoft.com/office/drawing/2014/main" val="20001"/>
                    </a:ext>
                  </a:extLst>
                </a:gridCol>
              </a:tblGrid>
              <a:tr h="866450">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1.</a:t>
                      </a:r>
                      <a:r>
                        <a:rPr lang="es" sz="1300" u="none" strike="noStrike" cap="none" dirty="0"/>
                        <a:t>Once in the Forms page validate the following:</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Header and Footer identical to Home and Lorem Ipsum.</a:t>
                      </a:r>
                      <a:endParaRPr sz="13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4. </a:t>
                      </a:r>
                      <a:r>
                        <a:rPr lang="es" sz="1300" u="none" strike="noStrike" cap="none" dirty="0"/>
                        <a:t>Submit</a:t>
                      </a:r>
                      <a:endParaRPr sz="13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77225">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2. </a:t>
                      </a:r>
                      <a:r>
                        <a:rPr lang="es" sz="1300" u="none" strike="noStrike" cap="none" dirty="0"/>
                        <a:t>Page title = Forms Page</a:t>
                      </a:r>
                      <a:endParaRPr sz="13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5. </a:t>
                      </a:r>
                      <a:r>
                        <a:rPr lang="es" sz="1300" u="none" strike="noStrike" cap="none" dirty="0"/>
                        <a:t>Once redirected to Results page validate the following:</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Page title = Result Page</a:t>
                      </a:r>
                      <a:endParaRPr sz="1300" u="none" strike="noStrike" cap="none" dirty="0"/>
                    </a:p>
                    <a:p>
                      <a:pPr marL="457200" marR="0" lvl="0" indent="-311150" algn="l" rtl="0">
                        <a:lnSpc>
                          <a:spcPct val="100000"/>
                        </a:lnSpc>
                        <a:spcBef>
                          <a:spcPts val="0"/>
                        </a:spcBef>
                        <a:spcAft>
                          <a:spcPts val="0"/>
                        </a:spcAft>
                        <a:buClr>
                          <a:srgbClr val="000000"/>
                        </a:buClr>
                        <a:buSzPts val="1300"/>
                        <a:buFont typeface="Arial"/>
                        <a:buChar char="-"/>
                      </a:pPr>
                      <a:r>
                        <a:rPr lang="es" sz="1300" u="none" strike="noStrike" cap="none" dirty="0"/>
                        <a:t>Displayed data matches with the one you just filled in.</a:t>
                      </a:r>
                      <a:endParaRPr sz="1300"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14375">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3. </a:t>
                      </a:r>
                      <a:r>
                        <a:rPr lang="es" sz="1300" u="none" strike="noStrike" cap="none" dirty="0"/>
                        <a:t>Fill all available controls</a:t>
                      </a:r>
                      <a:endParaRPr sz="1300" i="1"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s" sz="1300" b="1" u="none" strike="noStrike" cap="none" dirty="0"/>
                        <a:t>6. </a:t>
                      </a:r>
                      <a:r>
                        <a:rPr lang="es" sz="1300" u="none" strike="noStrike" cap="none" dirty="0"/>
                        <a:t>Click Log Out, you should be redirected to Home Page. Log out button, profile avatar and welcome message do no exist any more and log in button exists instead.</a:t>
                      </a:r>
                      <a:endParaRPr sz="1300" i="1" u="none" strike="noStrike" cap="none"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3e2efbb32f_0_9"/>
          <p:cNvSpPr txBox="1">
            <a:spLocks noGrp="1"/>
          </p:cNvSpPr>
          <p:nvPr>
            <p:ph type="title"/>
          </p:nvPr>
        </p:nvSpPr>
        <p:spPr>
          <a:xfrm>
            <a:off x="480150" y="1203850"/>
            <a:ext cx="8183700" cy="78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Give us feedback!</a:t>
            </a:r>
            <a:endParaRPr/>
          </a:p>
        </p:txBody>
      </p:sp>
      <p:pic>
        <p:nvPicPr>
          <p:cNvPr id="267" name="Google Shape;267;g13e2efbb32f_0_9"/>
          <p:cNvPicPr preferRelativeResize="0"/>
          <p:nvPr/>
        </p:nvPicPr>
        <p:blipFill rotWithShape="1">
          <a:blip r:embed="rId3">
            <a:alphaModFix/>
          </a:blip>
          <a:srcRect/>
          <a:stretch/>
        </p:blipFill>
        <p:spPr>
          <a:xfrm>
            <a:off x="7524825" y="155775"/>
            <a:ext cx="1434675" cy="806999"/>
          </a:xfrm>
          <a:prstGeom prst="rect">
            <a:avLst/>
          </a:prstGeom>
          <a:noFill/>
          <a:ln>
            <a:noFill/>
          </a:ln>
        </p:spPr>
      </p:pic>
      <p:pic>
        <p:nvPicPr>
          <p:cNvPr id="268" name="Google Shape;268;g13e2efbb32f_0_9"/>
          <p:cNvPicPr preferRelativeResize="0"/>
          <p:nvPr/>
        </p:nvPicPr>
        <p:blipFill>
          <a:blip r:embed="rId4">
            <a:alphaModFix/>
          </a:blip>
          <a:stretch>
            <a:fillRect/>
          </a:stretch>
        </p:blipFill>
        <p:spPr>
          <a:xfrm>
            <a:off x="5406900" y="2030925"/>
            <a:ext cx="2686350" cy="268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ctrTitle"/>
          </p:nvPr>
        </p:nvSpPr>
        <p:spPr>
          <a:xfrm>
            <a:off x="346650" y="140425"/>
            <a:ext cx="7392900" cy="2270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7000" dirty="0"/>
              <a:t>01. Introducción</a:t>
            </a:r>
            <a:endParaRPr sz="7000" dirty="0"/>
          </a:p>
        </p:txBody>
      </p:sp>
      <p:pic>
        <p:nvPicPr>
          <p:cNvPr id="79" name="Google Shape;79;p3"/>
          <p:cNvPicPr preferRelativeResize="0"/>
          <p:nvPr/>
        </p:nvPicPr>
        <p:blipFill rotWithShape="1">
          <a:blip r:embed="rId3">
            <a:alphaModFix/>
          </a:blip>
          <a:srcRect/>
          <a:stretch/>
        </p:blipFill>
        <p:spPr>
          <a:xfrm>
            <a:off x="7547025" y="170575"/>
            <a:ext cx="1434675" cy="806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ctrTitle"/>
          </p:nvPr>
        </p:nvSpPr>
        <p:spPr>
          <a:xfrm>
            <a:off x="346650" y="2716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Alcance del Training</a:t>
            </a:r>
            <a:endParaRPr sz="3000"/>
          </a:p>
        </p:txBody>
      </p:sp>
      <p:pic>
        <p:nvPicPr>
          <p:cNvPr id="85" name="Google Shape;85;p4"/>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86" name="Google Shape;86;p4"/>
          <p:cNvSpPr txBox="1"/>
          <p:nvPr/>
        </p:nvSpPr>
        <p:spPr>
          <a:xfrm>
            <a:off x="483725" y="935175"/>
            <a:ext cx="70632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Source Sans Pro"/>
                <a:ea typeface="Source Sans Pro"/>
                <a:cs typeface="Source Sans Pro"/>
                <a:sym typeface="Source Sans Pro"/>
              </a:rPr>
              <a:t>Una vez completado el mismo, seremos capaces de desenvolvernos dentro de un entorno de automatización de Selenium, dado que en el mismo el objetivo es entender las bases en común de los diferentes entornos de desarrollo usados en Selenium.</a:t>
            </a:r>
            <a:endParaRPr sz="1400" b="0" i="0" u="none" strike="noStrike" cap="none">
              <a:solidFill>
                <a:srgbClr val="000000"/>
              </a:solidFill>
              <a:latin typeface="Source Sans Pro"/>
              <a:ea typeface="Source Sans Pro"/>
              <a:cs typeface="Source Sans Pro"/>
              <a:sym typeface="Source Sans Pro"/>
            </a:endParaRPr>
          </a:p>
        </p:txBody>
      </p:sp>
      <p:sp>
        <p:nvSpPr>
          <p:cNvPr id="87" name="Google Shape;87;p4"/>
          <p:cNvSpPr txBox="1"/>
          <p:nvPr/>
        </p:nvSpPr>
        <p:spPr>
          <a:xfrm>
            <a:off x="483725" y="1766475"/>
            <a:ext cx="69348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Source Sans Pro"/>
                <a:ea typeface="Source Sans Pro"/>
                <a:cs typeface="Source Sans Pro"/>
                <a:sym typeface="Source Sans Pro"/>
              </a:rPr>
              <a:t>A pesar de que en este training utilizaremos Visual Studio Code + C#, los principios conceptuales de automatización se mantendrán para cualquier lenguaje o entorno determinado.</a:t>
            </a:r>
            <a:endParaRPr sz="1400" b="0" i="0" u="none" strike="noStrike" cap="none">
              <a:solidFill>
                <a:srgbClr val="000000"/>
              </a:solidFill>
              <a:latin typeface="Arial"/>
              <a:ea typeface="Arial"/>
              <a:cs typeface="Arial"/>
              <a:sym typeface="Arial"/>
            </a:endParaRPr>
          </a:p>
        </p:txBody>
      </p:sp>
      <p:pic>
        <p:nvPicPr>
          <p:cNvPr id="88" name="Google Shape;88;p4"/>
          <p:cNvPicPr preferRelativeResize="0"/>
          <p:nvPr/>
        </p:nvPicPr>
        <p:blipFill rotWithShape="1">
          <a:blip r:embed="rId4">
            <a:alphaModFix/>
          </a:blip>
          <a:srcRect/>
          <a:stretch/>
        </p:blipFill>
        <p:spPr>
          <a:xfrm>
            <a:off x="1795350" y="3078675"/>
            <a:ext cx="2537100" cy="1268550"/>
          </a:xfrm>
          <a:prstGeom prst="rect">
            <a:avLst/>
          </a:prstGeom>
          <a:noFill/>
          <a:ln>
            <a:noFill/>
          </a:ln>
        </p:spPr>
      </p:pic>
      <p:pic>
        <p:nvPicPr>
          <p:cNvPr id="89" name="Google Shape;89;p4"/>
          <p:cNvPicPr preferRelativeResize="0"/>
          <p:nvPr/>
        </p:nvPicPr>
        <p:blipFill rotWithShape="1">
          <a:blip r:embed="rId5">
            <a:alphaModFix/>
          </a:blip>
          <a:srcRect/>
          <a:stretch/>
        </p:blipFill>
        <p:spPr>
          <a:xfrm>
            <a:off x="4849285" y="2577062"/>
            <a:ext cx="2271776" cy="2271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ctrTitle"/>
          </p:nvPr>
        </p:nvSpPr>
        <p:spPr>
          <a:xfrm>
            <a:off x="346650" y="945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¿Qué es Automation Testing?</a:t>
            </a:r>
            <a:endParaRPr sz="3000"/>
          </a:p>
        </p:txBody>
      </p:sp>
      <p:pic>
        <p:nvPicPr>
          <p:cNvPr id="95" name="Google Shape;95;p5"/>
          <p:cNvPicPr preferRelativeResize="0"/>
          <p:nvPr/>
        </p:nvPicPr>
        <p:blipFill rotWithShape="1">
          <a:blip r:embed="rId3">
            <a:alphaModFix/>
          </a:blip>
          <a:srcRect/>
          <a:stretch/>
        </p:blipFill>
        <p:spPr>
          <a:xfrm>
            <a:off x="7532225" y="30475"/>
            <a:ext cx="1434675" cy="806999"/>
          </a:xfrm>
          <a:prstGeom prst="rect">
            <a:avLst/>
          </a:prstGeom>
          <a:noFill/>
          <a:ln>
            <a:noFill/>
          </a:ln>
        </p:spPr>
      </p:pic>
      <p:sp>
        <p:nvSpPr>
          <p:cNvPr id="96" name="Google Shape;96;p5"/>
          <p:cNvSpPr txBox="1"/>
          <p:nvPr/>
        </p:nvSpPr>
        <p:spPr>
          <a:xfrm>
            <a:off x="461726" y="896699"/>
            <a:ext cx="7392900" cy="3509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s" sz="1800" b="0" i="0" u="none" strike="noStrike" cap="none">
                <a:solidFill>
                  <a:srgbClr val="000000"/>
                </a:solidFill>
                <a:latin typeface="Source Sans Pro"/>
                <a:ea typeface="Source Sans Pro"/>
                <a:cs typeface="Source Sans Pro"/>
                <a:sym typeface="Source Sans Pro"/>
              </a:rPr>
              <a:t>Cuando nos referimos a pruebas automatizadas, estamos básicamente hablando de un método para ejecutar una prueba sin intervención humana, que de otra forma la necesitaría.</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s" sz="1800" b="0" i="0" u="none" strike="noStrike" cap="none">
                <a:solidFill>
                  <a:srgbClr val="000000"/>
                </a:solidFill>
                <a:latin typeface="Source Sans Pro"/>
                <a:ea typeface="Source Sans Pro"/>
                <a:cs typeface="Source Sans Pro"/>
                <a:sym typeface="Source Sans Pro"/>
              </a:rPr>
              <a:t>Este tipo de testing es una gran herramienta con muchos beneficios si se utiliza a conciencia, si se entienden sus limitaciones y si se tiene en cuenta la relación costo/beneficio.</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s" sz="1800" b="0" i="0" u="none" strike="noStrike" cap="none">
                <a:solidFill>
                  <a:schemeClr val="lt1"/>
                </a:solidFill>
                <a:latin typeface="Source Sans Pro"/>
                <a:ea typeface="Source Sans Pro"/>
                <a:cs typeface="Source Sans Pro"/>
                <a:sym typeface="Source Sans Pro"/>
              </a:rPr>
              <a:t>Se utiliza principalmente para realizar pruebas repetitivas como pruebas de regresión, stress, programar la ejecución de procesos fuera del horario habitual y ejecutar procesos repetitivos.</a:t>
            </a:r>
            <a:endParaRPr sz="1800" b="0" i="0" u="none" strike="noStrike" cap="none">
              <a:solidFill>
                <a:schemeClr val="lt1"/>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chemeClr val="lt1"/>
              </a:buClr>
              <a:buSzPts val="1800"/>
              <a:buFont typeface="Source Sans Pro"/>
              <a:buChar char="●"/>
            </a:pPr>
            <a:r>
              <a:rPr lang="es" sz="1800" b="0" i="0" u="none" strike="noStrike" cap="none">
                <a:solidFill>
                  <a:schemeClr val="lt1"/>
                </a:solidFill>
                <a:latin typeface="Source Sans Pro"/>
                <a:ea typeface="Source Sans Pro"/>
                <a:cs typeface="Source Sans Pro"/>
                <a:sym typeface="Source Sans Pro"/>
              </a:rPr>
              <a:t>La automatización de pruebas busca reducir los tiempos de ejecución.</a:t>
            </a:r>
            <a:endParaRPr sz="1800" b="0" i="0" u="none" strike="noStrike" cap="none">
              <a:solidFill>
                <a:schemeClr val="lt1"/>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chemeClr val="lt1"/>
              </a:buClr>
              <a:buSzPts val="1800"/>
              <a:buFont typeface="Source Sans Pro"/>
              <a:buChar char="●"/>
            </a:pPr>
            <a:r>
              <a:rPr lang="es" sz="1800" b="0" i="0" u="none" strike="noStrike" cap="none">
                <a:solidFill>
                  <a:schemeClr val="lt1"/>
                </a:solidFill>
                <a:latin typeface="Source Sans Pro"/>
                <a:ea typeface="Source Sans Pro"/>
                <a:cs typeface="Source Sans Pro"/>
                <a:sym typeface="Source Sans Pro"/>
              </a:rPr>
              <a:t>Permite además liberar recursos para que puedan dedicarse a pruebas más críticas.</a:t>
            </a:r>
            <a:endParaRPr sz="1800" b="0" i="0" u="none" strike="noStrike" cap="none">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13e2efbb32f_0_0"/>
          <p:cNvSpPr txBox="1">
            <a:spLocks noGrp="1"/>
          </p:cNvSpPr>
          <p:nvPr>
            <p:ph type="ctrTitle"/>
          </p:nvPr>
        </p:nvSpPr>
        <p:spPr>
          <a:xfrm>
            <a:off x="346650" y="945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Tipos de Pruebas Automatizadas</a:t>
            </a:r>
            <a:endParaRPr sz="3000"/>
          </a:p>
        </p:txBody>
      </p:sp>
      <p:pic>
        <p:nvPicPr>
          <p:cNvPr id="102" name="Google Shape;102;g13e2efbb32f_0_0"/>
          <p:cNvPicPr preferRelativeResize="0"/>
          <p:nvPr/>
        </p:nvPicPr>
        <p:blipFill rotWithShape="1">
          <a:blip r:embed="rId3">
            <a:alphaModFix/>
          </a:blip>
          <a:srcRect/>
          <a:stretch/>
        </p:blipFill>
        <p:spPr>
          <a:xfrm>
            <a:off x="7532225" y="30475"/>
            <a:ext cx="1434675" cy="806999"/>
          </a:xfrm>
          <a:prstGeom prst="rect">
            <a:avLst/>
          </a:prstGeom>
          <a:noFill/>
          <a:ln>
            <a:noFill/>
          </a:ln>
        </p:spPr>
      </p:pic>
      <p:pic>
        <p:nvPicPr>
          <p:cNvPr id="103" name="Google Shape;103;g13e2efbb32f_0_0"/>
          <p:cNvPicPr preferRelativeResize="0"/>
          <p:nvPr/>
        </p:nvPicPr>
        <p:blipFill>
          <a:blip r:embed="rId4">
            <a:alphaModFix/>
          </a:blip>
          <a:stretch>
            <a:fillRect/>
          </a:stretch>
        </p:blipFill>
        <p:spPr>
          <a:xfrm>
            <a:off x="2247850" y="699375"/>
            <a:ext cx="4648296" cy="413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a:spLocks noGrp="1"/>
          </p:cNvSpPr>
          <p:nvPr>
            <p:ph type="ctrTitle"/>
          </p:nvPr>
        </p:nvSpPr>
        <p:spPr>
          <a:xfrm>
            <a:off x="346650" y="1956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¿Qué es Automation Testing?</a:t>
            </a:r>
            <a:endParaRPr sz="3000"/>
          </a:p>
        </p:txBody>
      </p:sp>
      <p:pic>
        <p:nvPicPr>
          <p:cNvPr id="109" name="Google Shape;109;p6"/>
          <p:cNvPicPr preferRelativeResize="0"/>
          <p:nvPr/>
        </p:nvPicPr>
        <p:blipFill rotWithShape="1">
          <a:blip r:embed="rId3">
            <a:alphaModFix/>
          </a:blip>
          <a:srcRect/>
          <a:stretch/>
        </p:blipFill>
        <p:spPr>
          <a:xfrm>
            <a:off x="7539625" y="94575"/>
            <a:ext cx="1434675" cy="806999"/>
          </a:xfrm>
          <a:prstGeom prst="rect">
            <a:avLst/>
          </a:prstGeom>
          <a:noFill/>
          <a:ln>
            <a:noFill/>
          </a:ln>
        </p:spPr>
      </p:pic>
      <p:graphicFrame>
        <p:nvGraphicFramePr>
          <p:cNvPr id="110" name="Google Shape;110;p6"/>
          <p:cNvGraphicFramePr/>
          <p:nvPr/>
        </p:nvGraphicFramePr>
        <p:xfrm>
          <a:off x="737875" y="1301200"/>
          <a:ext cx="7239000" cy="2773470"/>
        </p:xfrm>
        <a:graphic>
          <a:graphicData uri="http://schemas.openxmlformats.org/drawingml/2006/table">
            <a:tbl>
              <a:tblPr>
                <a:noFill/>
                <a:tableStyleId>{4B48D205-9F44-4299-ABFB-B1E36E5695D3}</a:tableStyleId>
              </a:tblPr>
              <a:tblGrid>
                <a:gridCol w="7239000">
                  <a:extLst>
                    <a:ext uri="{9D8B030D-6E8A-4147-A177-3AD203B41FA5}">
                      <a16:colId xmlns:a16="http://schemas.microsoft.com/office/drawing/2014/main" val="20000"/>
                    </a:ext>
                  </a:extLst>
                </a:gridCol>
              </a:tblGrid>
              <a:tr h="315375">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Se aconseja utilizarlo para:</a:t>
                      </a:r>
                      <a:endParaRPr sz="1400" b="1" u="none" strike="noStrike" cap="none"/>
                    </a:p>
                  </a:txBody>
                  <a:tcPr marL="91425" marR="91425" marT="91425" marB="91425" anchor="ctr">
                    <a:solidFill>
                      <a:srgbClr val="6FA8DC"/>
                    </a:solidFill>
                  </a:tcPr>
                </a:tc>
                <a:extLst>
                  <a:ext uri="{0D108BD9-81ED-4DB2-BD59-A6C34878D82A}">
                    <a16:rowId xmlns:a16="http://schemas.microsoft.com/office/drawing/2014/main" val="10000"/>
                  </a:ext>
                </a:extLst>
              </a:tr>
              <a:tr h="358275">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u="none" strike="noStrike" cap="none">
                          <a:solidFill>
                            <a:schemeClr val="dk2"/>
                          </a:solidFill>
                          <a:latin typeface="Source Sans Pro"/>
                          <a:ea typeface="Source Sans Pro"/>
                          <a:cs typeface="Source Sans Pro"/>
                          <a:sym typeface="Source Sans Pro"/>
                        </a:rPr>
                        <a:t>Pruebas repetitivas que se ejecutan para múltiples versiones.</a:t>
                      </a:r>
                      <a:endParaRPr sz="1400" u="none" strike="noStrike" cap="none"/>
                    </a:p>
                  </a:txBody>
                  <a:tcPr marL="91425" marR="91425" marT="91425" marB="91425">
                    <a:solidFill>
                      <a:schemeClr val="lt1"/>
                    </a:solidFill>
                  </a:tcPr>
                </a:tc>
                <a:extLst>
                  <a:ext uri="{0D108BD9-81ED-4DB2-BD59-A6C34878D82A}">
                    <a16:rowId xmlns:a16="http://schemas.microsoft.com/office/drawing/2014/main" val="10001"/>
                  </a:ext>
                </a:extLst>
              </a:tr>
              <a:tr h="369800">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u="none" strike="noStrike" cap="none">
                          <a:solidFill>
                            <a:schemeClr val="dk2"/>
                          </a:solidFill>
                          <a:latin typeface="Source Sans Pro"/>
                          <a:ea typeface="Source Sans Pro"/>
                          <a:cs typeface="Source Sans Pro"/>
                          <a:sym typeface="Source Sans Pro"/>
                        </a:rPr>
                        <a:t>Pruebas que aumentan la estadística de detección de fallas.</a:t>
                      </a:r>
                      <a:endParaRPr sz="1400" u="none" strike="noStrike" cap="none">
                        <a:solidFill>
                          <a:schemeClr val="dk2"/>
                        </a:solidFill>
                        <a:latin typeface="Source Sans Pro"/>
                        <a:ea typeface="Source Sans Pro"/>
                        <a:cs typeface="Source Sans Pro"/>
                        <a:sym typeface="Source Sans Pro"/>
                      </a:endParaRPr>
                    </a:p>
                  </a:txBody>
                  <a:tcPr marL="91425" marR="91425" marT="91425" marB="91425">
                    <a:solidFill>
                      <a:schemeClr val="lt1"/>
                    </a:solidFill>
                  </a:tcPr>
                </a:tc>
                <a:extLst>
                  <a:ext uri="{0D108BD9-81ED-4DB2-BD59-A6C34878D82A}">
                    <a16:rowId xmlns:a16="http://schemas.microsoft.com/office/drawing/2014/main" val="10002"/>
                  </a:ext>
                </a:extLst>
              </a:tr>
              <a:tr h="369775">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u="none" strike="noStrike" cap="none">
                          <a:solidFill>
                            <a:schemeClr val="dk2"/>
                          </a:solidFill>
                          <a:latin typeface="Source Sans Pro"/>
                          <a:ea typeface="Source Sans Pro"/>
                          <a:cs typeface="Source Sans Pro"/>
                          <a:sym typeface="Source Sans Pro"/>
                        </a:rPr>
                        <a:t>Pruebas que requieren múltiples conjuntos de datos.</a:t>
                      </a:r>
                      <a:endParaRPr sz="1400" u="none" strike="noStrike" cap="none">
                        <a:solidFill>
                          <a:schemeClr val="dk2"/>
                        </a:solidFill>
                        <a:latin typeface="Source Sans Pro"/>
                        <a:ea typeface="Source Sans Pro"/>
                        <a:cs typeface="Source Sans Pro"/>
                        <a:sym typeface="Source Sans Pro"/>
                      </a:endParaRPr>
                    </a:p>
                  </a:txBody>
                  <a:tcPr marL="91425" marR="91425" marT="91425" marB="91425">
                    <a:solidFill>
                      <a:schemeClr val="lt1"/>
                    </a:solidFill>
                  </a:tcPr>
                </a:tc>
                <a:extLst>
                  <a:ext uri="{0D108BD9-81ED-4DB2-BD59-A6C34878D82A}">
                    <a16:rowId xmlns:a16="http://schemas.microsoft.com/office/drawing/2014/main" val="10003"/>
                  </a:ext>
                </a:extLst>
              </a:tr>
              <a:tr h="340200">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u="none" strike="noStrike" cap="none">
                          <a:solidFill>
                            <a:schemeClr val="dk2"/>
                          </a:solidFill>
                          <a:latin typeface="Source Sans Pro"/>
                          <a:ea typeface="Source Sans Pro"/>
                          <a:cs typeface="Source Sans Pro"/>
                          <a:sym typeface="Source Sans Pro"/>
                        </a:rPr>
                        <a:t>Funcionalidad frecuentemente usada que presenta condiciones de alto riesgo.</a:t>
                      </a:r>
                      <a:endParaRPr sz="1400" u="none" strike="noStrike" cap="none">
                        <a:solidFill>
                          <a:schemeClr val="dk2"/>
                        </a:solidFill>
                        <a:latin typeface="Source Sans Pro"/>
                        <a:ea typeface="Source Sans Pro"/>
                        <a:cs typeface="Source Sans Pro"/>
                        <a:sym typeface="Source Sans Pro"/>
                      </a:endParaRPr>
                    </a:p>
                  </a:txBody>
                  <a:tcPr marL="91425" marR="91425" marT="91425" marB="91425">
                    <a:solidFill>
                      <a:schemeClr val="lt1"/>
                    </a:solidFill>
                  </a:tcPr>
                </a:tc>
                <a:extLst>
                  <a:ext uri="{0D108BD9-81ED-4DB2-BD59-A6C34878D82A}">
                    <a16:rowId xmlns:a16="http://schemas.microsoft.com/office/drawing/2014/main" val="10004"/>
                  </a:ext>
                </a:extLst>
              </a:tr>
              <a:tr h="295775">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u="none" strike="noStrike" cap="none">
                          <a:solidFill>
                            <a:schemeClr val="dk2"/>
                          </a:solidFill>
                          <a:latin typeface="Source Sans Pro"/>
                          <a:ea typeface="Source Sans Pro"/>
                          <a:cs typeface="Source Sans Pro"/>
                          <a:sym typeface="Source Sans Pro"/>
                        </a:rPr>
                        <a:t>Pruebas que aumentan el índice de fallas con probabilidad de exposición.</a:t>
                      </a:r>
                      <a:endParaRPr sz="1400" u="none" strike="noStrike" cap="none">
                        <a:solidFill>
                          <a:schemeClr val="dk2"/>
                        </a:solidFill>
                        <a:latin typeface="Source Sans Pro"/>
                        <a:ea typeface="Source Sans Pro"/>
                        <a:cs typeface="Source Sans Pro"/>
                        <a:sym typeface="Source Sans Pro"/>
                      </a:endParaRPr>
                    </a:p>
                  </a:txBody>
                  <a:tcPr marL="91425" marR="91425" marT="91425" marB="91425">
                    <a:solidFill>
                      <a:schemeClr val="lt1"/>
                    </a:solidFill>
                  </a:tcPr>
                </a:tc>
                <a:extLst>
                  <a:ext uri="{0D108BD9-81ED-4DB2-BD59-A6C34878D82A}">
                    <a16:rowId xmlns:a16="http://schemas.microsoft.com/office/drawing/2014/main" val="10005"/>
                  </a:ext>
                </a:extLst>
              </a:tr>
              <a:tr h="355000">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u="none" strike="noStrike" cap="none">
                          <a:solidFill>
                            <a:schemeClr val="dk2"/>
                          </a:solidFill>
                          <a:latin typeface="Source Sans Pro"/>
                          <a:ea typeface="Source Sans Pro"/>
                          <a:cs typeface="Source Sans Pro"/>
                          <a:sym typeface="Source Sans Pro"/>
                        </a:rPr>
                        <a:t>Pruebas que requieren de mucho esfuerzo y tiempo si se realizan manualmente.</a:t>
                      </a:r>
                      <a:endParaRPr sz="1400" u="none" strike="noStrike" cap="none">
                        <a:solidFill>
                          <a:schemeClr val="dk2"/>
                        </a:solidFill>
                        <a:latin typeface="Source Sans Pro"/>
                        <a:ea typeface="Source Sans Pro"/>
                        <a:cs typeface="Source Sans Pro"/>
                        <a:sym typeface="Source Sans Pro"/>
                      </a:endParaRPr>
                    </a:p>
                  </a:txBody>
                  <a:tcPr marL="91425" marR="91425" marT="91425" marB="91425">
                    <a:solidFill>
                      <a:schemeClr val="l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¿Qué es Automation Testing?</a:t>
            </a:r>
            <a:endParaRPr sz="3000"/>
          </a:p>
        </p:txBody>
      </p:sp>
      <p:pic>
        <p:nvPicPr>
          <p:cNvPr id="116" name="Google Shape;116;p7"/>
          <p:cNvPicPr preferRelativeResize="0"/>
          <p:nvPr/>
        </p:nvPicPr>
        <p:blipFill rotWithShape="1">
          <a:blip r:embed="rId3">
            <a:alphaModFix/>
          </a:blip>
          <a:srcRect/>
          <a:stretch/>
        </p:blipFill>
        <p:spPr>
          <a:xfrm>
            <a:off x="7539625" y="94575"/>
            <a:ext cx="1434675" cy="806999"/>
          </a:xfrm>
          <a:prstGeom prst="rect">
            <a:avLst/>
          </a:prstGeom>
          <a:noFill/>
          <a:ln>
            <a:noFill/>
          </a:ln>
        </p:spPr>
      </p:pic>
      <p:graphicFrame>
        <p:nvGraphicFramePr>
          <p:cNvPr id="117" name="Google Shape;117;p7"/>
          <p:cNvGraphicFramePr/>
          <p:nvPr/>
        </p:nvGraphicFramePr>
        <p:xfrm>
          <a:off x="745275" y="1034775"/>
          <a:ext cx="3000000" cy="3000000"/>
        </p:xfrm>
        <a:graphic>
          <a:graphicData uri="http://schemas.openxmlformats.org/drawingml/2006/table">
            <a:tbl>
              <a:tblPr>
                <a:noFill/>
                <a:tableStyleId>{4B48D205-9F44-4299-ABFB-B1E36E5695D3}</a:tableStyleId>
              </a:tblPr>
              <a:tblGrid>
                <a:gridCol w="7239000">
                  <a:extLst>
                    <a:ext uri="{9D8B030D-6E8A-4147-A177-3AD203B41FA5}">
                      <a16:colId xmlns:a16="http://schemas.microsoft.com/office/drawing/2014/main" val="20000"/>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Beneficios</a:t>
                      </a:r>
                      <a:endParaRPr sz="1400" b="1" u="none" strike="noStrike" cap="none"/>
                    </a:p>
                  </a:txBody>
                  <a:tcPr marL="91425" marR="91425" marT="91425" marB="91425">
                    <a:solidFill>
                      <a:srgbClr val="6FA8DC"/>
                    </a:solidFill>
                  </a:tcPr>
                </a:tc>
                <a:extLst>
                  <a:ext uri="{0D108BD9-81ED-4DB2-BD59-A6C34878D82A}">
                    <a16:rowId xmlns:a16="http://schemas.microsoft.com/office/drawing/2014/main" val="10000"/>
                  </a:ext>
                </a:extLst>
              </a:tr>
              <a:tr h="381000">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b="1" u="none" strike="noStrike" cap="none">
                          <a:solidFill>
                            <a:schemeClr val="dk2"/>
                          </a:solidFill>
                          <a:latin typeface="Source Sans Pro"/>
                          <a:ea typeface="Source Sans Pro"/>
                          <a:cs typeface="Source Sans Pro"/>
                          <a:sym typeface="Source Sans Pro"/>
                        </a:rPr>
                        <a:t>Rapidez:</a:t>
                      </a:r>
                      <a:r>
                        <a:rPr lang="es" sz="1400" u="none" strike="noStrike" cap="none">
                          <a:solidFill>
                            <a:schemeClr val="dk2"/>
                          </a:solidFill>
                          <a:latin typeface="Source Sans Pro"/>
                          <a:ea typeface="Source Sans Pro"/>
                          <a:cs typeface="Source Sans Pro"/>
                          <a:sym typeface="Source Sans Pro"/>
                        </a:rPr>
                        <a:t> las herramientas de testing automatizado ejecutan las pruebas más rápido que si se hicieran en forma manual.</a:t>
                      </a:r>
                      <a:endParaRPr sz="1400" u="none" strike="noStrike" cap="none"/>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b="1" u="none" strike="noStrike" cap="none">
                          <a:solidFill>
                            <a:schemeClr val="dk2"/>
                          </a:solidFill>
                          <a:latin typeface="Source Sans Pro"/>
                          <a:ea typeface="Source Sans Pro"/>
                          <a:cs typeface="Source Sans Pro"/>
                          <a:sym typeface="Source Sans Pro"/>
                        </a:rPr>
                        <a:t>Fiabilidad:</a:t>
                      </a:r>
                      <a:r>
                        <a:rPr lang="es" sz="1400" u="none" strike="noStrike" cap="none">
                          <a:solidFill>
                            <a:schemeClr val="dk2"/>
                          </a:solidFill>
                          <a:latin typeface="Source Sans Pro"/>
                          <a:ea typeface="Source Sans Pro"/>
                          <a:cs typeface="Source Sans Pro"/>
                          <a:sym typeface="Source Sans Pro"/>
                        </a:rPr>
                        <a:t> las pruebas siempre realizan la misma ejecución, eliminando la posibilidad de que se produzca un error por hacerlo de forma manual.</a:t>
                      </a:r>
                      <a:endParaRPr sz="1400" u="none" strike="noStrike" cap="none"/>
                    </a:p>
                  </a:txBody>
                  <a:tcPr marL="91425" marR="91425" marT="91425" marB="91425">
                    <a:solidFill>
                      <a:schemeClr val="lt1"/>
                    </a:solidFill>
                  </a:tcPr>
                </a:tc>
                <a:extLst>
                  <a:ext uri="{0D108BD9-81ED-4DB2-BD59-A6C34878D82A}">
                    <a16:rowId xmlns:a16="http://schemas.microsoft.com/office/drawing/2014/main" val="10002"/>
                  </a:ext>
                </a:extLst>
              </a:tr>
              <a:tr h="0">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b="1" u="none" strike="noStrike" cap="none">
                          <a:solidFill>
                            <a:schemeClr val="dk2"/>
                          </a:solidFill>
                          <a:latin typeface="Source Sans Pro"/>
                          <a:ea typeface="Source Sans Pro"/>
                          <a:cs typeface="Source Sans Pro"/>
                          <a:sym typeface="Source Sans Pro"/>
                        </a:rPr>
                        <a:t>Repetición:</a:t>
                      </a:r>
                      <a:r>
                        <a:rPr lang="es" sz="1400" u="none" strike="noStrike" cap="none">
                          <a:solidFill>
                            <a:schemeClr val="dk2"/>
                          </a:solidFill>
                          <a:latin typeface="Source Sans Pro"/>
                          <a:ea typeface="Source Sans Pro"/>
                          <a:cs typeface="Source Sans Pro"/>
                          <a:sym typeface="Source Sans Pro"/>
                        </a:rPr>
                        <a:t> se pueden ejecutar pruebas repetitivas para ver cómo reacciona el software o bien realizar pruebas de performance.</a:t>
                      </a:r>
                      <a:endParaRPr sz="1400" u="none" strike="noStrike" cap="none"/>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b="1" u="none" strike="noStrike" cap="none">
                          <a:solidFill>
                            <a:schemeClr val="dk2"/>
                          </a:solidFill>
                          <a:latin typeface="Source Sans Pro"/>
                          <a:ea typeface="Source Sans Pro"/>
                          <a:cs typeface="Source Sans Pro"/>
                          <a:sym typeface="Source Sans Pro"/>
                        </a:rPr>
                        <a:t>Programable:</a:t>
                      </a:r>
                      <a:r>
                        <a:rPr lang="es" sz="1400" u="none" strike="noStrike" cap="none">
                          <a:solidFill>
                            <a:schemeClr val="dk2"/>
                          </a:solidFill>
                          <a:latin typeface="Source Sans Pro"/>
                          <a:ea typeface="Source Sans Pro"/>
                          <a:cs typeface="Source Sans Pro"/>
                          <a:sym typeface="Source Sans Pro"/>
                        </a:rPr>
                        <a:t> se pueden programar ejecuciones de pruebas, en horarios fuera de lo laboral.</a:t>
                      </a:r>
                      <a:endParaRPr sz="1400" u="none" strike="noStrike" cap="none"/>
                    </a:p>
                  </a:txBody>
                  <a:tcPr marL="91425" marR="91425" marT="91425" marB="91425">
                    <a:solidFill>
                      <a:schemeClr val="lt1"/>
                    </a:solidFill>
                  </a:tcPr>
                </a:tc>
                <a:extLst>
                  <a:ext uri="{0D108BD9-81ED-4DB2-BD59-A6C34878D82A}">
                    <a16:rowId xmlns:a16="http://schemas.microsoft.com/office/drawing/2014/main" val="10004"/>
                  </a:ext>
                </a:extLst>
              </a:tr>
              <a:tr h="381000">
                <a:tc>
                  <a:txBody>
                    <a:bodyPr/>
                    <a:lstStyle/>
                    <a:p>
                      <a:pPr marL="457200" marR="0" lvl="0" indent="-317500" algn="l" rtl="0">
                        <a:lnSpc>
                          <a:spcPct val="100000"/>
                        </a:lnSpc>
                        <a:spcBef>
                          <a:spcPts val="0"/>
                        </a:spcBef>
                        <a:spcAft>
                          <a:spcPts val="0"/>
                        </a:spcAft>
                        <a:buClr>
                          <a:schemeClr val="dk2"/>
                        </a:buClr>
                        <a:buSzPts val="1400"/>
                        <a:buFont typeface="Source Sans Pro"/>
                        <a:buChar char="●"/>
                      </a:pPr>
                      <a:r>
                        <a:rPr lang="es" sz="1400" b="1" u="none" strike="noStrike" cap="none">
                          <a:solidFill>
                            <a:schemeClr val="dk2"/>
                          </a:solidFill>
                          <a:latin typeface="Source Sans Pro"/>
                          <a:ea typeface="Source Sans Pro"/>
                          <a:cs typeface="Source Sans Pro"/>
                          <a:sym typeface="Source Sans Pro"/>
                        </a:rPr>
                        <a:t>Reusabilidad:</a:t>
                      </a:r>
                      <a:r>
                        <a:rPr lang="es" sz="1400" u="none" strike="noStrike" cap="none">
                          <a:solidFill>
                            <a:schemeClr val="dk2"/>
                          </a:solidFill>
                          <a:latin typeface="Source Sans Pro"/>
                          <a:ea typeface="Source Sans Pro"/>
                          <a:cs typeface="Source Sans Pro"/>
                          <a:sym typeface="Source Sans Pro"/>
                        </a:rPr>
                        <a:t> permite reutilizar los scripts definidos en otras pruebas automatizadas.</a:t>
                      </a:r>
                      <a:endParaRPr sz="1400" u="none" strike="noStrike" cap="none"/>
                    </a:p>
                  </a:txBody>
                  <a:tcPr marL="91425" marR="91425" marT="91425" marB="91425">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¿Por qué automatizar?</a:t>
            </a:r>
            <a:endParaRPr sz="3000"/>
          </a:p>
        </p:txBody>
      </p:sp>
      <p:pic>
        <p:nvPicPr>
          <p:cNvPr id="123" name="Google Shape;123;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24" name="Google Shape;124;p8"/>
          <p:cNvSpPr txBox="1"/>
          <p:nvPr/>
        </p:nvSpPr>
        <p:spPr>
          <a:xfrm>
            <a:off x="720800" y="719075"/>
            <a:ext cx="7325100" cy="172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latin typeface="Source Sans Pro"/>
                <a:ea typeface="Source Sans Pro"/>
                <a:cs typeface="Source Sans Pro"/>
                <a:sym typeface="Source Sans Pro"/>
              </a:rPr>
              <a:t>La automatización de </a:t>
            </a:r>
            <a:r>
              <a:rPr lang="es" sz="2000">
                <a:latin typeface="Source Sans Pro"/>
                <a:ea typeface="Source Sans Pro"/>
                <a:cs typeface="Source Sans Pro"/>
                <a:sym typeface="Source Sans Pro"/>
              </a:rPr>
              <a:t>procesos persigue</a:t>
            </a:r>
            <a:r>
              <a:rPr lang="es" sz="2000" b="0" i="0" u="none" strike="noStrike" cap="none">
                <a:solidFill>
                  <a:srgbClr val="000000"/>
                </a:solidFill>
                <a:latin typeface="Source Sans Pro"/>
                <a:ea typeface="Source Sans Pro"/>
                <a:cs typeface="Source Sans Pro"/>
                <a:sym typeface="Source Sans Pro"/>
              </a:rPr>
              <a:t> el objetivo de </a:t>
            </a:r>
            <a:r>
              <a:rPr lang="es" sz="2000" b="1" i="0" u="none" strike="noStrike" cap="none">
                <a:solidFill>
                  <a:srgbClr val="000000"/>
                </a:solidFill>
                <a:latin typeface="Source Sans Pro"/>
                <a:ea typeface="Source Sans Pro"/>
                <a:cs typeface="Source Sans Pro"/>
                <a:sym typeface="Source Sans Pro"/>
              </a:rPr>
              <a:t>reducir costes</a:t>
            </a:r>
            <a:r>
              <a:rPr lang="es" sz="2000" b="0" i="0" u="none" strike="noStrike" cap="none">
                <a:solidFill>
                  <a:srgbClr val="000000"/>
                </a:solidFill>
                <a:latin typeface="Source Sans Pro"/>
                <a:ea typeface="Source Sans Pro"/>
                <a:cs typeface="Source Sans Pro"/>
                <a:sym typeface="Source Sans Pro"/>
              </a:rPr>
              <a:t>, utilizando la integración de aplicaciones que sustituyen procesos manuales, acelerando el tiempo de ejecución de las tareas y eliminando los posibles errores humanos que pueden cometerse a la hora de trabajar de forma manual.</a:t>
            </a:r>
            <a:endParaRPr sz="20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1250</TotalTime>
  <Words>1921</Words>
  <Application>Microsoft Office PowerPoint</Application>
  <PresentationFormat>On-screen Show (16:9)</PresentationFormat>
  <Paragraphs>191</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Raleway</vt:lpstr>
      <vt:lpstr>Arial</vt:lpstr>
      <vt:lpstr>Source Sans Pro</vt:lpstr>
      <vt:lpstr>Plum</vt:lpstr>
      <vt:lpstr>Selenium Fundamentals</vt:lpstr>
      <vt:lpstr>Intro a Automation</vt:lpstr>
      <vt:lpstr>01. Introducción</vt:lpstr>
      <vt:lpstr>Alcance del Training</vt:lpstr>
      <vt:lpstr>¿Qué es Automation Testing?</vt:lpstr>
      <vt:lpstr>Tipos de Pruebas Automatizadas</vt:lpstr>
      <vt:lpstr>¿Qué es Automation Testing?</vt:lpstr>
      <vt:lpstr>¿Qué es Automation Testing?</vt:lpstr>
      <vt:lpstr>¿Por qué automatizar?</vt:lpstr>
      <vt:lpstr>Elección de la herramienta correcta</vt:lpstr>
      <vt:lpstr>02. ¿Qué es  Selenium  WebDriver?</vt:lpstr>
      <vt:lpstr>¿Qué es Selenium WebDriver?</vt:lpstr>
      <vt:lpstr>¿Qué es Selenium WebDriver?</vt:lpstr>
      <vt:lpstr>¿Qué es Selenium WebDriver?</vt:lpstr>
      <vt:lpstr>Selenium WebDriver Architecture</vt:lpstr>
      <vt:lpstr>¿Sabías que.. ? </vt:lpstr>
      <vt:lpstr>Locators on Selenium</vt:lpstr>
      <vt:lpstr>Locators on Selenium</vt:lpstr>
      <vt:lpstr>03. What is       POM?</vt:lpstr>
      <vt:lpstr>Page Object Model</vt:lpstr>
      <vt:lpstr>Ventajas POM</vt:lpstr>
      <vt:lpstr>Exercising</vt:lpstr>
      <vt:lpstr>Requerimientos</vt:lpstr>
      <vt:lpstr>Exercise #1</vt:lpstr>
      <vt:lpstr>Exercise #2</vt:lpstr>
      <vt:lpstr>Exercise #3</vt:lpstr>
      <vt:lpstr>Exercise #4</vt:lpstr>
      <vt:lpstr>Give us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Fundamentals</dc:title>
  <dc:creator>Ivan</dc:creator>
  <cp:lastModifiedBy>Nieto, Fernando E.</cp:lastModifiedBy>
  <cp:revision>2</cp:revision>
  <dcterms:modified xsi:type="dcterms:W3CDTF">2022-08-31T11:54:13Z</dcterms:modified>
</cp:coreProperties>
</file>