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66" r:id="rId5"/>
    <p:sldId id="258" r:id="rId6"/>
    <p:sldId id="259" r:id="rId7"/>
    <p:sldId id="262" r:id="rId8"/>
    <p:sldId id="261" r:id="rId9"/>
    <p:sldId id="257" r:id="rId10"/>
    <p:sldId id="260" r:id="rId11"/>
    <p:sldId id="263" r:id="rId12"/>
    <p:sldId id="264" r:id="rId13"/>
    <p:sldId id="267" r:id="rId14"/>
    <p:sldId id="265" r:id="rId15"/>
    <p:sldId id="269" r:id="rId16"/>
    <p:sldId id="268" r:id="rId17"/>
    <p:sldId id="271" r:id="rId18"/>
    <p:sldId id="270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73" r:id="rId27"/>
    <p:sldId id="282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>
        <p:scale>
          <a:sx n="68" d="100"/>
          <a:sy n="68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B5BB5-3354-44D5-A8B4-B0DC2441FD2C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FF608-C309-4165-9F5F-F911A7A8B2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955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modelo de programación lineal tiene dos características importantes: una </a:t>
            </a:r>
            <a:r>
              <a:rPr lang="es-C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función</a:t>
            </a:r>
          </a:p>
          <a:p>
            <a:r>
              <a:rPr lang="es-C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objetivo </a:t>
            </a:r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maximizar o minimizar y ciertas </a:t>
            </a:r>
            <a:r>
              <a:rPr lang="es-C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restricciones</a:t>
            </a:r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FF608-C309-4165-9F5F-F911A7A8B24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491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modelo de programación lineal tiene dos características importantes: una </a:t>
            </a:r>
            <a:r>
              <a:rPr lang="es-C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función</a:t>
            </a:r>
          </a:p>
          <a:p>
            <a:r>
              <a:rPr lang="es-C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objetivo </a:t>
            </a:r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maximizar o minimizar y ciertas </a:t>
            </a:r>
            <a:r>
              <a:rPr lang="es-C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restricciones</a:t>
            </a:r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FF608-C309-4165-9F5F-F911A7A8B24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611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modelo de programación lineal tiene dos características importantes: una </a:t>
            </a:r>
            <a:r>
              <a:rPr lang="es-C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función</a:t>
            </a:r>
          </a:p>
          <a:p>
            <a:r>
              <a:rPr lang="es-C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objetivo </a:t>
            </a:r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maximizar o minimizar y ciertas </a:t>
            </a:r>
            <a:r>
              <a:rPr lang="es-C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restricciones</a:t>
            </a:r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FF608-C309-4165-9F5F-F911A7A8B24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7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847-3EDB-4497-A1AD-CD298EBD1B9F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EA47-8174-4D31-BD99-12751DD1B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847-3EDB-4497-A1AD-CD298EBD1B9F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EA47-8174-4D31-BD99-12751DD1B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70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847-3EDB-4497-A1AD-CD298EBD1B9F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EA47-8174-4D31-BD99-12751DD1B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67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847-3EDB-4497-A1AD-CD298EBD1B9F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EA47-8174-4D31-BD99-12751DD1B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23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847-3EDB-4497-A1AD-CD298EBD1B9F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EA47-8174-4D31-BD99-12751DD1B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915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847-3EDB-4497-A1AD-CD298EBD1B9F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EA47-8174-4D31-BD99-12751DD1B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10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847-3EDB-4497-A1AD-CD298EBD1B9F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EA47-8174-4D31-BD99-12751DD1B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550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847-3EDB-4497-A1AD-CD298EBD1B9F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EA47-8174-4D31-BD99-12751DD1B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91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847-3EDB-4497-A1AD-CD298EBD1B9F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EA47-8174-4D31-BD99-12751DD1B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62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847-3EDB-4497-A1AD-CD298EBD1B9F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EA47-8174-4D31-BD99-12751DD1B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480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847-3EDB-4497-A1AD-CD298EBD1B9F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EA47-8174-4D31-BD99-12751DD1B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1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A847-3EDB-4497-A1AD-CD298EBD1B9F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EA47-8174-4D31-BD99-12751DD1B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03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01718" y="1298122"/>
            <a:ext cx="2870979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901717" y="3170043"/>
            <a:ext cx="1044000" cy="720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02</a:t>
            </a:r>
            <a:endParaRPr kumimoji="0" lang="es-CO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901718" y="2308314"/>
            <a:ext cx="1044000" cy="720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01</a:t>
            </a:r>
            <a:endParaRPr kumimoji="0" lang="es-CO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593925" y="2360538"/>
            <a:ext cx="4546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haroni" panose="02010803020104030203" pitchFamily="2" charset="-79"/>
              </a:rPr>
              <a:t>Presentación</a:t>
            </a:r>
            <a:endParaRPr kumimoji="0" lang="es-CL" sz="2000" b="1" i="0" u="none" strike="noStrike" kern="1200" cap="none" spc="0" normalizeH="0" baseline="0" noProof="0" dirty="0" smtClean="0">
              <a:ln>
                <a:noFill/>
              </a:ln>
              <a:solidFill>
                <a:srgbClr val="C6C6C6">
                  <a:lumMod val="50000"/>
                </a:srgbClr>
              </a:solidFill>
              <a:effectLst/>
              <a:uLnTx/>
              <a:uFillTx/>
              <a:latin typeface="Arial"/>
              <a:cs typeface="Aharoni" panose="02010803020104030203" pitchFamily="2" charset="-79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901716" y="4062500"/>
            <a:ext cx="1044000" cy="720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03</a:t>
            </a:r>
            <a:endParaRPr kumimoji="0" lang="es-CO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901716" y="4977989"/>
            <a:ext cx="1044000" cy="720000"/>
          </a:xfrm>
          <a:prstGeom prst="rect">
            <a:avLst/>
          </a:prstGeom>
          <a:solidFill>
            <a:srgbClr val="7AC14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04</a:t>
            </a:r>
            <a:endParaRPr kumimoji="0" lang="es-CO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593925" y="3376155"/>
            <a:ext cx="516764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haroni" panose="02010803020104030203" pitchFamily="2" charset="-79"/>
              </a:rPr>
              <a:t>Formulación de modelos de programación lineal</a:t>
            </a:r>
            <a:endParaRPr kumimoji="0" lang="es-CO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93925" y="4268612"/>
            <a:ext cx="4546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000" b="1" dirty="0" smtClean="0">
                <a:solidFill>
                  <a:prstClr val="black"/>
                </a:solidFill>
                <a:latin typeface="Arial"/>
                <a:cs typeface="Aharoni" panose="02010803020104030203" pitchFamily="2" charset="-79"/>
              </a:rPr>
              <a:t>Ejemplos de formulación</a:t>
            </a:r>
            <a:endParaRPr kumimoji="0" lang="es-CL" sz="2000" b="1" i="0" u="none" strike="noStrike" kern="1200" cap="none" spc="0" normalizeH="0" baseline="0" noProof="0" dirty="0" smtClean="0">
              <a:ln>
                <a:noFill/>
              </a:ln>
              <a:solidFill>
                <a:srgbClr val="C6C6C6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593925" y="5082436"/>
            <a:ext cx="42107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haroni" panose="02010803020104030203" pitchFamily="2" charset="-79"/>
              </a:rPr>
              <a:t>Solución de problemas</a:t>
            </a:r>
            <a:r>
              <a:rPr kumimoji="0" lang="es-CO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haroni" panose="02010803020104030203" pitchFamily="2" charset="-79"/>
              </a:rPr>
              <a:t> empleando </a:t>
            </a:r>
            <a:r>
              <a:rPr kumimoji="0" lang="es-CO" sz="20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haroni" panose="02010803020104030203" pitchFamily="2" charset="-79"/>
              </a:rPr>
              <a:t>Solver</a:t>
            </a:r>
            <a:endParaRPr kumimoji="0" lang="es-CL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35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</a:t>
            </a:r>
            <a:r>
              <a:rPr lang="es-CO" dirty="0" smtClean="0"/>
              <a:t>=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</a:t>
            </a:r>
            <a:r>
              <a:rPr lang="es-CO" dirty="0" smtClean="0"/>
              <a:t>=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7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27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8389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 </a:t>
            </a:r>
            <a:r>
              <a:rPr lang="es-CO" sz="2000" dirty="0" smtClean="0"/>
              <a:t>5000X1 + 4000X1</a:t>
            </a:r>
            <a:endParaRPr lang="es-CO" sz="20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8669139" y="3512917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</a:t>
            </a:r>
            <a:r>
              <a:rPr lang="es-CO" dirty="0" smtClean="0"/>
              <a:t>5000</a:t>
            </a:r>
            <a:r>
              <a:rPr lang="es-CO" dirty="0" smtClean="0"/>
              <a:t>X1 </a:t>
            </a:r>
            <a:r>
              <a:rPr lang="es-CO" dirty="0" smtClean="0"/>
              <a:t>+ </a:t>
            </a:r>
            <a:r>
              <a:rPr lang="es-CO" dirty="0" smtClean="0"/>
              <a:t>4000</a:t>
            </a:r>
            <a:r>
              <a:rPr lang="es-CO" dirty="0" smtClean="0"/>
              <a:t>X2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27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57245" y="4335852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RESTRICCIONES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errar llave 11"/>
          <p:cNvSpPr/>
          <p:nvPr/>
        </p:nvSpPr>
        <p:spPr>
          <a:xfrm>
            <a:off x="4856024" y="4009110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 </a:t>
            </a:r>
            <a:r>
              <a:rPr lang="es-CO" sz="2000" dirty="0" smtClean="0"/>
              <a:t>5000X1 + 4000X1</a:t>
            </a:r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69139" y="3512917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</a:t>
            </a:r>
            <a:r>
              <a:rPr lang="es-CO" dirty="0" smtClean="0"/>
              <a:t>5000</a:t>
            </a:r>
            <a:r>
              <a:rPr lang="es-CO" dirty="0" smtClean="0"/>
              <a:t>X1 </a:t>
            </a:r>
            <a:r>
              <a:rPr lang="es-CO" dirty="0" smtClean="0"/>
              <a:t>+ </a:t>
            </a:r>
            <a:r>
              <a:rPr lang="es-CO" dirty="0" smtClean="0"/>
              <a:t>4000</a:t>
            </a:r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126645" y="4040559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disponible de maquinado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5653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57245" y="4335852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RESTRICCIONES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errar llave 11"/>
          <p:cNvSpPr/>
          <p:nvPr/>
        </p:nvSpPr>
        <p:spPr>
          <a:xfrm>
            <a:off x="4856024" y="4009110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 </a:t>
            </a:r>
            <a:r>
              <a:rPr lang="es-CO" sz="2000" dirty="0" smtClean="0"/>
              <a:t>5000X1 + 4000X1</a:t>
            </a:r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69139" y="3512917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</a:t>
            </a:r>
            <a:r>
              <a:rPr lang="es-CO" dirty="0"/>
              <a:t>5000X1 + 4000X2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126645" y="4040559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disponible de maquinado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69139" y="401591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10X1 </a:t>
            </a:r>
            <a:r>
              <a:rPr lang="es-CO" dirty="0" smtClean="0"/>
              <a:t>+ </a:t>
            </a:r>
            <a:r>
              <a:rPr lang="es-CO" dirty="0" smtClean="0"/>
              <a:t>15X2 </a:t>
            </a:r>
            <a:r>
              <a:rPr lang="es-CO" dirty="0" smtClean="0"/>
              <a:t>&lt;= </a:t>
            </a:r>
            <a:r>
              <a:rPr lang="es-CO" dirty="0" smtClean="0"/>
              <a:t>150</a:t>
            </a:r>
            <a:endParaRPr lang="es-CO" dirty="0"/>
          </a:p>
        </p:txBody>
      </p:sp>
      <p:sp>
        <p:nvSpPr>
          <p:cNvPr id="42" name="Rectángulo 41"/>
          <p:cNvSpPr/>
          <p:nvPr/>
        </p:nvSpPr>
        <p:spPr>
          <a:xfrm>
            <a:off x="5107974" y="4466494"/>
            <a:ext cx="1676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T</a:t>
            </a:r>
            <a:r>
              <a:rPr lang="es-CO" sz="1400" dirty="0" smtClean="0">
                <a:solidFill>
                  <a:srgbClr val="0070C0"/>
                </a:solidFill>
              </a:rPr>
              <a:t>iempo de torneado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8708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57245" y="4335852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RESTRICCIONES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errar llave 11"/>
          <p:cNvSpPr/>
          <p:nvPr/>
        </p:nvSpPr>
        <p:spPr>
          <a:xfrm>
            <a:off x="4856024" y="4009110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 </a:t>
            </a:r>
            <a:r>
              <a:rPr lang="es-CO" sz="2000" dirty="0" smtClean="0"/>
              <a:t>5000X1 + 4000X1</a:t>
            </a:r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69139" y="3512917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</a:t>
            </a:r>
            <a:r>
              <a:rPr lang="es-CO" dirty="0"/>
              <a:t>5000X1 + 4000X2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126645" y="4040559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disponible de maquinado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69139" y="401591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10X1 </a:t>
            </a:r>
            <a:r>
              <a:rPr lang="es-CO" dirty="0" smtClean="0"/>
              <a:t>+ </a:t>
            </a:r>
            <a:r>
              <a:rPr lang="es-CO" dirty="0" smtClean="0"/>
              <a:t>15X2 </a:t>
            </a:r>
            <a:r>
              <a:rPr lang="es-CO" dirty="0" smtClean="0"/>
              <a:t>&lt;= </a:t>
            </a:r>
            <a:r>
              <a:rPr lang="es-CO" dirty="0" smtClean="0"/>
              <a:t>150</a:t>
            </a:r>
            <a:endParaRPr lang="es-CO" dirty="0"/>
          </a:p>
        </p:txBody>
      </p:sp>
      <p:sp>
        <p:nvSpPr>
          <p:cNvPr id="42" name="Rectángulo 41"/>
          <p:cNvSpPr/>
          <p:nvPr/>
        </p:nvSpPr>
        <p:spPr>
          <a:xfrm>
            <a:off x="5107974" y="4466494"/>
            <a:ext cx="1676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T</a:t>
            </a:r>
            <a:r>
              <a:rPr lang="es-CO" sz="1400" dirty="0" smtClean="0">
                <a:solidFill>
                  <a:srgbClr val="0070C0"/>
                </a:solidFill>
              </a:rPr>
              <a:t>iempo de torneado</a:t>
            </a:r>
            <a:endParaRPr lang="es-CO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660155" y="443924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20</a:t>
            </a:r>
            <a:r>
              <a:rPr lang="es-CO" dirty="0" smtClean="0"/>
              <a:t>X1 </a:t>
            </a:r>
            <a:r>
              <a:rPr lang="es-CO" dirty="0" smtClean="0"/>
              <a:t>+ </a:t>
            </a:r>
            <a:r>
              <a:rPr lang="es-CO" dirty="0" smtClean="0"/>
              <a:t>10</a:t>
            </a:r>
            <a:r>
              <a:rPr lang="es-CO" dirty="0" smtClean="0"/>
              <a:t>X2 </a:t>
            </a:r>
            <a:r>
              <a:rPr lang="es-CO" dirty="0" smtClean="0"/>
              <a:t>&lt;= </a:t>
            </a:r>
            <a:r>
              <a:rPr lang="es-CO" dirty="0" smtClean="0"/>
              <a:t>160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46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57245" y="4335852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RESTRICCIONES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errar llave 11"/>
          <p:cNvSpPr/>
          <p:nvPr/>
        </p:nvSpPr>
        <p:spPr>
          <a:xfrm>
            <a:off x="4856024" y="4009110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 </a:t>
            </a:r>
            <a:r>
              <a:rPr lang="es-CO" sz="2000" dirty="0" smtClean="0"/>
              <a:t>5000X1 + 4000X1</a:t>
            </a:r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69139" y="3512917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</a:t>
            </a:r>
            <a:r>
              <a:rPr lang="es-CO" dirty="0"/>
              <a:t>5000X1 + 4000X2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126645" y="4040559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disponible de maquinado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69139" y="401591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10X1 </a:t>
            </a:r>
            <a:r>
              <a:rPr lang="es-CO" dirty="0" smtClean="0"/>
              <a:t>+ </a:t>
            </a:r>
            <a:r>
              <a:rPr lang="es-CO" dirty="0" smtClean="0"/>
              <a:t>15X2 </a:t>
            </a:r>
            <a:r>
              <a:rPr lang="es-CO" dirty="0" smtClean="0"/>
              <a:t>&lt;= </a:t>
            </a:r>
            <a:r>
              <a:rPr lang="es-CO" dirty="0" smtClean="0"/>
              <a:t>150</a:t>
            </a:r>
            <a:endParaRPr lang="es-CO" dirty="0"/>
          </a:p>
        </p:txBody>
      </p:sp>
      <p:sp>
        <p:nvSpPr>
          <p:cNvPr id="42" name="Rectángulo 41"/>
          <p:cNvSpPr/>
          <p:nvPr/>
        </p:nvSpPr>
        <p:spPr>
          <a:xfrm>
            <a:off x="5107974" y="4466494"/>
            <a:ext cx="1676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T</a:t>
            </a:r>
            <a:r>
              <a:rPr lang="es-CO" sz="1400" dirty="0" smtClean="0">
                <a:solidFill>
                  <a:srgbClr val="0070C0"/>
                </a:solidFill>
              </a:rPr>
              <a:t>iempo de torneado</a:t>
            </a:r>
            <a:endParaRPr lang="es-CO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660155" y="443924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20</a:t>
            </a:r>
            <a:r>
              <a:rPr lang="es-CO" dirty="0" smtClean="0"/>
              <a:t>X1 </a:t>
            </a:r>
            <a:r>
              <a:rPr lang="es-CO" dirty="0" smtClean="0"/>
              <a:t>+ </a:t>
            </a:r>
            <a:r>
              <a:rPr lang="es-CO" dirty="0" smtClean="0"/>
              <a:t>10</a:t>
            </a:r>
            <a:r>
              <a:rPr lang="es-CO" dirty="0" smtClean="0"/>
              <a:t>X2 </a:t>
            </a:r>
            <a:r>
              <a:rPr lang="es-CO" dirty="0" smtClean="0"/>
              <a:t>&lt;= </a:t>
            </a:r>
            <a:r>
              <a:rPr lang="es-CO" dirty="0" smtClean="0"/>
              <a:t>160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118945" y="4878038"/>
            <a:ext cx="2377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de pruebas de calidad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2777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57245" y="4335852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RESTRICCIONES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errar llave 11"/>
          <p:cNvSpPr/>
          <p:nvPr/>
        </p:nvSpPr>
        <p:spPr>
          <a:xfrm>
            <a:off x="4856024" y="4009110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 </a:t>
            </a:r>
            <a:r>
              <a:rPr lang="es-CO" sz="2000" dirty="0" smtClean="0"/>
              <a:t>5000X1 + 4000X1</a:t>
            </a:r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69139" y="3512917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</a:t>
            </a:r>
            <a:r>
              <a:rPr lang="es-CO" dirty="0"/>
              <a:t>5000X1 + 4000X2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126645" y="4040559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disponible de maquinado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69139" y="401591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10X1 </a:t>
            </a:r>
            <a:r>
              <a:rPr lang="es-CO" dirty="0" smtClean="0"/>
              <a:t>+ </a:t>
            </a:r>
            <a:r>
              <a:rPr lang="es-CO" dirty="0" smtClean="0"/>
              <a:t>15X2 </a:t>
            </a:r>
            <a:r>
              <a:rPr lang="es-CO" dirty="0" smtClean="0"/>
              <a:t>&lt;= </a:t>
            </a:r>
            <a:r>
              <a:rPr lang="es-CO" dirty="0" smtClean="0"/>
              <a:t>150</a:t>
            </a:r>
            <a:endParaRPr lang="es-CO" dirty="0"/>
          </a:p>
        </p:txBody>
      </p:sp>
      <p:sp>
        <p:nvSpPr>
          <p:cNvPr id="42" name="Rectángulo 41"/>
          <p:cNvSpPr/>
          <p:nvPr/>
        </p:nvSpPr>
        <p:spPr>
          <a:xfrm>
            <a:off x="5107974" y="4466494"/>
            <a:ext cx="1676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T</a:t>
            </a:r>
            <a:r>
              <a:rPr lang="es-CO" sz="1400" dirty="0" smtClean="0">
                <a:solidFill>
                  <a:srgbClr val="0070C0"/>
                </a:solidFill>
              </a:rPr>
              <a:t>iempo de torneado</a:t>
            </a:r>
            <a:endParaRPr lang="es-CO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660155" y="443924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20</a:t>
            </a:r>
            <a:r>
              <a:rPr lang="es-CO" dirty="0" smtClean="0"/>
              <a:t>X1 </a:t>
            </a:r>
            <a:r>
              <a:rPr lang="es-CO" dirty="0" smtClean="0"/>
              <a:t>+ </a:t>
            </a:r>
            <a:r>
              <a:rPr lang="es-CO" dirty="0" smtClean="0"/>
              <a:t>10</a:t>
            </a:r>
            <a:r>
              <a:rPr lang="es-CO" dirty="0" smtClean="0"/>
              <a:t>X2 </a:t>
            </a:r>
            <a:r>
              <a:rPr lang="es-CO" dirty="0" smtClean="0"/>
              <a:t>&lt;= </a:t>
            </a:r>
            <a:r>
              <a:rPr lang="es-CO" dirty="0" smtClean="0"/>
              <a:t>160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118945" y="4878038"/>
            <a:ext cx="2377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de pruebas de calidad</a:t>
            </a:r>
            <a:endParaRPr lang="es-CO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683887" y="482952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30X1 </a:t>
            </a:r>
            <a:r>
              <a:rPr lang="es-CO" dirty="0" smtClean="0"/>
              <a:t>+ </a:t>
            </a:r>
            <a:r>
              <a:rPr lang="es-CO" dirty="0" smtClean="0"/>
              <a:t>10X2 </a:t>
            </a:r>
            <a:r>
              <a:rPr lang="es-CO" dirty="0"/>
              <a:t>&gt;</a:t>
            </a:r>
            <a:r>
              <a:rPr lang="es-CO" dirty="0" smtClean="0"/>
              <a:t>= 135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27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57245" y="4335852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RESTRICCIONES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errar llave 11"/>
          <p:cNvSpPr/>
          <p:nvPr/>
        </p:nvSpPr>
        <p:spPr>
          <a:xfrm>
            <a:off x="4856024" y="4009110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 </a:t>
            </a:r>
            <a:r>
              <a:rPr lang="es-CO" sz="2000" dirty="0" smtClean="0"/>
              <a:t>5000X1 + 4000X1</a:t>
            </a:r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69139" y="3512917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</a:t>
            </a:r>
            <a:r>
              <a:rPr lang="es-CO" dirty="0"/>
              <a:t>5000X1 + 4000X2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126645" y="4040559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disponible de maquinado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69139" y="401591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10X1 </a:t>
            </a:r>
            <a:r>
              <a:rPr lang="es-CO" dirty="0" smtClean="0"/>
              <a:t>+ </a:t>
            </a:r>
            <a:r>
              <a:rPr lang="es-CO" dirty="0" smtClean="0"/>
              <a:t>15X2 </a:t>
            </a:r>
            <a:r>
              <a:rPr lang="es-CO" dirty="0" smtClean="0"/>
              <a:t>&lt;= </a:t>
            </a:r>
            <a:r>
              <a:rPr lang="es-CO" dirty="0" smtClean="0"/>
              <a:t>150</a:t>
            </a:r>
            <a:endParaRPr lang="es-CO" dirty="0"/>
          </a:p>
        </p:txBody>
      </p:sp>
      <p:sp>
        <p:nvSpPr>
          <p:cNvPr id="42" name="Rectángulo 41"/>
          <p:cNvSpPr/>
          <p:nvPr/>
        </p:nvSpPr>
        <p:spPr>
          <a:xfrm>
            <a:off x="5107974" y="4466494"/>
            <a:ext cx="1676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T</a:t>
            </a:r>
            <a:r>
              <a:rPr lang="es-CO" sz="1400" dirty="0" smtClean="0">
                <a:solidFill>
                  <a:srgbClr val="0070C0"/>
                </a:solidFill>
              </a:rPr>
              <a:t>iempo de torneado</a:t>
            </a:r>
            <a:endParaRPr lang="es-CO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660155" y="443924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20</a:t>
            </a:r>
            <a:r>
              <a:rPr lang="es-CO" dirty="0" smtClean="0"/>
              <a:t>X1 </a:t>
            </a:r>
            <a:r>
              <a:rPr lang="es-CO" dirty="0" smtClean="0"/>
              <a:t>+ </a:t>
            </a:r>
            <a:r>
              <a:rPr lang="es-CO" dirty="0" smtClean="0"/>
              <a:t>10</a:t>
            </a:r>
            <a:r>
              <a:rPr lang="es-CO" dirty="0" smtClean="0"/>
              <a:t>X2 </a:t>
            </a:r>
            <a:r>
              <a:rPr lang="es-CO" dirty="0" smtClean="0"/>
              <a:t>&lt;= </a:t>
            </a:r>
            <a:r>
              <a:rPr lang="es-CO" dirty="0" smtClean="0"/>
              <a:t>160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118945" y="4878038"/>
            <a:ext cx="2377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de pruebas de calidad</a:t>
            </a:r>
            <a:endParaRPr lang="es-CO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683887" y="482952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30X1 </a:t>
            </a:r>
            <a:r>
              <a:rPr lang="es-CO" dirty="0" smtClean="0"/>
              <a:t>+ </a:t>
            </a:r>
            <a:r>
              <a:rPr lang="es-CO" dirty="0" smtClean="0"/>
              <a:t>10X2 </a:t>
            </a:r>
            <a:r>
              <a:rPr lang="es-CO" dirty="0"/>
              <a:t>&gt;</a:t>
            </a:r>
            <a:r>
              <a:rPr lang="es-CO" dirty="0" smtClean="0"/>
              <a:t>= 135</a:t>
            </a:r>
            <a:endParaRPr lang="es-CO" dirty="0"/>
          </a:p>
        </p:txBody>
      </p:sp>
      <p:sp>
        <p:nvSpPr>
          <p:cNvPr id="21" name="Flecha derecha 20"/>
          <p:cNvSpPr/>
          <p:nvPr/>
        </p:nvSpPr>
        <p:spPr>
          <a:xfrm rot="10800000">
            <a:off x="3892029" y="5282217"/>
            <a:ext cx="5143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1164856" y="514938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</a:t>
            </a:r>
          </a:p>
          <a:p>
            <a:r>
              <a:rPr lang="es-CO" dirty="0"/>
              <a:t>3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744627" y="5164128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</a:t>
            </a:r>
          </a:p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24" name="Conector recto 23"/>
          <p:cNvCxnSpPr>
            <a:stCxn id="22" idx="1"/>
            <a:endCxn id="22" idx="3"/>
          </p:cNvCxnSpPr>
          <p:nvPr/>
        </p:nvCxnSpPr>
        <p:spPr>
          <a:xfrm>
            <a:off x="1164856" y="5472546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744627" y="5464901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Igual que 25"/>
          <p:cNvSpPr/>
          <p:nvPr/>
        </p:nvSpPr>
        <p:spPr>
          <a:xfrm>
            <a:off x="2180386" y="5286103"/>
            <a:ext cx="427703" cy="3631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299122" y="524299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586384" y="5150304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</a:t>
            </a:r>
          </a:p>
          <a:p>
            <a:r>
              <a:rPr lang="es-CO" dirty="0"/>
              <a:t>3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953059" y="52612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&lt;=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586384" y="5457798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04416" y="4829521"/>
            <a:ext cx="116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debe construirse cuando menos un F2 por cada 3 F1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176819" y="5327974"/>
            <a:ext cx="934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</a:rPr>
              <a:t>Marketing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303354"/>
            <a:ext cx="10515600" cy="211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 smtClean="0"/>
              <a:t>RESTRICCIONES</a:t>
            </a:r>
          </a:p>
          <a:p>
            <a:pPr marL="0" indent="0">
              <a:buNone/>
            </a:pPr>
            <a:r>
              <a:rPr lang="es-CO" sz="2000" dirty="0" smtClean="0"/>
              <a:t>de decisiones permisibles.</a:t>
            </a:r>
          </a:p>
          <a:p>
            <a:r>
              <a:rPr lang="es-CO" sz="2000" dirty="0" smtClean="0"/>
              <a:t>Cantidad de capital disponible</a:t>
            </a:r>
          </a:p>
          <a:p>
            <a:r>
              <a:rPr lang="es-CO" sz="2000" dirty="0" smtClean="0"/>
              <a:t>la capacidad de la planta y por la disponibilidad de recursos</a:t>
            </a:r>
          </a:p>
          <a:p>
            <a:r>
              <a:rPr lang="es-CO" sz="2000" dirty="0" smtClean="0"/>
              <a:t># De pilotos disponibles que pasan mas de 24 </a:t>
            </a:r>
            <a:r>
              <a:rPr lang="es-CO" sz="2000" dirty="0" err="1" smtClean="0"/>
              <a:t>hr</a:t>
            </a:r>
            <a:r>
              <a:rPr lang="es-CO" sz="2000" dirty="0" smtClean="0"/>
              <a:t> en tierra</a:t>
            </a:r>
            <a:endParaRPr lang="es-CO" sz="2000" dirty="0"/>
          </a:p>
        </p:txBody>
      </p:sp>
      <p:sp>
        <p:nvSpPr>
          <p:cNvPr id="4" name="Cerrar llave 3"/>
          <p:cNvSpPr/>
          <p:nvPr/>
        </p:nvSpPr>
        <p:spPr>
          <a:xfrm>
            <a:off x="7533563" y="4402063"/>
            <a:ext cx="409433" cy="1787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8117497" y="4390607"/>
            <a:ext cx="3799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/>
              <a:t>limitaciones </a:t>
            </a:r>
            <a:r>
              <a:rPr lang="es-CO" dirty="0"/>
              <a:t>y </a:t>
            </a:r>
            <a:r>
              <a:rPr lang="es-CO" i="1" dirty="0"/>
              <a:t>requerimientos</a:t>
            </a:r>
            <a:r>
              <a:rPr lang="es-CO" dirty="0" smtClean="0"/>
              <a:t>.</a:t>
            </a:r>
          </a:p>
          <a:p>
            <a:r>
              <a:rPr lang="es-CO" dirty="0" smtClean="0"/>
              <a:t>Generalmente su notación es </a:t>
            </a:r>
            <a:r>
              <a:rPr lang="es-CO" dirty="0" err="1" smtClean="0"/>
              <a:t>Xj</a:t>
            </a:r>
            <a:r>
              <a:rPr lang="es-CO" dirty="0" smtClean="0"/>
              <a:t>, donde J va de 1 hasta n</a:t>
            </a:r>
          </a:p>
          <a:p>
            <a:endParaRPr lang="es-CO" dirty="0"/>
          </a:p>
          <a:p>
            <a:r>
              <a:rPr lang="es-CO" dirty="0" smtClean="0"/>
              <a:t>Los coeficientes de las restricciones se denotan por una matriz </a:t>
            </a:r>
            <a:r>
              <a:rPr lang="es-CO" dirty="0" smtClean="0"/>
              <a:t>m x n</a:t>
            </a:r>
            <a:r>
              <a:rPr lang="es-CO" dirty="0" smtClean="0"/>
              <a:t>, donde m =# restricciones y n = # de variables</a:t>
            </a:r>
            <a:endParaRPr lang="es-CO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838200" y="1504335"/>
            <a:ext cx="10515600" cy="25321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000" b="1" dirty="0" smtClean="0"/>
              <a:t>VARIABLES DE </a:t>
            </a:r>
            <a:r>
              <a:rPr lang="es-CO" sz="2000" b="1" dirty="0" smtClean="0"/>
              <a:t>DECISIÓN</a:t>
            </a:r>
            <a:endParaRPr lang="es-CO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dirty="0" smtClean="0"/>
              <a:t>Representan generalmente los aspectos del problema que son posibles ajustar o definir. Estos valores no son conocidos de antemano. Son estrictamente valores reales mayores o iguales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dirty="0" smtClean="0"/>
              <a:t>a cero.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sz="2000" dirty="0"/>
          </a:p>
          <a:p>
            <a:r>
              <a:rPr lang="es-CO" sz="2000" dirty="0" smtClean="0"/>
              <a:t>Capital</a:t>
            </a:r>
          </a:p>
          <a:p>
            <a:r>
              <a:rPr lang="es-CO" sz="2000" dirty="0" smtClean="0"/>
              <a:t>Horas hombre</a:t>
            </a:r>
          </a:p>
          <a:p>
            <a:r>
              <a:rPr lang="es-CO" sz="2000" dirty="0" smtClean="0"/>
              <a:t># de pilotos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CO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7802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57245" y="4335852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RESTRICCIONES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errar llave 11"/>
          <p:cNvSpPr/>
          <p:nvPr/>
        </p:nvSpPr>
        <p:spPr>
          <a:xfrm>
            <a:off x="4856024" y="4009110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 </a:t>
            </a:r>
            <a:r>
              <a:rPr lang="es-CO" sz="2000" dirty="0" smtClean="0"/>
              <a:t>5000X1 + 4000X1</a:t>
            </a:r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69139" y="3512917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</a:t>
            </a:r>
            <a:r>
              <a:rPr lang="es-CO" dirty="0"/>
              <a:t>5000X1 + 4000X2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126645" y="4040559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disponible de maquinado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69139" y="401591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10X1 </a:t>
            </a:r>
            <a:r>
              <a:rPr lang="es-CO" dirty="0" smtClean="0"/>
              <a:t>+ </a:t>
            </a:r>
            <a:r>
              <a:rPr lang="es-CO" dirty="0" smtClean="0"/>
              <a:t>15X2 </a:t>
            </a:r>
            <a:r>
              <a:rPr lang="es-CO" dirty="0" smtClean="0"/>
              <a:t>&lt;= </a:t>
            </a:r>
            <a:r>
              <a:rPr lang="es-CO" dirty="0" smtClean="0"/>
              <a:t>150</a:t>
            </a:r>
            <a:endParaRPr lang="es-CO" dirty="0"/>
          </a:p>
        </p:txBody>
      </p:sp>
      <p:sp>
        <p:nvSpPr>
          <p:cNvPr id="42" name="Rectángulo 41"/>
          <p:cNvSpPr/>
          <p:nvPr/>
        </p:nvSpPr>
        <p:spPr>
          <a:xfrm>
            <a:off x="5107974" y="4466494"/>
            <a:ext cx="1676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T</a:t>
            </a:r>
            <a:r>
              <a:rPr lang="es-CO" sz="1400" dirty="0" smtClean="0">
                <a:solidFill>
                  <a:srgbClr val="0070C0"/>
                </a:solidFill>
              </a:rPr>
              <a:t>iempo de torneado</a:t>
            </a:r>
            <a:endParaRPr lang="es-CO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660155" y="443924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20</a:t>
            </a:r>
            <a:r>
              <a:rPr lang="es-CO" dirty="0" smtClean="0"/>
              <a:t>X1 </a:t>
            </a:r>
            <a:r>
              <a:rPr lang="es-CO" dirty="0" smtClean="0"/>
              <a:t>+ </a:t>
            </a:r>
            <a:r>
              <a:rPr lang="es-CO" dirty="0" smtClean="0"/>
              <a:t>10</a:t>
            </a:r>
            <a:r>
              <a:rPr lang="es-CO" dirty="0" smtClean="0"/>
              <a:t>X2 </a:t>
            </a:r>
            <a:r>
              <a:rPr lang="es-CO" dirty="0" smtClean="0"/>
              <a:t>&lt;= </a:t>
            </a:r>
            <a:r>
              <a:rPr lang="es-CO" dirty="0" smtClean="0"/>
              <a:t>160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118945" y="4878038"/>
            <a:ext cx="2377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de pruebas de calidad</a:t>
            </a:r>
            <a:endParaRPr lang="es-CO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683887" y="482952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30X1 </a:t>
            </a:r>
            <a:r>
              <a:rPr lang="es-CO" dirty="0" smtClean="0"/>
              <a:t>+ </a:t>
            </a:r>
            <a:r>
              <a:rPr lang="es-CO" dirty="0" smtClean="0"/>
              <a:t>10X2 </a:t>
            </a:r>
            <a:r>
              <a:rPr lang="es-CO" dirty="0"/>
              <a:t>&gt;</a:t>
            </a:r>
            <a:r>
              <a:rPr lang="es-CO" dirty="0" smtClean="0"/>
              <a:t>= 135</a:t>
            </a:r>
            <a:endParaRPr lang="es-CO" dirty="0"/>
          </a:p>
        </p:txBody>
      </p:sp>
      <p:sp>
        <p:nvSpPr>
          <p:cNvPr id="21" name="Flecha derecha 20"/>
          <p:cNvSpPr/>
          <p:nvPr/>
        </p:nvSpPr>
        <p:spPr>
          <a:xfrm rot="10800000">
            <a:off x="3892029" y="5282217"/>
            <a:ext cx="5143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1164856" y="514938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</a:t>
            </a:r>
          </a:p>
          <a:p>
            <a:r>
              <a:rPr lang="es-CO" dirty="0"/>
              <a:t>3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744627" y="5164128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</a:t>
            </a:r>
          </a:p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24" name="Conector recto 23"/>
          <p:cNvCxnSpPr>
            <a:stCxn id="22" idx="1"/>
            <a:endCxn id="22" idx="3"/>
          </p:cNvCxnSpPr>
          <p:nvPr/>
        </p:nvCxnSpPr>
        <p:spPr>
          <a:xfrm>
            <a:off x="1164856" y="5472546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744627" y="5464901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Igual que 25"/>
          <p:cNvSpPr/>
          <p:nvPr/>
        </p:nvSpPr>
        <p:spPr>
          <a:xfrm>
            <a:off x="2180386" y="5286103"/>
            <a:ext cx="427703" cy="3631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299122" y="524299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586384" y="5150304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X1</a:t>
            </a:r>
          </a:p>
          <a:p>
            <a:r>
              <a:rPr lang="es-CO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953059" y="52612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&lt;=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586384" y="5457798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04416" y="4829521"/>
            <a:ext cx="116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debe construirse cuando menos un F2 por cada 3 F1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080305" y="524095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X1 </a:t>
            </a:r>
            <a:r>
              <a:rPr lang="es-CO" dirty="0"/>
              <a:t>-</a:t>
            </a:r>
            <a:r>
              <a:rPr lang="es-CO" dirty="0" smtClean="0"/>
              <a:t> </a:t>
            </a:r>
            <a:r>
              <a:rPr lang="es-CO" dirty="0"/>
              <a:t>3</a:t>
            </a:r>
            <a:r>
              <a:rPr lang="es-CO" dirty="0" smtClean="0"/>
              <a:t>X2 </a:t>
            </a:r>
            <a:r>
              <a:rPr lang="es-CO" dirty="0"/>
              <a:t>&lt;</a:t>
            </a:r>
            <a:r>
              <a:rPr lang="es-CO" dirty="0" smtClean="0"/>
              <a:t>= 0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5176819" y="5327974"/>
            <a:ext cx="934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</a:rPr>
              <a:t>Marketing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57245" y="4335852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RESTRICCIONES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errar llave 11"/>
          <p:cNvSpPr/>
          <p:nvPr/>
        </p:nvSpPr>
        <p:spPr>
          <a:xfrm>
            <a:off x="4856024" y="4009110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 </a:t>
            </a:r>
            <a:r>
              <a:rPr lang="es-CO" sz="2000" dirty="0" smtClean="0"/>
              <a:t>5000X1 + 4000X1</a:t>
            </a:r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69139" y="3512917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</a:t>
            </a:r>
            <a:r>
              <a:rPr lang="es-CO" dirty="0"/>
              <a:t>5000X1 + 4000X2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126645" y="4040559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disponible de maquinado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69139" y="401591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10X1 </a:t>
            </a:r>
            <a:r>
              <a:rPr lang="es-CO" dirty="0" smtClean="0"/>
              <a:t>+ </a:t>
            </a:r>
            <a:r>
              <a:rPr lang="es-CO" dirty="0" smtClean="0"/>
              <a:t>15X2 </a:t>
            </a:r>
            <a:r>
              <a:rPr lang="es-CO" dirty="0" smtClean="0"/>
              <a:t>&lt;= </a:t>
            </a:r>
            <a:r>
              <a:rPr lang="es-CO" dirty="0" smtClean="0"/>
              <a:t>150</a:t>
            </a:r>
            <a:endParaRPr lang="es-CO" dirty="0"/>
          </a:p>
        </p:txBody>
      </p:sp>
      <p:sp>
        <p:nvSpPr>
          <p:cNvPr id="42" name="Rectángulo 41"/>
          <p:cNvSpPr/>
          <p:nvPr/>
        </p:nvSpPr>
        <p:spPr>
          <a:xfrm>
            <a:off x="5107974" y="4466494"/>
            <a:ext cx="1676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T</a:t>
            </a:r>
            <a:r>
              <a:rPr lang="es-CO" sz="1400" dirty="0" smtClean="0">
                <a:solidFill>
                  <a:srgbClr val="0070C0"/>
                </a:solidFill>
              </a:rPr>
              <a:t>iempo de torneado</a:t>
            </a:r>
            <a:endParaRPr lang="es-CO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660155" y="443924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20</a:t>
            </a:r>
            <a:r>
              <a:rPr lang="es-CO" dirty="0" smtClean="0"/>
              <a:t>X1 </a:t>
            </a:r>
            <a:r>
              <a:rPr lang="es-CO" dirty="0" smtClean="0"/>
              <a:t>+ </a:t>
            </a:r>
            <a:r>
              <a:rPr lang="es-CO" dirty="0" smtClean="0"/>
              <a:t>10</a:t>
            </a:r>
            <a:r>
              <a:rPr lang="es-CO" dirty="0" smtClean="0"/>
              <a:t>X2 </a:t>
            </a:r>
            <a:r>
              <a:rPr lang="es-CO" dirty="0" smtClean="0"/>
              <a:t>&lt;= </a:t>
            </a:r>
            <a:r>
              <a:rPr lang="es-CO" dirty="0" smtClean="0"/>
              <a:t>160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118945" y="4878038"/>
            <a:ext cx="2377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de pruebas de calidad</a:t>
            </a:r>
            <a:endParaRPr lang="es-CO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683887" y="482952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30X1 </a:t>
            </a:r>
            <a:r>
              <a:rPr lang="es-CO" dirty="0" smtClean="0"/>
              <a:t>+ </a:t>
            </a:r>
            <a:r>
              <a:rPr lang="es-CO" dirty="0" smtClean="0"/>
              <a:t>10X2 </a:t>
            </a:r>
            <a:r>
              <a:rPr lang="es-CO" dirty="0"/>
              <a:t>&gt;</a:t>
            </a:r>
            <a:r>
              <a:rPr lang="es-CO" dirty="0" smtClean="0"/>
              <a:t>= 135</a:t>
            </a:r>
            <a:endParaRPr lang="es-CO" dirty="0"/>
          </a:p>
        </p:txBody>
      </p:sp>
      <p:sp>
        <p:nvSpPr>
          <p:cNvPr id="21" name="Flecha derecha 20"/>
          <p:cNvSpPr/>
          <p:nvPr/>
        </p:nvSpPr>
        <p:spPr>
          <a:xfrm rot="10800000">
            <a:off x="3892029" y="5282217"/>
            <a:ext cx="5143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1164856" y="514938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</a:t>
            </a:r>
          </a:p>
          <a:p>
            <a:r>
              <a:rPr lang="es-CO" dirty="0"/>
              <a:t>3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744627" y="5164128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</a:t>
            </a:r>
          </a:p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24" name="Conector recto 23"/>
          <p:cNvCxnSpPr>
            <a:stCxn id="22" idx="1"/>
            <a:endCxn id="22" idx="3"/>
          </p:cNvCxnSpPr>
          <p:nvPr/>
        </p:nvCxnSpPr>
        <p:spPr>
          <a:xfrm>
            <a:off x="1164856" y="5472546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744627" y="5464901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Igual que 25"/>
          <p:cNvSpPr/>
          <p:nvPr/>
        </p:nvSpPr>
        <p:spPr>
          <a:xfrm>
            <a:off x="2180386" y="5286103"/>
            <a:ext cx="427703" cy="3631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299122" y="524299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586384" y="5150304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</a:t>
            </a:r>
          </a:p>
          <a:p>
            <a:r>
              <a:rPr lang="es-CO" dirty="0"/>
              <a:t>3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953059" y="52612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&lt;=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586384" y="5457798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04416" y="4829521"/>
            <a:ext cx="116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debe construirse cuando menos un F2 por cada 3 F1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080305" y="524095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X1 </a:t>
            </a:r>
            <a:r>
              <a:rPr lang="es-CO" dirty="0"/>
              <a:t>-</a:t>
            </a:r>
            <a:r>
              <a:rPr lang="es-CO" dirty="0" smtClean="0"/>
              <a:t> </a:t>
            </a:r>
            <a:r>
              <a:rPr lang="es-CO" dirty="0"/>
              <a:t>3</a:t>
            </a:r>
            <a:r>
              <a:rPr lang="es-CO" dirty="0" smtClean="0"/>
              <a:t>X2 </a:t>
            </a:r>
            <a:r>
              <a:rPr lang="es-CO" dirty="0"/>
              <a:t>&lt;</a:t>
            </a:r>
            <a:r>
              <a:rPr lang="es-CO" dirty="0" smtClean="0"/>
              <a:t>= 0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5156011" y="5627207"/>
            <a:ext cx="976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Cliente VIP</a:t>
            </a:r>
            <a:endParaRPr lang="es-CO" sz="1400" dirty="0"/>
          </a:p>
        </p:txBody>
      </p:sp>
      <p:sp>
        <p:nvSpPr>
          <p:cNvPr id="33" name="Rectángulo 32"/>
          <p:cNvSpPr/>
          <p:nvPr/>
        </p:nvSpPr>
        <p:spPr>
          <a:xfrm>
            <a:off x="5176819" y="5327974"/>
            <a:ext cx="934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</a:rPr>
              <a:t>Marketing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5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57245" y="4335852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RESTRICCIONES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errar llave 11"/>
          <p:cNvSpPr/>
          <p:nvPr/>
        </p:nvSpPr>
        <p:spPr>
          <a:xfrm>
            <a:off x="4856024" y="4009110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 </a:t>
            </a:r>
            <a:r>
              <a:rPr lang="es-CO" sz="2000" dirty="0" smtClean="0"/>
              <a:t>5000X1 + 4000X1</a:t>
            </a:r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69139" y="3512917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</a:t>
            </a:r>
            <a:r>
              <a:rPr lang="es-CO" dirty="0"/>
              <a:t>5000X1 + 4000X2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126645" y="4040559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disponible de maquinado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69139" y="401591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10X1 </a:t>
            </a:r>
            <a:r>
              <a:rPr lang="es-CO" dirty="0" smtClean="0"/>
              <a:t>+ </a:t>
            </a:r>
            <a:r>
              <a:rPr lang="es-CO" dirty="0" smtClean="0"/>
              <a:t>15X2 </a:t>
            </a:r>
            <a:r>
              <a:rPr lang="es-CO" dirty="0" smtClean="0"/>
              <a:t>&lt;= </a:t>
            </a:r>
            <a:r>
              <a:rPr lang="es-CO" dirty="0" smtClean="0"/>
              <a:t>150</a:t>
            </a:r>
            <a:endParaRPr lang="es-CO" dirty="0"/>
          </a:p>
        </p:txBody>
      </p:sp>
      <p:sp>
        <p:nvSpPr>
          <p:cNvPr id="42" name="Rectángulo 41"/>
          <p:cNvSpPr/>
          <p:nvPr/>
        </p:nvSpPr>
        <p:spPr>
          <a:xfrm>
            <a:off x="5107974" y="4466494"/>
            <a:ext cx="1676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T</a:t>
            </a:r>
            <a:r>
              <a:rPr lang="es-CO" sz="1400" dirty="0" smtClean="0">
                <a:solidFill>
                  <a:srgbClr val="0070C0"/>
                </a:solidFill>
              </a:rPr>
              <a:t>iempo de torneado</a:t>
            </a:r>
            <a:endParaRPr lang="es-CO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660155" y="443924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20</a:t>
            </a:r>
            <a:r>
              <a:rPr lang="es-CO" dirty="0" smtClean="0"/>
              <a:t>X1 </a:t>
            </a:r>
            <a:r>
              <a:rPr lang="es-CO" dirty="0" smtClean="0"/>
              <a:t>+ </a:t>
            </a:r>
            <a:r>
              <a:rPr lang="es-CO" dirty="0" smtClean="0"/>
              <a:t>10</a:t>
            </a:r>
            <a:r>
              <a:rPr lang="es-CO" dirty="0" smtClean="0"/>
              <a:t>X2 </a:t>
            </a:r>
            <a:r>
              <a:rPr lang="es-CO" dirty="0" smtClean="0"/>
              <a:t>&lt;= </a:t>
            </a:r>
            <a:r>
              <a:rPr lang="es-CO" dirty="0" smtClean="0"/>
              <a:t>160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118945" y="4878038"/>
            <a:ext cx="2377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de pruebas de calidad</a:t>
            </a:r>
            <a:endParaRPr lang="es-CO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683887" y="482952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30X1 </a:t>
            </a:r>
            <a:r>
              <a:rPr lang="es-CO" dirty="0" smtClean="0"/>
              <a:t>+ </a:t>
            </a:r>
            <a:r>
              <a:rPr lang="es-CO" dirty="0" smtClean="0"/>
              <a:t>10X2 </a:t>
            </a:r>
            <a:r>
              <a:rPr lang="es-CO" dirty="0"/>
              <a:t>&gt;</a:t>
            </a:r>
            <a:r>
              <a:rPr lang="es-CO" dirty="0" smtClean="0"/>
              <a:t>= 135</a:t>
            </a:r>
            <a:endParaRPr lang="es-CO" dirty="0"/>
          </a:p>
        </p:txBody>
      </p:sp>
      <p:sp>
        <p:nvSpPr>
          <p:cNvPr id="21" name="Flecha derecha 20"/>
          <p:cNvSpPr/>
          <p:nvPr/>
        </p:nvSpPr>
        <p:spPr>
          <a:xfrm rot="10800000">
            <a:off x="3892029" y="5282217"/>
            <a:ext cx="5143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1164856" y="514938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</a:t>
            </a:r>
          </a:p>
          <a:p>
            <a:r>
              <a:rPr lang="es-CO" dirty="0"/>
              <a:t>3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744627" y="5164128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</a:t>
            </a:r>
          </a:p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24" name="Conector recto 23"/>
          <p:cNvCxnSpPr>
            <a:stCxn id="22" idx="1"/>
            <a:endCxn id="22" idx="3"/>
          </p:cNvCxnSpPr>
          <p:nvPr/>
        </p:nvCxnSpPr>
        <p:spPr>
          <a:xfrm>
            <a:off x="1164856" y="5472546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744627" y="5464901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Igual que 25"/>
          <p:cNvSpPr/>
          <p:nvPr/>
        </p:nvSpPr>
        <p:spPr>
          <a:xfrm>
            <a:off x="2180386" y="5286103"/>
            <a:ext cx="427703" cy="3631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299122" y="524299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586384" y="5150304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</a:t>
            </a:r>
          </a:p>
          <a:p>
            <a:r>
              <a:rPr lang="es-CO" dirty="0"/>
              <a:t>3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953059" y="52612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&lt;=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586384" y="5457798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04416" y="4829521"/>
            <a:ext cx="116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debe construirse cuando menos un F2 por cada 3 F1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080305" y="524095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X1 </a:t>
            </a:r>
            <a:r>
              <a:rPr lang="es-CO" dirty="0"/>
              <a:t>-</a:t>
            </a:r>
            <a:r>
              <a:rPr lang="es-CO" dirty="0" smtClean="0"/>
              <a:t> </a:t>
            </a:r>
            <a:r>
              <a:rPr lang="es-CO" dirty="0"/>
              <a:t>3</a:t>
            </a:r>
            <a:r>
              <a:rPr lang="es-CO" dirty="0" smtClean="0"/>
              <a:t>X2 </a:t>
            </a:r>
            <a:r>
              <a:rPr lang="es-CO" dirty="0"/>
              <a:t>&lt;</a:t>
            </a:r>
            <a:r>
              <a:rPr lang="es-CO" dirty="0" smtClean="0"/>
              <a:t>= 0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5156011" y="5627207"/>
            <a:ext cx="976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Cliente VIP</a:t>
            </a:r>
            <a:endParaRPr lang="es-CO" sz="1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080305" y="559845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X1 </a:t>
            </a:r>
            <a:r>
              <a:rPr lang="es-CO" dirty="0" smtClean="0"/>
              <a:t>+</a:t>
            </a:r>
            <a:r>
              <a:rPr lang="es-CO" dirty="0" smtClean="0"/>
              <a:t> X2 </a:t>
            </a:r>
            <a:r>
              <a:rPr lang="es-CO" dirty="0"/>
              <a:t>&gt;</a:t>
            </a:r>
            <a:r>
              <a:rPr lang="es-CO" dirty="0" smtClean="0"/>
              <a:t>= 5</a:t>
            </a: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5176819" y="5327974"/>
            <a:ext cx="934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</a:rPr>
              <a:t>Marketing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57245" y="4335852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RESTRICCIONES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errar llave 11"/>
          <p:cNvSpPr/>
          <p:nvPr/>
        </p:nvSpPr>
        <p:spPr>
          <a:xfrm>
            <a:off x="4856024" y="4009110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 </a:t>
            </a:r>
            <a:r>
              <a:rPr lang="es-CO" sz="2000" dirty="0" smtClean="0"/>
              <a:t>5000X1 + 4000X1</a:t>
            </a:r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69139" y="3512917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</a:t>
            </a:r>
            <a:r>
              <a:rPr lang="es-CO" dirty="0"/>
              <a:t>5000X1 + 4000X2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126645" y="4040559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disponible de maquinado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69139" y="401591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10X1 </a:t>
            </a:r>
            <a:r>
              <a:rPr lang="es-CO" dirty="0" smtClean="0"/>
              <a:t>+ </a:t>
            </a:r>
            <a:r>
              <a:rPr lang="es-CO" dirty="0" smtClean="0"/>
              <a:t>15X2 </a:t>
            </a:r>
            <a:r>
              <a:rPr lang="es-CO" dirty="0" smtClean="0"/>
              <a:t>&lt;= </a:t>
            </a:r>
            <a:r>
              <a:rPr lang="es-CO" dirty="0" smtClean="0"/>
              <a:t>150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107974" y="4466494"/>
            <a:ext cx="1676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T</a:t>
            </a:r>
            <a:r>
              <a:rPr lang="es-CO" sz="1400" dirty="0" smtClean="0">
                <a:solidFill>
                  <a:srgbClr val="0070C0"/>
                </a:solidFill>
              </a:rPr>
              <a:t>iempo de torneado</a:t>
            </a:r>
            <a:endParaRPr lang="es-CO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660155" y="443924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20</a:t>
            </a:r>
            <a:r>
              <a:rPr lang="es-CO" dirty="0" smtClean="0"/>
              <a:t>X1 </a:t>
            </a:r>
            <a:r>
              <a:rPr lang="es-CO" dirty="0" smtClean="0"/>
              <a:t>+ </a:t>
            </a:r>
            <a:r>
              <a:rPr lang="es-CO" dirty="0" smtClean="0"/>
              <a:t>10</a:t>
            </a:r>
            <a:r>
              <a:rPr lang="es-CO" dirty="0" smtClean="0"/>
              <a:t>X2 </a:t>
            </a:r>
            <a:r>
              <a:rPr lang="es-CO" dirty="0" smtClean="0"/>
              <a:t>&lt;= </a:t>
            </a:r>
            <a:r>
              <a:rPr lang="es-CO" dirty="0" smtClean="0"/>
              <a:t>160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5118945" y="4878038"/>
            <a:ext cx="2377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de pruebas de calidad</a:t>
            </a:r>
            <a:endParaRPr lang="es-CO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683887" y="482952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30X1 </a:t>
            </a:r>
            <a:r>
              <a:rPr lang="es-CO" dirty="0" smtClean="0"/>
              <a:t>+ </a:t>
            </a:r>
            <a:r>
              <a:rPr lang="es-CO" dirty="0" smtClean="0"/>
              <a:t>10X2 </a:t>
            </a:r>
            <a:r>
              <a:rPr lang="es-CO" dirty="0"/>
              <a:t>&gt;</a:t>
            </a:r>
            <a:r>
              <a:rPr lang="es-CO" dirty="0" smtClean="0"/>
              <a:t>= 135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5153928" y="5975516"/>
            <a:ext cx="1287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No negatividad</a:t>
            </a:r>
            <a:endParaRPr lang="es-CO" sz="1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691026" y="5939718"/>
            <a:ext cx="12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X1,X2 </a:t>
            </a:r>
            <a:r>
              <a:rPr lang="es-CO" dirty="0"/>
              <a:t>&gt;</a:t>
            </a:r>
            <a:r>
              <a:rPr lang="es-CO" dirty="0" smtClean="0"/>
              <a:t>= 0</a:t>
            </a:r>
            <a:endParaRPr lang="es-CO" dirty="0"/>
          </a:p>
        </p:txBody>
      </p:sp>
      <p:sp>
        <p:nvSpPr>
          <p:cNvPr id="10" name="Flecha derecha 9"/>
          <p:cNvSpPr/>
          <p:nvPr/>
        </p:nvSpPr>
        <p:spPr>
          <a:xfrm rot="10800000">
            <a:off x="3892029" y="5282217"/>
            <a:ext cx="5143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1164856" y="514938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</a:t>
            </a:r>
          </a:p>
          <a:p>
            <a:r>
              <a:rPr lang="es-CO" dirty="0"/>
              <a:t>3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744627" y="5164128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</a:t>
            </a:r>
          </a:p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32" name="Conector recto 31"/>
          <p:cNvCxnSpPr>
            <a:stCxn id="14" idx="1"/>
            <a:endCxn id="14" idx="3"/>
          </p:cNvCxnSpPr>
          <p:nvPr/>
        </p:nvCxnSpPr>
        <p:spPr>
          <a:xfrm>
            <a:off x="1164856" y="5472546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744627" y="5464901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Igual que 38"/>
          <p:cNvSpPr/>
          <p:nvPr/>
        </p:nvSpPr>
        <p:spPr>
          <a:xfrm>
            <a:off x="2180386" y="5286103"/>
            <a:ext cx="427703" cy="3631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299122" y="524299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86384" y="5150304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</a:t>
            </a:r>
          </a:p>
          <a:p>
            <a:r>
              <a:rPr lang="es-CO" dirty="0"/>
              <a:t>3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2953059" y="52612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&lt;=</a:t>
            </a:r>
          </a:p>
        </p:txBody>
      </p:sp>
      <p:cxnSp>
        <p:nvCxnSpPr>
          <p:cNvPr id="47" name="Conector recto 46"/>
          <p:cNvCxnSpPr/>
          <p:nvPr/>
        </p:nvCxnSpPr>
        <p:spPr>
          <a:xfrm>
            <a:off x="2586384" y="5457798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9080305" y="524095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X1 </a:t>
            </a:r>
            <a:r>
              <a:rPr lang="es-CO" dirty="0"/>
              <a:t>-</a:t>
            </a:r>
            <a:r>
              <a:rPr lang="es-CO" dirty="0" smtClean="0"/>
              <a:t> </a:t>
            </a:r>
            <a:r>
              <a:rPr lang="es-CO" dirty="0"/>
              <a:t>3</a:t>
            </a:r>
            <a:r>
              <a:rPr lang="es-CO" dirty="0" smtClean="0"/>
              <a:t>X2 </a:t>
            </a:r>
            <a:r>
              <a:rPr lang="es-CO" dirty="0"/>
              <a:t>&lt;</a:t>
            </a:r>
            <a:r>
              <a:rPr lang="es-CO" dirty="0" smtClean="0"/>
              <a:t>= 0</a:t>
            </a:r>
            <a:endParaRPr lang="es-CO" dirty="0"/>
          </a:p>
        </p:txBody>
      </p:sp>
      <p:sp>
        <p:nvSpPr>
          <p:cNvPr id="49" name="Rectángulo 48"/>
          <p:cNvSpPr/>
          <p:nvPr/>
        </p:nvSpPr>
        <p:spPr>
          <a:xfrm>
            <a:off x="5176819" y="5327974"/>
            <a:ext cx="934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</a:rPr>
              <a:t>Marketing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9080305" y="559845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X1 </a:t>
            </a:r>
            <a:r>
              <a:rPr lang="es-CO" dirty="0" smtClean="0"/>
              <a:t>+</a:t>
            </a:r>
            <a:r>
              <a:rPr lang="es-CO" dirty="0" smtClean="0"/>
              <a:t> X2 </a:t>
            </a:r>
            <a:r>
              <a:rPr lang="es-CO" dirty="0"/>
              <a:t>&gt;</a:t>
            </a:r>
            <a:r>
              <a:rPr lang="es-CO" dirty="0" smtClean="0"/>
              <a:t>= 5</a:t>
            </a:r>
            <a:endParaRPr lang="es-CO" dirty="0"/>
          </a:p>
        </p:txBody>
      </p:sp>
      <p:sp>
        <p:nvSpPr>
          <p:cNvPr id="51" name="Rectángulo 50"/>
          <p:cNvSpPr/>
          <p:nvPr/>
        </p:nvSpPr>
        <p:spPr>
          <a:xfrm>
            <a:off x="5156011" y="5627207"/>
            <a:ext cx="976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Cliente VIP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0173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57245" y="4335852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RESTRICCIONES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errar llave 11"/>
          <p:cNvSpPr/>
          <p:nvPr/>
        </p:nvSpPr>
        <p:spPr>
          <a:xfrm>
            <a:off x="4856024" y="4009110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 </a:t>
            </a:r>
            <a:r>
              <a:rPr lang="es-CO" sz="2000" dirty="0" smtClean="0"/>
              <a:t>5000X1 + 4000X1</a:t>
            </a:r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69139" y="3512917"/>
            <a:ext cx="26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</a:t>
            </a:r>
            <a:r>
              <a:rPr lang="es-CO" dirty="0"/>
              <a:t>5000X1 + 4000X2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126645" y="4040559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disponible de maquinado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69139" y="401591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10X1 </a:t>
            </a:r>
            <a:r>
              <a:rPr lang="es-CO" dirty="0" smtClean="0"/>
              <a:t>+ </a:t>
            </a:r>
            <a:r>
              <a:rPr lang="es-CO" dirty="0" smtClean="0"/>
              <a:t>15X2 </a:t>
            </a:r>
            <a:r>
              <a:rPr lang="es-CO" dirty="0" smtClean="0"/>
              <a:t>&lt;= </a:t>
            </a:r>
            <a:r>
              <a:rPr lang="es-CO" dirty="0" smtClean="0"/>
              <a:t>150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107974" y="4466494"/>
            <a:ext cx="1676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T</a:t>
            </a:r>
            <a:r>
              <a:rPr lang="es-CO" sz="1400" dirty="0" smtClean="0">
                <a:solidFill>
                  <a:srgbClr val="0070C0"/>
                </a:solidFill>
              </a:rPr>
              <a:t>iempo de torneado</a:t>
            </a:r>
            <a:endParaRPr lang="es-CO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660155" y="443924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20</a:t>
            </a:r>
            <a:r>
              <a:rPr lang="es-CO" dirty="0" smtClean="0"/>
              <a:t>X1 </a:t>
            </a:r>
            <a:r>
              <a:rPr lang="es-CO" dirty="0" smtClean="0"/>
              <a:t>+ </a:t>
            </a:r>
            <a:r>
              <a:rPr lang="es-CO" dirty="0" smtClean="0"/>
              <a:t>10</a:t>
            </a:r>
            <a:r>
              <a:rPr lang="es-CO" dirty="0" smtClean="0"/>
              <a:t>X2 </a:t>
            </a:r>
            <a:r>
              <a:rPr lang="es-CO" dirty="0" smtClean="0"/>
              <a:t>&lt;= </a:t>
            </a:r>
            <a:r>
              <a:rPr lang="es-CO" dirty="0" smtClean="0"/>
              <a:t>160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5118945" y="4878038"/>
            <a:ext cx="2377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de pruebas de calidad</a:t>
            </a:r>
            <a:endParaRPr lang="es-CO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683887" y="482952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30X1 </a:t>
            </a:r>
            <a:r>
              <a:rPr lang="es-CO" dirty="0" smtClean="0"/>
              <a:t>+ </a:t>
            </a:r>
            <a:r>
              <a:rPr lang="es-CO" dirty="0" smtClean="0"/>
              <a:t>10X2 </a:t>
            </a:r>
            <a:r>
              <a:rPr lang="es-CO" dirty="0"/>
              <a:t>&gt;</a:t>
            </a:r>
            <a:r>
              <a:rPr lang="es-CO" dirty="0" smtClean="0"/>
              <a:t>= 135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5153928" y="5975516"/>
            <a:ext cx="1287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No negatividad</a:t>
            </a:r>
            <a:endParaRPr lang="es-CO" sz="1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691026" y="5939718"/>
            <a:ext cx="12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X1,X2 </a:t>
            </a:r>
            <a:r>
              <a:rPr lang="es-CO" dirty="0"/>
              <a:t>&gt;</a:t>
            </a:r>
            <a:r>
              <a:rPr lang="es-CO" dirty="0" smtClean="0"/>
              <a:t>= 0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676096" y="4015915"/>
            <a:ext cx="1272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Requerimiento</a:t>
            </a:r>
            <a:endParaRPr lang="es-CO" sz="1400" dirty="0"/>
          </a:p>
        </p:txBody>
      </p:sp>
      <p:sp>
        <p:nvSpPr>
          <p:cNvPr id="26" name="Rectángulo 25"/>
          <p:cNvSpPr/>
          <p:nvPr/>
        </p:nvSpPr>
        <p:spPr>
          <a:xfrm>
            <a:off x="10657425" y="4441850"/>
            <a:ext cx="1272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Requerimiento</a:t>
            </a:r>
            <a:endParaRPr lang="es-CO" sz="1400" dirty="0"/>
          </a:p>
        </p:txBody>
      </p:sp>
      <p:sp>
        <p:nvSpPr>
          <p:cNvPr id="27" name="Rectángulo 26"/>
          <p:cNvSpPr/>
          <p:nvPr/>
        </p:nvSpPr>
        <p:spPr>
          <a:xfrm>
            <a:off x="10668396" y="4853394"/>
            <a:ext cx="937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Limitación</a:t>
            </a:r>
            <a:endParaRPr lang="es-CO" sz="1400" dirty="0"/>
          </a:p>
        </p:txBody>
      </p:sp>
      <p:sp>
        <p:nvSpPr>
          <p:cNvPr id="10" name="Flecha derecha 9"/>
          <p:cNvSpPr/>
          <p:nvPr/>
        </p:nvSpPr>
        <p:spPr>
          <a:xfrm rot="10800000">
            <a:off x="3892029" y="5282217"/>
            <a:ext cx="5143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1164856" y="514938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</a:t>
            </a:r>
          </a:p>
          <a:p>
            <a:r>
              <a:rPr lang="es-CO" dirty="0"/>
              <a:t>3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744627" y="5164128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</a:t>
            </a:r>
          </a:p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32" name="Conector recto 31"/>
          <p:cNvCxnSpPr>
            <a:stCxn id="14" idx="1"/>
            <a:endCxn id="14" idx="3"/>
          </p:cNvCxnSpPr>
          <p:nvPr/>
        </p:nvCxnSpPr>
        <p:spPr>
          <a:xfrm>
            <a:off x="1164856" y="5472546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744627" y="5464901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Igual que 38"/>
          <p:cNvSpPr/>
          <p:nvPr/>
        </p:nvSpPr>
        <p:spPr>
          <a:xfrm>
            <a:off x="2180386" y="5286103"/>
            <a:ext cx="427703" cy="3631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299122" y="524299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86384" y="5150304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</a:t>
            </a:r>
          </a:p>
          <a:p>
            <a:r>
              <a:rPr lang="es-CO" dirty="0"/>
              <a:t>3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2953059" y="52612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&lt;=</a:t>
            </a:r>
          </a:p>
        </p:txBody>
      </p:sp>
      <p:cxnSp>
        <p:nvCxnSpPr>
          <p:cNvPr id="47" name="Conector recto 46"/>
          <p:cNvCxnSpPr/>
          <p:nvPr/>
        </p:nvCxnSpPr>
        <p:spPr>
          <a:xfrm>
            <a:off x="2586384" y="5457798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9080305" y="524095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X1 </a:t>
            </a:r>
            <a:r>
              <a:rPr lang="es-CO" dirty="0"/>
              <a:t>-</a:t>
            </a:r>
            <a:r>
              <a:rPr lang="es-CO" dirty="0" smtClean="0"/>
              <a:t> </a:t>
            </a:r>
            <a:r>
              <a:rPr lang="es-CO" dirty="0"/>
              <a:t>3</a:t>
            </a:r>
            <a:r>
              <a:rPr lang="es-CO" dirty="0" smtClean="0"/>
              <a:t>X2 </a:t>
            </a:r>
            <a:r>
              <a:rPr lang="es-CO" dirty="0"/>
              <a:t>&lt;</a:t>
            </a:r>
            <a:r>
              <a:rPr lang="es-CO" dirty="0" smtClean="0"/>
              <a:t>= 0</a:t>
            </a:r>
            <a:endParaRPr lang="es-CO" dirty="0"/>
          </a:p>
        </p:txBody>
      </p:sp>
      <p:sp>
        <p:nvSpPr>
          <p:cNvPr id="49" name="Rectángulo 48"/>
          <p:cNvSpPr/>
          <p:nvPr/>
        </p:nvSpPr>
        <p:spPr>
          <a:xfrm>
            <a:off x="5176819" y="5327974"/>
            <a:ext cx="934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</a:rPr>
              <a:t>Marketing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9080305" y="559845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X1 </a:t>
            </a:r>
            <a:r>
              <a:rPr lang="es-CO" dirty="0" smtClean="0"/>
              <a:t>+</a:t>
            </a:r>
            <a:r>
              <a:rPr lang="es-CO" dirty="0" smtClean="0"/>
              <a:t> X2 </a:t>
            </a:r>
            <a:r>
              <a:rPr lang="es-CO" dirty="0"/>
              <a:t>&gt;</a:t>
            </a:r>
            <a:r>
              <a:rPr lang="es-CO" dirty="0" smtClean="0"/>
              <a:t>= 5</a:t>
            </a:r>
            <a:endParaRPr lang="es-CO" dirty="0"/>
          </a:p>
        </p:txBody>
      </p:sp>
      <p:sp>
        <p:nvSpPr>
          <p:cNvPr id="51" name="Rectángulo 50"/>
          <p:cNvSpPr/>
          <p:nvPr/>
        </p:nvSpPr>
        <p:spPr>
          <a:xfrm>
            <a:off x="5156011" y="5627207"/>
            <a:ext cx="976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Cliente VIP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7353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151291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000" b="1" dirty="0" smtClean="0"/>
              <a:t>FUNCIÓN </a:t>
            </a:r>
            <a:r>
              <a:rPr lang="es-CO" sz="2000" b="1" dirty="0" smtClean="0"/>
              <a:t>OBJETIVO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dirty="0" smtClean="0"/>
              <a:t>de decisiones permisibles.</a:t>
            </a:r>
          </a:p>
          <a:p>
            <a:r>
              <a:rPr lang="es-CO" sz="2000" dirty="0" smtClean="0"/>
              <a:t>Maximizar la cantidad de capital disponible</a:t>
            </a:r>
          </a:p>
          <a:p>
            <a:r>
              <a:rPr lang="es-CO" sz="2000" dirty="0" smtClean="0"/>
              <a:t>Satisfacer la demanda con costo mínimo</a:t>
            </a:r>
          </a:p>
          <a:p>
            <a:r>
              <a:rPr lang="es-CO" sz="2000" dirty="0" smtClean="0"/>
              <a:t>Cubrir itinerarios e vuelo a costo mínimo</a:t>
            </a:r>
            <a:endParaRPr lang="es-CO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073250" y="2277785"/>
            <a:ext cx="4042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/>
              <a:t>cada modelo de programación lineal hay una sola medida de desempeño por maximizar o </a:t>
            </a:r>
            <a:r>
              <a:rPr lang="es-CO" i="1" dirty="0" smtClean="0"/>
              <a:t>minimizar</a:t>
            </a:r>
          </a:p>
          <a:p>
            <a:endParaRPr lang="es-CO" i="1" dirty="0"/>
          </a:p>
          <a:p>
            <a:r>
              <a:rPr lang="es-CO" i="1" dirty="0" smtClean="0"/>
              <a:t>Sus coeficientes se denotan por el vector </a:t>
            </a:r>
            <a:r>
              <a:rPr lang="es-CO" i="1" dirty="0" err="1" smtClean="0"/>
              <a:t>Cj</a:t>
            </a:r>
            <a:r>
              <a:rPr lang="es-CO" i="1" dirty="0" smtClean="0"/>
              <a:t> </a:t>
            </a:r>
            <a:r>
              <a:rPr lang="es-CO" dirty="0"/>
              <a:t>donde J va de 1 hasta n</a:t>
            </a:r>
          </a:p>
          <a:p>
            <a:endParaRPr lang="es-CO" i="1" dirty="0"/>
          </a:p>
        </p:txBody>
      </p:sp>
      <p:sp>
        <p:nvSpPr>
          <p:cNvPr id="8" name="Cerrar llave 7"/>
          <p:cNvSpPr/>
          <p:nvPr/>
        </p:nvSpPr>
        <p:spPr>
          <a:xfrm>
            <a:off x="7533563" y="1978577"/>
            <a:ext cx="409433" cy="1787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838200" y="4000925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000" b="1" dirty="0" smtClean="0"/>
              <a:t>CRITERIO DE OPTIMIZACIÓN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dirty="0" smtClean="0"/>
              <a:t>de decisiones permisibles.</a:t>
            </a:r>
          </a:p>
          <a:p>
            <a:r>
              <a:rPr lang="es-CO" sz="2000" dirty="0" smtClean="0"/>
              <a:t>Maximizar la cantidad de capital disponible</a:t>
            </a:r>
          </a:p>
          <a:p>
            <a:r>
              <a:rPr lang="es-CO" sz="2000" dirty="0" smtClean="0"/>
              <a:t>Satisfacer la demanda con costo mínimo</a:t>
            </a:r>
          </a:p>
          <a:p>
            <a:r>
              <a:rPr lang="es-CO" sz="2000" dirty="0" smtClean="0"/>
              <a:t>Cubrir itinerarios e vuelo a costo mínimo</a:t>
            </a:r>
            <a:endParaRPr lang="es-CO" sz="2000" dirty="0"/>
          </a:p>
        </p:txBody>
      </p:sp>
      <p:sp>
        <p:nvSpPr>
          <p:cNvPr id="11" name="Cerrar llave 10"/>
          <p:cNvSpPr/>
          <p:nvPr/>
        </p:nvSpPr>
        <p:spPr>
          <a:xfrm>
            <a:off x="7524697" y="4331646"/>
            <a:ext cx="409433" cy="1787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8159002" y="4830198"/>
            <a:ext cx="368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 smtClean="0"/>
              <a:t>Se debe definir si se trata de un problema de maximización o minimización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27191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151291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000" b="1" dirty="0" smtClean="0"/>
              <a:t>LADO </a:t>
            </a:r>
            <a:r>
              <a:rPr lang="es-CO" sz="2000" b="1" dirty="0" smtClean="0"/>
              <a:t>DERECHO</a:t>
            </a:r>
            <a:endParaRPr lang="es-CO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dirty="0" smtClean="0"/>
              <a:t>Son los valores a los cuales están sujetos las desigualdades</a:t>
            </a:r>
          </a:p>
          <a:p>
            <a:r>
              <a:rPr lang="es-CO" sz="2000" dirty="0" smtClean="0"/>
              <a:t>Maximizar la cantidad de capital disponible</a:t>
            </a:r>
          </a:p>
          <a:p>
            <a:r>
              <a:rPr lang="es-CO" sz="2000" dirty="0" smtClean="0"/>
              <a:t>Satisfacer la demanda con costo mínimo</a:t>
            </a:r>
          </a:p>
          <a:p>
            <a:r>
              <a:rPr lang="es-CO" sz="2000" dirty="0" smtClean="0"/>
              <a:t>Cubrir itinerarios e vuelo a costo mínimo</a:t>
            </a:r>
            <a:endParaRPr lang="es-CO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149916" y="2431168"/>
            <a:ext cx="404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 smtClean="0"/>
              <a:t>Su notación por el vector </a:t>
            </a:r>
            <a:r>
              <a:rPr lang="es-CO" i="1" dirty="0" err="1" smtClean="0"/>
              <a:t>colunma</a:t>
            </a:r>
            <a:r>
              <a:rPr lang="es-CO" i="1" dirty="0" smtClean="0"/>
              <a:t> b, con componentes </a:t>
            </a:r>
            <a:r>
              <a:rPr lang="es-CO" i="1" dirty="0" err="1" smtClean="0"/>
              <a:t>bj</a:t>
            </a:r>
            <a:r>
              <a:rPr lang="es-CO" i="1" dirty="0" smtClean="0"/>
              <a:t>, </a:t>
            </a:r>
            <a:r>
              <a:rPr lang="es-CO" dirty="0"/>
              <a:t>donde J va de 1 hasta n</a:t>
            </a:r>
          </a:p>
          <a:p>
            <a:endParaRPr lang="es-CO" dirty="0"/>
          </a:p>
          <a:p>
            <a:endParaRPr lang="es-CO" i="1" dirty="0"/>
          </a:p>
        </p:txBody>
      </p:sp>
      <p:sp>
        <p:nvSpPr>
          <p:cNvPr id="8" name="Cerrar llave 7"/>
          <p:cNvSpPr/>
          <p:nvPr/>
        </p:nvSpPr>
        <p:spPr>
          <a:xfrm>
            <a:off x="7533563" y="1978577"/>
            <a:ext cx="409433" cy="1787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3860672" y="3631497"/>
            <a:ext cx="30887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Min Z= </a:t>
            </a:r>
            <a:r>
              <a:rPr lang="es-CO" sz="3200" dirty="0" err="1" smtClean="0"/>
              <a:t>CtX</a:t>
            </a:r>
            <a:endParaRPr lang="es-CO" sz="3200" dirty="0" smtClean="0"/>
          </a:p>
          <a:p>
            <a:r>
              <a:rPr lang="es-CO" sz="3200" dirty="0" err="1" smtClean="0"/>
              <a:t>Sa</a:t>
            </a:r>
            <a:endParaRPr lang="es-CO" sz="3200" dirty="0" smtClean="0"/>
          </a:p>
          <a:p>
            <a:endParaRPr lang="es-CO" sz="3200" dirty="0"/>
          </a:p>
          <a:p>
            <a:r>
              <a:rPr lang="es-CO" sz="3200" dirty="0" smtClean="0"/>
              <a:t>AX&gt;=b</a:t>
            </a:r>
          </a:p>
          <a:p>
            <a:r>
              <a:rPr lang="es-CO" sz="3200" dirty="0" smtClean="0"/>
              <a:t>X&gt;=0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1906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PROGRAMACION LINEAL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45058"/>
            <a:ext cx="10515600" cy="23481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600" dirty="0"/>
              <a:t>La programación lineal proporciona un ejemplo de lo que se conoce de manera más </a:t>
            </a:r>
            <a:r>
              <a:rPr lang="es-CO" sz="3600" dirty="0" smtClean="0"/>
              <a:t>general como </a:t>
            </a:r>
            <a:r>
              <a:rPr lang="es-CO" sz="3600" dirty="0"/>
              <a:t>modelo de toma de decisiones </a:t>
            </a:r>
            <a:r>
              <a:rPr lang="es-CO" sz="3600" b="1" u="sng" dirty="0"/>
              <a:t>con </a:t>
            </a:r>
            <a:r>
              <a:rPr lang="es-CO" sz="3600" b="1" u="sng" dirty="0" smtClean="0"/>
              <a:t>restricciones</a:t>
            </a:r>
            <a:r>
              <a:rPr lang="es-CO" sz="3600" dirty="0" smtClean="0"/>
              <a:t>, </a:t>
            </a:r>
            <a:r>
              <a:rPr lang="es-CO" sz="3600" dirty="0"/>
              <a:t>también llamado modelo de </a:t>
            </a:r>
            <a:r>
              <a:rPr lang="es-CO" sz="3600" dirty="0" smtClean="0"/>
              <a:t>optimización con </a:t>
            </a:r>
            <a:r>
              <a:rPr lang="es-CO" sz="3600" dirty="0"/>
              <a:t>restricciones.</a:t>
            </a:r>
          </a:p>
        </p:txBody>
      </p:sp>
    </p:spTree>
    <p:extLst>
      <p:ext uri="{BB962C8B-B14F-4D97-AF65-F5344CB8AC3E}">
        <p14:creationId xmlns:p14="http://schemas.microsoft.com/office/powerpoint/2010/main" val="14357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95708"/>
            <a:ext cx="10515600" cy="211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 smtClean="0"/>
              <a:t>MODELOS </a:t>
            </a:r>
            <a:r>
              <a:rPr lang="es-CO" sz="2000" b="1" dirty="0" smtClean="0"/>
              <a:t>RESTRINGIDOS</a:t>
            </a:r>
            <a:endParaRPr lang="es-CO" sz="2000" b="1" dirty="0" smtClean="0"/>
          </a:p>
          <a:p>
            <a:pPr marL="0" indent="0">
              <a:buNone/>
            </a:pPr>
            <a:r>
              <a:rPr lang="es-CO" sz="2000" dirty="0" smtClean="0"/>
              <a:t>Un modelo de optimización restringido representa el problema de la asignación de recursos</a:t>
            </a:r>
          </a:p>
          <a:p>
            <a:pPr marL="0" indent="0">
              <a:buNone/>
            </a:pPr>
            <a:r>
              <a:rPr lang="es-CO" sz="2000" dirty="0" smtClean="0"/>
              <a:t>escasos de tal modo que se optimice un objetivo de interés.</a:t>
            </a:r>
            <a:endParaRPr lang="es-CO" sz="20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838200" y="2528839"/>
            <a:ext cx="11122742" cy="237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b="1" dirty="0" smtClean="0"/>
              <a:t>EJEMPLO</a:t>
            </a:r>
          </a:p>
          <a:p>
            <a:pPr marL="0" indent="0" algn="just">
              <a:buNone/>
            </a:pPr>
            <a:r>
              <a:rPr lang="es-CO" sz="1800" dirty="0" smtClean="0"/>
              <a:t>Suponga </a:t>
            </a:r>
            <a:r>
              <a:rPr lang="es-CO" sz="1800" dirty="0"/>
              <a:t>que, durante las vacaciones de mitad de año, usted ha podido visitar a una muy querida tía que vive a las afueras de la ciudad. Allí, su tía </a:t>
            </a:r>
            <a:r>
              <a:rPr lang="es-CO" sz="1800" dirty="0">
                <a:solidFill>
                  <a:srgbClr val="0070C0"/>
                </a:solidFill>
              </a:rPr>
              <a:t>tiene una parcela de 10 hectáreas </a:t>
            </a:r>
            <a:r>
              <a:rPr lang="es-CO" sz="1800" dirty="0"/>
              <a:t>y generalmente </a:t>
            </a:r>
            <a:r>
              <a:rPr lang="es-CO" sz="1800" dirty="0">
                <a:solidFill>
                  <a:srgbClr val="0070C0"/>
                </a:solidFill>
              </a:rPr>
              <a:t>cultiva tomates o zanahorias</a:t>
            </a:r>
            <a:r>
              <a:rPr lang="es-CO" sz="1800" dirty="0"/>
              <a:t>, cuyo precio por libra es bastante similar. Cada periodo, ella decide cultivar uno u otro tipo de cultivo, pero también tiene la opción de dividir su parcela y en una  arte cultivar tomates y en la otra, zanahorias. </a:t>
            </a:r>
            <a:r>
              <a:rPr lang="es-CO" sz="1800" dirty="0">
                <a:solidFill>
                  <a:srgbClr val="0070C0"/>
                </a:solidFill>
              </a:rPr>
              <a:t>El principal problema que tiene es el gasto de dos insumos críticos: el fertilizante y el pesticida</a:t>
            </a:r>
            <a:r>
              <a:rPr lang="es-CO" sz="1800" dirty="0"/>
              <a:t>. </a:t>
            </a:r>
            <a:r>
              <a:rPr lang="es-CO" sz="1800" dirty="0">
                <a:solidFill>
                  <a:srgbClr val="0070C0"/>
                </a:solidFill>
              </a:rPr>
              <a:t>Para cada hectárea cultivada con tomates, se deben utilizar 10 libras de fertilizante y 3 galones de pesticida; mientras que para cada hectárea cultivada con zanahoria se requieren 15 libras de  </a:t>
            </a:r>
            <a:r>
              <a:rPr lang="es-CO" sz="1800" dirty="0" smtClean="0">
                <a:solidFill>
                  <a:srgbClr val="0070C0"/>
                </a:solidFill>
              </a:rPr>
              <a:t>fertilizante</a:t>
            </a:r>
            <a:r>
              <a:rPr lang="es-CO" sz="1800" dirty="0">
                <a:solidFill>
                  <a:srgbClr val="0070C0"/>
                </a:solidFill>
              </a:rPr>
              <a:t>, pero solo 2 galones de pesticida</a:t>
            </a:r>
            <a:r>
              <a:rPr lang="es-CO" sz="1800" dirty="0"/>
              <a:t>. El fertilizante que utiliza su tía es orgánico, producido por ella misma y por lo tanto </a:t>
            </a:r>
            <a:r>
              <a:rPr lang="es-CO" sz="1800" dirty="0">
                <a:solidFill>
                  <a:srgbClr val="0070C0"/>
                </a:solidFill>
              </a:rPr>
              <a:t>solo dispone de 120 libras </a:t>
            </a:r>
            <a:r>
              <a:rPr lang="es-CO" sz="1800" dirty="0"/>
              <a:t>para todos sus cultivos. Por otra parte, el pesticida es un producto químico, por lo que su utilización se debe mantener en un nivel muy bajo; teniendo en cuenta esto, su tía no utiliza más de </a:t>
            </a:r>
            <a:r>
              <a:rPr lang="es-CO" sz="1800" dirty="0">
                <a:solidFill>
                  <a:srgbClr val="0070C0"/>
                </a:solidFill>
              </a:rPr>
              <a:t>30 galones en toda su parcela. </a:t>
            </a:r>
            <a:r>
              <a:rPr lang="es-CO" sz="1800" dirty="0"/>
              <a:t>Finalmente, según las estimaciones de su tía, </a:t>
            </a:r>
            <a:r>
              <a:rPr lang="es-CO" sz="1800" dirty="0">
                <a:solidFill>
                  <a:srgbClr val="FF0000"/>
                </a:solidFill>
              </a:rPr>
              <a:t>cada hectárea cultivada con tomates produce 60 kilos de producto</a:t>
            </a:r>
            <a:r>
              <a:rPr lang="es-CO" sz="1800" dirty="0"/>
              <a:t>, mientras que cada </a:t>
            </a:r>
            <a:r>
              <a:rPr lang="es-CO" sz="1800" dirty="0" smtClean="0"/>
              <a:t>hectárea </a:t>
            </a:r>
            <a:r>
              <a:rPr lang="es-CO" sz="1800" dirty="0"/>
              <a:t>cultivada con zanahorias producirá </a:t>
            </a:r>
            <a:r>
              <a:rPr lang="es-CO" sz="1800" dirty="0">
                <a:solidFill>
                  <a:srgbClr val="FF0000"/>
                </a:solidFill>
              </a:rPr>
              <a:t>80 kilos de producto</a:t>
            </a:r>
            <a:r>
              <a:rPr lang="es-CO" sz="1800" dirty="0"/>
              <a:t>. Usted, como un futuro profesional que domina las matemáticas aplicadas, le debe ayudar a su tía a tomar la mejor decisión para su cultivo.</a:t>
            </a:r>
          </a:p>
        </p:txBody>
      </p:sp>
    </p:spTree>
    <p:extLst>
      <p:ext uri="{BB962C8B-B14F-4D97-AF65-F5344CB8AC3E}">
        <p14:creationId xmlns:p14="http://schemas.microsoft.com/office/powerpoint/2010/main" val="32148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714781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57245" y="4335852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RESTRICCIONES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2958735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388038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errar llave 11"/>
          <p:cNvSpPr/>
          <p:nvPr/>
        </p:nvSpPr>
        <p:spPr>
          <a:xfrm>
            <a:off x="4856024" y="4009110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631993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517634"/>
            <a:ext cx="46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Numero de hectáreas a cultivas de tomates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842365"/>
            <a:ext cx="503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Numero de hectáreas a cultivas de zanahorias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548162"/>
            <a:ext cx="63424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conseguir:</a:t>
            </a:r>
            <a:endParaRPr lang="es-CO" dirty="0"/>
          </a:p>
          <a:p>
            <a:r>
              <a:rPr lang="es-CO" sz="1400" dirty="0"/>
              <a:t>cada hectárea cultivada con tomates produce 60 kilos de </a:t>
            </a:r>
            <a:r>
              <a:rPr lang="es-CO" sz="1400" dirty="0" smtClean="0"/>
              <a:t>producto, </a:t>
            </a:r>
            <a:r>
              <a:rPr lang="es-CO" sz="1400" dirty="0"/>
              <a:t>mientras que cada hectárea cultivada con zanahorias producirá </a:t>
            </a:r>
            <a:r>
              <a:rPr lang="es-CO" sz="1400" dirty="0">
                <a:solidFill>
                  <a:srgbClr val="FF0000"/>
                </a:solidFill>
              </a:rPr>
              <a:t>80 kilos de producto</a:t>
            </a:r>
            <a:endParaRPr lang="es-CO" sz="1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69139" y="3335941"/>
            <a:ext cx="21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60X1 + 80X2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4991273" y="4068520"/>
            <a:ext cx="2650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tiene una parcela de 10 hectáreas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69139" y="4015915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X1 + </a:t>
            </a:r>
            <a:r>
              <a:rPr lang="es-CO" dirty="0" smtClean="0"/>
              <a:t>X2		 </a:t>
            </a:r>
            <a:r>
              <a:rPr lang="es-CO" dirty="0" smtClean="0"/>
              <a:t>&lt;= 10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4991273" y="4335852"/>
            <a:ext cx="3677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10 libras de </a:t>
            </a:r>
            <a:r>
              <a:rPr lang="es-CO" sz="1400" dirty="0" smtClean="0">
                <a:solidFill>
                  <a:srgbClr val="0070C0"/>
                </a:solidFill>
              </a:rPr>
              <a:t>fertilizante/ Hectárea de tomate</a:t>
            </a:r>
          </a:p>
          <a:p>
            <a:r>
              <a:rPr lang="es-CO" sz="1400" dirty="0">
                <a:solidFill>
                  <a:srgbClr val="0070C0"/>
                </a:solidFill>
              </a:rPr>
              <a:t>15 libras de  fertilizante</a:t>
            </a:r>
            <a:r>
              <a:rPr lang="es-CO" sz="1400" dirty="0" smtClean="0">
                <a:solidFill>
                  <a:srgbClr val="0070C0"/>
                </a:solidFill>
              </a:rPr>
              <a:t> </a:t>
            </a:r>
            <a:r>
              <a:rPr lang="es-CO" sz="1400" dirty="0">
                <a:solidFill>
                  <a:srgbClr val="0070C0"/>
                </a:solidFill>
              </a:rPr>
              <a:t>/ Hectárea </a:t>
            </a:r>
            <a:r>
              <a:rPr lang="es-CO" sz="1400" dirty="0" smtClean="0">
                <a:solidFill>
                  <a:srgbClr val="0070C0"/>
                </a:solidFill>
              </a:rPr>
              <a:t>de zanahoria</a:t>
            </a:r>
            <a:endParaRPr lang="es-CO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660155" y="4439244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10X1 + </a:t>
            </a:r>
            <a:r>
              <a:rPr lang="es-CO" dirty="0" smtClean="0"/>
              <a:t>15X2	 </a:t>
            </a:r>
            <a:r>
              <a:rPr lang="es-CO" dirty="0" smtClean="0"/>
              <a:t>&lt;= 120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5011185" y="4891503"/>
            <a:ext cx="3547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10 libras de </a:t>
            </a:r>
            <a:r>
              <a:rPr lang="es-CO" sz="1400" dirty="0" smtClean="0">
                <a:solidFill>
                  <a:srgbClr val="0070C0"/>
                </a:solidFill>
              </a:rPr>
              <a:t>pesticida/ Hectárea de tomate</a:t>
            </a:r>
          </a:p>
          <a:p>
            <a:r>
              <a:rPr lang="es-CO" sz="1400" dirty="0">
                <a:solidFill>
                  <a:srgbClr val="0070C0"/>
                </a:solidFill>
              </a:rPr>
              <a:t>15 libras de  </a:t>
            </a:r>
            <a:r>
              <a:rPr lang="es-CO" sz="1400" dirty="0" smtClean="0">
                <a:solidFill>
                  <a:srgbClr val="0070C0"/>
                </a:solidFill>
              </a:rPr>
              <a:t>pesticida </a:t>
            </a:r>
            <a:r>
              <a:rPr lang="es-CO" sz="1400" dirty="0">
                <a:solidFill>
                  <a:srgbClr val="0070C0"/>
                </a:solidFill>
              </a:rPr>
              <a:t>/ Hectárea </a:t>
            </a:r>
            <a:r>
              <a:rPr lang="es-CO" sz="1400" dirty="0" smtClean="0">
                <a:solidFill>
                  <a:srgbClr val="0070C0"/>
                </a:solidFill>
              </a:rPr>
              <a:t>de zanahoria</a:t>
            </a:r>
            <a:endParaRPr lang="es-CO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669139" y="5006383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3X1 + </a:t>
            </a:r>
            <a:r>
              <a:rPr lang="es-CO" dirty="0" smtClean="0"/>
              <a:t>2X2	 </a:t>
            </a:r>
            <a:r>
              <a:rPr lang="es-CO" dirty="0" smtClean="0"/>
              <a:t>&lt;= 30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5056483" y="5663878"/>
            <a:ext cx="1287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No negatividad</a:t>
            </a:r>
            <a:endParaRPr lang="es-CO" sz="1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691026" y="5615256"/>
            <a:ext cx="12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X1,X2 </a:t>
            </a:r>
            <a:r>
              <a:rPr lang="es-CO" dirty="0"/>
              <a:t>&gt;</a:t>
            </a:r>
            <a:r>
              <a:rPr lang="es-CO" dirty="0" smtClean="0"/>
              <a:t>= 0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0368117" y="3705273"/>
            <a:ext cx="1032386" cy="195860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10320564" y="3642462"/>
            <a:ext cx="117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Lado derecho</a:t>
            </a:r>
            <a:endParaRPr lang="es-CO" sz="1400" dirty="0"/>
          </a:p>
        </p:txBody>
      </p:sp>
      <p:sp>
        <p:nvSpPr>
          <p:cNvPr id="25" name="Rectángulo 24"/>
          <p:cNvSpPr/>
          <p:nvPr/>
        </p:nvSpPr>
        <p:spPr>
          <a:xfrm>
            <a:off x="8764283" y="3716595"/>
            <a:ext cx="1412103" cy="190776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8706341" y="3634553"/>
            <a:ext cx="1636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Lado Izq. o Función d restricción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3115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95708"/>
            <a:ext cx="10515600" cy="211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 smtClean="0"/>
              <a:t>MODELOS </a:t>
            </a:r>
            <a:r>
              <a:rPr lang="es-CO" sz="2000" b="1" dirty="0" smtClean="0"/>
              <a:t>RESTRINGIDOS</a:t>
            </a:r>
            <a:endParaRPr lang="es-CO" sz="2000" b="1" dirty="0" smtClean="0"/>
          </a:p>
          <a:p>
            <a:pPr marL="0" indent="0">
              <a:buNone/>
            </a:pPr>
            <a:r>
              <a:rPr lang="es-CO" sz="2000" dirty="0" smtClean="0"/>
              <a:t>Un modelo de optimización restringido representa el problema de la asignación de recursos</a:t>
            </a:r>
          </a:p>
          <a:p>
            <a:pPr marL="0" indent="0">
              <a:buNone/>
            </a:pPr>
            <a:r>
              <a:rPr lang="es-CO" sz="2000" dirty="0" smtClean="0"/>
              <a:t>escasos de tal modo que se optimice un objetivo de interés.</a:t>
            </a:r>
            <a:endParaRPr lang="es-CO" sz="20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838200" y="2528839"/>
            <a:ext cx="11122742" cy="237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b="1" dirty="0" smtClean="0"/>
              <a:t>EJEMPLO</a:t>
            </a:r>
          </a:p>
          <a:p>
            <a:pPr marL="0" indent="0" algn="just">
              <a:buNone/>
            </a:pPr>
            <a:r>
              <a:rPr lang="es-CO" sz="1800" dirty="0" smtClean="0"/>
              <a:t>La empresa ZZZ Fabrica dos tipos de productos el F1 y la F2, el margen de contribución de F1 es 5000 y F2 de 4000. La fabricación de estos dos productos se adelanta en el departamento A y B, la disponibilidad mensual de horas de trabajo en el </a:t>
            </a:r>
            <a:r>
              <a:rPr lang="es-CO" sz="1800" dirty="0" err="1" smtClean="0"/>
              <a:t>dep</a:t>
            </a:r>
            <a:r>
              <a:rPr lang="es-CO" sz="1800" dirty="0" smtClean="0"/>
              <a:t>. A es 150 horas y del departamento B 160 horas. LA producción de cada F1 requiere 10 horas de maquinado en el </a:t>
            </a:r>
            <a:r>
              <a:rPr lang="es-CO" sz="1800" dirty="0" err="1" smtClean="0"/>
              <a:t>dep</a:t>
            </a:r>
            <a:r>
              <a:rPr lang="es-CO" sz="1800" dirty="0" smtClean="0"/>
              <a:t>. A y 20 horas en el departamento B, mientras F2 requiere 15 </a:t>
            </a:r>
            <a:r>
              <a:rPr lang="es-CO" sz="1800" dirty="0" err="1" smtClean="0"/>
              <a:t>hr</a:t>
            </a:r>
            <a:r>
              <a:rPr lang="es-CO" sz="1800" dirty="0" smtClean="0"/>
              <a:t> en el </a:t>
            </a:r>
            <a:r>
              <a:rPr lang="es-CO" sz="1800" dirty="0" err="1" smtClean="0"/>
              <a:t>dep</a:t>
            </a:r>
            <a:r>
              <a:rPr lang="es-CO" sz="1800" dirty="0" smtClean="0"/>
              <a:t>. A y 10 </a:t>
            </a:r>
            <a:r>
              <a:rPr lang="es-CO" sz="1800" dirty="0" err="1" smtClean="0"/>
              <a:t>hr</a:t>
            </a:r>
            <a:r>
              <a:rPr lang="es-CO" sz="1800" dirty="0" smtClean="0"/>
              <a:t> en el </a:t>
            </a:r>
            <a:r>
              <a:rPr lang="es-CO" sz="1800" dirty="0" err="1" smtClean="0"/>
              <a:t>dep</a:t>
            </a:r>
            <a:r>
              <a:rPr lang="es-CO" sz="1800" dirty="0" smtClean="0"/>
              <a:t>. B. el departamento de calidad dispone al menos de 135 horas al mes, donde cada F1 requiere 30 </a:t>
            </a:r>
            <a:r>
              <a:rPr lang="es-CO" sz="1800" dirty="0" err="1" smtClean="0"/>
              <a:t>hr</a:t>
            </a:r>
            <a:r>
              <a:rPr lang="es-CO" sz="1800" dirty="0" smtClean="0"/>
              <a:t> de </a:t>
            </a:r>
            <a:r>
              <a:rPr lang="es-CO" sz="1800" dirty="0" smtClean="0"/>
              <a:t>prueba </a:t>
            </a:r>
            <a:r>
              <a:rPr lang="es-CO" sz="1800" dirty="0" smtClean="0"/>
              <a:t>y cada </a:t>
            </a:r>
            <a:r>
              <a:rPr lang="es-CO" sz="1800" dirty="0" smtClean="0"/>
              <a:t>F2 </a:t>
            </a:r>
            <a:r>
              <a:rPr lang="es-CO" sz="1800" dirty="0" smtClean="0"/>
              <a:t>requiere 10 </a:t>
            </a:r>
            <a:r>
              <a:rPr lang="es-CO" sz="1800" dirty="0" err="1" smtClean="0"/>
              <a:t>hr</a:t>
            </a:r>
            <a:r>
              <a:rPr lang="es-CO" sz="1800" dirty="0" smtClean="0"/>
              <a:t>. Como política de </a:t>
            </a:r>
            <a:r>
              <a:rPr lang="es-CO" sz="1800" dirty="0" err="1" smtClean="0"/>
              <a:t>market</a:t>
            </a:r>
            <a:r>
              <a:rPr lang="es-CO" sz="1800" dirty="0" smtClean="0"/>
              <a:t> share define que debe construirse cuando menos </a:t>
            </a:r>
            <a:r>
              <a:rPr lang="es-CO" sz="1800" dirty="0" smtClean="0"/>
              <a:t>un F2 </a:t>
            </a:r>
            <a:r>
              <a:rPr lang="es-CO" sz="1800" dirty="0" smtClean="0"/>
              <a:t>por </a:t>
            </a:r>
            <a:r>
              <a:rPr lang="es-CO" sz="1800" dirty="0" smtClean="0"/>
              <a:t>cada 3 F1. Un importante cliente a ordenado cuando menos 5 F1 Y F2 en cualquier combinación, esa seria la orden mínima.</a:t>
            </a:r>
          </a:p>
          <a:p>
            <a:pPr marL="0" indent="0" algn="just">
              <a:buNone/>
            </a:pPr>
            <a:endParaRPr lang="es-CO" sz="1800" dirty="0" smtClean="0"/>
          </a:p>
          <a:p>
            <a:pPr marL="0" indent="0" algn="just">
              <a:buNone/>
            </a:pPr>
            <a:r>
              <a:rPr lang="es-CO" sz="1800" dirty="0"/>
              <a:t>L</a:t>
            </a:r>
            <a:r>
              <a:rPr lang="es-CO" sz="1800" dirty="0" smtClean="0"/>
              <a:t>a </a:t>
            </a:r>
            <a:r>
              <a:rPr lang="es-CO" sz="1800" dirty="0" smtClean="0"/>
              <a:t>duda que la gerencia es ¿</a:t>
            </a:r>
            <a:r>
              <a:rPr lang="es-CO" sz="1800" dirty="0" smtClean="0">
                <a:solidFill>
                  <a:srgbClr val="FF0000"/>
                </a:solidFill>
              </a:rPr>
              <a:t>cuál es la mezcla optima de producción</a:t>
            </a:r>
            <a:r>
              <a:rPr lang="es-CO" sz="1800" dirty="0" smtClean="0"/>
              <a:t>? 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6874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FORMULACIÓN DE MODELOS</a:t>
            </a:r>
            <a:endParaRPr lang="es-CO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528839"/>
            <a:ext cx="10515600" cy="2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47413" y="1832765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VARIABLES DE </a:t>
            </a:r>
            <a:r>
              <a:rPr lang="es-CO" b="1" dirty="0" smtClean="0"/>
              <a:t>DECISIÓN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57245" y="4335852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RESTRICCIONES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1957245" y="3076719"/>
            <a:ext cx="207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/>
              <a:t>OBJETIVO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4846192" y="1506022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errar llave 11"/>
          <p:cNvSpPr/>
          <p:nvPr/>
        </p:nvSpPr>
        <p:spPr>
          <a:xfrm>
            <a:off x="4856024" y="4009110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/>
          <p:cNvSpPr/>
          <p:nvPr/>
        </p:nvSpPr>
        <p:spPr>
          <a:xfrm>
            <a:off x="4856024" y="2749977"/>
            <a:ext cx="123137" cy="1022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364217" y="1635618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 = </a:t>
            </a:r>
            <a:r>
              <a:rPr lang="es-CO" dirty="0" smtClean="0"/>
              <a:t>Cantidad de F1 a producir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93713" y="196034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 = </a:t>
            </a:r>
            <a:r>
              <a:rPr lang="es-CO" dirty="0" smtClean="0"/>
              <a:t>Cantidad de F2 a producir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49818" y="2666146"/>
            <a:ext cx="6342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la meta a conseguir</a:t>
            </a:r>
            <a:r>
              <a:rPr lang="es-CO" dirty="0" smtClean="0"/>
              <a:t>: Maximizar ganancias</a:t>
            </a:r>
            <a:endParaRPr lang="es-CO" dirty="0"/>
          </a:p>
          <a:p>
            <a:r>
              <a:rPr lang="es-CO" sz="2000" dirty="0" smtClean="0"/>
              <a:t>Contribución a las ganancias = </a:t>
            </a:r>
            <a:r>
              <a:rPr lang="es-CO" sz="2000" dirty="0" smtClean="0"/>
              <a:t>5000X1 + 4000X1</a:t>
            </a:r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69139" y="3512917"/>
            <a:ext cx="21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Max Z = 60X1 + 80X2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126645" y="4040559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disponible de maquinado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69139" y="401591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10X1 </a:t>
            </a:r>
            <a:r>
              <a:rPr lang="es-CO" dirty="0" smtClean="0"/>
              <a:t>+ </a:t>
            </a:r>
            <a:r>
              <a:rPr lang="es-CO" dirty="0" smtClean="0"/>
              <a:t>15X2 </a:t>
            </a:r>
            <a:r>
              <a:rPr lang="es-CO" dirty="0" smtClean="0"/>
              <a:t>&lt;= </a:t>
            </a:r>
            <a:r>
              <a:rPr lang="es-CO" dirty="0" smtClean="0"/>
              <a:t>150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107974" y="4466494"/>
            <a:ext cx="1676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T</a:t>
            </a:r>
            <a:r>
              <a:rPr lang="es-CO" sz="1400" dirty="0" smtClean="0">
                <a:solidFill>
                  <a:srgbClr val="0070C0"/>
                </a:solidFill>
              </a:rPr>
              <a:t>iempo de torneado</a:t>
            </a:r>
            <a:endParaRPr lang="es-CO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660155" y="443924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20</a:t>
            </a:r>
            <a:r>
              <a:rPr lang="es-CO" dirty="0" smtClean="0"/>
              <a:t>X1 </a:t>
            </a:r>
            <a:r>
              <a:rPr lang="es-CO" dirty="0" smtClean="0"/>
              <a:t>+ </a:t>
            </a:r>
            <a:r>
              <a:rPr lang="es-CO" dirty="0" smtClean="0"/>
              <a:t>10</a:t>
            </a:r>
            <a:r>
              <a:rPr lang="es-CO" dirty="0" smtClean="0"/>
              <a:t>X2 </a:t>
            </a:r>
            <a:r>
              <a:rPr lang="es-CO" dirty="0" smtClean="0"/>
              <a:t>&lt;= </a:t>
            </a:r>
            <a:r>
              <a:rPr lang="es-CO" dirty="0" smtClean="0"/>
              <a:t>160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5118945" y="4878038"/>
            <a:ext cx="2377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Tiempo de pruebas de calidad</a:t>
            </a:r>
            <a:endParaRPr lang="es-CO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683887" y="4829521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30X1 </a:t>
            </a:r>
            <a:r>
              <a:rPr lang="es-CO" dirty="0" smtClean="0"/>
              <a:t>+ </a:t>
            </a:r>
            <a:r>
              <a:rPr lang="es-CO" dirty="0" smtClean="0"/>
              <a:t>10X2 </a:t>
            </a:r>
            <a:r>
              <a:rPr lang="es-CO" dirty="0"/>
              <a:t>&gt;</a:t>
            </a:r>
            <a:r>
              <a:rPr lang="es-CO" dirty="0" smtClean="0"/>
              <a:t>= </a:t>
            </a:r>
            <a:r>
              <a:rPr lang="es-CO" dirty="0" smtClean="0"/>
              <a:t>30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5153928" y="5975516"/>
            <a:ext cx="1287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No negatividad</a:t>
            </a:r>
            <a:endParaRPr lang="es-CO" sz="1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691026" y="5939718"/>
            <a:ext cx="12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X1,X2 </a:t>
            </a:r>
            <a:r>
              <a:rPr lang="es-CO" dirty="0"/>
              <a:t>&gt;</a:t>
            </a:r>
            <a:r>
              <a:rPr lang="es-CO" dirty="0" smtClean="0"/>
              <a:t>= 0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676096" y="4015915"/>
            <a:ext cx="1272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Requerimiento</a:t>
            </a:r>
            <a:endParaRPr lang="es-CO" sz="1400" dirty="0"/>
          </a:p>
        </p:txBody>
      </p:sp>
      <p:sp>
        <p:nvSpPr>
          <p:cNvPr id="26" name="Rectángulo 25"/>
          <p:cNvSpPr/>
          <p:nvPr/>
        </p:nvSpPr>
        <p:spPr>
          <a:xfrm>
            <a:off x="10657425" y="4441850"/>
            <a:ext cx="1272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Requerimiento</a:t>
            </a:r>
            <a:endParaRPr lang="es-CO" sz="1400" dirty="0"/>
          </a:p>
        </p:txBody>
      </p:sp>
      <p:sp>
        <p:nvSpPr>
          <p:cNvPr id="27" name="Rectángulo 26"/>
          <p:cNvSpPr/>
          <p:nvPr/>
        </p:nvSpPr>
        <p:spPr>
          <a:xfrm>
            <a:off x="10668396" y="4853394"/>
            <a:ext cx="937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Limitación</a:t>
            </a:r>
            <a:endParaRPr lang="es-CO" sz="1400" dirty="0"/>
          </a:p>
        </p:txBody>
      </p:sp>
      <p:sp>
        <p:nvSpPr>
          <p:cNvPr id="10" name="Flecha derecha 9"/>
          <p:cNvSpPr/>
          <p:nvPr/>
        </p:nvSpPr>
        <p:spPr>
          <a:xfrm rot="10800000">
            <a:off x="3892029" y="5282217"/>
            <a:ext cx="5143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1164856" y="514938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</a:t>
            </a:r>
          </a:p>
          <a:p>
            <a:r>
              <a:rPr lang="es-CO" dirty="0"/>
              <a:t>3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744627" y="5164128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</a:t>
            </a:r>
          </a:p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32" name="Conector recto 31"/>
          <p:cNvCxnSpPr>
            <a:stCxn id="14" idx="1"/>
            <a:endCxn id="14" idx="3"/>
          </p:cNvCxnSpPr>
          <p:nvPr/>
        </p:nvCxnSpPr>
        <p:spPr>
          <a:xfrm>
            <a:off x="1164856" y="5472546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744627" y="5464901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Igual que 38"/>
          <p:cNvSpPr/>
          <p:nvPr/>
        </p:nvSpPr>
        <p:spPr>
          <a:xfrm>
            <a:off x="2180386" y="5286103"/>
            <a:ext cx="427703" cy="3631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299122" y="524299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x2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86384" y="5150304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</a:t>
            </a:r>
          </a:p>
          <a:p>
            <a:r>
              <a:rPr lang="es-CO" dirty="0"/>
              <a:t>3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2953059" y="52612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&lt;=</a:t>
            </a:r>
          </a:p>
        </p:txBody>
      </p:sp>
      <p:cxnSp>
        <p:nvCxnSpPr>
          <p:cNvPr id="47" name="Conector recto 46"/>
          <p:cNvCxnSpPr/>
          <p:nvPr/>
        </p:nvCxnSpPr>
        <p:spPr>
          <a:xfrm>
            <a:off x="2586384" y="5457798"/>
            <a:ext cx="421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9080305" y="524095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X1 </a:t>
            </a:r>
            <a:r>
              <a:rPr lang="es-CO" dirty="0"/>
              <a:t>-</a:t>
            </a:r>
            <a:r>
              <a:rPr lang="es-CO" dirty="0" smtClean="0"/>
              <a:t> </a:t>
            </a:r>
            <a:r>
              <a:rPr lang="es-CO" dirty="0"/>
              <a:t>3</a:t>
            </a:r>
            <a:r>
              <a:rPr lang="es-CO" dirty="0" smtClean="0"/>
              <a:t>X2 </a:t>
            </a:r>
            <a:r>
              <a:rPr lang="es-CO" dirty="0"/>
              <a:t>&lt;</a:t>
            </a:r>
            <a:r>
              <a:rPr lang="es-CO" dirty="0" smtClean="0"/>
              <a:t>= </a:t>
            </a:r>
            <a:r>
              <a:rPr lang="es-CO" dirty="0" smtClean="0"/>
              <a:t>30</a:t>
            </a:r>
            <a:endParaRPr lang="es-CO" dirty="0"/>
          </a:p>
        </p:txBody>
      </p:sp>
      <p:sp>
        <p:nvSpPr>
          <p:cNvPr id="49" name="Rectángulo 48"/>
          <p:cNvSpPr/>
          <p:nvPr/>
        </p:nvSpPr>
        <p:spPr>
          <a:xfrm>
            <a:off x="5176819" y="5327974"/>
            <a:ext cx="934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</a:rPr>
              <a:t>Marketing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9080305" y="559845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X1 </a:t>
            </a:r>
            <a:r>
              <a:rPr lang="es-CO" dirty="0" smtClean="0"/>
              <a:t>+</a:t>
            </a:r>
            <a:r>
              <a:rPr lang="es-CO" dirty="0" smtClean="0"/>
              <a:t> X2 </a:t>
            </a:r>
            <a:r>
              <a:rPr lang="es-CO" dirty="0"/>
              <a:t>&gt;</a:t>
            </a:r>
            <a:r>
              <a:rPr lang="es-CO" dirty="0" smtClean="0"/>
              <a:t>= 5</a:t>
            </a:r>
            <a:endParaRPr lang="es-CO" dirty="0"/>
          </a:p>
        </p:txBody>
      </p:sp>
      <p:sp>
        <p:nvSpPr>
          <p:cNvPr id="51" name="Rectángulo 50"/>
          <p:cNvSpPr/>
          <p:nvPr/>
        </p:nvSpPr>
        <p:spPr>
          <a:xfrm>
            <a:off x="5156011" y="5627207"/>
            <a:ext cx="976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Cliente VIP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0187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4227B45FE59D4ABF0D734AB6349FA6" ma:contentTypeVersion="12" ma:contentTypeDescription="Create a new document." ma:contentTypeScope="" ma:versionID="38808c84efc8910600996a0b17c52ace">
  <xsd:schema xmlns:xsd="http://www.w3.org/2001/XMLSchema" xmlns:xs="http://www.w3.org/2001/XMLSchema" xmlns:p="http://schemas.microsoft.com/office/2006/metadata/properties" xmlns:ns3="2eef4974-0489-40eb-947a-2060d89b05a9" xmlns:ns4="12328c1c-1c84-4e93-9865-820a4000a9f6" targetNamespace="http://schemas.microsoft.com/office/2006/metadata/properties" ma:root="true" ma:fieldsID="a9d20f165ff9d56049f7fccbea189790" ns3:_="" ns4:_="">
    <xsd:import namespace="2eef4974-0489-40eb-947a-2060d89b05a9"/>
    <xsd:import namespace="12328c1c-1c84-4e93-9865-820a4000a9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f4974-0489-40eb-947a-2060d89b05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328c1c-1c84-4e93-9865-820a4000a9f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178269-2E6B-4A0E-A7FE-A1942BAE2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ef4974-0489-40eb-947a-2060d89b05a9"/>
    <ds:schemaRef ds:uri="12328c1c-1c84-4e93-9865-820a4000a9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4CC23C-1FD9-44C9-8A50-4C11FD80BF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18B038-42A2-4433-A981-5FB846E34AB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2328c1c-1c84-4e93-9865-820a4000a9f6"/>
    <ds:schemaRef ds:uri="http://purl.org/dc/elements/1.1/"/>
    <ds:schemaRef ds:uri="http://schemas.microsoft.com/office/2006/metadata/properties"/>
    <ds:schemaRef ds:uri="2eef4974-0489-40eb-947a-2060d89b05a9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2200</Words>
  <Application>Microsoft Office PowerPoint</Application>
  <PresentationFormat>Panorámica</PresentationFormat>
  <Paragraphs>386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Eras Bold ITC</vt:lpstr>
      <vt:lpstr>Tema de Office</vt:lpstr>
      <vt:lpstr>Presentación de PowerPoint</vt:lpstr>
      <vt:lpstr>FORMULACIÓN DE MODELOS</vt:lpstr>
      <vt:lpstr>FORMULACIÓN DE MODELOS</vt:lpstr>
      <vt:lpstr>FORMULACIÓN DE MODELOS</vt:lpstr>
      <vt:lpstr>PROGRAMACION LINEAL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  <vt:lpstr>FORMULACIÓN DE MODELOS</vt:lpstr>
    </vt:vector>
  </TitlesOfParts>
  <Company>ENEL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Aguilar Triana, Franklin Rolando, Enel Colombia</dc:creator>
  <cp:lastModifiedBy>Aguilar Triana, Franklin Rolando, Enel Colombia</cp:lastModifiedBy>
  <cp:revision>79</cp:revision>
  <dcterms:created xsi:type="dcterms:W3CDTF">2020-09-01T12:12:28Z</dcterms:created>
  <dcterms:modified xsi:type="dcterms:W3CDTF">2020-09-07T01:00:34Z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0x0101003F4227B45FE59D4ABF0D734AB6349FA6</vt:lpwstr>
  </property>
</Properties>
</file>