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97" r:id="rId3"/>
    <p:sldId id="261" r:id="rId4"/>
    <p:sldId id="307" r:id="rId5"/>
    <p:sldId id="308" r:id="rId6"/>
    <p:sldId id="315" r:id="rId7"/>
    <p:sldId id="309" r:id="rId8"/>
    <p:sldId id="311" r:id="rId9"/>
    <p:sldId id="310" r:id="rId10"/>
    <p:sldId id="312" r:id="rId11"/>
    <p:sldId id="313" r:id="rId12"/>
    <p:sldId id="314" r:id="rId13"/>
    <p:sldId id="316" r:id="rId14"/>
    <p:sldId id="317" r:id="rId15"/>
    <p:sldId id="318" r:id="rId16"/>
    <p:sldId id="319" r:id="rId17"/>
    <p:sldId id="320" r:id="rId18"/>
    <p:sldId id="321"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9CBFF-A326-C244-958E-7ECDE9614BF7}" type="datetimeFigureOut">
              <a:rPr lang="en-US" smtClean="0"/>
              <a:t>9/15/19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841D2-7D08-B044-BE89-77E013DF7C30}" type="slidenum">
              <a:rPr lang="en-US" smtClean="0"/>
              <a:t>‹#›</a:t>
            </a:fld>
            <a:endParaRPr lang="en-US"/>
          </a:p>
        </p:txBody>
      </p:sp>
    </p:spTree>
    <p:extLst>
      <p:ext uri="{BB962C8B-B14F-4D97-AF65-F5344CB8AC3E}">
        <p14:creationId xmlns:p14="http://schemas.microsoft.com/office/powerpoint/2010/main" val="282916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841D2-7D08-B044-BE89-77E013DF7C30}" type="slidenum">
              <a:rPr lang="en-US" smtClean="0"/>
              <a:t>1</a:t>
            </a:fld>
            <a:endParaRPr lang="en-US"/>
          </a:p>
        </p:txBody>
      </p:sp>
    </p:spTree>
    <p:extLst>
      <p:ext uri="{BB962C8B-B14F-4D97-AF65-F5344CB8AC3E}">
        <p14:creationId xmlns:p14="http://schemas.microsoft.com/office/powerpoint/2010/main" val="387821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9/15/19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555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545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9/15/19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668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9/15/19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533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9/15/19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398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905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753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170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25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9/15/19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0502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9/15/19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390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9/15/19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12138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hyperlink" Target="https://app.vagrantup.com/boxes/searc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3C4E00D-12AE-4555-B335-75A7479570B0}"/>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0A9578-7A01-CB48-AA34-B5A45D66A904}"/>
              </a:ext>
            </a:extLst>
          </p:cNvPr>
          <p:cNvSpPr>
            <a:spLocks noGrp="1"/>
          </p:cNvSpPr>
          <p:nvPr>
            <p:ph type="ctrTitle"/>
          </p:nvPr>
        </p:nvSpPr>
        <p:spPr>
          <a:xfrm>
            <a:off x="584200" y="1524001"/>
            <a:ext cx="3412067" cy="3478384"/>
          </a:xfrm>
        </p:spPr>
        <p:txBody>
          <a:bodyPr>
            <a:normAutofit/>
          </a:bodyPr>
          <a:lstStyle/>
          <a:p>
            <a:r>
              <a:rPr lang="en-US" dirty="0">
                <a:solidFill>
                  <a:srgbClr val="FFFFFF"/>
                </a:solidFill>
              </a:rPr>
              <a:t>The </a:t>
            </a:r>
            <a:r>
              <a:rPr lang="en-US" dirty="0" err="1">
                <a:solidFill>
                  <a:srgbClr val="FFFFFF"/>
                </a:solidFill>
              </a:rPr>
              <a:t>vagrantfile</a:t>
            </a:r>
            <a:endParaRPr lang="en-US" dirty="0">
              <a:solidFill>
                <a:srgbClr val="FFFFFF"/>
              </a:solidFill>
            </a:endParaRPr>
          </a:p>
        </p:txBody>
      </p:sp>
      <p:sp>
        <p:nvSpPr>
          <p:cNvPr id="3" name="Subtitle 2">
            <a:extLst>
              <a:ext uri="{FF2B5EF4-FFF2-40B4-BE49-F238E27FC236}">
                <a16:creationId xmlns:a16="http://schemas.microsoft.com/office/drawing/2014/main" id="{5772D62A-C662-144B-80A0-BDF13A135C7A}"/>
              </a:ext>
            </a:extLst>
          </p:cNvPr>
          <p:cNvSpPr>
            <a:spLocks noGrp="1"/>
          </p:cNvSpPr>
          <p:nvPr>
            <p:ph type="subTitle" idx="1"/>
          </p:nvPr>
        </p:nvSpPr>
        <p:spPr>
          <a:xfrm>
            <a:off x="584200" y="5145513"/>
            <a:ext cx="3412067" cy="738820"/>
          </a:xfrm>
        </p:spPr>
        <p:txBody>
          <a:bodyPr>
            <a:normAutofit/>
          </a:bodyPr>
          <a:lstStyle/>
          <a:p>
            <a:endParaRPr lang="en-US">
              <a:solidFill>
                <a:srgbClr val="FFFFFF">
                  <a:alpha val="75000"/>
                </a:srgbClr>
              </a:solidFill>
            </a:endParaRPr>
          </a:p>
        </p:txBody>
      </p:sp>
    </p:spTree>
    <p:extLst>
      <p:ext uri="{BB962C8B-B14F-4D97-AF65-F5344CB8AC3E}">
        <p14:creationId xmlns:p14="http://schemas.microsoft.com/office/powerpoint/2010/main" val="183237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72EB-C9D6-AE47-9EBE-92508045A80A}"/>
              </a:ext>
            </a:extLst>
          </p:cNvPr>
          <p:cNvSpPr>
            <a:spLocks noGrp="1"/>
          </p:cNvSpPr>
          <p:nvPr>
            <p:ph type="title"/>
          </p:nvPr>
        </p:nvSpPr>
        <p:spPr/>
        <p:txBody>
          <a:bodyPr/>
          <a:lstStyle/>
          <a:p>
            <a:r>
              <a:rPr lang="en-US" dirty="0" err="1"/>
              <a:t>Vagrantfile</a:t>
            </a:r>
            <a:r>
              <a:rPr lang="en-US" dirty="0"/>
              <a:t>: </a:t>
            </a:r>
            <a:r>
              <a:rPr lang="en-US" b="1" dirty="0" err="1">
                <a:latin typeface="American Typewriter" panose="02090604020004020304" pitchFamily="18" charset="77"/>
              </a:rPr>
              <a:t>Config.vm.box</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CDBD5871-E862-C647-A46B-E83E8F5627D7}"/>
              </a:ext>
            </a:extLst>
          </p:cNvPr>
          <p:cNvSpPr>
            <a:spLocks noGrp="1"/>
          </p:cNvSpPr>
          <p:nvPr>
            <p:ph idx="1"/>
          </p:nvPr>
        </p:nvSpPr>
        <p:spPr/>
        <p:txBody>
          <a:bodyPr/>
          <a:lstStyle/>
          <a:p>
            <a:r>
              <a:rPr lang="en-US" dirty="0"/>
              <a:t>T</a:t>
            </a:r>
            <a:r>
              <a:rPr lang="en-US" sz="2400" dirty="0"/>
              <a:t>here are numerous settings that we can put in this section. If you have a default </a:t>
            </a:r>
            <a:r>
              <a:rPr lang="en-US" sz="2400" b="1" dirty="0" err="1"/>
              <a:t>Vagrantfile</a:t>
            </a:r>
            <a:r>
              <a:rPr lang="en-US" sz="2400" dirty="0"/>
              <a:t> right now it should just say </a:t>
            </a:r>
            <a:r>
              <a:rPr lang="en-US" sz="2400" b="1" dirty="0" err="1">
                <a:latin typeface="American Typewriter" panose="02090604020004020304" pitchFamily="18" charset="77"/>
              </a:rPr>
              <a:t>config.vm.box</a:t>
            </a:r>
            <a:r>
              <a:rPr lang="en-US" sz="2400" b="1" dirty="0">
                <a:latin typeface="American Typewriter" panose="02090604020004020304" pitchFamily="18" charset="77"/>
              </a:rPr>
              <a:t>=“base”</a:t>
            </a:r>
          </a:p>
          <a:p>
            <a:r>
              <a:rPr lang="en-US" sz="2400" i="1" dirty="0"/>
              <a:t>This is where you will identify the image of the machine that you want to use to create your VM….</a:t>
            </a:r>
          </a:p>
          <a:p>
            <a:r>
              <a:rPr lang="en-US" sz="2400" dirty="0"/>
              <a:t>SO- as we will be seeing in the upcoming lab- THIS is where you will be putting things like “CentOS” or “Ubuntu” or “Windows” depending on </a:t>
            </a:r>
            <a:r>
              <a:rPr lang="en-US" sz="2400" b="1" dirty="0"/>
              <a:t>which box you want to use</a:t>
            </a:r>
            <a:r>
              <a:rPr lang="en-US" sz="2400" dirty="0"/>
              <a:t>.</a:t>
            </a:r>
          </a:p>
          <a:p>
            <a:r>
              <a:rPr lang="en-US" sz="2400" dirty="0"/>
              <a:t>THIS entry forms the base Operating system of our virtual machine. </a:t>
            </a:r>
          </a:p>
        </p:txBody>
      </p:sp>
      <p:pic>
        <p:nvPicPr>
          <p:cNvPr id="4" name="Picture 3">
            <a:extLst>
              <a:ext uri="{FF2B5EF4-FFF2-40B4-BE49-F238E27FC236}">
                <a16:creationId xmlns:a16="http://schemas.microsoft.com/office/drawing/2014/main" id="{D356B2EC-C9F5-CE48-B00B-E6D267C31F55}"/>
              </a:ext>
            </a:extLst>
          </p:cNvPr>
          <p:cNvPicPr>
            <a:picLocks noChangeAspect="1"/>
          </p:cNvPicPr>
          <p:nvPr/>
        </p:nvPicPr>
        <p:blipFill>
          <a:blip r:embed="rId2"/>
          <a:stretch>
            <a:fillRect/>
          </a:stretch>
        </p:blipFill>
        <p:spPr>
          <a:xfrm>
            <a:off x="8419443" y="571500"/>
            <a:ext cx="1769364" cy="1769364"/>
          </a:xfrm>
          <a:prstGeom prst="rect">
            <a:avLst/>
          </a:prstGeom>
        </p:spPr>
      </p:pic>
    </p:spTree>
    <p:extLst>
      <p:ext uri="{BB962C8B-B14F-4D97-AF65-F5344CB8AC3E}">
        <p14:creationId xmlns:p14="http://schemas.microsoft.com/office/powerpoint/2010/main" val="200572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3113-4A51-6849-B079-48A2EEA18A6A}"/>
              </a:ext>
            </a:extLst>
          </p:cNvPr>
          <p:cNvSpPr>
            <a:spLocks noGrp="1"/>
          </p:cNvSpPr>
          <p:nvPr>
            <p:ph type="title"/>
          </p:nvPr>
        </p:nvSpPr>
        <p:spPr/>
        <p:txBody>
          <a:bodyPr/>
          <a:lstStyle/>
          <a:p>
            <a:r>
              <a:rPr lang="en-US" b="1" dirty="0" err="1"/>
              <a:t>Config.vm.box</a:t>
            </a:r>
            <a:r>
              <a:rPr lang="en-US" b="1" dirty="0"/>
              <a:t> (continued)</a:t>
            </a:r>
          </a:p>
        </p:txBody>
      </p:sp>
      <p:sp>
        <p:nvSpPr>
          <p:cNvPr id="3" name="Content Placeholder 2">
            <a:extLst>
              <a:ext uri="{FF2B5EF4-FFF2-40B4-BE49-F238E27FC236}">
                <a16:creationId xmlns:a16="http://schemas.microsoft.com/office/drawing/2014/main" id="{DD9897C3-4EE4-4241-8676-5551004F4278}"/>
              </a:ext>
            </a:extLst>
          </p:cNvPr>
          <p:cNvSpPr>
            <a:spLocks noGrp="1"/>
          </p:cNvSpPr>
          <p:nvPr>
            <p:ph idx="1"/>
          </p:nvPr>
        </p:nvSpPr>
        <p:spPr/>
        <p:txBody>
          <a:bodyPr>
            <a:normAutofit lnSpcReduction="10000"/>
          </a:bodyPr>
          <a:lstStyle/>
          <a:p>
            <a:r>
              <a:rPr lang="en-US" sz="2400" b="1" dirty="0" err="1">
                <a:latin typeface="American Typewriter" panose="02090604020004020304" pitchFamily="18" charset="77"/>
              </a:rPr>
              <a:t>config.vm.box</a:t>
            </a:r>
            <a:r>
              <a:rPr lang="en-US" sz="2400" b="1" dirty="0">
                <a:latin typeface="American Typewriter" panose="02090604020004020304" pitchFamily="18" charset="77"/>
              </a:rPr>
              <a:t> </a:t>
            </a:r>
            <a:r>
              <a:rPr lang="en-US" sz="2400" dirty="0"/>
              <a:t>is basically where we would POINT TO the image we want to use.</a:t>
            </a:r>
          </a:p>
          <a:p>
            <a:r>
              <a:rPr lang="en-US" sz="2400" dirty="0"/>
              <a:t>By default it is set to point to the </a:t>
            </a:r>
            <a:r>
              <a:rPr lang="en-US" sz="2400" dirty="0" err="1"/>
              <a:t>Hashicorp</a:t>
            </a:r>
            <a:r>
              <a:rPr lang="en-US" sz="2400" dirty="0"/>
              <a:t> Vagrant Cloud images found at </a:t>
            </a:r>
            <a:r>
              <a:rPr lang="en-US" sz="2400" dirty="0">
                <a:hlinkClick r:id="rId2"/>
              </a:rPr>
              <a:t>https://app.vagrantup.com/boxes/search</a:t>
            </a:r>
            <a:r>
              <a:rPr lang="en-US" sz="2400" dirty="0"/>
              <a:t> </a:t>
            </a:r>
          </a:p>
          <a:p>
            <a:r>
              <a:rPr lang="en-US" sz="2400" dirty="0"/>
              <a:t>BUT- if you have a box located somewhere else you can change this to </a:t>
            </a:r>
            <a:r>
              <a:rPr lang="en-US" sz="2400" b="1" dirty="0" err="1">
                <a:latin typeface="American Typewriter" panose="02090604020004020304" pitchFamily="18" charset="77"/>
              </a:rPr>
              <a:t>config.vm.box_url</a:t>
            </a:r>
            <a:r>
              <a:rPr lang="en-US" sz="2400" b="1" dirty="0">
                <a:latin typeface="American Typewriter" panose="02090604020004020304" pitchFamily="18" charset="77"/>
              </a:rPr>
              <a:t> </a:t>
            </a:r>
            <a:endParaRPr lang="en-US" sz="2400" b="1" dirty="0"/>
          </a:p>
          <a:p>
            <a:pPr lvl="1"/>
            <a:r>
              <a:rPr lang="en-US" sz="2400" dirty="0"/>
              <a:t>This means that if you have an .iso image in, say, a DROPBOX or GIT repo you can drop that link in here and Vagrant will download THAT image</a:t>
            </a:r>
          </a:p>
          <a:p>
            <a:r>
              <a:rPr lang="en-US" sz="2600" dirty="0"/>
              <a:t>99% of the time I’d recommend just using the </a:t>
            </a:r>
            <a:r>
              <a:rPr lang="en-US" sz="2600" dirty="0" err="1"/>
              <a:t>hashicorp</a:t>
            </a:r>
            <a:r>
              <a:rPr lang="en-US" sz="2600" dirty="0"/>
              <a:t> site though…</a:t>
            </a:r>
          </a:p>
        </p:txBody>
      </p:sp>
      <p:pic>
        <p:nvPicPr>
          <p:cNvPr id="4" name="Picture 3">
            <a:extLst>
              <a:ext uri="{FF2B5EF4-FFF2-40B4-BE49-F238E27FC236}">
                <a16:creationId xmlns:a16="http://schemas.microsoft.com/office/drawing/2014/main" id="{F4D40AEA-91AD-B746-A3DA-1FA2F57E24A6}"/>
              </a:ext>
            </a:extLst>
          </p:cNvPr>
          <p:cNvPicPr>
            <a:picLocks noChangeAspect="1"/>
          </p:cNvPicPr>
          <p:nvPr/>
        </p:nvPicPr>
        <p:blipFill>
          <a:blip r:embed="rId3"/>
          <a:stretch>
            <a:fillRect/>
          </a:stretch>
        </p:blipFill>
        <p:spPr>
          <a:xfrm>
            <a:off x="6746984" y="702156"/>
            <a:ext cx="1405717" cy="1500790"/>
          </a:xfrm>
          <a:prstGeom prst="rect">
            <a:avLst/>
          </a:prstGeom>
        </p:spPr>
      </p:pic>
    </p:spTree>
    <p:extLst>
      <p:ext uri="{BB962C8B-B14F-4D97-AF65-F5344CB8AC3E}">
        <p14:creationId xmlns:p14="http://schemas.microsoft.com/office/powerpoint/2010/main" val="271024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6A46-6A69-B349-BE65-4B6C58AC3433}"/>
              </a:ext>
            </a:extLst>
          </p:cNvPr>
          <p:cNvSpPr>
            <a:spLocks noGrp="1"/>
          </p:cNvSpPr>
          <p:nvPr>
            <p:ph type="title"/>
          </p:nvPr>
        </p:nvSpPr>
        <p:spPr/>
        <p:txBody>
          <a:bodyPr/>
          <a:lstStyle/>
          <a:p>
            <a:r>
              <a:rPr lang="en-US" dirty="0" err="1"/>
              <a:t>Config.vm.box</a:t>
            </a:r>
            <a:r>
              <a:rPr lang="en-US" dirty="0"/>
              <a:t> (continued)</a:t>
            </a:r>
          </a:p>
        </p:txBody>
      </p:sp>
      <p:sp>
        <p:nvSpPr>
          <p:cNvPr id="3" name="Content Placeholder 2">
            <a:extLst>
              <a:ext uri="{FF2B5EF4-FFF2-40B4-BE49-F238E27FC236}">
                <a16:creationId xmlns:a16="http://schemas.microsoft.com/office/drawing/2014/main" id="{E72E20A5-7919-2E4F-8830-217746FB9AD7}"/>
              </a:ext>
            </a:extLst>
          </p:cNvPr>
          <p:cNvSpPr>
            <a:spLocks noGrp="1"/>
          </p:cNvSpPr>
          <p:nvPr>
            <p:ph idx="1"/>
          </p:nvPr>
        </p:nvSpPr>
        <p:spPr/>
        <p:txBody>
          <a:bodyPr>
            <a:noAutofit/>
          </a:bodyPr>
          <a:lstStyle/>
          <a:p>
            <a:r>
              <a:rPr lang="en-US" sz="2000" dirty="0"/>
              <a:t>There are a bunch of other variants of </a:t>
            </a:r>
            <a:r>
              <a:rPr lang="en-US" sz="2000" b="1" dirty="0" err="1"/>
              <a:t>config.vm.box</a:t>
            </a:r>
            <a:r>
              <a:rPr lang="en-US" sz="2000" dirty="0"/>
              <a:t> that we can go through, including but not limited to:</a:t>
            </a:r>
          </a:p>
          <a:p>
            <a:pPr lvl="1"/>
            <a:r>
              <a:rPr lang="en-US" sz="2000" dirty="0" err="1"/>
              <a:t>config.vm.box_download_checksum</a:t>
            </a:r>
            <a:endParaRPr lang="en-US" sz="2000" dirty="0"/>
          </a:p>
          <a:p>
            <a:pPr lvl="1"/>
            <a:r>
              <a:rPr lang="en-US" sz="2000" dirty="0" err="1"/>
              <a:t>config.vm.box_download_checksum_type</a:t>
            </a:r>
            <a:endParaRPr lang="en-US" sz="2000" dirty="0"/>
          </a:p>
          <a:p>
            <a:pPr lvl="1"/>
            <a:r>
              <a:rPr lang="en-US" sz="2000" dirty="0" err="1"/>
              <a:t>config.vm.box_download_ca_cert</a:t>
            </a:r>
            <a:endParaRPr lang="en-US" sz="2000" dirty="0"/>
          </a:p>
          <a:p>
            <a:pPr lvl="1"/>
            <a:r>
              <a:rPr lang="en-US" sz="2000" dirty="0" err="1"/>
              <a:t>etc,etc</a:t>
            </a:r>
            <a:endParaRPr lang="en-US" sz="2000" dirty="0"/>
          </a:p>
          <a:p>
            <a:r>
              <a:rPr lang="en-US" sz="2000" dirty="0"/>
              <a:t>That is really advanced stuff though and basically all deals with HOW Vagrant will get the image to load up (should it check the </a:t>
            </a:r>
            <a:r>
              <a:rPr lang="en-US" sz="2000" dirty="0" err="1"/>
              <a:t>ssl</a:t>
            </a:r>
            <a:r>
              <a:rPr lang="en-US" sz="2000" dirty="0"/>
              <a:t> encryption? That sort of stuff). </a:t>
            </a:r>
          </a:p>
          <a:p>
            <a:r>
              <a:rPr lang="en-US" sz="2000" dirty="0"/>
              <a:t>Basically the big takeaway here is that </a:t>
            </a:r>
            <a:r>
              <a:rPr lang="en-US" sz="2000" b="1" dirty="0" err="1"/>
              <a:t>config.vm.box</a:t>
            </a:r>
            <a:r>
              <a:rPr lang="en-US" sz="2000" dirty="0"/>
              <a:t> is </a:t>
            </a:r>
            <a:r>
              <a:rPr lang="en-US" sz="2000" i="1" dirty="0"/>
              <a:t>all about pointing Vagrant to which image it should use to make your virtual machine</a:t>
            </a:r>
            <a:endParaRPr lang="en-US" sz="2000" dirty="0"/>
          </a:p>
        </p:txBody>
      </p:sp>
      <p:pic>
        <p:nvPicPr>
          <p:cNvPr id="4" name="Picture 3">
            <a:extLst>
              <a:ext uri="{FF2B5EF4-FFF2-40B4-BE49-F238E27FC236}">
                <a16:creationId xmlns:a16="http://schemas.microsoft.com/office/drawing/2014/main" id="{A6CE52D6-5430-5843-8D50-EABFA1F2252B}"/>
              </a:ext>
            </a:extLst>
          </p:cNvPr>
          <p:cNvPicPr>
            <a:picLocks noChangeAspect="1"/>
          </p:cNvPicPr>
          <p:nvPr/>
        </p:nvPicPr>
        <p:blipFill>
          <a:blip r:embed="rId2"/>
          <a:stretch>
            <a:fillRect/>
          </a:stretch>
        </p:blipFill>
        <p:spPr>
          <a:xfrm>
            <a:off x="8125154" y="702156"/>
            <a:ext cx="1523343" cy="1523343"/>
          </a:xfrm>
          <a:prstGeom prst="rect">
            <a:avLst/>
          </a:prstGeom>
        </p:spPr>
      </p:pic>
    </p:spTree>
    <p:extLst>
      <p:ext uri="{BB962C8B-B14F-4D97-AF65-F5344CB8AC3E}">
        <p14:creationId xmlns:p14="http://schemas.microsoft.com/office/powerpoint/2010/main" val="241685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5BE3-ECB7-274F-91B3-E39A88CF2305}"/>
              </a:ext>
            </a:extLst>
          </p:cNvPr>
          <p:cNvSpPr>
            <a:spLocks noGrp="1"/>
          </p:cNvSpPr>
          <p:nvPr>
            <p:ph type="title"/>
          </p:nvPr>
        </p:nvSpPr>
        <p:spPr/>
        <p:txBody>
          <a:bodyPr/>
          <a:lstStyle/>
          <a:p>
            <a:r>
              <a:rPr lang="en-US" b="1" dirty="0" err="1">
                <a:latin typeface="American Typewriter" panose="02090604020004020304" pitchFamily="18" charset="77"/>
              </a:rPr>
              <a:t>config.vm.box_check_update</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711DB08C-26F4-654A-ADFC-58418F7E4312}"/>
              </a:ext>
            </a:extLst>
          </p:cNvPr>
          <p:cNvSpPr>
            <a:spLocks noGrp="1"/>
          </p:cNvSpPr>
          <p:nvPr>
            <p:ph idx="1"/>
          </p:nvPr>
        </p:nvSpPr>
        <p:spPr/>
        <p:txBody>
          <a:bodyPr>
            <a:noAutofit/>
          </a:bodyPr>
          <a:lstStyle/>
          <a:p>
            <a:r>
              <a:rPr lang="en-US" sz="2400" dirty="0"/>
              <a:t>The next commented out section is </a:t>
            </a:r>
            <a:r>
              <a:rPr lang="en-US" sz="2400" b="1" dirty="0" err="1"/>
              <a:t>config.vm.box_check_update</a:t>
            </a:r>
            <a:r>
              <a:rPr lang="en-US" sz="2400" dirty="0"/>
              <a:t>. </a:t>
            </a:r>
          </a:p>
          <a:p>
            <a:pPr lvl="1"/>
            <a:r>
              <a:rPr lang="en-US" sz="2400" dirty="0"/>
              <a:t>Basically- when you run the </a:t>
            </a:r>
            <a:r>
              <a:rPr lang="en-US" sz="2400" b="1" dirty="0"/>
              <a:t>vagrant up</a:t>
            </a:r>
            <a:r>
              <a:rPr lang="en-US" sz="2400" dirty="0"/>
              <a:t> command the first thing that Vagrant will do (in the background) is check to see if there is an update to your box available. NOW- it is possible to adjust this setting to NEVER download and use that update if you want to maintain your machine at it’s current state. </a:t>
            </a:r>
          </a:p>
          <a:p>
            <a:pPr lvl="1"/>
            <a:r>
              <a:rPr lang="en-US" sz="2400" dirty="0"/>
              <a:t>There might be some situations when you want to do this (though I can’t think of any!) so the option is there…but I highly recommend that you leave this part commented out unless you understand the implications of never updating your current virtual machine. </a:t>
            </a:r>
          </a:p>
          <a:p>
            <a:pPr lvl="1"/>
            <a:r>
              <a:rPr lang="en-US" sz="2400" dirty="0"/>
              <a:t>By default “</a:t>
            </a:r>
            <a:r>
              <a:rPr lang="en-US" sz="2400" dirty="0" err="1"/>
              <a:t>check_update</a:t>
            </a:r>
            <a:r>
              <a:rPr lang="en-US" sz="2400" dirty="0"/>
              <a:t>” is set to TRUE</a:t>
            </a:r>
          </a:p>
        </p:txBody>
      </p:sp>
      <p:pic>
        <p:nvPicPr>
          <p:cNvPr id="4" name="Picture 3">
            <a:extLst>
              <a:ext uri="{FF2B5EF4-FFF2-40B4-BE49-F238E27FC236}">
                <a16:creationId xmlns:a16="http://schemas.microsoft.com/office/drawing/2014/main" id="{1DD4CA38-4332-4941-8B7D-1396D3E8E3EB}"/>
              </a:ext>
            </a:extLst>
          </p:cNvPr>
          <p:cNvPicPr>
            <a:picLocks noChangeAspect="1"/>
          </p:cNvPicPr>
          <p:nvPr/>
        </p:nvPicPr>
        <p:blipFill>
          <a:blip r:embed="rId2"/>
          <a:stretch>
            <a:fillRect/>
          </a:stretch>
        </p:blipFill>
        <p:spPr>
          <a:xfrm>
            <a:off x="8211647" y="702156"/>
            <a:ext cx="1289706" cy="1307454"/>
          </a:xfrm>
          <a:prstGeom prst="rect">
            <a:avLst/>
          </a:prstGeom>
        </p:spPr>
      </p:pic>
    </p:spTree>
    <p:extLst>
      <p:ext uri="{BB962C8B-B14F-4D97-AF65-F5344CB8AC3E}">
        <p14:creationId xmlns:p14="http://schemas.microsoft.com/office/powerpoint/2010/main" val="245499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6FC1-A598-AF4E-B879-A09F2D3DA820}"/>
              </a:ext>
            </a:extLst>
          </p:cNvPr>
          <p:cNvSpPr>
            <a:spLocks noGrp="1"/>
          </p:cNvSpPr>
          <p:nvPr>
            <p:ph type="title"/>
          </p:nvPr>
        </p:nvSpPr>
        <p:spPr/>
        <p:txBody>
          <a:bodyPr/>
          <a:lstStyle/>
          <a:p>
            <a:r>
              <a:rPr lang="en-US" b="1" dirty="0" err="1"/>
              <a:t>config.vm.network</a:t>
            </a:r>
            <a:r>
              <a:rPr lang="en-US" b="1" dirty="0"/>
              <a:t> "</a:t>
            </a:r>
            <a:r>
              <a:rPr lang="en-US" b="1" dirty="0" err="1"/>
              <a:t>forwarded_port</a:t>
            </a:r>
            <a:r>
              <a:rPr lang="en-US" b="1" dirty="0"/>
              <a:t>", guest: 80, host: 8080</a:t>
            </a:r>
          </a:p>
        </p:txBody>
      </p:sp>
      <p:sp>
        <p:nvSpPr>
          <p:cNvPr id="3" name="Content Placeholder 2">
            <a:extLst>
              <a:ext uri="{FF2B5EF4-FFF2-40B4-BE49-F238E27FC236}">
                <a16:creationId xmlns:a16="http://schemas.microsoft.com/office/drawing/2014/main" id="{6B7D4B28-3885-3641-9ED3-E1B2E7CA7846}"/>
              </a:ext>
            </a:extLst>
          </p:cNvPr>
          <p:cNvSpPr>
            <a:spLocks noGrp="1"/>
          </p:cNvSpPr>
          <p:nvPr>
            <p:ph idx="1"/>
          </p:nvPr>
        </p:nvSpPr>
        <p:spPr>
          <a:xfrm>
            <a:off x="581192" y="2340863"/>
            <a:ext cx="11421622" cy="4333205"/>
          </a:xfrm>
        </p:spPr>
        <p:txBody>
          <a:bodyPr>
            <a:normAutofit lnSpcReduction="10000"/>
          </a:bodyPr>
          <a:lstStyle/>
          <a:p>
            <a:r>
              <a:rPr lang="en-US" sz="2400" dirty="0"/>
              <a:t>This next section deals with how you want Vagrant to treat the relationship between the ports on your </a:t>
            </a:r>
            <a:r>
              <a:rPr lang="en-US" sz="2400" b="1" dirty="0"/>
              <a:t>virtual machine</a:t>
            </a:r>
            <a:r>
              <a:rPr lang="en-US" sz="2400" dirty="0"/>
              <a:t> with the ports on your </a:t>
            </a:r>
            <a:r>
              <a:rPr lang="en-US" sz="2400" b="1" dirty="0"/>
              <a:t>host machine</a:t>
            </a:r>
            <a:r>
              <a:rPr lang="en-US" sz="2400" dirty="0"/>
              <a:t>.</a:t>
            </a:r>
          </a:p>
          <a:p>
            <a:r>
              <a:rPr lang="en-US" sz="2400" dirty="0"/>
              <a:t>Basically…let’s say you have a Windows web server running a Vagrant CENTOS machine.</a:t>
            </a:r>
          </a:p>
          <a:p>
            <a:pPr lvl="1"/>
            <a:r>
              <a:rPr lang="en-US" sz="2000" dirty="0"/>
              <a:t>You put a bunch of your code onto the Vagrant CENTOS machine that will display pictures of the GOLANG GOPHER on the web</a:t>
            </a:r>
          </a:p>
          <a:p>
            <a:pPr lvl="1"/>
            <a:r>
              <a:rPr lang="en-US" sz="2000" dirty="0"/>
              <a:t>The </a:t>
            </a:r>
            <a:r>
              <a:rPr lang="en-US" sz="2000" b="1" dirty="0"/>
              <a:t>issue</a:t>
            </a:r>
            <a:r>
              <a:rPr lang="en-US" sz="2000" dirty="0"/>
              <a:t> is that there is no BROWSER in your CENTOS machine….but BY GOLLY you want to </a:t>
            </a:r>
            <a:r>
              <a:rPr lang="en-US" sz="2000" i="1" dirty="0"/>
              <a:t>see your gopher</a:t>
            </a:r>
            <a:r>
              <a:rPr lang="en-US" sz="2000" dirty="0"/>
              <a:t>. So what do you do? </a:t>
            </a:r>
          </a:p>
          <a:p>
            <a:pPr lvl="1"/>
            <a:r>
              <a:rPr lang="en-US" sz="2000" dirty="0"/>
              <a:t>You can direct Vagrant to override your PORT 8080 on your HOST machine with whatever is being sent through port 80 on your VAGRANT machine</a:t>
            </a:r>
          </a:p>
          <a:p>
            <a:pPr lvl="1"/>
            <a:r>
              <a:rPr lang="en-US" sz="2000" dirty="0"/>
              <a:t>Now you can open up </a:t>
            </a:r>
            <a:r>
              <a:rPr lang="en-US" sz="2000" b="1" dirty="0"/>
              <a:t>localhost:8080</a:t>
            </a:r>
            <a:r>
              <a:rPr lang="en-US" sz="2000" dirty="0"/>
              <a:t> on your HOST machine and voila! Pics of GOPHERS galore!</a:t>
            </a:r>
          </a:p>
        </p:txBody>
      </p:sp>
    </p:spTree>
    <p:extLst>
      <p:ext uri="{BB962C8B-B14F-4D97-AF65-F5344CB8AC3E}">
        <p14:creationId xmlns:p14="http://schemas.microsoft.com/office/powerpoint/2010/main" val="172914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3695-D9E4-8B43-BEEB-F7D85D202A88}"/>
              </a:ext>
            </a:extLst>
          </p:cNvPr>
          <p:cNvSpPr>
            <a:spLocks noGrp="1"/>
          </p:cNvSpPr>
          <p:nvPr>
            <p:ph type="title"/>
          </p:nvPr>
        </p:nvSpPr>
        <p:spPr/>
        <p:txBody>
          <a:bodyPr/>
          <a:lstStyle/>
          <a:p>
            <a:r>
              <a:rPr lang="en-US" dirty="0"/>
              <a:t>Vagrant port forwarding</a:t>
            </a:r>
          </a:p>
        </p:txBody>
      </p:sp>
      <p:pic>
        <p:nvPicPr>
          <p:cNvPr id="4" name="Picture 3">
            <a:extLst>
              <a:ext uri="{FF2B5EF4-FFF2-40B4-BE49-F238E27FC236}">
                <a16:creationId xmlns:a16="http://schemas.microsoft.com/office/drawing/2014/main" id="{F1E951E6-D70A-BA41-92F3-ECA261E4CE27}"/>
              </a:ext>
            </a:extLst>
          </p:cNvPr>
          <p:cNvPicPr>
            <a:picLocks noChangeAspect="1"/>
          </p:cNvPicPr>
          <p:nvPr/>
        </p:nvPicPr>
        <p:blipFill>
          <a:blip r:embed="rId2"/>
          <a:stretch>
            <a:fillRect/>
          </a:stretch>
        </p:blipFill>
        <p:spPr>
          <a:xfrm>
            <a:off x="2578157" y="2207610"/>
            <a:ext cx="5935222" cy="4445688"/>
          </a:xfrm>
          <a:prstGeom prst="rect">
            <a:avLst/>
          </a:prstGeom>
        </p:spPr>
      </p:pic>
    </p:spTree>
    <p:extLst>
      <p:ext uri="{BB962C8B-B14F-4D97-AF65-F5344CB8AC3E}">
        <p14:creationId xmlns:p14="http://schemas.microsoft.com/office/powerpoint/2010/main" val="171329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D60A-D523-F140-9199-87F28C34F2AC}"/>
              </a:ext>
            </a:extLst>
          </p:cNvPr>
          <p:cNvSpPr>
            <a:spLocks noGrp="1"/>
          </p:cNvSpPr>
          <p:nvPr>
            <p:ph type="title"/>
          </p:nvPr>
        </p:nvSpPr>
        <p:spPr/>
        <p:txBody>
          <a:bodyPr/>
          <a:lstStyle/>
          <a:p>
            <a:r>
              <a:rPr lang="en-US" dirty="0"/>
              <a:t>Vagrant port forwarding (continued)</a:t>
            </a:r>
          </a:p>
        </p:txBody>
      </p:sp>
      <p:sp>
        <p:nvSpPr>
          <p:cNvPr id="3" name="Content Placeholder 2">
            <a:extLst>
              <a:ext uri="{FF2B5EF4-FFF2-40B4-BE49-F238E27FC236}">
                <a16:creationId xmlns:a16="http://schemas.microsoft.com/office/drawing/2014/main" id="{EDAF4FBF-BD36-724C-84B3-02D9931E7E72}"/>
              </a:ext>
            </a:extLst>
          </p:cNvPr>
          <p:cNvSpPr>
            <a:spLocks noGrp="1"/>
          </p:cNvSpPr>
          <p:nvPr>
            <p:ph idx="1"/>
          </p:nvPr>
        </p:nvSpPr>
        <p:spPr/>
        <p:txBody>
          <a:bodyPr>
            <a:normAutofit/>
          </a:bodyPr>
          <a:lstStyle/>
          <a:p>
            <a:r>
              <a:rPr lang="en-US" sz="2400" dirty="0"/>
              <a:t>The important takeaway here is that </a:t>
            </a:r>
            <a:r>
              <a:rPr lang="en-US" sz="2400" dirty="0" err="1"/>
              <a:t>Vagrantfile</a:t>
            </a:r>
            <a:r>
              <a:rPr lang="en-US" sz="2400" dirty="0"/>
              <a:t> Port forwarding allows your Vagrant machine to essentially “take over” the port of the host in order to do anything from allowing MYSQL commands to be run inside the vagrant machine (via port 3306) to showing web content through port 80.</a:t>
            </a:r>
          </a:p>
          <a:p>
            <a:r>
              <a:rPr lang="en-US" sz="2400" dirty="0"/>
              <a:t>This is a way to give you direct access to programs INSIDE the vagrant machines FROM your host machine (which, if we’re honest, is probably the machine that actually </a:t>
            </a:r>
            <a:r>
              <a:rPr lang="en-US" sz="2400" b="1" dirty="0"/>
              <a:t>has</a:t>
            </a:r>
            <a:r>
              <a:rPr lang="en-US" sz="2400" dirty="0"/>
              <a:t> most of your CODE GUIs and key programs).</a:t>
            </a:r>
          </a:p>
        </p:txBody>
      </p:sp>
      <p:pic>
        <p:nvPicPr>
          <p:cNvPr id="4" name="Picture 3">
            <a:extLst>
              <a:ext uri="{FF2B5EF4-FFF2-40B4-BE49-F238E27FC236}">
                <a16:creationId xmlns:a16="http://schemas.microsoft.com/office/drawing/2014/main" id="{4D6D0C21-82AC-1541-A112-78CEFD67AF3B}"/>
              </a:ext>
            </a:extLst>
          </p:cNvPr>
          <p:cNvPicPr>
            <a:picLocks noChangeAspect="1"/>
          </p:cNvPicPr>
          <p:nvPr/>
        </p:nvPicPr>
        <p:blipFill>
          <a:blip r:embed="rId2"/>
          <a:stretch>
            <a:fillRect/>
          </a:stretch>
        </p:blipFill>
        <p:spPr>
          <a:xfrm>
            <a:off x="8894380" y="778641"/>
            <a:ext cx="1080501" cy="1680780"/>
          </a:xfrm>
          <a:prstGeom prst="rect">
            <a:avLst/>
          </a:prstGeom>
        </p:spPr>
      </p:pic>
    </p:spTree>
    <p:extLst>
      <p:ext uri="{BB962C8B-B14F-4D97-AF65-F5344CB8AC3E}">
        <p14:creationId xmlns:p14="http://schemas.microsoft.com/office/powerpoint/2010/main" val="9657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6FC0-9B46-7142-8D06-3B6819421C3F}"/>
              </a:ext>
            </a:extLst>
          </p:cNvPr>
          <p:cNvSpPr>
            <a:spLocks noGrp="1"/>
          </p:cNvSpPr>
          <p:nvPr>
            <p:ph type="title"/>
          </p:nvPr>
        </p:nvSpPr>
        <p:spPr/>
        <p:txBody>
          <a:bodyPr/>
          <a:lstStyle/>
          <a:p>
            <a:r>
              <a:rPr lang="en-US" dirty="0"/>
              <a:t>Vagrant port forwarding (continued)</a:t>
            </a:r>
          </a:p>
        </p:txBody>
      </p:sp>
      <p:sp>
        <p:nvSpPr>
          <p:cNvPr id="3" name="Content Placeholder 2">
            <a:extLst>
              <a:ext uri="{FF2B5EF4-FFF2-40B4-BE49-F238E27FC236}">
                <a16:creationId xmlns:a16="http://schemas.microsoft.com/office/drawing/2014/main" id="{1D6165D3-BB53-7542-A0B2-50CE1543AC56}"/>
              </a:ext>
            </a:extLst>
          </p:cNvPr>
          <p:cNvSpPr>
            <a:spLocks noGrp="1"/>
          </p:cNvSpPr>
          <p:nvPr>
            <p:ph idx="1"/>
          </p:nvPr>
        </p:nvSpPr>
        <p:spPr/>
        <p:txBody>
          <a:bodyPr>
            <a:normAutofit/>
          </a:bodyPr>
          <a:lstStyle/>
          <a:p>
            <a:r>
              <a:rPr lang="en-US" sz="2400" dirty="0"/>
              <a:t>Another important thing to note is the difference between the </a:t>
            </a:r>
            <a:r>
              <a:rPr lang="en-US" sz="2400" b="1" dirty="0"/>
              <a:t>PRIVATE NETWORKING </a:t>
            </a:r>
            <a:r>
              <a:rPr lang="en-US" sz="2400" dirty="0"/>
              <a:t>port forwarding and the </a:t>
            </a:r>
            <a:r>
              <a:rPr lang="en-US" sz="2400" b="1" dirty="0"/>
              <a:t>PUBLIC NETWORK</a:t>
            </a:r>
            <a:r>
              <a:rPr lang="en-US" sz="2400" dirty="0"/>
              <a:t> port forwarding.</a:t>
            </a:r>
          </a:p>
          <a:p>
            <a:r>
              <a:rPr lang="en-US" sz="2400" dirty="0"/>
              <a:t>ESSENTIALLY here’s the situation:</a:t>
            </a:r>
          </a:p>
          <a:p>
            <a:pPr lvl="1"/>
            <a:r>
              <a:rPr lang="en-US" sz="2000" dirty="0"/>
              <a:t>You have a webserver in the cloud that is currently serving web content to the internets</a:t>
            </a:r>
          </a:p>
          <a:p>
            <a:pPr lvl="1"/>
            <a:r>
              <a:rPr lang="en-US" sz="2000" dirty="0"/>
              <a:t>On this webserver you are running a Vagrant machine that is doing most of the heavy lifting</a:t>
            </a:r>
          </a:p>
        </p:txBody>
      </p:sp>
      <p:pic>
        <p:nvPicPr>
          <p:cNvPr id="4" name="Picture 3">
            <a:extLst>
              <a:ext uri="{FF2B5EF4-FFF2-40B4-BE49-F238E27FC236}">
                <a16:creationId xmlns:a16="http://schemas.microsoft.com/office/drawing/2014/main" id="{E6C9237B-162C-D145-BCCD-3B5D4E14CD64}"/>
              </a:ext>
            </a:extLst>
          </p:cNvPr>
          <p:cNvPicPr>
            <a:picLocks noChangeAspect="1"/>
          </p:cNvPicPr>
          <p:nvPr/>
        </p:nvPicPr>
        <p:blipFill>
          <a:blip r:embed="rId2"/>
          <a:stretch>
            <a:fillRect/>
          </a:stretch>
        </p:blipFill>
        <p:spPr>
          <a:xfrm>
            <a:off x="8867607" y="702156"/>
            <a:ext cx="1873965" cy="2021453"/>
          </a:xfrm>
          <a:prstGeom prst="rect">
            <a:avLst/>
          </a:prstGeom>
        </p:spPr>
      </p:pic>
    </p:spTree>
    <p:extLst>
      <p:ext uri="{BB962C8B-B14F-4D97-AF65-F5344CB8AC3E}">
        <p14:creationId xmlns:p14="http://schemas.microsoft.com/office/powerpoint/2010/main" val="198534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D53C-F682-A042-9C70-72EB8B608E1B}"/>
              </a:ext>
            </a:extLst>
          </p:cNvPr>
          <p:cNvSpPr>
            <a:spLocks noGrp="1"/>
          </p:cNvSpPr>
          <p:nvPr>
            <p:ph type="title"/>
          </p:nvPr>
        </p:nvSpPr>
        <p:spPr/>
        <p:txBody>
          <a:bodyPr/>
          <a:lstStyle/>
          <a:p>
            <a:r>
              <a:rPr lang="en-US" dirty="0"/>
              <a:t>Port forwarding (continued)</a:t>
            </a:r>
          </a:p>
        </p:txBody>
      </p:sp>
      <p:sp>
        <p:nvSpPr>
          <p:cNvPr id="3" name="Content Placeholder 2">
            <a:extLst>
              <a:ext uri="{FF2B5EF4-FFF2-40B4-BE49-F238E27FC236}">
                <a16:creationId xmlns:a16="http://schemas.microsoft.com/office/drawing/2014/main" id="{B4C0FE8D-031F-4140-B0D5-4AB3A5CB4153}"/>
              </a:ext>
            </a:extLst>
          </p:cNvPr>
          <p:cNvSpPr>
            <a:spLocks noGrp="1"/>
          </p:cNvSpPr>
          <p:nvPr>
            <p:ph idx="1"/>
          </p:nvPr>
        </p:nvSpPr>
        <p:spPr>
          <a:xfrm>
            <a:off x="581193" y="2109637"/>
            <a:ext cx="11029615" cy="4517136"/>
          </a:xfrm>
        </p:spPr>
        <p:txBody>
          <a:bodyPr>
            <a:normAutofit/>
          </a:bodyPr>
          <a:lstStyle/>
          <a:p>
            <a:pPr lvl="1"/>
            <a:r>
              <a:rPr lang="en-US" sz="2400" dirty="0"/>
              <a:t>There are </a:t>
            </a:r>
            <a:r>
              <a:rPr lang="en-US" sz="2400" b="1" dirty="0"/>
              <a:t>three types</a:t>
            </a:r>
            <a:r>
              <a:rPr lang="en-US" sz="2400" dirty="0"/>
              <a:t> of port forwarding that you can do from this web server to your Vagrant machine:</a:t>
            </a:r>
          </a:p>
          <a:p>
            <a:pPr lvl="2"/>
            <a:r>
              <a:rPr lang="en-US" sz="2000" b="1" dirty="0"/>
              <a:t>Straight up forwarded port mapping</a:t>
            </a:r>
            <a:r>
              <a:rPr lang="en-US" sz="2000" dirty="0"/>
              <a:t> (the first option in the </a:t>
            </a:r>
            <a:r>
              <a:rPr lang="en-US" sz="2000" dirty="0" err="1"/>
              <a:t>Vagrantfile</a:t>
            </a:r>
            <a:r>
              <a:rPr lang="en-US" sz="2000" dirty="0"/>
              <a:t>) which gives the outside world access to your vagrant machine</a:t>
            </a:r>
          </a:p>
          <a:p>
            <a:pPr lvl="2"/>
            <a:r>
              <a:rPr lang="en-US" sz="2000" b="1" dirty="0"/>
              <a:t>Host only port mapping</a:t>
            </a:r>
            <a:r>
              <a:rPr lang="en-US" sz="2000" dirty="0"/>
              <a:t> (second option in the </a:t>
            </a:r>
            <a:r>
              <a:rPr lang="en-US" sz="2000" dirty="0" err="1"/>
              <a:t>Vagrantfile</a:t>
            </a:r>
            <a:r>
              <a:rPr lang="en-US" sz="2000" dirty="0"/>
              <a:t>) which basically says “only IP address 127.0.0.1 (or “localhost”) is allowed to access the Vagrant machine through port 80/3306/5432/443…whatever</a:t>
            </a:r>
          </a:p>
          <a:p>
            <a:pPr lvl="2"/>
            <a:r>
              <a:rPr lang="en-US" sz="2000" b="1" dirty="0"/>
              <a:t>Host only port mapping through designated IP address</a:t>
            </a:r>
            <a:r>
              <a:rPr lang="en-US" sz="2000" dirty="0"/>
              <a:t>- So maybe you want to designate an IP address OTHER than 127.0.0.1 (like a ”10.” or “192.” or “172”)</a:t>
            </a:r>
          </a:p>
          <a:p>
            <a:pPr lvl="2"/>
            <a:r>
              <a:rPr lang="en-US" sz="2000" b="1" dirty="0"/>
              <a:t>Open to the entire world:</a:t>
            </a:r>
            <a:r>
              <a:rPr lang="en-US" sz="2000" dirty="0"/>
              <a:t> Basically like a 7-11:  Open 24/7/365 and allow anyone and everything through all ports into the virtual machine; in essence treat it the same as the host machine</a:t>
            </a:r>
            <a:endParaRPr lang="en-US" sz="2000" b="1" dirty="0"/>
          </a:p>
        </p:txBody>
      </p:sp>
      <p:pic>
        <p:nvPicPr>
          <p:cNvPr id="4" name="Picture 3">
            <a:extLst>
              <a:ext uri="{FF2B5EF4-FFF2-40B4-BE49-F238E27FC236}">
                <a16:creationId xmlns:a16="http://schemas.microsoft.com/office/drawing/2014/main" id="{03362531-E611-764B-A947-12A14F4767FB}"/>
              </a:ext>
            </a:extLst>
          </p:cNvPr>
          <p:cNvPicPr>
            <a:picLocks noChangeAspect="1"/>
          </p:cNvPicPr>
          <p:nvPr/>
        </p:nvPicPr>
        <p:blipFill>
          <a:blip r:embed="rId2"/>
          <a:stretch>
            <a:fillRect/>
          </a:stretch>
        </p:blipFill>
        <p:spPr>
          <a:xfrm>
            <a:off x="8480753" y="794810"/>
            <a:ext cx="1199274" cy="1221380"/>
          </a:xfrm>
          <a:prstGeom prst="rect">
            <a:avLst/>
          </a:prstGeom>
        </p:spPr>
      </p:pic>
    </p:spTree>
    <p:extLst>
      <p:ext uri="{BB962C8B-B14F-4D97-AF65-F5344CB8AC3E}">
        <p14:creationId xmlns:p14="http://schemas.microsoft.com/office/powerpoint/2010/main" val="1059426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4519-64C9-1646-9A9D-FD6EC1C73036}"/>
              </a:ext>
            </a:extLst>
          </p:cNvPr>
          <p:cNvSpPr>
            <a:spLocks noGrp="1"/>
          </p:cNvSpPr>
          <p:nvPr>
            <p:ph type="title"/>
          </p:nvPr>
        </p:nvSpPr>
        <p:spPr/>
        <p:txBody>
          <a:bodyPr/>
          <a:lstStyle/>
          <a:p>
            <a:r>
              <a:rPr lang="en-US" dirty="0"/>
              <a:t>Confused?? Good…ask questions!</a:t>
            </a:r>
          </a:p>
        </p:txBody>
      </p:sp>
      <p:pic>
        <p:nvPicPr>
          <p:cNvPr id="4" name="Picture 3">
            <a:extLst>
              <a:ext uri="{FF2B5EF4-FFF2-40B4-BE49-F238E27FC236}">
                <a16:creationId xmlns:a16="http://schemas.microsoft.com/office/drawing/2014/main" id="{0903823F-7764-B348-9E8D-5C383CB5761C}"/>
              </a:ext>
            </a:extLst>
          </p:cNvPr>
          <p:cNvPicPr>
            <a:picLocks noChangeAspect="1"/>
          </p:cNvPicPr>
          <p:nvPr/>
        </p:nvPicPr>
        <p:blipFill>
          <a:blip r:embed="rId2"/>
          <a:stretch>
            <a:fillRect/>
          </a:stretch>
        </p:blipFill>
        <p:spPr>
          <a:xfrm>
            <a:off x="3583460" y="1890876"/>
            <a:ext cx="5240809" cy="4710094"/>
          </a:xfrm>
          <a:prstGeom prst="rect">
            <a:avLst/>
          </a:prstGeom>
        </p:spPr>
      </p:pic>
    </p:spTree>
    <p:extLst>
      <p:ext uri="{BB962C8B-B14F-4D97-AF65-F5344CB8AC3E}">
        <p14:creationId xmlns:p14="http://schemas.microsoft.com/office/powerpoint/2010/main" val="188322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F06D-C90A-D048-861E-E298FAD4F9C5}"/>
              </a:ext>
            </a:extLst>
          </p:cNvPr>
          <p:cNvSpPr>
            <a:spLocks noGrp="1"/>
          </p:cNvSpPr>
          <p:nvPr>
            <p:ph type="title"/>
          </p:nvPr>
        </p:nvSpPr>
        <p:spPr/>
        <p:txBody>
          <a:bodyPr>
            <a:normAutofit/>
          </a:bodyPr>
          <a:lstStyle/>
          <a:p>
            <a:pPr algn="ctr"/>
            <a:r>
              <a:rPr lang="en-US" sz="3600" b="1" dirty="0"/>
              <a:t>The </a:t>
            </a:r>
            <a:r>
              <a:rPr lang="en-US" sz="3600" b="1" dirty="0" err="1"/>
              <a:t>vagrantfile</a:t>
            </a:r>
            <a:endParaRPr lang="en-US" sz="3600" b="1" dirty="0"/>
          </a:p>
        </p:txBody>
      </p:sp>
      <p:pic>
        <p:nvPicPr>
          <p:cNvPr id="3" name="Picture 2">
            <a:extLst>
              <a:ext uri="{FF2B5EF4-FFF2-40B4-BE49-F238E27FC236}">
                <a16:creationId xmlns:a16="http://schemas.microsoft.com/office/drawing/2014/main" id="{1D2CDC7B-186D-3543-88B3-7ADBE459E347}"/>
              </a:ext>
            </a:extLst>
          </p:cNvPr>
          <p:cNvPicPr>
            <a:picLocks noChangeAspect="1"/>
          </p:cNvPicPr>
          <p:nvPr/>
        </p:nvPicPr>
        <p:blipFill>
          <a:blip r:embed="rId2"/>
          <a:stretch>
            <a:fillRect/>
          </a:stretch>
        </p:blipFill>
        <p:spPr>
          <a:xfrm>
            <a:off x="3594667" y="2137719"/>
            <a:ext cx="5002666" cy="4510216"/>
          </a:xfrm>
          <a:prstGeom prst="rect">
            <a:avLst/>
          </a:prstGeom>
        </p:spPr>
      </p:pic>
    </p:spTree>
    <p:extLst>
      <p:ext uri="{BB962C8B-B14F-4D97-AF65-F5344CB8AC3E}">
        <p14:creationId xmlns:p14="http://schemas.microsoft.com/office/powerpoint/2010/main" val="181328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14D6-52C2-B44C-AA05-5D7A56E0B5AB}"/>
              </a:ext>
            </a:extLst>
          </p:cNvPr>
          <p:cNvSpPr>
            <a:spLocks noGrp="1"/>
          </p:cNvSpPr>
          <p:nvPr>
            <p:ph type="title"/>
          </p:nvPr>
        </p:nvSpPr>
        <p:spPr>
          <a:xfrm>
            <a:off x="581192" y="702156"/>
            <a:ext cx="11029616" cy="506534"/>
          </a:xfrm>
        </p:spPr>
        <p:txBody>
          <a:bodyPr>
            <a:normAutofit fontScale="90000"/>
          </a:bodyPr>
          <a:lstStyle/>
          <a:p>
            <a:r>
              <a:rPr lang="en-US" dirty="0"/>
              <a:t>The infrastructure manager</a:t>
            </a:r>
          </a:p>
        </p:txBody>
      </p:sp>
      <p:sp>
        <p:nvSpPr>
          <p:cNvPr id="3" name="Content Placeholder 2">
            <a:extLst>
              <a:ext uri="{FF2B5EF4-FFF2-40B4-BE49-F238E27FC236}">
                <a16:creationId xmlns:a16="http://schemas.microsoft.com/office/drawing/2014/main" id="{2D1D67F2-85F4-D543-A1AE-58BE15161181}"/>
              </a:ext>
            </a:extLst>
          </p:cNvPr>
          <p:cNvSpPr>
            <a:spLocks noGrp="1"/>
          </p:cNvSpPr>
          <p:nvPr>
            <p:ph idx="1"/>
          </p:nvPr>
        </p:nvSpPr>
        <p:spPr>
          <a:xfrm>
            <a:off x="581192" y="1450427"/>
            <a:ext cx="11029615" cy="5234151"/>
          </a:xfrm>
        </p:spPr>
        <p:txBody>
          <a:bodyPr>
            <a:normAutofit/>
          </a:bodyPr>
          <a:lstStyle/>
          <a:p>
            <a:r>
              <a:rPr lang="en-US" sz="2400" dirty="0"/>
              <a:t>In the last section of the intro here we went deeply into the advantages of keeping your </a:t>
            </a:r>
            <a:r>
              <a:rPr lang="en-US" sz="2400" i="1" dirty="0"/>
              <a:t>infrastructure as code…</a:t>
            </a:r>
            <a:r>
              <a:rPr lang="en-US" sz="2400" dirty="0"/>
              <a:t>so let’s take a quick look at how to do that </a:t>
            </a:r>
            <a:r>
              <a:rPr lang="en-US" sz="2400" i="1" dirty="0"/>
              <a:t>practically:</a:t>
            </a:r>
          </a:p>
          <a:p>
            <a:pPr lvl="1"/>
            <a:r>
              <a:rPr lang="en-US" sz="2200" dirty="0"/>
              <a:t>The </a:t>
            </a:r>
            <a:r>
              <a:rPr lang="en-US" sz="2200" dirty="0" err="1"/>
              <a:t>Vagrantfile</a:t>
            </a:r>
            <a:r>
              <a:rPr lang="en-US" sz="2200" dirty="0"/>
              <a:t> is the first and best example of how code can create and maintain infrastructure in a </a:t>
            </a:r>
            <a:r>
              <a:rPr lang="en-US" sz="2200" b="1" dirty="0"/>
              <a:t>development</a:t>
            </a:r>
            <a:r>
              <a:rPr lang="en-US" sz="2200" dirty="0"/>
              <a:t> environment.</a:t>
            </a:r>
          </a:p>
          <a:p>
            <a:pPr lvl="1"/>
            <a:r>
              <a:rPr lang="en-US" sz="2200" dirty="0"/>
              <a:t>The syntax of the </a:t>
            </a:r>
            <a:r>
              <a:rPr lang="en-US" sz="2200" dirty="0" err="1"/>
              <a:t>Vagrantfile</a:t>
            </a:r>
            <a:r>
              <a:rPr lang="en-US" sz="2200" dirty="0"/>
              <a:t> is written in </a:t>
            </a:r>
            <a:r>
              <a:rPr lang="en-US" sz="2200" b="1" dirty="0"/>
              <a:t>RUBY</a:t>
            </a:r>
            <a:r>
              <a:rPr lang="en-US" sz="2200" dirty="0"/>
              <a:t> but fear not! You </a:t>
            </a:r>
            <a:r>
              <a:rPr lang="en-US" sz="2200" b="1" dirty="0"/>
              <a:t>do not need</a:t>
            </a:r>
            <a:r>
              <a:rPr lang="en-US" sz="2200" dirty="0"/>
              <a:t> </a:t>
            </a:r>
            <a:r>
              <a:rPr lang="en-US" sz="2200" b="1" dirty="0"/>
              <a:t>to know Ruby in order to utilize the </a:t>
            </a:r>
            <a:r>
              <a:rPr lang="en-US" sz="2200" b="1" dirty="0" err="1"/>
              <a:t>Vagrantfile</a:t>
            </a:r>
            <a:r>
              <a:rPr lang="en-US" sz="2200" dirty="0"/>
              <a:t>. </a:t>
            </a:r>
          </a:p>
          <a:p>
            <a:pPr lvl="1"/>
            <a:r>
              <a:rPr lang="en-US" sz="2200" dirty="0"/>
              <a:t>This section will be dedicated to going over several sections of the </a:t>
            </a:r>
            <a:r>
              <a:rPr lang="en-US" sz="2200" dirty="0" err="1"/>
              <a:t>Vagrantfile</a:t>
            </a:r>
            <a:r>
              <a:rPr lang="en-US" sz="2200" dirty="0"/>
              <a:t> in order to make everyone here Vagrant-provisioning machines!</a:t>
            </a:r>
          </a:p>
          <a:p>
            <a:endParaRPr lang="en-US" sz="2000" dirty="0"/>
          </a:p>
        </p:txBody>
      </p:sp>
      <p:pic>
        <p:nvPicPr>
          <p:cNvPr id="5" name="Picture 4">
            <a:extLst>
              <a:ext uri="{FF2B5EF4-FFF2-40B4-BE49-F238E27FC236}">
                <a16:creationId xmlns:a16="http://schemas.microsoft.com/office/drawing/2014/main" id="{A6A9CED7-88E3-634E-9233-08FE331714BF}"/>
              </a:ext>
            </a:extLst>
          </p:cNvPr>
          <p:cNvPicPr>
            <a:picLocks noChangeAspect="1"/>
          </p:cNvPicPr>
          <p:nvPr/>
        </p:nvPicPr>
        <p:blipFill>
          <a:blip r:embed="rId2"/>
          <a:stretch>
            <a:fillRect/>
          </a:stretch>
        </p:blipFill>
        <p:spPr>
          <a:xfrm>
            <a:off x="8758438" y="702156"/>
            <a:ext cx="3080535" cy="1645628"/>
          </a:xfrm>
          <a:prstGeom prst="rect">
            <a:avLst/>
          </a:prstGeom>
        </p:spPr>
      </p:pic>
    </p:spTree>
    <p:extLst>
      <p:ext uri="{BB962C8B-B14F-4D97-AF65-F5344CB8AC3E}">
        <p14:creationId xmlns:p14="http://schemas.microsoft.com/office/powerpoint/2010/main" val="86078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14D6-52C2-B44C-AA05-5D7A56E0B5AB}"/>
              </a:ext>
            </a:extLst>
          </p:cNvPr>
          <p:cNvSpPr>
            <a:spLocks noGrp="1"/>
          </p:cNvSpPr>
          <p:nvPr>
            <p:ph type="title"/>
          </p:nvPr>
        </p:nvSpPr>
        <p:spPr>
          <a:xfrm>
            <a:off x="581192" y="702156"/>
            <a:ext cx="11029616" cy="506534"/>
          </a:xfrm>
        </p:spPr>
        <p:txBody>
          <a:bodyPr>
            <a:normAutofit fontScale="90000"/>
          </a:bodyPr>
          <a:lstStyle/>
          <a:p>
            <a:r>
              <a:rPr lang="en-US" dirty="0"/>
              <a:t>Vagrant in your file directory</a:t>
            </a:r>
          </a:p>
        </p:txBody>
      </p:sp>
      <p:sp>
        <p:nvSpPr>
          <p:cNvPr id="3" name="Content Placeholder 2">
            <a:extLst>
              <a:ext uri="{FF2B5EF4-FFF2-40B4-BE49-F238E27FC236}">
                <a16:creationId xmlns:a16="http://schemas.microsoft.com/office/drawing/2014/main" id="{2D1D67F2-85F4-D543-A1AE-58BE15161181}"/>
              </a:ext>
            </a:extLst>
          </p:cNvPr>
          <p:cNvSpPr>
            <a:spLocks noGrp="1"/>
          </p:cNvSpPr>
          <p:nvPr>
            <p:ph idx="1"/>
          </p:nvPr>
        </p:nvSpPr>
        <p:spPr>
          <a:xfrm>
            <a:off x="581192" y="1450427"/>
            <a:ext cx="11029615" cy="5234151"/>
          </a:xfrm>
        </p:spPr>
        <p:txBody>
          <a:bodyPr>
            <a:normAutofit/>
          </a:bodyPr>
          <a:lstStyle/>
          <a:p>
            <a:r>
              <a:rPr lang="en-US" sz="2400" dirty="0"/>
              <a:t>So- when we begin a Vagrant project the </a:t>
            </a:r>
            <a:r>
              <a:rPr lang="en-US" sz="2400" b="1" dirty="0"/>
              <a:t>first</a:t>
            </a:r>
            <a:r>
              <a:rPr lang="en-US" sz="2400" dirty="0"/>
              <a:t> thing we do is create a directory from which we want to run all things vagrant. USUALLY this is a directory with application code already in it and ready to go. </a:t>
            </a:r>
          </a:p>
          <a:p>
            <a:r>
              <a:rPr lang="en-US" sz="2400" dirty="0"/>
              <a:t>Go ahead and do that now… create a directory called </a:t>
            </a:r>
            <a:r>
              <a:rPr lang="en-US" sz="2400" b="1" dirty="0"/>
              <a:t>C:\Users\Administrators\</a:t>
            </a:r>
            <a:r>
              <a:rPr lang="en-US" sz="2400" b="1" dirty="0" err="1"/>
              <a:t>vagrantmodone</a:t>
            </a:r>
            <a:endParaRPr lang="en-US" sz="2400" b="1" dirty="0"/>
          </a:p>
          <a:p>
            <a:r>
              <a:rPr lang="en-US" sz="2400" dirty="0"/>
              <a:t>(Bonus points if you do this from the </a:t>
            </a:r>
            <a:r>
              <a:rPr lang="en-US" sz="2400" b="1" dirty="0"/>
              <a:t>git bash</a:t>
            </a:r>
            <a:r>
              <a:rPr lang="en-US" sz="2400" dirty="0"/>
              <a:t> command line with the </a:t>
            </a:r>
            <a:r>
              <a:rPr lang="en-US" sz="2400" b="1" dirty="0" err="1"/>
              <a:t>mkdir</a:t>
            </a:r>
            <a:r>
              <a:rPr lang="en-US" sz="2400" dirty="0"/>
              <a:t> command)</a:t>
            </a:r>
          </a:p>
        </p:txBody>
      </p:sp>
      <p:pic>
        <p:nvPicPr>
          <p:cNvPr id="4" name="Picture 3">
            <a:extLst>
              <a:ext uri="{FF2B5EF4-FFF2-40B4-BE49-F238E27FC236}">
                <a16:creationId xmlns:a16="http://schemas.microsoft.com/office/drawing/2014/main" id="{CF719E8A-34FA-CF44-A9CF-CD050D22B005}"/>
              </a:ext>
            </a:extLst>
          </p:cNvPr>
          <p:cNvPicPr>
            <a:picLocks noChangeAspect="1"/>
          </p:cNvPicPr>
          <p:nvPr/>
        </p:nvPicPr>
        <p:blipFill>
          <a:blip r:embed="rId2"/>
          <a:stretch>
            <a:fillRect/>
          </a:stretch>
        </p:blipFill>
        <p:spPr>
          <a:xfrm>
            <a:off x="6095999" y="694777"/>
            <a:ext cx="5384800" cy="1511300"/>
          </a:xfrm>
          <a:prstGeom prst="rect">
            <a:avLst/>
          </a:prstGeom>
        </p:spPr>
      </p:pic>
    </p:spTree>
    <p:extLst>
      <p:ext uri="{BB962C8B-B14F-4D97-AF65-F5344CB8AC3E}">
        <p14:creationId xmlns:p14="http://schemas.microsoft.com/office/powerpoint/2010/main" val="144769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71A9-6674-4247-A9E7-FF14F2F0E132}"/>
              </a:ext>
            </a:extLst>
          </p:cNvPr>
          <p:cNvSpPr>
            <a:spLocks noGrp="1"/>
          </p:cNvSpPr>
          <p:nvPr>
            <p:ph type="title"/>
          </p:nvPr>
        </p:nvSpPr>
        <p:spPr/>
        <p:txBody>
          <a:bodyPr/>
          <a:lstStyle/>
          <a:p>
            <a:r>
              <a:rPr lang="en-US" dirty="0" err="1"/>
              <a:t>Vagrantfile</a:t>
            </a:r>
            <a:r>
              <a:rPr lang="en-US" dirty="0"/>
              <a:t> intro (continued)</a:t>
            </a:r>
          </a:p>
        </p:txBody>
      </p:sp>
      <p:sp>
        <p:nvSpPr>
          <p:cNvPr id="3" name="Content Placeholder 2">
            <a:extLst>
              <a:ext uri="{FF2B5EF4-FFF2-40B4-BE49-F238E27FC236}">
                <a16:creationId xmlns:a16="http://schemas.microsoft.com/office/drawing/2014/main" id="{473D12FE-E156-3542-87E0-68AA0F1922EB}"/>
              </a:ext>
            </a:extLst>
          </p:cNvPr>
          <p:cNvSpPr>
            <a:spLocks noGrp="1"/>
          </p:cNvSpPr>
          <p:nvPr>
            <p:ph idx="1"/>
          </p:nvPr>
        </p:nvSpPr>
        <p:spPr/>
        <p:txBody>
          <a:bodyPr/>
          <a:lstStyle/>
          <a:p>
            <a:r>
              <a:rPr lang="en-US" sz="2400" dirty="0"/>
              <a:t>The </a:t>
            </a:r>
            <a:r>
              <a:rPr lang="en-US" sz="2400" b="1" dirty="0"/>
              <a:t>second</a:t>
            </a:r>
            <a:r>
              <a:rPr lang="en-US" sz="2400" dirty="0"/>
              <a:t> step is to run the command </a:t>
            </a:r>
            <a:r>
              <a:rPr lang="en-US" sz="2400" b="1" dirty="0"/>
              <a:t>vagrant </a:t>
            </a:r>
            <a:r>
              <a:rPr lang="en-US" sz="2400" b="1" dirty="0" err="1"/>
              <a:t>init</a:t>
            </a:r>
            <a:r>
              <a:rPr lang="en-US" sz="2400" dirty="0"/>
              <a:t> from our command line from within that directory. This will make a </a:t>
            </a:r>
            <a:r>
              <a:rPr lang="en-US" sz="2400" b="1" dirty="0" err="1"/>
              <a:t>Vagrantfile</a:t>
            </a:r>
            <a:r>
              <a:rPr lang="en-US" sz="2400" dirty="0"/>
              <a:t> appear (as if by magic!) in your chosen directory. That </a:t>
            </a:r>
            <a:r>
              <a:rPr lang="en-US" sz="2400" dirty="0" err="1"/>
              <a:t>Vagrantfile</a:t>
            </a:r>
            <a:r>
              <a:rPr lang="en-US" sz="2400" dirty="0"/>
              <a:t> will be the primary target of your editing and will have a long list of default settings for you to update in order to create your machine effectively</a:t>
            </a:r>
          </a:p>
          <a:p>
            <a:pPr marL="0" indent="0" algn="ctr">
              <a:buNone/>
            </a:pPr>
            <a:r>
              <a:rPr lang="en-US" sz="2400" b="1" dirty="0">
                <a:latin typeface="American Typewriter" panose="02090604020004020304" pitchFamily="18" charset="77"/>
              </a:rPr>
              <a:t>vagrant </a:t>
            </a:r>
            <a:r>
              <a:rPr lang="en-US" sz="2400" b="1" dirty="0" err="1">
                <a:latin typeface="American Typewriter" panose="02090604020004020304" pitchFamily="18" charset="77"/>
              </a:rPr>
              <a:t>init</a:t>
            </a:r>
            <a:endParaRPr lang="en-US" sz="2400" b="1" dirty="0">
              <a:latin typeface="American Typewriter" panose="02090604020004020304" pitchFamily="18" charset="77"/>
            </a:endParaRPr>
          </a:p>
          <a:p>
            <a:pPr marL="0" indent="0">
              <a:buNone/>
            </a:pPr>
            <a:endParaRPr lang="en-US" dirty="0"/>
          </a:p>
        </p:txBody>
      </p:sp>
      <p:pic>
        <p:nvPicPr>
          <p:cNvPr id="4" name="Picture 3">
            <a:extLst>
              <a:ext uri="{FF2B5EF4-FFF2-40B4-BE49-F238E27FC236}">
                <a16:creationId xmlns:a16="http://schemas.microsoft.com/office/drawing/2014/main" id="{E133650E-90B7-1A41-A439-ADDAAF00E02F}"/>
              </a:ext>
            </a:extLst>
          </p:cNvPr>
          <p:cNvPicPr>
            <a:picLocks noChangeAspect="1"/>
          </p:cNvPicPr>
          <p:nvPr/>
        </p:nvPicPr>
        <p:blipFill>
          <a:blip r:embed="rId2"/>
          <a:stretch>
            <a:fillRect/>
          </a:stretch>
        </p:blipFill>
        <p:spPr>
          <a:xfrm>
            <a:off x="8196613" y="783318"/>
            <a:ext cx="1262241" cy="1655082"/>
          </a:xfrm>
          <a:prstGeom prst="rect">
            <a:avLst/>
          </a:prstGeom>
        </p:spPr>
      </p:pic>
    </p:spTree>
    <p:extLst>
      <p:ext uri="{BB962C8B-B14F-4D97-AF65-F5344CB8AC3E}">
        <p14:creationId xmlns:p14="http://schemas.microsoft.com/office/powerpoint/2010/main" val="250381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95F6-7136-7247-A02F-A23C281EF739}"/>
              </a:ext>
            </a:extLst>
          </p:cNvPr>
          <p:cNvSpPr>
            <a:spLocks noGrp="1"/>
          </p:cNvSpPr>
          <p:nvPr>
            <p:ph type="title"/>
          </p:nvPr>
        </p:nvSpPr>
        <p:spPr/>
        <p:txBody>
          <a:bodyPr/>
          <a:lstStyle/>
          <a:p>
            <a:r>
              <a:rPr lang="en-US" dirty="0"/>
              <a:t>So what just happened?</a:t>
            </a:r>
          </a:p>
        </p:txBody>
      </p:sp>
      <p:sp>
        <p:nvSpPr>
          <p:cNvPr id="3" name="Content Placeholder 2">
            <a:extLst>
              <a:ext uri="{FF2B5EF4-FFF2-40B4-BE49-F238E27FC236}">
                <a16:creationId xmlns:a16="http://schemas.microsoft.com/office/drawing/2014/main" id="{2DC96814-8ABC-7848-901C-CEF026049090}"/>
              </a:ext>
            </a:extLst>
          </p:cNvPr>
          <p:cNvSpPr>
            <a:spLocks noGrp="1"/>
          </p:cNvSpPr>
          <p:nvPr>
            <p:ph idx="1"/>
          </p:nvPr>
        </p:nvSpPr>
        <p:spPr/>
        <p:txBody>
          <a:bodyPr>
            <a:normAutofit/>
          </a:bodyPr>
          <a:lstStyle/>
          <a:p>
            <a:r>
              <a:rPr lang="en-US" sz="2400" dirty="0"/>
              <a:t>So basically you should have seen two things appear in your directory when you typed in </a:t>
            </a:r>
            <a:r>
              <a:rPr lang="en-US" sz="2400" b="1" dirty="0"/>
              <a:t>vagrant </a:t>
            </a:r>
            <a:r>
              <a:rPr lang="en-US" sz="2400" b="1" dirty="0" err="1"/>
              <a:t>init</a:t>
            </a:r>
            <a:r>
              <a:rPr lang="en-US" sz="2400" dirty="0"/>
              <a:t>:</a:t>
            </a:r>
          </a:p>
          <a:p>
            <a:pPr lvl="1"/>
            <a:r>
              <a:rPr lang="en-US" sz="2400" dirty="0"/>
              <a:t>A </a:t>
            </a:r>
            <a:r>
              <a:rPr lang="en-US" sz="2400" dirty="0" err="1"/>
              <a:t>Vagrantfile</a:t>
            </a:r>
            <a:r>
              <a:rPr lang="en-US" sz="2400" dirty="0"/>
              <a:t> appeared and</a:t>
            </a:r>
          </a:p>
          <a:p>
            <a:pPr lvl="1"/>
            <a:r>
              <a:rPr lang="en-US" sz="2400" dirty="0"/>
              <a:t>A </a:t>
            </a:r>
            <a:r>
              <a:rPr lang="en-US" sz="2400" b="1" dirty="0"/>
              <a:t>.vagrant</a:t>
            </a:r>
            <a:r>
              <a:rPr lang="en-US" sz="2400" dirty="0"/>
              <a:t>/ directory appeared (hidden because of the “.” in front</a:t>
            </a:r>
          </a:p>
          <a:p>
            <a:r>
              <a:rPr lang="en-US" sz="2600" dirty="0"/>
              <a:t>When we want to create or destroy a Vagrant directory we should delete both of these entries</a:t>
            </a:r>
          </a:p>
        </p:txBody>
      </p:sp>
      <p:pic>
        <p:nvPicPr>
          <p:cNvPr id="4" name="Picture 3">
            <a:extLst>
              <a:ext uri="{FF2B5EF4-FFF2-40B4-BE49-F238E27FC236}">
                <a16:creationId xmlns:a16="http://schemas.microsoft.com/office/drawing/2014/main" id="{F9532DC2-266D-7F4E-9F7A-6FAA78F6A1EE}"/>
              </a:ext>
            </a:extLst>
          </p:cNvPr>
          <p:cNvPicPr>
            <a:picLocks noChangeAspect="1"/>
          </p:cNvPicPr>
          <p:nvPr/>
        </p:nvPicPr>
        <p:blipFill>
          <a:blip r:embed="rId2"/>
          <a:stretch>
            <a:fillRect/>
          </a:stretch>
        </p:blipFill>
        <p:spPr>
          <a:xfrm>
            <a:off x="8177705" y="702156"/>
            <a:ext cx="1851858" cy="1851858"/>
          </a:xfrm>
          <a:prstGeom prst="rect">
            <a:avLst/>
          </a:prstGeom>
        </p:spPr>
      </p:pic>
    </p:spTree>
    <p:extLst>
      <p:ext uri="{BB962C8B-B14F-4D97-AF65-F5344CB8AC3E}">
        <p14:creationId xmlns:p14="http://schemas.microsoft.com/office/powerpoint/2010/main" val="173163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594D-7F07-0949-A2DB-92164D87FD7C}"/>
              </a:ext>
            </a:extLst>
          </p:cNvPr>
          <p:cNvSpPr>
            <a:spLocks noGrp="1"/>
          </p:cNvSpPr>
          <p:nvPr>
            <p:ph type="title"/>
          </p:nvPr>
        </p:nvSpPr>
        <p:spPr/>
        <p:txBody>
          <a:bodyPr/>
          <a:lstStyle/>
          <a:p>
            <a:r>
              <a:rPr lang="en-US" dirty="0" err="1"/>
              <a:t>Vagrantfile</a:t>
            </a:r>
            <a:r>
              <a:rPr lang="en-US" dirty="0"/>
              <a:t> intro (continued)</a:t>
            </a:r>
          </a:p>
        </p:txBody>
      </p:sp>
      <p:sp>
        <p:nvSpPr>
          <p:cNvPr id="3" name="Content Placeholder 2">
            <a:extLst>
              <a:ext uri="{FF2B5EF4-FFF2-40B4-BE49-F238E27FC236}">
                <a16:creationId xmlns:a16="http://schemas.microsoft.com/office/drawing/2014/main" id="{DA04BF7B-F095-454F-BD66-21A08C079314}"/>
              </a:ext>
            </a:extLst>
          </p:cNvPr>
          <p:cNvSpPr>
            <a:spLocks noGrp="1"/>
          </p:cNvSpPr>
          <p:nvPr>
            <p:ph idx="1"/>
          </p:nvPr>
        </p:nvSpPr>
        <p:spPr>
          <a:xfrm>
            <a:off x="717827" y="2271516"/>
            <a:ext cx="11029615" cy="3634486"/>
          </a:xfrm>
        </p:spPr>
        <p:txBody>
          <a:bodyPr/>
          <a:lstStyle/>
          <a:p>
            <a:r>
              <a:rPr lang="en-US" sz="2400" dirty="0"/>
              <a:t>The </a:t>
            </a:r>
            <a:r>
              <a:rPr lang="en-US" sz="2400" b="1" dirty="0"/>
              <a:t>third</a:t>
            </a:r>
            <a:r>
              <a:rPr lang="en-US" sz="2400" dirty="0"/>
              <a:t> step is to go INTO your </a:t>
            </a:r>
            <a:r>
              <a:rPr lang="en-US" sz="2400" dirty="0" err="1"/>
              <a:t>Vagrantfile</a:t>
            </a:r>
            <a:r>
              <a:rPr lang="en-US" sz="2400" dirty="0"/>
              <a:t> and edit it to what you would like</a:t>
            </a:r>
          </a:p>
          <a:p>
            <a:r>
              <a:rPr lang="en-US" sz="2400" dirty="0"/>
              <a:t>This means:</a:t>
            </a:r>
          </a:p>
          <a:p>
            <a:pPr lvl="1"/>
            <a:r>
              <a:rPr lang="en-US" sz="2200" dirty="0"/>
              <a:t>Open up the file finder</a:t>
            </a:r>
          </a:p>
          <a:p>
            <a:pPr lvl="1"/>
            <a:r>
              <a:rPr lang="en-US" sz="2200" dirty="0"/>
              <a:t>Navigate to your new directory</a:t>
            </a:r>
          </a:p>
          <a:p>
            <a:pPr lvl="1"/>
            <a:r>
              <a:rPr lang="en-US" sz="2200" dirty="0"/>
              <a:t>Highlight the </a:t>
            </a:r>
            <a:r>
              <a:rPr lang="en-US" sz="2200" dirty="0" err="1"/>
              <a:t>Vagrantfile</a:t>
            </a:r>
            <a:r>
              <a:rPr lang="en-US" sz="2200" dirty="0"/>
              <a:t> and</a:t>
            </a:r>
          </a:p>
          <a:p>
            <a:pPr lvl="1"/>
            <a:r>
              <a:rPr lang="en-US" sz="2200" dirty="0"/>
              <a:t>OPEN WITH Notepad</a:t>
            </a:r>
          </a:p>
          <a:p>
            <a:pPr marL="0" indent="0">
              <a:buNone/>
            </a:pPr>
            <a:endParaRPr lang="en-US" dirty="0"/>
          </a:p>
        </p:txBody>
      </p:sp>
      <p:pic>
        <p:nvPicPr>
          <p:cNvPr id="4" name="Picture 3">
            <a:extLst>
              <a:ext uri="{FF2B5EF4-FFF2-40B4-BE49-F238E27FC236}">
                <a16:creationId xmlns:a16="http://schemas.microsoft.com/office/drawing/2014/main" id="{240E6F60-A55E-8E4D-9BD0-714372665A9A}"/>
              </a:ext>
            </a:extLst>
          </p:cNvPr>
          <p:cNvPicPr>
            <a:picLocks noChangeAspect="1"/>
          </p:cNvPicPr>
          <p:nvPr/>
        </p:nvPicPr>
        <p:blipFill>
          <a:blip r:embed="rId2"/>
          <a:stretch>
            <a:fillRect/>
          </a:stretch>
        </p:blipFill>
        <p:spPr>
          <a:xfrm>
            <a:off x="6096000" y="3212693"/>
            <a:ext cx="4014954" cy="3073949"/>
          </a:xfrm>
          <a:prstGeom prst="rect">
            <a:avLst/>
          </a:prstGeom>
        </p:spPr>
      </p:pic>
      <p:pic>
        <p:nvPicPr>
          <p:cNvPr id="5" name="Picture 4">
            <a:extLst>
              <a:ext uri="{FF2B5EF4-FFF2-40B4-BE49-F238E27FC236}">
                <a16:creationId xmlns:a16="http://schemas.microsoft.com/office/drawing/2014/main" id="{8B284525-A414-6B42-8C1A-8A1689AC9D0E}"/>
              </a:ext>
            </a:extLst>
          </p:cNvPr>
          <p:cNvPicPr>
            <a:picLocks noChangeAspect="1"/>
          </p:cNvPicPr>
          <p:nvPr/>
        </p:nvPicPr>
        <p:blipFill>
          <a:blip r:embed="rId3"/>
          <a:stretch>
            <a:fillRect/>
          </a:stretch>
        </p:blipFill>
        <p:spPr>
          <a:xfrm>
            <a:off x="7994213" y="931666"/>
            <a:ext cx="1346465" cy="1188720"/>
          </a:xfrm>
          <a:prstGeom prst="rect">
            <a:avLst/>
          </a:prstGeom>
        </p:spPr>
      </p:pic>
    </p:spTree>
    <p:extLst>
      <p:ext uri="{BB962C8B-B14F-4D97-AF65-F5344CB8AC3E}">
        <p14:creationId xmlns:p14="http://schemas.microsoft.com/office/powerpoint/2010/main" val="296567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CA3C-9106-CC4D-8D15-A696D4D97EBD}"/>
              </a:ext>
            </a:extLst>
          </p:cNvPr>
          <p:cNvSpPr>
            <a:spLocks noGrp="1"/>
          </p:cNvSpPr>
          <p:nvPr>
            <p:ph type="title"/>
          </p:nvPr>
        </p:nvSpPr>
        <p:spPr/>
        <p:txBody>
          <a:bodyPr/>
          <a:lstStyle/>
          <a:p>
            <a:r>
              <a:rPr lang="en-US" dirty="0" err="1"/>
              <a:t>Vagrantfile</a:t>
            </a:r>
            <a:r>
              <a:rPr lang="en-US" dirty="0"/>
              <a:t> intro (continued)</a:t>
            </a:r>
          </a:p>
        </p:txBody>
      </p:sp>
      <p:sp>
        <p:nvSpPr>
          <p:cNvPr id="3" name="Content Placeholder 2">
            <a:extLst>
              <a:ext uri="{FF2B5EF4-FFF2-40B4-BE49-F238E27FC236}">
                <a16:creationId xmlns:a16="http://schemas.microsoft.com/office/drawing/2014/main" id="{9C1FB0EB-2CCB-4B43-B3DD-E311A7C25C9B}"/>
              </a:ext>
            </a:extLst>
          </p:cNvPr>
          <p:cNvSpPr>
            <a:spLocks noGrp="1"/>
          </p:cNvSpPr>
          <p:nvPr>
            <p:ph idx="1"/>
          </p:nvPr>
        </p:nvSpPr>
        <p:spPr>
          <a:xfrm>
            <a:off x="581192" y="2340863"/>
            <a:ext cx="11421622" cy="4217591"/>
          </a:xfrm>
        </p:spPr>
        <p:txBody>
          <a:bodyPr>
            <a:normAutofit lnSpcReduction="10000"/>
          </a:bodyPr>
          <a:lstStyle/>
          <a:p>
            <a:r>
              <a:rPr lang="en-US" sz="2400" dirty="0"/>
              <a:t>SO- in this </a:t>
            </a:r>
            <a:r>
              <a:rPr lang="en-US" sz="2400" dirty="0" err="1"/>
              <a:t>Vagrantfile</a:t>
            </a:r>
            <a:r>
              <a:rPr lang="en-US" sz="2400" dirty="0"/>
              <a:t> the first thing that we notice is that it starts with THIS line:</a:t>
            </a:r>
          </a:p>
          <a:p>
            <a:pPr marL="0" indent="0">
              <a:buNone/>
            </a:pPr>
            <a:endParaRPr lang="en-US" sz="2200" dirty="0">
              <a:latin typeface="American Typewriter" panose="02090604020004020304" pitchFamily="18" charset="77"/>
            </a:endParaRPr>
          </a:p>
          <a:p>
            <a:pPr marL="0" indent="0">
              <a:buNone/>
            </a:pPr>
            <a:r>
              <a:rPr lang="en-US" sz="2200" dirty="0" err="1">
                <a:solidFill>
                  <a:srgbClr val="002060"/>
                </a:solidFill>
                <a:latin typeface="American Typewriter" panose="02090604020004020304" pitchFamily="18" charset="77"/>
              </a:rPr>
              <a:t>Vagrant.</a:t>
            </a:r>
            <a:r>
              <a:rPr lang="en-US" sz="2200" b="1" dirty="0" err="1">
                <a:solidFill>
                  <a:srgbClr val="002060"/>
                </a:solidFill>
                <a:latin typeface="American Typewriter" panose="02090604020004020304" pitchFamily="18" charset="77"/>
              </a:rPr>
              <a:t>configure</a:t>
            </a:r>
            <a:r>
              <a:rPr lang="en-US" sz="2200" dirty="0">
                <a:solidFill>
                  <a:srgbClr val="002060"/>
                </a:solidFill>
                <a:latin typeface="American Typewriter" panose="02090604020004020304" pitchFamily="18" charset="77"/>
              </a:rPr>
              <a:t>("2") </a:t>
            </a:r>
            <a:r>
              <a:rPr lang="en-US" sz="2200" b="1" dirty="0">
                <a:solidFill>
                  <a:srgbClr val="002060"/>
                </a:solidFill>
                <a:latin typeface="American Typewriter" panose="02090604020004020304" pitchFamily="18" charset="77"/>
              </a:rPr>
              <a:t>do</a:t>
            </a:r>
            <a:r>
              <a:rPr lang="en-US" sz="2200" dirty="0">
                <a:solidFill>
                  <a:srgbClr val="002060"/>
                </a:solidFill>
                <a:latin typeface="American Typewriter" panose="02090604020004020304" pitchFamily="18" charset="77"/>
              </a:rPr>
              <a:t> </a:t>
            </a:r>
            <a:r>
              <a:rPr lang="en-US" sz="2200" b="1" dirty="0">
                <a:solidFill>
                  <a:srgbClr val="002060"/>
                </a:solidFill>
                <a:latin typeface="American Typewriter" panose="02090604020004020304" pitchFamily="18" charset="77"/>
              </a:rPr>
              <a:t>|</a:t>
            </a:r>
            <a:r>
              <a:rPr lang="en-US" sz="2200" dirty="0">
                <a:solidFill>
                  <a:srgbClr val="002060"/>
                </a:solidFill>
                <a:latin typeface="American Typewriter" panose="02090604020004020304" pitchFamily="18" charset="77"/>
              </a:rPr>
              <a:t>config</a:t>
            </a:r>
            <a:r>
              <a:rPr lang="en-US" sz="2200" b="1" dirty="0">
                <a:solidFill>
                  <a:srgbClr val="002060"/>
                </a:solidFill>
                <a:latin typeface="American Typewriter" panose="02090604020004020304" pitchFamily="18" charset="77"/>
              </a:rPr>
              <a:t>|</a:t>
            </a:r>
            <a:r>
              <a:rPr lang="en-US" sz="2200" dirty="0">
                <a:solidFill>
                  <a:srgbClr val="002060"/>
                </a:solidFill>
                <a:latin typeface="American Typewriter" panose="02090604020004020304" pitchFamily="18" charset="77"/>
              </a:rPr>
              <a:t> </a:t>
            </a:r>
          </a:p>
          <a:p>
            <a:pPr marL="0" indent="0">
              <a:buNone/>
            </a:pPr>
            <a:r>
              <a:rPr lang="en-US" sz="2200" dirty="0">
                <a:solidFill>
                  <a:srgbClr val="002060"/>
                </a:solidFill>
                <a:latin typeface="American Typewriter" panose="02090604020004020304" pitchFamily="18" charset="77"/>
              </a:rPr>
              <a:t>	# ... </a:t>
            </a:r>
          </a:p>
          <a:p>
            <a:pPr marL="0" indent="0">
              <a:buNone/>
            </a:pPr>
            <a:r>
              <a:rPr lang="en-US" sz="2200" b="1" dirty="0">
                <a:solidFill>
                  <a:srgbClr val="002060"/>
                </a:solidFill>
                <a:latin typeface="American Typewriter" panose="02090604020004020304" pitchFamily="18" charset="77"/>
              </a:rPr>
              <a:t>end</a:t>
            </a:r>
          </a:p>
          <a:p>
            <a:pPr marL="0" indent="0">
              <a:buNone/>
            </a:pPr>
            <a:endParaRPr lang="en-US" sz="2400" dirty="0">
              <a:solidFill>
                <a:srgbClr val="002060"/>
              </a:solidFill>
              <a:latin typeface="American Typewriter" panose="02090604020004020304" pitchFamily="18" charset="77"/>
            </a:endParaRPr>
          </a:p>
          <a:p>
            <a:r>
              <a:rPr lang="en-US" sz="2400" dirty="0">
                <a:solidFill>
                  <a:schemeClr val="tx1"/>
                </a:solidFill>
              </a:rPr>
              <a:t>So what does this mean? Basically </a:t>
            </a:r>
          </a:p>
          <a:p>
            <a:pPr lvl="1"/>
            <a:r>
              <a:rPr lang="en-US" sz="2200" dirty="0">
                <a:solidFill>
                  <a:schemeClr val="tx1"/>
                </a:solidFill>
              </a:rPr>
              <a:t>“2” is the version </a:t>
            </a:r>
          </a:p>
          <a:p>
            <a:pPr lvl="1"/>
            <a:r>
              <a:rPr lang="en-US" sz="2200" dirty="0">
                <a:solidFill>
                  <a:schemeClr val="tx1"/>
                </a:solidFill>
              </a:rPr>
              <a:t>and the |do| is a bit like starting a loop…in other words “</a:t>
            </a:r>
            <a:r>
              <a:rPr lang="en-US" sz="2200" i="1" dirty="0">
                <a:solidFill>
                  <a:schemeClr val="tx1"/>
                </a:solidFill>
              </a:rPr>
              <a:t>please DO everything that follows!”</a:t>
            </a:r>
            <a:endParaRPr lang="en-US" sz="2200" dirty="0">
              <a:solidFill>
                <a:schemeClr val="tx1"/>
              </a:solidFill>
            </a:endParaRPr>
          </a:p>
        </p:txBody>
      </p:sp>
      <p:sp>
        <p:nvSpPr>
          <p:cNvPr id="4" name="Rectangle 3">
            <a:extLst>
              <a:ext uri="{FF2B5EF4-FFF2-40B4-BE49-F238E27FC236}">
                <a16:creationId xmlns:a16="http://schemas.microsoft.com/office/drawing/2014/main" id="{F7DFF553-ED8E-564F-9718-59EAEE3C1AB6}"/>
              </a:ext>
            </a:extLst>
          </p:cNvPr>
          <p:cNvSpPr/>
          <p:nvPr/>
        </p:nvSpPr>
        <p:spPr>
          <a:xfrm>
            <a:off x="3048000" y="3105835"/>
            <a:ext cx="6096000" cy="646331"/>
          </a:xfrm>
          <a:prstGeom prst="rect">
            <a:avLst/>
          </a:prstGeom>
        </p:spPr>
        <p:txBody>
          <a:bodyPr>
            <a:spAutoFit/>
          </a:bodyPr>
          <a:lstStyle/>
          <a:p>
            <a:br>
              <a:rPr lang="en-US" dirty="0"/>
            </a:br>
            <a:endParaRPr lang="en-US" dirty="0"/>
          </a:p>
        </p:txBody>
      </p:sp>
      <p:pic>
        <p:nvPicPr>
          <p:cNvPr id="5" name="Picture 4">
            <a:extLst>
              <a:ext uri="{FF2B5EF4-FFF2-40B4-BE49-F238E27FC236}">
                <a16:creationId xmlns:a16="http://schemas.microsoft.com/office/drawing/2014/main" id="{12294334-EC52-B54C-8E60-2EA31547328B}"/>
              </a:ext>
            </a:extLst>
          </p:cNvPr>
          <p:cNvPicPr>
            <a:picLocks noChangeAspect="1"/>
          </p:cNvPicPr>
          <p:nvPr/>
        </p:nvPicPr>
        <p:blipFill>
          <a:blip r:embed="rId2"/>
          <a:stretch>
            <a:fillRect/>
          </a:stretch>
        </p:blipFill>
        <p:spPr>
          <a:xfrm>
            <a:off x="8108950" y="702156"/>
            <a:ext cx="2187760" cy="1638708"/>
          </a:xfrm>
          <a:prstGeom prst="rect">
            <a:avLst/>
          </a:prstGeom>
        </p:spPr>
      </p:pic>
    </p:spTree>
    <p:extLst>
      <p:ext uri="{BB962C8B-B14F-4D97-AF65-F5344CB8AC3E}">
        <p14:creationId xmlns:p14="http://schemas.microsoft.com/office/powerpoint/2010/main" val="237774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8856-4469-284D-B651-E8761CDAF917}"/>
              </a:ext>
            </a:extLst>
          </p:cNvPr>
          <p:cNvSpPr>
            <a:spLocks noGrp="1"/>
          </p:cNvSpPr>
          <p:nvPr>
            <p:ph type="title"/>
          </p:nvPr>
        </p:nvSpPr>
        <p:spPr/>
        <p:txBody>
          <a:bodyPr/>
          <a:lstStyle/>
          <a:p>
            <a:r>
              <a:rPr lang="en-US" dirty="0" err="1"/>
              <a:t>Vagrantfile</a:t>
            </a:r>
            <a:r>
              <a:rPr lang="en-US" dirty="0"/>
              <a:t> commands (continued)</a:t>
            </a:r>
          </a:p>
        </p:txBody>
      </p:sp>
      <p:sp>
        <p:nvSpPr>
          <p:cNvPr id="3" name="Content Placeholder 2">
            <a:extLst>
              <a:ext uri="{FF2B5EF4-FFF2-40B4-BE49-F238E27FC236}">
                <a16:creationId xmlns:a16="http://schemas.microsoft.com/office/drawing/2014/main" id="{6F10E366-8D27-FB46-A117-DDADB075E986}"/>
              </a:ext>
            </a:extLst>
          </p:cNvPr>
          <p:cNvSpPr>
            <a:spLocks noGrp="1"/>
          </p:cNvSpPr>
          <p:nvPr>
            <p:ph idx="1"/>
          </p:nvPr>
        </p:nvSpPr>
        <p:spPr>
          <a:xfrm>
            <a:off x="581192" y="2971484"/>
            <a:ext cx="11029615" cy="3634486"/>
          </a:xfrm>
        </p:spPr>
        <p:txBody>
          <a:bodyPr/>
          <a:lstStyle/>
          <a:p>
            <a:r>
              <a:rPr lang="en-US" sz="2800" dirty="0"/>
              <a:t>Now- we can see that there is a large section of text commented out that follows the configure line. This is useful for helping beginners to understand what is happening in the </a:t>
            </a:r>
            <a:r>
              <a:rPr lang="en-US" sz="2800" dirty="0" err="1"/>
              <a:t>Vagrantfile</a:t>
            </a:r>
            <a:r>
              <a:rPr lang="en-US" sz="2800" dirty="0"/>
              <a:t> but is </a:t>
            </a:r>
            <a:r>
              <a:rPr lang="en-US" sz="2800" i="1" dirty="0"/>
              <a:t>not strictly necessary</a:t>
            </a:r>
            <a:r>
              <a:rPr lang="en-US" sz="2800" dirty="0"/>
              <a:t>. </a:t>
            </a:r>
          </a:p>
          <a:p>
            <a:r>
              <a:rPr lang="en-US" sz="2800" dirty="0"/>
              <a:t>Read through the comments and then delete them IF YOU WISH (personally…I find less cluttered code easier but this is a 100% personal preference!)</a:t>
            </a:r>
          </a:p>
          <a:p>
            <a:endParaRPr lang="en-US" dirty="0"/>
          </a:p>
        </p:txBody>
      </p:sp>
      <p:pic>
        <p:nvPicPr>
          <p:cNvPr id="4" name="Picture 3">
            <a:extLst>
              <a:ext uri="{FF2B5EF4-FFF2-40B4-BE49-F238E27FC236}">
                <a16:creationId xmlns:a16="http://schemas.microsoft.com/office/drawing/2014/main" id="{3FCE7203-BF19-B443-AFDA-F085298C16ED}"/>
              </a:ext>
            </a:extLst>
          </p:cNvPr>
          <p:cNvPicPr>
            <a:picLocks noChangeAspect="1"/>
          </p:cNvPicPr>
          <p:nvPr/>
        </p:nvPicPr>
        <p:blipFill>
          <a:blip r:embed="rId2"/>
          <a:stretch>
            <a:fillRect/>
          </a:stretch>
        </p:blipFill>
        <p:spPr>
          <a:xfrm>
            <a:off x="8377402" y="702156"/>
            <a:ext cx="1999003" cy="1999003"/>
          </a:xfrm>
          <a:prstGeom prst="rect">
            <a:avLst/>
          </a:prstGeom>
        </p:spPr>
      </p:pic>
    </p:spTree>
    <p:extLst>
      <p:ext uri="{BB962C8B-B14F-4D97-AF65-F5344CB8AC3E}">
        <p14:creationId xmlns:p14="http://schemas.microsoft.com/office/powerpoint/2010/main" val="3536268698"/>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541"/>
      </a:dk2>
      <a:lt2>
        <a:srgbClr val="E2E3E8"/>
      </a:lt2>
      <a:accent1>
        <a:srgbClr val="B79E2C"/>
      </a:accent1>
      <a:accent2>
        <a:srgbClr val="C96623"/>
      </a:accent2>
      <a:accent3>
        <a:srgbClr val="DB3538"/>
      </a:accent3>
      <a:accent4>
        <a:srgbClr val="C9236B"/>
      </a:accent4>
      <a:accent5>
        <a:srgbClr val="DB35C2"/>
      </a:accent5>
      <a:accent6>
        <a:srgbClr val="9D23C9"/>
      </a:accent6>
      <a:hlink>
        <a:srgbClr val="BF3F96"/>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{C81443E9-0A42-3642-917D-4156670BD04C}tf10001121</Template>
  <TotalTime>12250</TotalTime>
  <Words>1469</Words>
  <Application>Microsoft Macintosh PowerPoint</Application>
  <PresentationFormat>Widescreen</PresentationFormat>
  <Paragraphs>88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American Typewriter</vt:lpstr>
      <vt:lpstr>Calibri</vt:lpstr>
      <vt:lpstr>Gill Sans MT</vt:lpstr>
      <vt:lpstr>Wingdings 2</vt:lpstr>
      <vt:lpstr>DividendVTI</vt:lpstr>
      <vt:lpstr>The vagrantfile</vt:lpstr>
      <vt:lpstr>The vagrantfile</vt:lpstr>
      <vt:lpstr>The infrastructure manager</vt:lpstr>
      <vt:lpstr>Vagrant in your file directory</vt:lpstr>
      <vt:lpstr>Vagrantfile intro (continued)</vt:lpstr>
      <vt:lpstr>So what just happened?</vt:lpstr>
      <vt:lpstr>Vagrantfile intro (continued)</vt:lpstr>
      <vt:lpstr>Vagrantfile intro (continued)</vt:lpstr>
      <vt:lpstr>Vagrantfile commands (continued)</vt:lpstr>
      <vt:lpstr>Vagrantfile: Config.vm.box</vt:lpstr>
      <vt:lpstr>Config.vm.box (continued)</vt:lpstr>
      <vt:lpstr>Config.vm.box (continued)</vt:lpstr>
      <vt:lpstr>config.vm.box_check_update</vt:lpstr>
      <vt:lpstr>config.vm.network "forwarded_port", guest: 80, host: 8080</vt:lpstr>
      <vt:lpstr>Vagrant port forwarding</vt:lpstr>
      <vt:lpstr>Vagrant port forwarding (continued)</vt:lpstr>
      <vt:lpstr>Vagrant port forwarding (continued)</vt:lpstr>
      <vt:lpstr>Port forwarding (continued)</vt:lpstr>
      <vt:lpstr>Confused?? Good…ask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Accelebrate Vagrant and Docker</dc:title>
  <dc:creator>Pombeiro, Fernando</dc:creator>
  <cp:lastModifiedBy>fernincornwall@gmail.com</cp:lastModifiedBy>
  <cp:revision>65</cp:revision>
  <dcterms:created xsi:type="dcterms:W3CDTF">2019-08-17T13:47:19Z</dcterms:created>
  <dcterms:modified xsi:type="dcterms:W3CDTF">2019-09-15T12:20:46Z</dcterms:modified>
</cp:coreProperties>
</file>