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7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9CBFF-A326-C244-958E-7ECDE9614BF7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41D2-7D08-B044-BE89-77E013DF7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841D2-7D08-B044-BE89-77E013DF7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5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5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3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0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5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2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12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4E00D-12AE-4555-B335-75A747957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A9578-7A01-CB48-AA34-B5A45D66A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Vagrant box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2D62A-C662-144B-80A0-BDF13A13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7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1616-18A6-DF4F-824E-644730E3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managing cloud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8D148-748A-2543-AE21-6E4C249E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96" y="2797065"/>
            <a:ext cx="7684157" cy="24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6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EC55-28CA-4746-BBFD-ADD9512C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8CCA-FB4A-6D48-9483-93A5F0E7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57040"/>
            <a:ext cx="11029615" cy="4438050"/>
          </a:xfrm>
        </p:spPr>
        <p:txBody>
          <a:bodyPr>
            <a:normAutofit/>
          </a:bodyPr>
          <a:lstStyle/>
          <a:p>
            <a:r>
              <a:rPr lang="en-US" sz="2400" dirty="0"/>
              <a:t>So- continuing on from our </a:t>
            </a:r>
            <a:r>
              <a:rPr lang="en-US" sz="2400" b="1" dirty="0"/>
              <a:t>snapshot images</a:t>
            </a:r>
            <a:r>
              <a:rPr lang="en-US" sz="2400" dirty="0"/>
              <a:t> discussions…one of the nicest things about most modern cloud providers is the ease with which we can pull </a:t>
            </a:r>
            <a:r>
              <a:rPr lang="en-US" sz="2400" b="1" dirty="0"/>
              <a:t>images</a:t>
            </a:r>
            <a:r>
              <a:rPr lang="en-US" sz="2400" dirty="0"/>
              <a:t> from our cloud provider servers. </a:t>
            </a:r>
          </a:p>
          <a:p>
            <a:r>
              <a:rPr lang="en-US" sz="2400" dirty="0"/>
              <a:t>Let’s use an example: </a:t>
            </a:r>
          </a:p>
          <a:p>
            <a:pPr lvl="1"/>
            <a:r>
              <a:rPr lang="en-US" sz="2200" dirty="0"/>
              <a:t>Let’s say that you had an ec2 Ubuntu virtual machine running in AWS</a:t>
            </a:r>
          </a:p>
          <a:p>
            <a:pPr lvl="1"/>
            <a:r>
              <a:rPr lang="en-US" sz="2200" dirty="0"/>
              <a:t>This is your </a:t>
            </a:r>
            <a:r>
              <a:rPr lang="en-US" sz="2200" b="1" dirty="0"/>
              <a:t>production server</a:t>
            </a:r>
            <a:r>
              <a:rPr lang="en-US" sz="2200" dirty="0"/>
              <a:t>. It’s running all of your code successfully at the moment.</a:t>
            </a:r>
          </a:p>
          <a:p>
            <a:pPr lvl="1"/>
            <a:r>
              <a:rPr lang="en-US" sz="2200" dirty="0"/>
              <a:t>Remember your goal with Vagrant: </a:t>
            </a:r>
          </a:p>
          <a:p>
            <a:pPr lvl="2"/>
            <a:r>
              <a:rPr lang="en-US" sz="2000" i="1" dirty="0"/>
              <a:t>Create a perfect copy of your production server on your local host</a:t>
            </a:r>
          </a:p>
          <a:p>
            <a:pPr lvl="1"/>
            <a:r>
              <a:rPr lang="en-US" sz="2200" dirty="0"/>
              <a:t>Let’s go to AWS and see how to create a snapshot</a:t>
            </a:r>
          </a:p>
          <a:p>
            <a:pPr lvl="1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A908-36CF-734D-B18C-CD2F50D5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1" y="607563"/>
            <a:ext cx="1454352" cy="15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3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066C-3B61-8948-AE2B-FD525E85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7251"/>
          </a:xfrm>
        </p:spPr>
        <p:txBody>
          <a:bodyPr/>
          <a:lstStyle/>
          <a:p>
            <a:r>
              <a:rPr lang="en-US" dirty="0"/>
              <a:t>Vagrant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BE74-D650-4C44-A9FF-E0AE00E5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9214"/>
            <a:ext cx="11029615" cy="4304205"/>
          </a:xfrm>
        </p:spPr>
        <p:txBody>
          <a:bodyPr>
            <a:normAutofit/>
          </a:bodyPr>
          <a:lstStyle/>
          <a:p>
            <a:r>
              <a:rPr lang="en-US" sz="2400" dirty="0"/>
              <a:t>NOW- if we are using AWS for this we’ll need some more code to make it easier to use! </a:t>
            </a:r>
          </a:p>
          <a:p>
            <a:r>
              <a:rPr lang="en-US" sz="2400" dirty="0"/>
              <a:t>Let’s grab some of that code thanks to the nifty </a:t>
            </a:r>
            <a:r>
              <a:rPr lang="en-US" sz="2400" b="1" dirty="0"/>
              <a:t>vagrant plugin</a:t>
            </a:r>
            <a:r>
              <a:rPr lang="en-US" sz="2400" dirty="0"/>
              <a:t>.</a:t>
            </a:r>
          </a:p>
          <a:p>
            <a:r>
              <a:rPr lang="en-US" sz="2400" dirty="0"/>
              <a:t>In your vagrant directory type in </a:t>
            </a:r>
            <a:r>
              <a:rPr lang="en-US" sz="2400" b="1" dirty="0">
                <a:latin typeface="American Typewriter" panose="02090604020004020304" pitchFamily="18" charset="77"/>
              </a:rPr>
              <a:t>vagrant plugin install vagrant-</a:t>
            </a:r>
            <a:r>
              <a:rPr lang="en-US" sz="2400" b="1" dirty="0" err="1">
                <a:latin typeface="American Typewriter" panose="02090604020004020304" pitchFamily="18" charset="77"/>
              </a:rPr>
              <a:t>aws</a:t>
            </a:r>
            <a:endParaRPr lang="en-US" sz="2400" b="1" dirty="0">
              <a:latin typeface="American Typewriter" panose="02090604020004020304" pitchFamily="18" charset="77"/>
            </a:endParaRPr>
          </a:p>
          <a:p>
            <a:r>
              <a:rPr lang="en-US" sz="2400" dirty="0"/>
              <a:t>This will install the </a:t>
            </a:r>
            <a:r>
              <a:rPr lang="en-US" sz="2400" dirty="0" err="1"/>
              <a:t>aws</a:t>
            </a:r>
            <a:r>
              <a:rPr lang="en-US" sz="2400" dirty="0"/>
              <a:t> plugin that will make Vagrant able to use AWS as a </a:t>
            </a:r>
            <a:r>
              <a:rPr lang="en-US" sz="2400" b="1" dirty="0"/>
              <a:t>provider</a:t>
            </a:r>
            <a:r>
              <a:rPr lang="en-US" sz="2400" dirty="0"/>
              <a:t> of virtual machines.</a:t>
            </a:r>
          </a:p>
          <a:p>
            <a:r>
              <a:rPr lang="en-US" sz="2400" dirty="0"/>
              <a:t>This allows seamless integration with your cloud provider (you can do the same thing with GCP)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5F002-9992-354B-94DB-71E9CE67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1" y="837544"/>
            <a:ext cx="1632388" cy="17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B97A-DBBF-DB41-AB30-058ADF97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vagrant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4359-E1B5-6048-94E7-22C26B0A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31218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So let’s say you want to see a list of </a:t>
            </a:r>
            <a:r>
              <a:rPr lang="en-US" sz="2800" b="1" i="1" dirty="0"/>
              <a:t>all available </a:t>
            </a:r>
            <a:r>
              <a:rPr lang="en-US" sz="2800" dirty="0"/>
              <a:t>plugins for your local vagrant machine</a:t>
            </a:r>
          </a:p>
          <a:p>
            <a:r>
              <a:rPr lang="en-US" sz="2800" dirty="0"/>
              <a:t>You can do that by typing </a:t>
            </a:r>
            <a:r>
              <a:rPr lang="en-US" sz="2800" b="1" dirty="0">
                <a:latin typeface="American Typewriter" panose="02090604020004020304" pitchFamily="18" charset="77"/>
              </a:rPr>
              <a:t>gem list --remote vagrant- </a:t>
            </a:r>
            <a:r>
              <a:rPr lang="en-US" sz="2800" dirty="0"/>
              <a:t>into the command line to browse your options</a:t>
            </a:r>
          </a:p>
          <a:p>
            <a:r>
              <a:rPr lang="en-US" sz="2800" dirty="0"/>
              <a:t>The advantage of utilizing these plugins is the ease with which you can update your </a:t>
            </a:r>
            <a:r>
              <a:rPr lang="en-US" sz="2800" dirty="0" err="1"/>
              <a:t>Vagrantfile</a:t>
            </a:r>
            <a:r>
              <a:rPr lang="en-US" sz="2800" dirty="0"/>
              <a:t> to seamlessly integrate with different cloud providers…including:</a:t>
            </a:r>
          </a:p>
          <a:p>
            <a:pPr lvl="1"/>
            <a:r>
              <a:rPr lang="en-US" sz="2400" dirty="0"/>
              <a:t>vagrant-azure</a:t>
            </a:r>
          </a:p>
          <a:p>
            <a:pPr lvl="1"/>
            <a:r>
              <a:rPr lang="en-US" sz="2400" dirty="0"/>
              <a:t>vagrant-google</a:t>
            </a:r>
          </a:p>
          <a:p>
            <a:pPr lvl="1"/>
            <a:r>
              <a:rPr lang="en-US" sz="2400" dirty="0"/>
              <a:t>vagrant-</a:t>
            </a:r>
            <a:r>
              <a:rPr lang="en-US" sz="2400" dirty="0" err="1"/>
              <a:t>cloudstack</a:t>
            </a:r>
            <a:endParaRPr lang="en-US" sz="2400" dirty="0"/>
          </a:p>
          <a:p>
            <a:pPr lvl="1"/>
            <a:r>
              <a:rPr lang="en-US" sz="2400" dirty="0"/>
              <a:t>vagrant-</a:t>
            </a:r>
            <a:r>
              <a:rPr lang="en-US" sz="2400" dirty="0" err="1"/>
              <a:t>brightbox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E199C-B2D8-B649-AFD1-7291185D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593" y="702156"/>
            <a:ext cx="2963041" cy="14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6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5FF0-8CED-DB43-9DB9-54CC1424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A4D9-1F4D-DE41-A41C-CC133418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09146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For ease of use we’re going to use an AWS plugin here just to demonstrate how you can seamlessly integrate Vagrant into your AWS process flow.</a:t>
            </a:r>
          </a:p>
          <a:p>
            <a:r>
              <a:rPr lang="en-US" sz="2800" dirty="0"/>
              <a:t>SO- with the AWS plugin the idea is that we can create AWS EC2 images from your local command line</a:t>
            </a:r>
          </a:p>
          <a:p>
            <a:r>
              <a:rPr lang="en-US" sz="2800" dirty="0"/>
              <a:t>This means that you can use your </a:t>
            </a:r>
            <a:r>
              <a:rPr lang="en-US" sz="2800" dirty="0" err="1"/>
              <a:t>Vagrantfile</a:t>
            </a:r>
            <a:r>
              <a:rPr lang="en-US" sz="2800" dirty="0"/>
              <a:t> to create an image </a:t>
            </a:r>
            <a:r>
              <a:rPr lang="en-US" sz="2800" b="1" dirty="0"/>
              <a:t>in </a:t>
            </a:r>
            <a:r>
              <a:rPr lang="en-US" sz="2800" b="1" dirty="0" err="1"/>
              <a:t>aws</a:t>
            </a:r>
            <a:r>
              <a:rPr lang="en-US" sz="2800" dirty="0"/>
              <a:t> and then </a:t>
            </a:r>
            <a:r>
              <a:rPr lang="en-US" sz="2800" dirty="0" err="1"/>
              <a:t>ssh</a:t>
            </a:r>
            <a:r>
              <a:rPr lang="en-US" sz="2800" dirty="0"/>
              <a:t> into it from your command line and make any necessary changes</a:t>
            </a:r>
          </a:p>
          <a:p>
            <a:r>
              <a:rPr lang="en-US" sz="2800" dirty="0"/>
              <a:t>This means that all you would have to do to create a dev environment is create an ec2 image in a different region from where you have your production server then change regions when you are ready to deploy!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2AAB9-51CC-E045-8694-E3CBA4BD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702156"/>
            <a:ext cx="2234516" cy="14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8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55B-998E-C244-87EB-7457DC6B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 on creating an </a:t>
            </a:r>
            <a:r>
              <a:rPr lang="en-US" dirty="0" err="1"/>
              <a:t>aws</a:t>
            </a:r>
            <a:r>
              <a:rPr lang="en-US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A558-1AFE-354A-8151-3095FA4A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From my local machine I’m going to go ahead and create a virtual machine in AWS now just to demonstrate how Vagrant can be used to manage basic EC2 instances</a:t>
            </a:r>
          </a:p>
        </p:txBody>
      </p:sp>
    </p:spTree>
    <p:extLst>
      <p:ext uri="{BB962C8B-B14F-4D97-AF65-F5344CB8AC3E}">
        <p14:creationId xmlns:p14="http://schemas.microsoft.com/office/powerpoint/2010/main" val="64472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47D7-6D79-5241-BA6B-DF1D60DB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over the </a:t>
            </a:r>
            <a:r>
              <a:rPr lang="en-US" dirty="0" err="1"/>
              <a:t>aws</a:t>
            </a:r>
            <a:r>
              <a:rPr lang="en-US" dirty="0"/>
              <a:t> requirements in </a:t>
            </a:r>
            <a:r>
              <a:rPr lang="en-US" dirty="0" err="1"/>
              <a:t>vagrantfile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9B24-70BB-0448-B3CF-0B11ED89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9007"/>
            <a:ext cx="11029615" cy="4529959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>
                <a:latin typeface="American Typewriter" panose="02090604020004020304" pitchFamily="18" charset="77"/>
              </a:rPr>
              <a:t>require 'vagrant-</a:t>
            </a:r>
            <a:r>
              <a:rPr lang="en-US" sz="2800" b="1" dirty="0" err="1">
                <a:latin typeface="American Typewriter" panose="02090604020004020304" pitchFamily="18" charset="77"/>
              </a:rPr>
              <a:t>aws'</a:t>
            </a:r>
            <a:endParaRPr lang="en-US" sz="2800" b="1" dirty="0">
              <a:latin typeface="American Typewriter" panose="02090604020004020304" pitchFamily="18" charset="77"/>
            </a:endParaRPr>
          </a:p>
          <a:p>
            <a:pPr marL="0" indent="0" fontAlgn="base">
              <a:buNone/>
            </a:pPr>
            <a:r>
              <a:rPr lang="en-US" sz="2800" b="1" dirty="0" err="1">
                <a:latin typeface="American Typewriter" panose="02090604020004020304" pitchFamily="18" charset="77"/>
              </a:rPr>
              <a:t>Vagrant.configure</a:t>
            </a:r>
            <a:r>
              <a:rPr lang="en-US" sz="2800" b="1" dirty="0">
                <a:latin typeface="American Typewriter" panose="02090604020004020304" pitchFamily="18" charset="77"/>
              </a:rPr>
              <a:t>('2') do |config|</a:t>
            </a:r>
          </a:p>
          <a:p>
            <a:pPr marL="0" indent="0" fontAlgn="base">
              <a:buNone/>
            </a:pPr>
            <a:r>
              <a:rPr lang="en-US" sz="2800" b="1" dirty="0">
                <a:latin typeface="American Typewriter" panose="02090604020004020304" pitchFamily="18" charset="77"/>
              </a:rPr>
              <a:t>    </a:t>
            </a:r>
            <a:r>
              <a:rPr lang="en-US" sz="2800" b="1" dirty="0" err="1">
                <a:latin typeface="American Typewriter" panose="02090604020004020304" pitchFamily="18" charset="77"/>
              </a:rPr>
              <a:t>config.vm.box</a:t>
            </a:r>
            <a:r>
              <a:rPr lang="en-US" sz="2800" b="1" dirty="0">
                <a:latin typeface="American Typewriter" panose="02090604020004020304" pitchFamily="18" charset="77"/>
              </a:rPr>
              <a:t> = 'dummy'</a:t>
            </a:r>
          </a:p>
          <a:p>
            <a:pPr marL="0" indent="0" fontAlgn="base">
              <a:buNone/>
            </a:pPr>
            <a:r>
              <a:rPr lang="en-US" sz="2800" b="1" dirty="0">
                <a:latin typeface="American Typewriter" panose="02090604020004020304" pitchFamily="18" charset="77"/>
              </a:rPr>
              <a:t>    </a:t>
            </a:r>
            <a:r>
              <a:rPr lang="en-US" sz="2800" b="1" dirty="0" err="1">
                <a:latin typeface="American Typewriter" panose="02090604020004020304" pitchFamily="18" charset="77"/>
              </a:rPr>
              <a:t>config.vm.provider</a:t>
            </a:r>
            <a:r>
              <a:rPr lang="en-US" sz="2800" b="1" dirty="0">
                <a:latin typeface="American Typewriter" panose="02090604020004020304" pitchFamily="18" charset="77"/>
              </a:rPr>
              <a:t> '</a:t>
            </a:r>
            <a:r>
              <a:rPr lang="en-US" sz="2800" b="1" dirty="0" err="1">
                <a:latin typeface="American Typewriter" panose="02090604020004020304" pitchFamily="18" charset="77"/>
              </a:rPr>
              <a:t>aws</a:t>
            </a:r>
            <a:r>
              <a:rPr lang="en-US" sz="2800" b="1" dirty="0">
                <a:latin typeface="American Typewriter" panose="02090604020004020304" pitchFamily="18" charset="77"/>
              </a:rPr>
              <a:t>' do |</a:t>
            </a:r>
            <a:r>
              <a:rPr lang="en-US" sz="2800" b="1" dirty="0" err="1">
                <a:latin typeface="American Typewriter" panose="02090604020004020304" pitchFamily="18" charset="77"/>
              </a:rPr>
              <a:t>aws</a:t>
            </a:r>
            <a:r>
              <a:rPr lang="en-US" sz="2800" b="1" dirty="0">
                <a:latin typeface="American Typewriter" panose="02090604020004020304" pitchFamily="18" charset="77"/>
              </a:rPr>
              <a:t>, override|</a:t>
            </a:r>
          </a:p>
          <a:p>
            <a:pPr marL="0" indent="0" fontAlgn="base">
              <a:buNone/>
            </a:pPr>
            <a:r>
              <a:rPr lang="en-US" sz="2800" b="1" dirty="0">
                <a:latin typeface="American Typewriter" panose="02090604020004020304" pitchFamily="18" charset="77"/>
              </a:rPr>
              <a:t>    </a:t>
            </a:r>
            <a:r>
              <a:rPr lang="en-US" sz="2800" b="1" dirty="0" err="1">
                <a:latin typeface="American Typewriter" panose="02090604020004020304" pitchFamily="18" charset="77"/>
              </a:rPr>
              <a:t>aws.access_key_id</a:t>
            </a:r>
            <a:r>
              <a:rPr lang="en-US" sz="2800" b="1" dirty="0">
                <a:latin typeface="American Typewriter" panose="02090604020004020304" pitchFamily="18" charset="77"/>
              </a:rPr>
              <a:t> = “</a:t>
            </a:r>
            <a:r>
              <a:rPr lang="en-US" sz="2800" b="1" dirty="0" err="1">
                <a:latin typeface="American Typewriter" panose="02090604020004020304" pitchFamily="18" charset="77"/>
              </a:rPr>
              <a:t>xxxxxxxxxxxxxxxxxxxxxxxxxxx</a:t>
            </a:r>
            <a:r>
              <a:rPr lang="en-US" sz="2800" b="1" dirty="0">
                <a:latin typeface="American Typewriter" panose="02090604020004020304" pitchFamily="18" charset="77"/>
              </a:rPr>
              <a:t>”</a:t>
            </a:r>
          </a:p>
          <a:p>
            <a:pPr marL="0" indent="0" fontAlgn="base">
              <a:buNone/>
            </a:pPr>
            <a:r>
              <a:rPr lang="en-US" sz="2800" b="1" dirty="0">
                <a:latin typeface="American Typewriter" panose="02090604020004020304" pitchFamily="18" charset="77"/>
              </a:rPr>
              <a:t>    </a:t>
            </a:r>
            <a:r>
              <a:rPr lang="en-US" sz="2800" b="1" dirty="0" err="1">
                <a:latin typeface="American Typewriter" panose="02090604020004020304" pitchFamily="18" charset="77"/>
              </a:rPr>
              <a:t>aws.secret_access_key</a:t>
            </a:r>
            <a:r>
              <a:rPr lang="en-US" sz="2800" b="1" dirty="0">
                <a:latin typeface="American Typewriter" panose="02090604020004020304" pitchFamily="18" charset="77"/>
              </a:rPr>
              <a:t> = “</a:t>
            </a:r>
            <a:r>
              <a:rPr lang="en-US" sz="2800" b="1" dirty="0" err="1">
                <a:latin typeface="American Typewriter" panose="02090604020004020304" pitchFamily="18" charset="77"/>
              </a:rPr>
              <a:t>xxxxxxxxxxxxxxxxxxxxxxxxxx</a:t>
            </a:r>
            <a:r>
              <a:rPr lang="en-US" sz="2800" b="1" dirty="0">
                <a:latin typeface="American Typewriter" panose="02090604020004020304" pitchFamily="18" charset="77"/>
              </a:rPr>
              <a:t>”</a:t>
            </a:r>
          </a:p>
          <a:p>
            <a:pPr marL="0" indent="0" fontAlgn="base">
              <a:buNone/>
            </a:pPr>
            <a:r>
              <a:rPr lang="en-US" sz="2800" b="1" dirty="0">
                <a:latin typeface="American Typewriter" panose="02090604020004020304" pitchFamily="18" charset="77"/>
              </a:rPr>
              <a:t>    </a:t>
            </a:r>
            <a:r>
              <a:rPr lang="en-US" sz="2800" b="1" dirty="0" err="1">
                <a:latin typeface="American Typewriter" panose="02090604020004020304" pitchFamily="18" charset="77"/>
              </a:rPr>
              <a:t>aws.keypair_name</a:t>
            </a:r>
            <a:r>
              <a:rPr lang="en-US" sz="2800" b="1" dirty="0">
                <a:latin typeface="American Typewriter" panose="02090604020004020304" pitchFamily="18" charset="77"/>
              </a:rPr>
              <a:t> = '</a:t>
            </a:r>
            <a:r>
              <a:rPr lang="en-US" sz="2800" b="1" dirty="0" err="1">
                <a:latin typeface="American Typewriter" panose="02090604020004020304" pitchFamily="18" charset="77"/>
              </a:rPr>
              <a:t>ssh</a:t>
            </a:r>
            <a:r>
              <a:rPr lang="en-US" sz="2800" b="1" dirty="0">
                <a:latin typeface="American Typewriter" panose="02090604020004020304" pitchFamily="18" charset="77"/>
              </a:rPr>
              <a:t>-keypair-name'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FE77-9E1A-5E4E-ACF3-170A3A8B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/>
              <a:t>vagrantfile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8560-D273-2A40-B52A-96BBA27C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38575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American Typewriter" panose="02090604020004020304" pitchFamily="18" charset="77"/>
              </a:rPr>
              <a:t>    </a:t>
            </a:r>
            <a:r>
              <a:rPr lang="en-US" sz="2400" b="1" dirty="0" err="1">
                <a:latin typeface="American Typewriter" panose="02090604020004020304" pitchFamily="18" charset="77"/>
              </a:rPr>
              <a:t>aws.instance_type</a:t>
            </a:r>
            <a:r>
              <a:rPr lang="en-US" sz="2400" b="1" dirty="0">
                <a:latin typeface="American Typewriter" panose="02090604020004020304" pitchFamily="18" charset="77"/>
              </a:rPr>
              <a:t> = "t2.micro”</a:t>
            </a:r>
          </a:p>
          <a:p>
            <a:pPr marL="0" indent="0" fontAlgn="base">
              <a:buNone/>
            </a:pPr>
            <a:r>
              <a:rPr lang="en-US" sz="2400" b="1" dirty="0">
                <a:latin typeface="American Typewriter" panose="02090604020004020304" pitchFamily="18" charset="77"/>
              </a:rPr>
              <a:t>    </a:t>
            </a:r>
            <a:r>
              <a:rPr lang="en-US" sz="2400" b="1" dirty="0" err="1">
                <a:latin typeface="American Typewriter" panose="02090604020004020304" pitchFamily="18" charset="77"/>
              </a:rPr>
              <a:t>aws.region</a:t>
            </a:r>
            <a:r>
              <a:rPr lang="en-US" sz="2400" b="1" dirty="0">
                <a:latin typeface="American Typewriter" panose="02090604020004020304" pitchFamily="18" charset="77"/>
              </a:rPr>
              <a:t> = 'us-east-1'</a:t>
            </a:r>
          </a:p>
          <a:p>
            <a:pPr marL="0" indent="0" fontAlgn="base">
              <a:buNone/>
            </a:pPr>
            <a:r>
              <a:rPr lang="en-US" sz="2400" b="1" dirty="0">
                <a:latin typeface="American Typewriter" panose="02090604020004020304" pitchFamily="18" charset="77"/>
              </a:rPr>
              <a:t>    </a:t>
            </a:r>
            <a:r>
              <a:rPr lang="en-US" sz="2400" b="1" dirty="0" err="1">
                <a:latin typeface="American Typewriter" panose="02090604020004020304" pitchFamily="18" charset="77"/>
              </a:rPr>
              <a:t>aws.ami</a:t>
            </a:r>
            <a:r>
              <a:rPr lang="en-US" sz="2400" b="1" dirty="0">
                <a:latin typeface="American Typewriter" panose="02090604020004020304" pitchFamily="18" charset="77"/>
              </a:rPr>
              <a:t> = 'ami-20be7540'</a:t>
            </a:r>
          </a:p>
          <a:p>
            <a:pPr marL="0" indent="0" fontAlgn="base">
              <a:buNone/>
            </a:pPr>
            <a:r>
              <a:rPr lang="en-US" sz="2400" b="1" dirty="0">
                <a:latin typeface="American Typewriter" panose="02090604020004020304" pitchFamily="18" charset="77"/>
              </a:rPr>
              <a:t>    </a:t>
            </a:r>
            <a:r>
              <a:rPr lang="en-US" sz="2400" b="1" dirty="0" err="1">
                <a:latin typeface="American Typewriter" panose="02090604020004020304" pitchFamily="18" charset="77"/>
              </a:rPr>
              <a:t>aws.security_groups</a:t>
            </a:r>
            <a:r>
              <a:rPr lang="en-US" sz="2400" b="1" dirty="0">
                <a:latin typeface="American Typewriter" panose="02090604020004020304" pitchFamily="18" charset="77"/>
              </a:rPr>
              <a:t> = ['default']</a:t>
            </a:r>
          </a:p>
          <a:p>
            <a:pPr marL="0" indent="0" fontAlgn="base">
              <a:buNone/>
            </a:pPr>
            <a:r>
              <a:rPr lang="en-US" sz="2400" b="1" dirty="0">
                <a:latin typeface="American Typewriter" panose="02090604020004020304" pitchFamily="18" charset="77"/>
              </a:rPr>
              <a:t>    </a:t>
            </a:r>
            <a:r>
              <a:rPr lang="en-US" sz="2400" b="1" dirty="0" err="1">
                <a:latin typeface="American Typewriter" panose="02090604020004020304" pitchFamily="18" charset="77"/>
              </a:rPr>
              <a:t>override.ssh.username</a:t>
            </a:r>
            <a:r>
              <a:rPr lang="en-US" sz="2400" b="1" dirty="0">
                <a:latin typeface="American Typewriter" panose="02090604020004020304" pitchFamily="18" charset="77"/>
              </a:rPr>
              <a:t> = 'ubuntu'</a:t>
            </a:r>
          </a:p>
          <a:p>
            <a:pPr marL="0" indent="0" fontAlgn="base">
              <a:buNone/>
            </a:pPr>
            <a:r>
              <a:rPr lang="en-US" sz="2400" b="1" dirty="0">
                <a:latin typeface="American Typewriter" panose="02090604020004020304" pitchFamily="18" charset="77"/>
              </a:rPr>
              <a:t>    </a:t>
            </a:r>
            <a:r>
              <a:rPr lang="en-US" sz="2400" b="1" dirty="0" err="1">
                <a:latin typeface="American Typewriter" panose="02090604020004020304" pitchFamily="18" charset="77"/>
              </a:rPr>
              <a:t>override.ssh.private_key_path</a:t>
            </a:r>
            <a:r>
              <a:rPr lang="en-US" sz="2400" b="1" dirty="0">
                <a:latin typeface="American Typewriter" panose="02090604020004020304" pitchFamily="18" charset="77"/>
              </a:rPr>
              <a:t> = '~/.</a:t>
            </a:r>
            <a:r>
              <a:rPr lang="en-US" sz="2400" b="1" dirty="0" err="1">
                <a:latin typeface="American Typewriter" panose="02090604020004020304" pitchFamily="18" charset="77"/>
              </a:rPr>
              <a:t>ssh</a:t>
            </a:r>
            <a:r>
              <a:rPr lang="en-US" sz="2400" b="1" dirty="0">
                <a:latin typeface="American Typewriter" panose="02090604020004020304" pitchFamily="18" charset="77"/>
              </a:rPr>
              <a:t>/</a:t>
            </a:r>
            <a:r>
              <a:rPr lang="en-US" sz="2400" b="1" dirty="0" err="1">
                <a:latin typeface="American Typewriter" panose="02090604020004020304" pitchFamily="18" charset="77"/>
              </a:rPr>
              <a:t>ssh</a:t>
            </a:r>
            <a:r>
              <a:rPr lang="en-US" sz="2400" b="1" dirty="0">
                <a:latin typeface="American Typewriter" panose="02090604020004020304" pitchFamily="18" charset="77"/>
              </a:rPr>
              <a:t>-keypair-file'</a:t>
            </a:r>
          </a:p>
          <a:p>
            <a:pPr marL="0" indent="0" fontAlgn="base">
              <a:buNone/>
            </a:pPr>
            <a:r>
              <a:rPr lang="en-US" sz="2400" b="1" dirty="0">
                <a:latin typeface="American Typewriter" panose="02090604020004020304" pitchFamily="18" charset="77"/>
              </a:rPr>
              <a:t>  end</a:t>
            </a:r>
          </a:p>
          <a:p>
            <a:pPr marL="0" indent="0" fontAlgn="base">
              <a:buNone/>
            </a:pPr>
            <a:r>
              <a:rPr lang="en-US" sz="2400" b="1" dirty="0">
                <a:latin typeface="American Typewriter" panose="02090604020004020304" pitchFamily="18" charset="77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2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6358-2AA2-1A4F-84DC-F33541CF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aws</a:t>
            </a:r>
            <a:r>
              <a:rPr lang="en-US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2D55-E776-7547-A943-1C49F9CF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just do a </a:t>
            </a:r>
            <a:r>
              <a:rPr lang="en-US" b="1" dirty="0"/>
              <a:t>vagrant up</a:t>
            </a:r>
            <a:r>
              <a:rPr lang="en-US" dirty="0"/>
              <a:t> and go into the AWS console and see our bright, shiny new AWS instance.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7BDB0-5DA6-F846-A06E-72812210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56" y="4436242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4519-64C9-1646-9A9D-FD6EC1C7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Confused?? Good…ask questions!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3823F-7764-B348-9E8D-5C383CB5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60" y="1890876"/>
            <a:ext cx="5240809" cy="47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2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F06D-C90A-D048-861E-E298FAD4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Managing vagrant boxes and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DF19B-F73D-CA42-94CA-87F2EBFA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59" y="2625616"/>
            <a:ext cx="6535832" cy="30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3761-B92E-D643-88BE-CD0FB5FE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6230"/>
          </a:xfrm>
        </p:spPr>
        <p:txBody>
          <a:bodyPr/>
          <a:lstStyle/>
          <a:p>
            <a:r>
              <a:rPr lang="en-US" dirty="0"/>
              <a:t>Vagrant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7AF0-20AA-7F4B-AF95-3B812120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1231"/>
            <a:ext cx="11029615" cy="4372452"/>
          </a:xfrm>
        </p:spPr>
        <p:txBody>
          <a:bodyPr>
            <a:normAutofit/>
          </a:bodyPr>
          <a:lstStyle/>
          <a:p>
            <a:r>
              <a:rPr lang="en-US" sz="2400" dirty="0"/>
              <a:t>Another neat factor that we have with Vagrant boxes is the ability to use and manage multiple boxes simultaneously in a single file. </a:t>
            </a:r>
          </a:p>
          <a:p>
            <a:r>
              <a:rPr lang="en-US" sz="2400" dirty="0"/>
              <a:t>By now, if you’ve done the lab from part 2, you are familiar with the numerous images that we have available from vagrant (via VMWare, </a:t>
            </a:r>
            <a:r>
              <a:rPr lang="en-US" sz="2400" dirty="0" err="1"/>
              <a:t>Virtualbox</a:t>
            </a:r>
            <a:r>
              <a:rPr lang="en-US" sz="2400" dirty="0"/>
              <a:t>, AWS, Docker,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r>
              <a:rPr lang="en-US" sz="2400" dirty="0"/>
              <a:t>One of the huge advantages of using Vagrant to manage these images is that we can create a collection of various images on our hard drive for later use.</a:t>
            </a:r>
          </a:p>
          <a:p>
            <a:r>
              <a:rPr lang="en-US" sz="2400" dirty="0"/>
              <a:t>This saves a TON of download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C4FF2-C867-1845-A69E-96DC4B0E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89" y="725541"/>
            <a:ext cx="1365690" cy="13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9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D477-4754-9A45-8753-698BACE4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202E-872E-A941-929C-1205F0C3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90648"/>
            <a:ext cx="11029615" cy="3873281"/>
          </a:xfrm>
        </p:spPr>
        <p:txBody>
          <a:bodyPr>
            <a:normAutofit/>
          </a:bodyPr>
          <a:lstStyle/>
          <a:p>
            <a:r>
              <a:rPr lang="en-US" sz="2000" dirty="0"/>
              <a:t>A quick and easy way to access new Vagrant boxes from the registry is with the </a:t>
            </a:r>
            <a:r>
              <a:rPr lang="en-US" sz="2000" b="1" dirty="0">
                <a:latin typeface="American Typewriter" panose="02090604020004020304" pitchFamily="18" charset="77"/>
              </a:rPr>
              <a:t>vagrant box add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/>
              <a:t>command on the command line (from within a directory where you ran a </a:t>
            </a:r>
            <a:r>
              <a:rPr lang="en-US" sz="2000" b="1" dirty="0">
                <a:latin typeface="American Typewriter" panose="02090604020004020304" pitchFamily="18" charset="77"/>
              </a:rPr>
              <a:t>vagrant </a:t>
            </a:r>
            <a:r>
              <a:rPr lang="en-US" sz="2000" b="1" dirty="0" err="1">
                <a:latin typeface="American Typewriter" panose="02090604020004020304" pitchFamily="18" charset="77"/>
              </a:rPr>
              <a:t>init</a:t>
            </a:r>
            <a:r>
              <a:rPr lang="en-US" sz="2000" dirty="0">
                <a:latin typeface="American Typewriter" panose="02090604020004020304" pitchFamily="18" charset="77"/>
              </a:rPr>
              <a:t>) </a:t>
            </a:r>
          </a:p>
          <a:p>
            <a:r>
              <a:rPr lang="en-US" sz="2000" dirty="0"/>
              <a:t>So you can easily add a box (and not have to download a new one </a:t>
            </a:r>
            <a:r>
              <a:rPr lang="en-US" sz="2000" dirty="0" err="1"/>
              <a:t>every.single.time</a:t>
            </a:r>
            <a:r>
              <a:rPr lang="en-US" sz="2000" dirty="0"/>
              <a:t> (which is the longest part of any </a:t>
            </a:r>
            <a:r>
              <a:rPr lang="en-US" sz="2000" b="1" dirty="0">
                <a:latin typeface="American Typewriter" panose="02090604020004020304" pitchFamily="18" charset="77"/>
              </a:rPr>
              <a:t>vagrant up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/>
              <a:t>command) by simply running (and do this now):</a:t>
            </a:r>
          </a:p>
          <a:p>
            <a:pPr lvl="1"/>
            <a:r>
              <a:rPr lang="en-US" sz="1800" b="1" dirty="0">
                <a:latin typeface="American Typewriter" panose="02090604020004020304" pitchFamily="18" charset="77"/>
              </a:rPr>
              <a:t>vagrant box add </a:t>
            </a:r>
            <a:r>
              <a:rPr lang="en-US" sz="1800" b="1" dirty="0" err="1">
                <a:latin typeface="American Typewriter" panose="02090604020004020304" pitchFamily="18" charset="77"/>
              </a:rPr>
              <a:t>hashicorp</a:t>
            </a:r>
            <a:r>
              <a:rPr lang="en-US" sz="1800" b="1" dirty="0">
                <a:latin typeface="American Typewriter" panose="02090604020004020304" pitchFamily="18" charset="77"/>
              </a:rPr>
              <a:t>/precise32</a:t>
            </a:r>
          </a:p>
          <a:p>
            <a:r>
              <a:rPr lang="en-US" sz="2000" dirty="0"/>
              <a:t>You can then SEE what boxes you have available with the command </a:t>
            </a:r>
            <a:r>
              <a:rPr lang="en-US" sz="2000" b="1" dirty="0">
                <a:latin typeface="American Typewriter" panose="02090604020004020304" pitchFamily="18" charset="77"/>
              </a:rPr>
              <a:t>vagrant box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D099B-CC19-A240-A220-5806999E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34" y="702156"/>
            <a:ext cx="2471968" cy="24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1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EF45-41EB-B741-BCA9-2DBF761C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</a:t>
            </a:r>
            <a:r>
              <a:rPr lang="en-US" dirty="0" err="1"/>
              <a:t>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9C7B-A89B-9B40-BD51-95A3B0D1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85544"/>
            <a:ext cx="11029615" cy="3389805"/>
          </a:xfrm>
        </p:spPr>
        <p:txBody>
          <a:bodyPr>
            <a:normAutofit/>
          </a:bodyPr>
          <a:lstStyle/>
          <a:p>
            <a:r>
              <a:rPr lang="en-US" sz="2400" dirty="0"/>
              <a:t>Now- if you want to remove outdated vagrant boxes you can run </a:t>
            </a:r>
            <a:r>
              <a:rPr lang="en-US" sz="2400" b="1" dirty="0">
                <a:latin typeface="American Typewriter" panose="02090604020004020304" pitchFamily="18" charset="77"/>
              </a:rPr>
              <a:t>vagrant box prune</a:t>
            </a:r>
            <a:r>
              <a:rPr lang="en-US" sz="2400" b="1" dirty="0"/>
              <a:t> </a:t>
            </a:r>
            <a:r>
              <a:rPr lang="en-US" sz="2400" dirty="0"/>
              <a:t>and all vagrant boxes that are outdated will be removed from your host</a:t>
            </a:r>
          </a:p>
          <a:p>
            <a:r>
              <a:rPr lang="en-US" sz="2400" b="1" dirty="0">
                <a:latin typeface="American Typewriter" panose="02090604020004020304" pitchFamily="18" charset="77"/>
              </a:rPr>
              <a:t>vagrant box remove</a:t>
            </a:r>
            <a:r>
              <a:rPr lang="en-US" sz="2400" dirty="0">
                <a:latin typeface="American Typewriter" panose="02090604020004020304" pitchFamily="18" charset="77"/>
              </a:rPr>
              <a:t> </a:t>
            </a:r>
            <a:r>
              <a:rPr lang="en-US" sz="2400" dirty="0"/>
              <a:t>does the obvious…removes a box from your host</a:t>
            </a:r>
          </a:p>
          <a:p>
            <a:r>
              <a:rPr lang="en-US" sz="2400" b="1" dirty="0">
                <a:latin typeface="American Typewriter" panose="02090604020004020304" pitchFamily="18" charset="77"/>
              </a:rPr>
              <a:t>vagrant box update </a:t>
            </a:r>
            <a:r>
              <a:rPr lang="en-US" sz="2400" dirty="0"/>
              <a:t>will update the box to the latest version available online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D9056-2BE7-1C4A-BB57-0BE47E24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55" y="882651"/>
            <a:ext cx="1196709" cy="22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EDF8-7DDB-0E48-ABA1-E604E04B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6230"/>
          </a:xfrm>
        </p:spPr>
        <p:txBody>
          <a:bodyPr/>
          <a:lstStyle/>
          <a:p>
            <a:r>
              <a:rPr lang="en-US" dirty="0"/>
              <a:t>Vagrant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FF17-F1D5-3849-8EC3-24CE9F6E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 let’s say that you have a situation where you have successfully created a Vagrant machine and run your code and DEAR GOD IT WORKS!!</a:t>
            </a:r>
          </a:p>
          <a:p>
            <a:r>
              <a:rPr lang="en-US" sz="2400" dirty="0"/>
              <a:t>After your massive celebration because you successfully created a server that runs your code the first thing you’ll want to do is take a PICTURE of the current </a:t>
            </a:r>
            <a:r>
              <a:rPr lang="en-US" sz="2400" b="1" dirty="0"/>
              <a:t>state</a:t>
            </a:r>
            <a:r>
              <a:rPr lang="en-US" sz="2400" dirty="0"/>
              <a:t> of your virtual machine (because it’s PERFECT right now, right? Or at least…it works)</a:t>
            </a:r>
          </a:p>
          <a:p>
            <a:r>
              <a:rPr lang="en-US" sz="2400" dirty="0" err="1"/>
              <a:t>So..let’s</a:t>
            </a:r>
            <a:r>
              <a:rPr lang="en-US" sz="2400" dirty="0"/>
              <a:t> stick with this </a:t>
            </a:r>
            <a:r>
              <a:rPr lang="en-US" sz="2400" b="1" dirty="0"/>
              <a:t>picture</a:t>
            </a:r>
            <a:r>
              <a:rPr lang="en-US" sz="2400" dirty="0"/>
              <a:t> analogy for a second…you now have an </a:t>
            </a:r>
            <a:r>
              <a:rPr lang="en-US" sz="2400" b="1" dirty="0"/>
              <a:t>image</a:t>
            </a:r>
            <a:r>
              <a:rPr lang="en-US" sz="2400" dirty="0"/>
              <a:t> of a server that we know WORKS…so we want to use the </a:t>
            </a:r>
            <a:r>
              <a:rPr lang="en-US" sz="2400" b="1" dirty="0"/>
              <a:t>vagrant snapshot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533B0-AFFE-8D47-8123-19CDFC63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05" y="571500"/>
            <a:ext cx="1604141" cy="16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3259-02FD-B84D-892B-1298BC98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21A3-5C43-674C-9B60-D9B96BF1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766533"/>
            <a:ext cx="11029615" cy="4091467"/>
          </a:xfrm>
        </p:spPr>
        <p:txBody>
          <a:bodyPr/>
          <a:lstStyle/>
          <a:p>
            <a:r>
              <a:rPr lang="en-US" sz="2400" dirty="0"/>
              <a:t>So (as we now push this “photograph analogy to it’s limits)…let’s say we start a </a:t>
            </a:r>
            <a:r>
              <a:rPr lang="en-US" sz="2400" b="1" dirty="0"/>
              <a:t>stack</a:t>
            </a:r>
            <a:r>
              <a:rPr lang="en-US" sz="2400" dirty="0"/>
              <a:t> of pictures that we can reference. </a:t>
            </a:r>
          </a:p>
          <a:p>
            <a:r>
              <a:rPr lang="en-US" sz="2400" dirty="0"/>
              <a:t>Imagine the snapshot </a:t>
            </a:r>
            <a:r>
              <a:rPr lang="en-US" sz="2400" b="1" dirty="0"/>
              <a:t>stack</a:t>
            </a:r>
            <a:r>
              <a:rPr lang="en-US" sz="2400" dirty="0"/>
              <a:t> as literally that- a pile of polaroid images stacked on top of one another…each marked with a </a:t>
            </a:r>
            <a:r>
              <a:rPr lang="en-US" sz="2400" b="1" dirty="0"/>
              <a:t>time and date</a:t>
            </a:r>
            <a:r>
              <a:rPr lang="en-US" sz="2400" dirty="0"/>
              <a:t> of when they were taken.</a:t>
            </a:r>
          </a:p>
          <a:p>
            <a:r>
              <a:rPr lang="en-US" sz="2400" dirty="0"/>
              <a:t>With each </a:t>
            </a:r>
            <a:r>
              <a:rPr lang="en-US" sz="2400" b="1" dirty="0"/>
              <a:t>snapshot</a:t>
            </a:r>
            <a:r>
              <a:rPr lang="en-US" sz="2400" dirty="0"/>
              <a:t> we want to </a:t>
            </a:r>
            <a:r>
              <a:rPr lang="en-US" sz="2400" b="1" dirty="0"/>
              <a:t>push</a:t>
            </a:r>
            <a:r>
              <a:rPr lang="en-US" sz="2400" dirty="0"/>
              <a:t> the image onto the </a:t>
            </a:r>
            <a:r>
              <a:rPr lang="en-US" sz="2400" b="1" dirty="0"/>
              <a:t>stack</a:t>
            </a:r>
            <a:r>
              <a:rPr lang="en-US" sz="2400" dirty="0"/>
              <a:t>…hence the command </a:t>
            </a:r>
            <a:r>
              <a:rPr lang="en-US" sz="2400" b="1" dirty="0">
                <a:latin typeface="American Typewriter" panose="02090604020004020304" pitchFamily="18" charset="77"/>
              </a:rPr>
              <a:t>vagrant snapshot push </a:t>
            </a:r>
            <a:r>
              <a:rPr lang="en-US" sz="2400" dirty="0"/>
              <a:t>which will </a:t>
            </a:r>
            <a:r>
              <a:rPr lang="en-US" sz="2400" b="1" dirty="0"/>
              <a:t>push</a:t>
            </a:r>
            <a:r>
              <a:rPr lang="en-US" sz="2400" dirty="0"/>
              <a:t> the image onto the </a:t>
            </a:r>
            <a:r>
              <a:rPr lang="en-US" sz="2400" b="1" dirty="0"/>
              <a:t>stack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4130F-00E9-6B4D-8E00-27497372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1" y="660400"/>
            <a:ext cx="2044918" cy="19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BC95-7AC8-5E43-A39D-D8EFB604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3A92-46F6-F243-8677-93E478B2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72256"/>
            <a:ext cx="11029615" cy="363448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Now a month goes by. In that time another developer comes along and updates a bunch of packages on the server with, say, a </a:t>
            </a:r>
            <a:r>
              <a:rPr lang="en-US" sz="2400" b="1" dirty="0" err="1">
                <a:latin typeface="American Typewriter" panose="02090604020004020304" pitchFamily="18" charset="77"/>
              </a:rPr>
              <a:t>sudo</a:t>
            </a:r>
            <a:r>
              <a:rPr lang="en-US" sz="2400" b="1" dirty="0">
                <a:latin typeface="American Typewriter" panose="02090604020004020304" pitchFamily="18" charset="77"/>
              </a:rPr>
              <a:t> yum update &amp;&amp; </a:t>
            </a:r>
            <a:r>
              <a:rPr lang="en-US" sz="2400" b="1" dirty="0" err="1">
                <a:latin typeface="American Typewriter" panose="02090604020004020304" pitchFamily="18" charset="77"/>
              </a:rPr>
              <a:t>sudo</a:t>
            </a:r>
            <a:r>
              <a:rPr lang="en-US" sz="2400" b="1" dirty="0">
                <a:latin typeface="American Typewriter" panose="02090604020004020304" pitchFamily="18" charset="77"/>
              </a:rPr>
              <a:t> yum upgrade</a:t>
            </a:r>
            <a:r>
              <a:rPr lang="en-US" sz="2400" dirty="0">
                <a:latin typeface="American Typewriter" panose="02090604020004020304" pitchFamily="18" charset="77"/>
              </a:rPr>
              <a:t> </a:t>
            </a:r>
            <a:r>
              <a:rPr lang="en-US" sz="2400" dirty="0"/>
              <a:t>and they add in a bunch of packages that breaks some of your dependencies.</a:t>
            </a:r>
          </a:p>
          <a:p>
            <a:r>
              <a:rPr lang="en-US" sz="2400" dirty="0"/>
              <a:t>You are understandably angry….but more importantly you </a:t>
            </a:r>
            <a:r>
              <a:rPr lang="en-US" sz="2400" i="1" dirty="0"/>
              <a:t>desperately</a:t>
            </a:r>
            <a:r>
              <a:rPr lang="en-US" sz="2400" dirty="0"/>
              <a:t> want to restore your vagrant machine back to the state it was in when it actually </a:t>
            </a:r>
            <a:r>
              <a:rPr lang="en-US" sz="2400" i="1" dirty="0"/>
              <a:t>worked</a:t>
            </a:r>
            <a:r>
              <a:rPr lang="en-US" sz="2400" dirty="0"/>
              <a:t> for you. </a:t>
            </a:r>
          </a:p>
          <a:p>
            <a:r>
              <a:rPr lang="en-US" sz="2400" dirty="0"/>
              <a:t>FORTUNATELY you were intelligent enough to take your </a:t>
            </a:r>
            <a:r>
              <a:rPr lang="en-US" sz="2400" b="1" dirty="0"/>
              <a:t>snapshot</a:t>
            </a:r>
            <a:r>
              <a:rPr lang="en-US" sz="2400" dirty="0"/>
              <a:t> when everything worked and now all you want to do it </a:t>
            </a:r>
            <a:r>
              <a:rPr lang="en-US" sz="2400" b="1" dirty="0"/>
              <a:t>pop</a:t>
            </a:r>
            <a:r>
              <a:rPr lang="en-US" sz="2400" dirty="0"/>
              <a:t> that image BACK onto the top of your stack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EEC39-D11F-D642-88D6-A6B602B5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727" y="702156"/>
            <a:ext cx="3937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62A-1CFF-6945-9185-1E92C411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348B-CBF4-784F-B6A2-5AEAF998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merican Typewriter" panose="02090604020004020304" pitchFamily="18" charset="77"/>
              </a:rPr>
              <a:t>vagrant snapshot pop</a:t>
            </a:r>
            <a:r>
              <a:rPr lang="en-US" sz="2800" dirty="0">
                <a:latin typeface="American Typewriter" panose="02090604020004020304" pitchFamily="18" charset="77"/>
              </a:rPr>
              <a:t> </a:t>
            </a:r>
            <a:r>
              <a:rPr lang="en-US" sz="2800" dirty="0"/>
              <a:t>will essentially “pop” the top image BACK onto your vagrant machine and restore it to a state it was when it was there.</a:t>
            </a:r>
          </a:p>
          <a:p>
            <a:r>
              <a:rPr lang="en-US" sz="2800" b="1" dirty="0">
                <a:latin typeface="American Typewriter" panose="02090604020004020304" pitchFamily="18" charset="77"/>
              </a:rPr>
              <a:t>vagrant snapshot restore </a:t>
            </a:r>
            <a:r>
              <a:rPr lang="en-US" sz="2800" dirty="0"/>
              <a:t>can be used to restore a named image from the stack (not just the ”top” one)</a:t>
            </a:r>
          </a:p>
          <a:p>
            <a:r>
              <a:rPr lang="en-US" sz="2800" b="1" dirty="0">
                <a:latin typeface="American Typewriter" panose="02090604020004020304" pitchFamily="18" charset="77"/>
              </a:rPr>
              <a:t>vagrant snapshot list</a:t>
            </a:r>
            <a:r>
              <a:rPr lang="en-US" sz="2800" dirty="0">
                <a:latin typeface="American Typewriter" panose="02090604020004020304" pitchFamily="18" charset="77"/>
              </a:rPr>
              <a:t> </a:t>
            </a:r>
            <a:r>
              <a:rPr lang="en-US" sz="2800" dirty="0"/>
              <a:t>does pretty much want you think; lists the snapshots on the stack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F20F7-7318-214E-A971-1E985467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610" y="702156"/>
            <a:ext cx="3271783" cy="17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201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541"/>
      </a:dk2>
      <a:lt2>
        <a:srgbClr val="E2E3E8"/>
      </a:lt2>
      <a:accent1>
        <a:srgbClr val="B79E2C"/>
      </a:accent1>
      <a:accent2>
        <a:srgbClr val="C96623"/>
      </a:accent2>
      <a:accent3>
        <a:srgbClr val="DB3538"/>
      </a:accent3>
      <a:accent4>
        <a:srgbClr val="C9236B"/>
      </a:accent4>
      <a:accent5>
        <a:srgbClr val="DB35C2"/>
      </a:accent5>
      <a:accent6>
        <a:srgbClr val="9D23C9"/>
      </a:accent6>
      <a:hlink>
        <a:srgbClr val="BF3F9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{C81443E9-0A42-3642-917D-4156670BD04C}tf10001121</Template>
  <TotalTime>15184</TotalTime>
  <Words>1114</Words>
  <Application>Microsoft Macintosh PowerPoint</Application>
  <PresentationFormat>Widescreen</PresentationFormat>
  <Paragraphs>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American Typewriter</vt:lpstr>
      <vt:lpstr>Calibri</vt:lpstr>
      <vt:lpstr>Gill Sans MT</vt:lpstr>
      <vt:lpstr>Wingdings 2</vt:lpstr>
      <vt:lpstr>DividendVTI</vt:lpstr>
      <vt:lpstr>Vagrant box management</vt:lpstr>
      <vt:lpstr>Managing vagrant boxes and state</vt:lpstr>
      <vt:lpstr>Vagrant boxes</vt:lpstr>
      <vt:lpstr>Vagrant boxes</vt:lpstr>
      <vt:lpstr>Vagrant boxES</vt:lpstr>
      <vt:lpstr>Vagrant snapshots</vt:lpstr>
      <vt:lpstr>Vagrant snapshot</vt:lpstr>
      <vt:lpstr>Vagrant snapshot</vt:lpstr>
      <vt:lpstr>Vagrant snapshots</vt:lpstr>
      <vt:lpstr>managing cloud providers</vt:lpstr>
      <vt:lpstr>Cloud providers</vt:lpstr>
      <vt:lpstr>Vagrant plugins</vt:lpstr>
      <vt:lpstr>More on vagrant plugins</vt:lpstr>
      <vt:lpstr>AWS Plugin</vt:lpstr>
      <vt:lpstr>Demo here on creating an aws instance</vt:lpstr>
      <vt:lpstr>Going over the aws requirements in vagrantfile</vt:lpstr>
      <vt:lpstr>Continued aws vagrantfile</vt:lpstr>
      <vt:lpstr>Creating aws instance</vt:lpstr>
      <vt:lpstr>Confused?? Good…ask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Accelebrate Vagrant and Docker</dc:title>
  <dc:creator>Pombeiro, Fernando</dc:creator>
  <cp:lastModifiedBy>fernincornwall@gmail.com</cp:lastModifiedBy>
  <cp:revision>115</cp:revision>
  <dcterms:created xsi:type="dcterms:W3CDTF">2019-08-17T13:47:19Z</dcterms:created>
  <dcterms:modified xsi:type="dcterms:W3CDTF">2019-09-17T13:16:31Z</dcterms:modified>
</cp:coreProperties>
</file>