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7" r:id="rId2"/>
    <p:sldId id="260" r:id="rId3"/>
    <p:sldId id="258" r:id="rId4"/>
    <p:sldId id="261" r:id="rId5"/>
    <p:sldId id="295" r:id="rId6"/>
    <p:sldId id="296" r:id="rId7"/>
    <p:sldId id="297" r:id="rId8"/>
    <p:sldId id="298" r:id="rId9"/>
    <p:sldId id="304" r:id="rId10"/>
    <p:sldId id="262" r:id="rId11"/>
    <p:sldId id="263" r:id="rId12"/>
    <p:sldId id="299" r:id="rId13"/>
    <p:sldId id="300" r:id="rId14"/>
    <p:sldId id="301" r:id="rId15"/>
    <p:sldId id="302" r:id="rId16"/>
    <p:sldId id="303" r:id="rId17"/>
    <p:sldId id="264" r:id="rId18"/>
    <p:sldId id="305" r:id="rId19"/>
    <p:sldId id="266" r:id="rId20"/>
    <p:sldId id="306" r:id="rId21"/>
    <p:sldId id="307" r:id="rId22"/>
    <p:sldId id="309" r:id="rId23"/>
    <p:sldId id="312" r:id="rId24"/>
    <p:sldId id="308" r:id="rId25"/>
    <p:sldId id="310" r:id="rId26"/>
    <p:sldId id="311" r:id="rId27"/>
    <p:sldId id="259" r:id="rId28"/>
    <p:sldId id="267" r:id="rId29"/>
    <p:sldId id="322" r:id="rId30"/>
    <p:sldId id="313" r:id="rId31"/>
    <p:sldId id="314" r:id="rId32"/>
    <p:sldId id="315" r:id="rId33"/>
    <p:sldId id="316" r:id="rId34"/>
    <p:sldId id="318" r:id="rId35"/>
    <p:sldId id="319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2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106"/>
          <c:y val="0.0622698"/>
          <c:w val="0.806067"/>
          <c:h val="0.66147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ln w="152400" cap="flat">
              <a:solidFill>
                <a:srgbClr val="F33A4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ln w="152400" cap="flat">
              <a:solidFill>
                <a:srgbClr val="7A1744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ln w="152400" cap="flat">
              <a:solidFill>
                <a:srgbClr val="FFDC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ln w="152400" cap="flat">
              <a:solidFill>
                <a:srgbClr val="1ECBC8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ln w="152400" cap="flat">
              <a:solidFill>
                <a:srgbClr val="87E9D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ln w="152400" cap="flat">
              <a:solidFill>
                <a:srgbClr val="FFB0C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223096"/>
        <c:axId val="2107226696"/>
      </c:lineChart>
      <c:catAx>
        <c:axId val="2107223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07226696"/>
        <c:crosses val="autoZero"/>
        <c:auto val="1"/>
        <c:lblAlgn val="ctr"/>
        <c:lblOffset val="100"/>
        <c:noMultiLvlLbl val="1"/>
      </c:catAx>
      <c:valAx>
        <c:axId val="2107226696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07223096"/>
        <c:crosses val="autoZero"/>
        <c:crossBetween val="midCat"/>
        <c:majorUnit val="25.0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43581"/>
          <c:y val="0.855635"/>
          <c:w val="0.629187"/>
          <c:h val="0.144365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7150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33A4B"/>
              </a:solidFill>
              <a:ln w="9525" cap="flat">
                <a:noFill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FFB0C3"/>
              </a:solidFill>
              <a:ln w="9525" cap="flat">
                <a:noFill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FFDC00"/>
              </a:solidFill>
              <a:ln w="9525" cap="flat">
                <a:noFill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87E9DB"/>
              </a:solidFill>
              <a:ln w="9525" cap="flat">
                <a:noFill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1ECBC8"/>
              </a:solidFill>
              <a:ln w="9525" cap="flat">
                <a:noFill/>
                <a:round/>
              </a:ln>
              <a:effectLst/>
            </c:spPr>
          </c:dPt>
          <c:dLbls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 b="1" i="0" u="none" strike="noStrike">
                    <a:solidFill>
                      <a:srgbClr val="FFFFFF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91.0</c:v>
                </c:pt>
                <c:pt idx="1">
                  <c:v>76.0</c:v>
                </c:pt>
                <c:pt idx="2">
                  <c:v>28.0</c:v>
                </c:pt>
                <c:pt idx="3">
                  <c:v>26.0</c:v>
                </c:pt>
                <c:pt idx="4">
                  <c:v>21.0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82455"/>
          <c:y val="0.855217"/>
          <c:w val="0.955993"/>
          <c:h val="0.144783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7545"/>
          <c:y val="0.0667822"/>
          <c:w val="0.906245"/>
          <c:h val="0.6474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F33A4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FFB0C3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FFDC00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solidFill>
              <a:srgbClr val="87E9D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solidFill>
              <a:srgbClr val="1ECBC8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8430184"/>
        <c:axId val="2108433752"/>
      </c:barChart>
      <c:catAx>
        <c:axId val="2108430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08433752"/>
        <c:crosses val="autoZero"/>
        <c:auto val="1"/>
        <c:lblAlgn val="ctr"/>
        <c:lblOffset val="100"/>
        <c:noMultiLvlLbl val="1"/>
      </c:catAx>
      <c:valAx>
        <c:axId val="2108433752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08430184"/>
        <c:crosses val="autoZero"/>
        <c:crossBetween val="between"/>
        <c:majorUnit val="100.0"/>
        <c:minorUnit val="50.0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35814"/>
          <c:y val="0.846079"/>
          <c:w val="0.385008"/>
          <c:h val="0.153921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92384-F816-1E42-8B1E-461E7726626F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CFB1-29C8-1C43-985E-08FB1B4E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446485" y="5426765"/>
            <a:ext cx="8251031" cy="86177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652">
              <a:lnSpc>
                <a:spcPts val="2679"/>
              </a:lnSpc>
              <a:defRPr sz="2800">
                <a:solidFill>
                  <a:srgbClr val="EAEAEA"/>
                </a:solidFill>
              </a:defRPr>
            </a:lvl1pPr>
          </a:lstStyle>
          <a:p>
            <a:pPr defTabSz="1308100">
              <a:lnSpc>
                <a:spcPts val="3400"/>
              </a:lnSpc>
              <a:defRPr sz="2800">
                <a:solidFill>
                  <a:srgbClr val="E52123"/>
                </a:solidFill>
              </a:defRPr>
            </a:pPr>
            <a:r>
              <a:t>Insert Instructor Name</a:t>
            </a:r>
          </a:p>
          <a:p>
            <a:pPr defTabSz="1308100">
              <a:lnSpc>
                <a:spcPts val="3400"/>
              </a:lnSpc>
              <a:defRPr sz="2800">
                <a:solidFill>
                  <a:srgbClr val="EAEAEA"/>
                </a:solidFill>
              </a:defRPr>
            </a:pPr>
            <a:r>
              <a:t>Title, Company 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4"/>
          </p:nvPr>
        </p:nvSpPr>
        <p:spPr>
          <a:xfrm>
            <a:off x="446485" y="1478944"/>
            <a:ext cx="8251031" cy="2836182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11027"/>
              </a:lnSpc>
              <a:defRPr sz="9500" b="1" cap="all" spc="-188"/>
            </a:lvl1pPr>
          </a:lstStyle>
          <a:p>
            <a:r>
              <a:t>insert class title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7414772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Smart Phon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Stock_000016029046Medium_B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77" y="1233697"/>
            <a:ext cx="2843343" cy="5689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Stock_000016936841Medium_B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6126" y="1288111"/>
            <a:ext cx="2598539" cy="517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verizon-4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2892" y="1276187"/>
            <a:ext cx="2098477" cy="512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973711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0" name="Shape 140"/>
          <p:cNvSpPr/>
          <p:nvPr/>
        </p:nvSpPr>
        <p:spPr>
          <a:xfrm>
            <a:off x="6456165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1" name="Shape 141"/>
          <p:cNvSpPr>
            <a:spLocks noGrp="1"/>
          </p:cNvSpPr>
          <p:nvPr>
            <p:ph sz="quarter" idx="3"/>
          </p:nvPr>
        </p:nvSpPr>
        <p:spPr>
          <a:xfrm>
            <a:off x="1294805" y="1860605"/>
            <a:ext cx="1625203" cy="372121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3"/>
          </p:nvPr>
        </p:nvSpPr>
        <p:spPr>
          <a:xfrm>
            <a:off x="6206135" y="1918237"/>
            <a:ext cx="1696641" cy="3727858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sz="quarter" idx="14"/>
          </p:nvPr>
        </p:nvSpPr>
        <p:spPr>
          <a:xfrm>
            <a:off x="3781664" y="2320773"/>
            <a:ext cx="1609281" cy="3172571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5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6006626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54" name="Chart 154"/>
          <p:cNvGraphicFramePr/>
          <p:nvPr/>
        </p:nvGraphicFramePr>
        <p:xfrm>
          <a:off x="439595" y="2145787"/>
          <a:ext cx="2315323" cy="325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5" name="Chart 155"/>
          <p:cNvGraphicFramePr/>
          <p:nvPr/>
        </p:nvGraphicFramePr>
        <p:xfrm>
          <a:off x="3084210" y="2163143"/>
          <a:ext cx="1768079" cy="324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6" name="Chart 156"/>
          <p:cNvGraphicFramePr/>
          <p:nvPr/>
        </p:nvGraphicFramePr>
        <p:xfrm>
          <a:off x="5187922" y="2254734"/>
          <a:ext cx="3498398" cy="303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9581094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69" name="Group 169"/>
          <p:cNvGrpSpPr/>
          <p:nvPr/>
        </p:nvGrpSpPr>
        <p:grpSpPr>
          <a:xfrm>
            <a:off x="446484" y="1717484"/>
            <a:ext cx="892970" cy="1192697"/>
            <a:chOff x="0" y="0"/>
            <a:chExt cx="1270000" cy="1270000"/>
          </a:xfrm>
        </p:grpSpPr>
        <p:pic>
          <p:nvPicPr>
            <p:cNvPr id="167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88900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1518047" y="1717484"/>
            <a:ext cx="892970" cy="1192697"/>
            <a:chOff x="0" y="0"/>
            <a:chExt cx="1270000" cy="1270000"/>
          </a:xfrm>
        </p:grpSpPr>
        <p:pic>
          <p:nvPicPr>
            <p:cNvPr id="170" name="dropped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101601" y="1266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46484" y="3136791"/>
            <a:ext cx="892970" cy="1192697"/>
            <a:chOff x="0" y="0"/>
            <a:chExt cx="1270000" cy="1270000"/>
          </a:xfrm>
        </p:grpSpPr>
        <p:pic>
          <p:nvPicPr>
            <p:cNvPr id="173" name="dropped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518047" y="3136791"/>
            <a:ext cx="892970" cy="1192697"/>
            <a:chOff x="0" y="0"/>
            <a:chExt cx="1270000" cy="1270000"/>
          </a:xfrm>
        </p:grpSpPr>
        <p:pic>
          <p:nvPicPr>
            <p:cNvPr id="176" name="dropped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Shape 177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446484" y="4579953"/>
            <a:ext cx="892970" cy="1192697"/>
            <a:chOff x="0" y="0"/>
            <a:chExt cx="1270000" cy="1270000"/>
          </a:xfrm>
        </p:grpSpPr>
        <p:pic>
          <p:nvPicPr>
            <p:cNvPr id="179" name="dropped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1518047" y="4579953"/>
            <a:ext cx="892970" cy="1192697"/>
            <a:chOff x="0" y="0"/>
            <a:chExt cx="1270000" cy="1270000"/>
          </a:xfrm>
        </p:grpSpPr>
        <p:pic>
          <p:nvPicPr>
            <p:cNvPr id="182" name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6181018" y="1717484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buClr>
                <a:srgbClr val="000000"/>
              </a:buClr>
              <a:defRPr sz="1200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2848570" y="1717482"/>
            <a:ext cx="1428750" cy="2014524"/>
            <a:chOff x="0" y="0"/>
            <a:chExt cx="2032000" cy="2145095"/>
          </a:xfrm>
        </p:grpSpPr>
        <p:pic>
          <p:nvPicPr>
            <p:cNvPr id="186" name="dropped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165100" y="152399"/>
              <a:ext cx="1676400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defTabSz="1030332" hangingPunct="0"/>
              <a:r>
                <a:rPr kern="0"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5100" y="419100"/>
              <a:ext cx="1676400" cy="1725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30332" hangingPunct="0">
                <a:lnSpc>
                  <a:spcPts val="1261"/>
                </a:lnSpc>
                <a:defRPr sz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1200" ker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4473773" y="1717484"/>
            <a:ext cx="1428750" cy="2442013"/>
            <a:chOff x="0" y="0"/>
            <a:chExt cx="2032000" cy="2600292"/>
          </a:xfrm>
        </p:grpSpPr>
        <p:pic>
          <p:nvPicPr>
            <p:cNvPr id="190" name="dropped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>
              <a:off x="177801" y="152399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7801" y="4191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848570" y="3864334"/>
            <a:ext cx="1428750" cy="2465867"/>
            <a:chOff x="0" y="0"/>
            <a:chExt cx="2032000" cy="2625692"/>
          </a:xfrm>
        </p:grpSpPr>
        <p:pic>
          <p:nvPicPr>
            <p:cNvPr id="194" name="dropped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165100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65100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473773" y="3864334"/>
            <a:ext cx="1428750" cy="2465867"/>
            <a:chOff x="0" y="0"/>
            <a:chExt cx="2032000" cy="2625692"/>
          </a:xfrm>
        </p:grpSpPr>
        <p:pic>
          <p:nvPicPr>
            <p:cNvPr id="198" name="dropped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Shape 199"/>
            <p:cNvSpPr/>
            <p:nvPr/>
          </p:nvSpPr>
          <p:spPr>
            <a:xfrm>
              <a:off x="177801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77801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6181018" y="3864336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026074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15" name="Group 215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1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hape 214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16" name="Shape 216"/>
          <p:cNvSpPr/>
          <p:nvPr/>
        </p:nvSpPr>
        <p:spPr>
          <a:xfrm flipV="1">
            <a:off x="2750344" y="3045984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7" name="Shape 217"/>
          <p:cNvSpPr/>
          <p:nvPr/>
        </p:nvSpPr>
        <p:spPr>
          <a:xfrm flipV="1">
            <a:off x="2750344" y="505376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750344" y="2807717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TIMING</a:t>
            </a:r>
          </a:p>
        </p:txBody>
      </p:sp>
      <p:sp>
        <p:nvSpPr>
          <p:cNvPr id="219" name="Shape 219"/>
          <p:cNvSpPr/>
          <p:nvPr/>
        </p:nvSpPr>
        <p:spPr>
          <a:xfrm>
            <a:off x="2750344" y="4803574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220" name="Shape 220"/>
          <p:cNvSpPr/>
          <p:nvPr/>
        </p:nvSpPr>
        <p:spPr>
          <a:xfrm flipV="1">
            <a:off x="2750344" y="208769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750344" y="1849431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96927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&amp;A">
    <p:bg>
      <p:bgPr>
        <a:solidFill>
          <a:srgbClr val="FF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46485" y="1383530"/>
            <a:ext cx="8251031" cy="1440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Q&amp;A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5611004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it Tickets">
    <p:bg>
      <p:bgPr>
        <a:solidFill>
          <a:srgbClr val="FFAF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46485" y="1383529"/>
            <a:ext cx="8251031" cy="279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exit tickets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930263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8158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64" name="Group 264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62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65" name="Shape 265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05016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">
    <p:bg>
      <p:bgPr>
        <a:solidFill>
          <a:srgbClr val="1EC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8349"/>
              </a:lnSpc>
              <a:defRPr sz="9500" b="1" cap="all" spc="-188"/>
            </a:lvl1pPr>
          </a:lstStyle>
          <a:p>
            <a:r>
              <a:t>insert chapter title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9214384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Text,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44415" y="2266124"/>
            <a:ext cx="8251032" cy="357808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520168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880284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240401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600517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8582693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Full Page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Shape 48"/>
          <p:cNvSpPr>
            <a:spLocks noGrp="1"/>
          </p:cNvSpPr>
          <p:nvPr>
            <p:ph idx="3"/>
          </p:nvPr>
        </p:nvSpPr>
        <p:spPr>
          <a:xfrm>
            <a:off x="223243" y="298174"/>
            <a:ext cx="8697516" cy="626165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46485" y="1383529"/>
            <a:ext cx="8251031" cy="1407381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871317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Shape 60"/>
          <p:cNvSpPr/>
          <p:nvPr/>
        </p:nvSpPr>
        <p:spPr>
          <a:xfrm flipV="1">
            <a:off x="446484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1" name="Shape 61"/>
          <p:cNvSpPr/>
          <p:nvPr/>
        </p:nvSpPr>
        <p:spPr>
          <a:xfrm flipV="1">
            <a:off x="3250406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hape 62"/>
          <p:cNvSpPr/>
          <p:nvPr/>
        </p:nvSpPr>
        <p:spPr>
          <a:xfrm flipV="1">
            <a:off x="446484" y="5402639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259336" y="5402914"/>
            <a:ext cx="5436428" cy="16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65" name="Shape 65"/>
          <p:cNvSpPr/>
          <p:nvPr/>
        </p:nvSpPr>
        <p:spPr>
          <a:xfrm>
            <a:off x="3259336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agenda</a:t>
            </a:r>
          </a:p>
        </p:txBody>
      </p:sp>
      <p:sp>
        <p:nvSpPr>
          <p:cNvPr id="66" name="Shape 66"/>
          <p:cNvSpPr/>
          <p:nvPr/>
        </p:nvSpPr>
        <p:spPr>
          <a:xfrm>
            <a:off x="3259338" y="5033178"/>
            <a:ext cx="5447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resources</a:t>
            </a:r>
          </a:p>
        </p:txBody>
      </p:sp>
      <p:sp>
        <p:nvSpPr>
          <p:cNvPr id="67" name="Shape 67"/>
          <p:cNvSpPr/>
          <p:nvPr/>
        </p:nvSpPr>
        <p:spPr>
          <a:xfrm>
            <a:off x="446484" y="503317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Exercise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quarter" idx="14"/>
          </p:nvPr>
        </p:nvSpPr>
        <p:spPr>
          <a:xfrm>
            <a:off x="446484" y="2790910"/>
            <a:ext cx="2625328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learning/exercise objectives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5"/>
          </p:nvPr>
        </p:nvSpPr>
        <p:spPr>
          <a:xfrm>
            <a:off x="3259337" y="2790910"/>
            <a:ext cx="776883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Time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6"/>
          </p:nvPr>
        </p:nvSpPr>
        <p:spPr>
          <a:xfrm>
            <a:off x="4339829" y="2790910"/>
            <a:ext cx="435768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marL="200065" indent="-200065" defTabSz="1030332">
              <a:lnSpc>
                <a:spcPct val="100000"/>
              </a:lnSpc>
              <a:spcBef>
                <a:spcPts val="788"/>
              </a:spcBef>
              <a:buSzPct val="100000"/>
              <a:buAutoNum type="arabicPeriod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key steps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7"/>
          </p:nvPr>
        </p:nvSpPr>
        <p:spPr>
          <a:xfrm>
            <a:off x="446484" y="5581818"/>
            <a:ext cx="262532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deliverable/outcome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8"/>
          </p:nvPr>
        </p:nvSpPr>
        <p:spPr>
          <a:xfrm>
            <a:off x="3259338" y="5581818"/>
            <a:ext cx="5447109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List resources required / used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654850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3" name="Shape 83"/>
          <p:cNvSpPr/>
          <p:nvPr/>
        </p:nvSpPr>
        <p:spPr>
          <a:xfrm flipV="1">
            <a:off x="6063258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4" name="Shape 84"/>
          <p:cNvSpPr/>
          <p:nvPr/>
        </p:nvSpPr>
        <p:spPr>
          <a:xfrm flipV="1">
            <a:off x="446484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summary</a:t>
            </a:r>
          </a:p>
        </p:txBody>
      </p:sp>
      <p:sp>
        <p:nvSpPr>
          <p:cNvPr id="86" name="Shape 86"/>
          <p:cNvSpPr/>
          <p:nvPr/>
        </p:nvSpPr>
        <p:spPr>
          <a:xfrm>
            <a:off x="6072188" y="2242270"/>
            <a:ext cx="262532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challenge / question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Case study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4"/>
          </p:nvPr>
        </p:nvSpPr>
        <p:spPr>
          <a:xfrm>
            <a:off x="6072188" y="2790908"/>
            <a:ext cx="2625328" cy="73866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problem or challenge faced and key case questions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quarter" idx="15"/>
          </p:nvPr>
        </p:nvSpPr>
        <p:spPr>
          <a:xfrm>
            <a:off x="446484" y="2790910"/>
            <a:ext cx="5429250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context and background including relevant data/evidence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6"/>
          </p:nvPr>
        </p:nvSpPr>
        <p:spPr>
          <a:xfrm>
            <a:off x="446485" y="1383529"/>
            <a:ext cx="8251031" cy="679837"/>
          </a:xfrm>
          <a:prstGeom prst="rect">
            <a:avLst/>
          </a:prstGeom>
        </p:spPr>
        <p:txBody>
          <a:bodyPr anchor="t"/>
          <a:lstStyle>
            <a:lvl1pPr>
              <a:lnSpc>
                <a:spcPts val="3940"/>
              </a:lnSpc>
              <a:defRPr sz="4300" b="1" cap="all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company name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941467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MA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C_B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651" y="1460658"/>
            <a:ext cx="4472849" cy="484234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1" name="Shape 101"/>
          <p:cNvSpPr>
            <a:spLocks noGrp="1"/>
          </p:cNvSpPr>
          <p:nvPr>
            <p:ph sz="half" idx="3"/>
          </p:nvPr>
        </p:nvSpPr>
        <p:spPr>
          <a:xfrm>
            <a:off x="2536033" y="1693628"/>
            <a:ext cx="4098727" cy="308908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6524211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MAC Book P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Stock_000008824584Medium.png"/>
          <p:cNvPicPr>
            <a:picLocks noChangeAspect="1"/>
          </p:cNvPicPr>
          <p:nvPr/>
        </p:nvPicPr>
        <p:blipFill>
          <a:blip r:embed="rId2">
            <a:extLst/>
          </a:blip>
          <a:srcRect l="14941" t="11266" r="16114" b="15973"/>
          <a:stretch>
            <a:fillRect/>
          </a:stretch>
        </p:blipFill>
        <p:spPr>
          <a:xfrm>
            <a:off x="1965091" y="1461424"/>
            <a:ext cx="5152989" cy="4816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7" extrusionOk="0">
                <a:moveTo>
                  <a:pt x="2462" y="0"/>
                </a:moveTo>
                <a:lnTo>
                  <a:pt x="2321" y="120"/>
                </a:lnTo>
                <a:cubicBezTo>
                  <a:pt x="2125" y="285"/>
                  <a:pt x="2049" y="472"/>
                  <a:pt x="2033" y="839"/>
                </a:cubicBezTo>
                <a:cubicBezTo>
                  <a:pt x="2003" y="1513"/>
                  <a:pt x="1992" y="8893"/>
                  <a:pt x="2020" y="8918"/>
                </a:cubicBezTo>
                <a:cubicBezTo>
                  <a:pt x="2059" y="8953"/>
                  <a:pt x="2058" y="9828"/>
                  <a:pt x="2019" y="9884"/>
                </a:cubicBezTo>
                <a:cubicBezTo>
                  <a:pt x="1999" y="9913"/>
                  <a:pt x="1980" y="11111"/>
                  <a:pt x="1967" y="13240"/>
                </a:cubicBezTo>
                <a:cubicBezTo>
                  <a:pt x="1948" y="16363"/>
                  <a:pt x="1944" y="16553"/>
                  <a:pt x="1893" y="16593"/>
                </a:cubicBezTo>
                <a:cubicBezTo>
                  <a:pt x="1862" y="16616"/>
                  <a:pt x="1773" y="16767"/>
                  <a:pt x="1694" y="16929"/>
                </a:cubicBezTo>
                <a:cubicBezTo>
                  <a:pt x="1493" y="17338"/>
                  <a:pt x="947" y="18421"/>
                  <a:pt x="433" y="19429"/>
                </a:cubicBezTo>
                <a:lnTo>
                  <a:pt x="0" y="20278"/>
                </a:lnTo>
                <a:lnTo>
                  <a:pt x="0" y="20765"/>
                </a:lnTo>
                <a:lnTo>
                  <a:pt x="0" y="21251"/>
                </a:lnTo>
                <a:lnTo>
                  <a:pt x="115" y="21343"/>
                </a:lnTo>
                <a:cubicBezTo>
                  <a:pt x="237" y="21440"/>
                  <a:pt x="527" y="21561"/>
                  <a:pt x="704" y="21590"/>
                </a:cubicBezTo>
                <a:cubicBezTo>
                  <a:pt x="763" y="21600"/>
                  <a:pt x="1106" y="21600"/>
                  <a:pt x="1468" y="21590"/>
                </a:cubicBezTo>
                <a:cubicBezTo>
                  <a:pt x="2758" y="21557"/>
                  <a:pt x="12814" y="21480"/>
                  <a:pt x="16903" y="21472"/>
                </a:cubicBezTo>
                <a:lnTo>
                  <a:pt x="21063" y="21465"/>
                </a:lnTo>
                <a:lnTo>
                  <a:pt x="21263" y="21368"/>
                </a:lnTo>
                <a:cubicBezTo>
                  <a:pt x="21600" y="21204"/>
                  <a:pt x="21599" y="21203"/>
                  <a:pt x="21599" y="20683"/>
                </a:cubicBezTo>
                <a:lnTo>
                  <a:pt x="21599" y="20235"/>
                </a:lnTo>
                <a:lnTo>
                  <a:pt x="21085" y="19210"/>
                </a:lnTo>
                <a:cubicBezTo>
                  <a:pt x="20803" y="18647"/>
                  <a:pt x="20424" y="17891"/>
                  <a:pt x="20244" y="17531"/>
                </a:cubicBezTo>
                <a:cubicBezTo>
                  <a:pt x="20065" y="17170"/>
                  <a:pt x="19876" y="16808"/>
                  <a:pt x="19826" y="16727"/>
                </a:cubicBezTo>
                <a:lnTo>
                  <a:pt x="19736" y="16580"/>
                </a:lnTo>
                <a:lnTo>
                  <a:pt x="19719" y="14853"/>
                </a:lnTo>
                <a:cubicBezTo>
                  <a:pt x="19709" y="13745"/>
                  <a:pt x="19692" y="13105"/>
                  <a:pt x="19671" y="13070"/>
                </a:cubicBezTo>
                <a:cubicBezTo>
                  <a:pt x="19629" y="12997"/>
                  <a:pt x="19632" y="10963"/>
                  <a:pt x="19675" y="10926"/>
                </a:cubicBezTo>
                <a:cubicBezTo>
                  <a:pt x="19694" y="10909"/>
                  <a:pt x="19691" y="10874"/>
                  <a:pt x="19668" y="10834"/>
                </a:cubicBezTo>
                <a:cubicBezTo>
                  <a:pt x="19639" y="10785"/>
                  <a:pt x="19638" y="10749"/>
                  <a:pt x="19664" y="10690"/>
                </a:cubicBezTo>
                <a:cubicBezTo>
                  <a:pt x="19689" y="10632"/>
                  <a:pt x="19695" y="9310"/>
                  <a:pt x="19685" y="5764"/>
                </a:cubicBezTo>
                <a:cubicBezTo>
                  <a:pt x="19678" y="3099"/>
                  <a:pt x="19665" y="839"/>
                  <a:pt x="19656" y="742"/>
                </a:cubicBezTo>
                <a:cubicBezTo>
                  <a:pt x="19619" y="354"/>
                  <a:pt x="19414" y="114"/>
                  <a:pt x="19092" y="84"/>
                </a:cubicBezTo>
                <a:cubicBezTo>
                  <a:pt x="18953" y="71"/>
                  <a:pt x="6850" y="7"/>
                  <a:pt x="3396" y="2"/>
                </a:cubicBezTo>
                <a:lnTo>
                  <a:pt x="246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3" name="Shape 113"/>
          <p:cNvSpPr>
            <a:spLocks noGrp="1"/>
          </p:cNvSpPr>
          <p:nvPr>
            <p:ph sz="quarter" idx="3"/>
          </p:nvPr>
        </p:nvSpPr>
        <p:spPr>
          <a:xfrm>
            <a:off x="2643187" y="1729411"/>
            <a:ext cx="3830836" cy="3184497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347298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Pa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633" y="1419310"/>
            <a:ext cx="4813102" cy="502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" name="Shape 125"/>
          <p:cNvSpPr>
            <a:spLocks noGrp="1"/>
          </p:cNvSpPr>
          <p:nvPr>
            <p:ph sz="half" idx="3"/>
          </p:nvPr>
        </p:nvSpPr>
        <p:spPr>
          <a:xfrm>
            <a:off x="2687836" y="1967948"/>
            <a:ext cx="3821906" cy="384048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91840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" name="droppedImage.pdf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46485" y="715617"/>
            <a:ext cx="1991320" cy="28624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750470" y="1455090"/>
            <a:ext cx="8251031" cy="314871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46485" y="3733137"/>
            <a:ext cx="8251031" cy="256429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2pPr marL="406400" indent="-203200">
              <a:buSzPct val="70000"/>
              <a:buFont typeface="Lucida Grande"/>
              <a:buChar char="‣"/>
            </a:lvl2pPr>
            <a:lvl3pPr marL="609600" indent="-203200">
              <a:buSzPct val="70000"/>
              <a:buFont typeface="Lucida Grande"/>
              <a:buChar char="‣"/>
            </a:lvl3pPr>
            <a:lvl4pPr marL="812800" indent="-203200">
              <a:buSzPct val="70000"/>
              <a:buFont typeface="Lucida Grande"/>
              <a:buChar char="‣"/>
            </a:lvl4pPr>
            <a:lvl5pPr marL="1016000" indent="-203200">
              <a:buSzPct val="70000"/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439923" y="6462193"/>
            <a:ext cx="264357" cy="260661"/>
          </a:xfrm>
          <a:prstGeom prst="rect">
            <a:avLst/>
          </a:prstGeom>
          <a:ln w="12700"/>
        </p:spPr>
        <p:txBody>
          <a:bodyPr wrap="none" lIns="30010" tIns="30010" rIns="30010" bIns="30010" anchor="ctr">
            <a:spAutoFit/>
          </a:bodyPr>
          <a:lstStyle>
            <a:lvl1pPr algn="r">
              <a:defRPr sz="1300"/>
            </a:lvl1pPr>
          </a:lstStyle>
          <a:p>
            <a:pPr defTabSz="1030332" hangingPunct="0"/>
            <a:fld id="{86CB4B4D-7CA3-9044-876B-883B54F8677D}" type="slidenum">
              <a:rPr lang="en-US" kern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pPr defTabSz="1030332" hangingPunct="0"/>
              <a:t>‹#›</a:t>
            </a:fld>
            <a:endParaRPr lang="en-US" ker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49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xmlns:p14="http://schemas.microsoft.com/office/powerpoint/2010/main" spd="med"/>
  <p:txStyles>
    <p:titleStyle>
      <a:lvl1pPr marL="0" marR="0" indent="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6005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2010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480156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640207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800258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96031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120362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28041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body" idx="13"/>
          </p:nvPr>
        </p:nvSpPr>
        <p:spPr>
          <a:xfrm>
            <a:off x="446485" y="5426765"/>
            <a:ext cx="8251031" cy="70166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E52123"/>
                </a:solidFill>
              </a:defRPr>
            </a:pPr>
            <a:r>
              <a:rPr lang="en-US" dirty="0" smtClean="0"/>
              <a:t>Fernando Pombeiro</a:t>
            </a:r>
            <a:endParaRPr dirty="0"/>
          </a:p>
          <a:p>
            <a:pPr>
              <a:defRPr sz="2800">
                <a:solidFill>
                  <a:srgbClr val="EAEAEA"/>
                </a:solidFill>
              </a:defRPr>
            </a:pPr>
            <a:r>
              <a:rPr lang="en-US" dirty="0" smtClean="0"/>
              <a:t>Manager, BI Engineering</a:t>
            </a:r>
            <a:r>
              <a:rPr dirty="0" smtClean="0"/>
              <a:t>, </a:t>
            </a:r>
            <a:r>
              <a:rPr lang="en-US" dirty="0" smtClean="0"/>
              <a:t>Fandango</a:t>
            </a:r>
            <a:endParaRPr dirty="0"/>
          </a:p>
        </p:txBody>
      </p:sp>
      <p:sp>
        <p:nvSpPr>
          <p:cNvPr id="291" name="Shape 291"/>
          <p:cNvSpPr>
            <a:spLocks noGrp="1"/>
          </p:cNvSpPr>
          <p:nvPr>
            <p:ph type="body" idx="14"/>
          </p:nvPr>
        </p:nvSpPr>
        <p:spPr>
          <a:xfrm>
            <a:off x="446485" y="1478946"/>
            <a:ext cx="8251031" cy="178664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</a:lvl1pPr>
          </a:lstStyle>
          <a:p>
            <a:r>
              <a:rPr lang="en-US" sz="5400" dirty="0" smtClean="0"/>
              <a:t>Data analytics </a:t>
            </a:r>
            <a:r>
              <a:rPr lang="en-US" sz="5400" dirty="0" smtClean="0"/>
              <a:t>and metrics for circus marketing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9676956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Gathering big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we’ve talked about ways of gathering </a:t>
            </a:r>
            <a:r>
              <a:rPr lang="en-US" b="1" dirty="0" smtClean="0"/>
              <a:t>anecdotal</a:t>
            </a:r>
            <a:r>
              <a:rPr lang="en-US" dirty="0" smtClean="0"/>
              <a:t> data- but what are some of the ways that we gather </a:t>
            </a:r>
            <a:r>
              <a:rPr lang="en-US" b="1" dirty="0" smtClean="0"/>
              <a:t>statistical</a:t>
            </a:r>
            <a:r>
              <a:rPr lang="en-US" dirty="0" smtClean="0"/>
              <a:t> data? </a:t>
            </a:r>
          </a:p>
          <a:p>
            <a:pPr marL="680269" lvl="1" indent="-160101"/>
            <a:r>
              <a:rPr lang="en-US" b="1" dirty="0" smtClean="0"/>
              <a:t>Application Program Interfaces</a:t>
            </a:r>
          </a:p>
          <a:p>
            <a:pPr marL="680269" lvl="1" indent="-160101"/>
            <a:r>
              <a:rPr lang="en-US" b="1" dirty="0" smtClean="0"/>
              <a:t>Web Scrapers</a:t>
            </a:r>
          </a:p>
          <a:p>
            <a:pPr marL="680269" lvl="1" indent="-160101"/>
            <a:r>
              <a:rPr lang="en-US" b="1" dirty="0" smtClean="0"/>
              <a:t>Database searches</a:t>
            </a:r>
          </a:p>
          <a:p>
            <a:pPr marL="680269" lvl="1" indent="-160101"/>
            <a:r>
              <a:rPr lang="en-US" b="1" dirty="0" smtClean="0"/>
              <a:t>File Transfer Protocols</a:t>
            </a:r>
          </a:p>
          <a:p>
            <a:pPr marL="680269" lvl="1" indent="-160101"/>
            <a:r>
              <a:rPr lang="en-US" b="1" dirty="0" smtClean="0"/>
              <a:t>Third party vendors</a:t>
            </a:r>
          </a:p>
          <a:p>
            <a:pPr marL="680269" lvl="1" indent="-160101"/>
            <a:r>
              <a:rPr lang="en-US" b="1" dirty="0" smtClean="0"/>
              <a:t>Cookies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44323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74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Application program interfaces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an </a:t>
            </a:r>
            <a:r>
              <a:rPr lang="en-US" b="1" dirty="0" smtClean="0"/>
              <a:t>Application Program Interface</a:t>
            </a:r>
            <a:r>
              <a:rPr lang="en-US" dirty="0" smtClean="0"/>
              <a:t> is basically a way for one computer to query another for information.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Any time you go on any website, anywhere, in the entire world this is basically what is happening- your computer reaches out to the server and says “HEY! Give me some data! I want cute cat videos </a:t>
            </a:r>
            <a:r>
              <a:rPr lang="en-US" i="1" dirty="0" smtClean="0"/>
              <a:t>NOW!!</a:t>
            </a:r>
            <a:r>
              <a:rPr lang="en-US" dirty="0" smtClean="0"/>
              <a:t>” and the </a:t>
            </a:r>
            <a:r>
              <a:rPr lang="en-US" b="1" dirty="0" smtClean="0"/>
              <a:t>server</a:t>
            </a:r>
            <a:r>
              <a:rPr lang="en-US" dirty="0" smtClean="0"/>
              <a:t> does what it’s name implies- it </a:t>
            </a:r>
            <a:r>
              <a:rPr lang="en-US" b="1" dirty="0" smtClean="0"/>
              <a:t>serves</a:t>
            </a:r>
            <a:r>
              <a:rPr lang="en-US" dirty="0" smtClean="0"/>
              <a:t> them to you.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API calls are exactly the same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replies with exactly the data that you asked for- in a very stripped down form.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4667251"/>
            <a:ext cx="4356454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27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Web Scrapers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In the less sophisticated “the website I am curious about doesn’t have an API” world there are “web scrapers”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These pretty much do  the same thing as an API but make you sift through a ton of HTML to get where you’re going.</a:t>
            </a:r>
            <a:endParaRPr lang="en-US" dirty="0"/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This is obviously a far from ideal solution- but a lot of websites that offer, for example, sports scores, don’t have an API that we can hit- so programmers: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Write a program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Grab all of the HTML from the page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Throw out everything but the key metrics.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9" y="5397500"/>
            <a:ext cx="2825751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293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Database searches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Another possible way to gather data is via direct </a:t>
            </a:r>
            <a:r>
              <a:rPr lang="en-US" b="1" dirty="0" smtClean="0"/>
              <a:t>Database Searches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My company might have direct access to another company database (what they want us to see) via a login/password.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My company logs into the </a:t>
            </a:r>
            <a:r>
              <a:rPr lang="en-US" dirty="0" err="1" smtClean="0"/>
              <a:t>databse</a:t>
            </a:r>
            <a:r>
              <a:rPr lang="en-US" dirty="0" smtClean="0"/>
              <a:t>, takes what we need, and stores the data in our own database.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95725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58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File transfer protocols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Imagine if a company just wrote down a bunch of data on a note and left it wrapped in a newspaper on a park bench at noon every third Sunday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This is basically what happens with </a:t>
            </a:r>
            <a:r>
              <a:rPr lang="en-US" b="1" dirty="0" smtClean="0"/>
              <a:t>File Transfer Protocols</a:t>
            </a:r>
            <a:r>
              <a:rPr lang="en-US" dirty="0" smtClean="0"/>
              <a:t>- where a company puts it’s data into a drop box and we pick it up and put it into our database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Think of </a:t>
            </a:r>
            <a:r>
              <a:rPr lang="en-US" b="1" dirty="0" err="1" smtClean="0"/>
              <a:t>Dropbox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5" y="3660775"/>
            <a:ext cx="3978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16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Third party vendors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Another great source of data is </a:t>
            </a:r>
            <a:r>
              <a:rPr lang="en-US" b="1" dirty="0" smtClean="0"/>
              <a:t>Third Party Vendors</a:t>
            </a:r>
            <a:r>
              <a:rPr lang="en-US" dirty="0" smtClean="0"/>
              <a:t> who make a living selling customer data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There are several of these out there and, well- if you want to be off the grid- </a:t>
            </a:r>
            <a:r>
              <a:rPr lang="en-US" b="1" dirty="0" smtClean="0"/>
              <a:t>don</a:t>
            </a:r>
            <a:r>
              <a:rPr lang="fr-FR" b="1" dirty="0" smtClean="0"/>
              <a:t>’</a:t>
            </a:r>
            <a:r>
              <a:rPr lang="en-US" b="1" dirty="0" smtClean="0"/>
              <a:t>t</a:t>
            </a:r>
            <a:r>
              <a:rPr lang="en-US" dirty="0" smtClean="0"/>
              <a:t> utilize credit cards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</a:t>
            </a:r>
            <a:r>
              <a:rPr lang="en-US" b="1" dirty="0" smtClean="0"/>
              <a:t>third party vendors</a:t>
            </a:r>
            <a:r>
              <a:rPr lang="en-US" dirty="0" smtClean="0"/>
              <a:t> frequently communicate demographic information with private companies to allow us targeted marketing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They frequently send information via either API or FTP 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96" y="4460874"/>
            <a:ext cx="3144204" cy="2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736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Cookies!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Ever wonder how if you glance at a web page one minute, within three minutes you’ll see advertisements for that item on separate web pages?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Your browser most likely collects </a:t>
            </a:r>
            <a:r>
              <a:rPr lang="en-US" b="1" dirty="0" smtClean="0"/>
              <a:t>cookies</a:t>
            </a:r>
            <a:r>
              <a:rPr lang="en-US" dirty="0" smtClean="0"/>
              <a:t> which track what websites you visited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These are not always evil (</a:t>
            </a:r>
            <a:r>
              <a:rPr lang="en-US" b="1" dirty="0" smtClean="0"/>
              <a:t>cookies </a:t>
            </a:r>
            <a:r>
              <a:rPr lang="en-US" dirty="0" smtClean="0"/>
              <a:t>never are!)- they are intended for numerous other things like making sure that the website you utilize loads faster from a cache and so forth.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That being said- </a:t>
            </a:r>
            <a:r>
              <a:rPr lang="en-US" b="1" dirty="0" smtClean="0"/>
              <a:t>companies can totally see what websites you’ve been visiting</a:t>
            </a:r>
            <a:r>
              <a:rPr lang="en-US" dirty="0" smtClean="0"/>
              <a:t> which is how we can advertise to you.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36" y="5048249"/>
            <a:ext cx="2976563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397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Database Structures and </a:t>
            </a:r>
            <a:r>
              <a:rPr lang="en-US" dirty="0" err="1" smtClean="0"/>
              <a:t>RANks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FOURTH in command: TABLES</a:t>
            </a:r>
            <a:endParaRPr lang="en-US" dirty="0"/>
          </a:p>
          <a:p>
            <a:pPr marL="680269" lvl="1" indent="-160101"/>
            <a:r>
              <a:rPr lang="en-US" dirty="0" smtClean="0"/>
              <a:t>FOURTH in our rank structure we get to TABLES. </a:t>
            </a:r>
          </a:p>
          <a:p>
            <a:pPr marL="680269" lvl="1" indent="-160101"/>
            <a:r>
              <a:rPr lang="en-US" dirty="0" smtClean="0"/>
              <a:t>SQL tables are JUST EXCEL SPREADSHEETS- think of them that way! </a:t>
            </a:r>
          </a:p>
          <a:p>
            <a:pPr marL="680269" lvl="1" indent="-160101"/>
            <a:r>
              <a:rPr lang="en-US" dirty="0" smtClean="0"/>
              <a:t>A SCHEMA can have multiple TABLES in it. </a:t>
            </a:r>
          </a:p>
          <a:p>
            <a:pPr marL="680269" lvl="1" indent="-160101"/>
            <a:r>
              <a:rPr lang="en-US" dirty="0"/>
              <a:t>(Think excel WORKBOOK with several SHEETS)</a:t>
            </a:r>
          </a:p>
          <a:p>
            <a:pPr marL="680269" lvl="1" indent="-16010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12" y="4082304"/>
            <a:ext cx="6910199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921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9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Options for storing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at a broad level we have numerous options for storing all of this great data that we just pulled down from numerous sources:</a:t>
            </a:r>
          </a:p>
          <a:p>
            <a:pPr marL="680269" lvl="1" indent="-160101"/>
            <a:r>
              <a:rPr lang="en-US" dirty="0" smtClean="0"/>
              <a:t>Excel spreadsheets</a:t>
            </a:r>
          </a:p>
          <a:p>
            <a:pPr marL="680269" lvl="1" indent="-160101"/>
            <a:r>
              <a:rPr lang="en-US" dirty="0" smtClean="0"/>
              <a:t>Table based Databases:</a:t>
            </a:r>
          </a:p>
          <a:p>
            <a:pPr marL="1040385" lvl="2" indent="-160101"/>
            <a:r>
              <a:rPr lang="en-US" dirty="0" smtClean="0"/>
              <a:t>Amazon Web Services</a:t>
            </a:r>
          </a:p>
          <a:p>
            <a:pPr marL="1040385" lvl="2" indent="-160101"/>
            <a:r>
              <a:rPr lang="en-US" dirty="0" smtClean="0"/>
              <a:t>SQL</a:t>
            </a:r>
          </a:p>
          <a:p>
            <a:pPr marL="680269" lvl="1" indent="-160101"/>
            <a:r>
              <a:rPr lang="en-US" dirty="0" smtClean="0"/>
              <a:t>Unstructured solutions:</a:t>
            </a:r>
          </a:p>
          <a:p>
            <a:pPr marL="1040385" lvl="2" indent="-160101"/>
            <a:r>
              <a:rPr lang="en-US" dirty="0" err="1" smtClean="0"/>
              <a:t>Hadoop</a:t>
            </a:r>
            <a:endParaRPr lang="en-US" dirty="0" smtClean="0"/>
          </a:p>
          <a:p>
            <a:pPr marL="1040385" lvl="2" indent="-160101"/>
            <a:r>
              <a:rPr lang="en-US" dirty="0" smtClean="0"/>
              <a:t>Elastic Map Reduce</a:t>
            </a:r>
          </a:p>
          <a:p>
            <a:pPr marL="1040385" lvl="2" indent="-160101"/>
            <a:r>
              <a:rPr lang="en-US" dirty="0" err="1" smtClean="0"/>
              <a:t>MongoDB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04" y="34290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26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analytics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Understand how analytics is utilized in modern business communities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Understand some of the technological tools utilized to gather data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How machine learning is taking hold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Where do we go from here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723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Excel spreadsheets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Very common industry standard</a:t>
            </a:r>
          </a:p>
          <a:p>
            <a:pPr marL="680269" lvl="1" indent="-160101"/>
            <a:r>
              <a:rPr lang="en-US" dirty="0" smtClean="0"/>
              <a:t>Relatively short training time</a:t>
            </a:r>
          </a:p>
          <a:p>
            <a:pPr marL="680269" lvl="1" indent="-160101"/>
            <a:r>
              <a:rPr lang="en-US" dirty="0" smtClean="0"/>
              <a:t>Can be customized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Holds, like, NO real amount data (~ 1 million rows)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VERY slow and cumbersome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Crashes often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54" y="444500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30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MYSQL/MSSQL/Oracle/</a:t>
            </a:r>
            <a:r>
              <a:rPr lang="en-US" dirty="0" err="1" smtClean="0"/>
              <a:t>Vertica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Some (MYSQL) are cheap</a:t>
            </a:r>
          </a:p>
          <a:p>
            <a:pPr marL="680269" lvl="1" indent="-160101"/>
            <a:r>
              <a:rPr lang="en-US" dirty="0" smtClean="0"/>
              <a:t>Scalable and easy to manage</a:t>
            </a:r>
          </a:p>
          <a:p>
            <a:pPr marL="680269" lvl="1" indent="-160101"/>
            <a:r>
              <a:rPr lang="en-US" dirty="0" smtClean="0"/>
              <a:t>Excellent way to retrieve data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No visualization layer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Expensive- you need DBAs, analysts with </a:t>
            </a:r>
            <a:r>
              <a:rPr lang="en-US" dirty="0" err="1" smtClean="0"/>
              <a:t>skillz</a:t>
            </a:r>
            <a:endParaRPr lang="en-US" dirty="0" smtClean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Only good up to ~ 10 million rows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00" y="4901979"/>
            <a:ext cx="2068191" cy="1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999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sql</a:t>
            </a:r>
            <a:r>
              <a:rPr lang="en-US" dirty="0" smtClean="0"/>
              <a:t> databases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SQL is table based- think of excel but </a:t>
            </a:r>
            <a:r>
              <a:rPr lang="en-US" b="1" dirty="0" smtClean="0"/>
              <a:t>much</a:t>
            </a:r>
            <a:r>
              <a:rPr lang="en-US" dirty="0" smtClean="0"/>
              <a:t> more powerful!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 Relational Database Management System is just a series of excel spreadsheets that all connect to each other. </a:t>
            </a:r>
            <a:endParaRPr lang="en-US" dirty="0"/>
          </a:p>
          <a:p>
            <a:pPr marL="680269" lvl="1" indent="-160101"/>
            <a:r>
              <a:rPr lang="en-US" b="1" dirty="0" smtClean="0"/>
              <a:t>MYSQL:</a:t>
            </a:r>
            <a:r>
              <a:rPr lang="en-US" dirty="0" smtClean="0"/>
              <a:t> Open source, free, efficient to ~ 10 million rows</a:t>
            </a:r>
          </a:p>
          <a:p>
            <a:pPr marL="680269" lvl="1" indent="-160101"/>
            <a:r>
              <a:rPr lang="en-US" b="1" dirty="0" smtClean="0"/>
              <a:t>MSSQL:</a:t>
            </a:r>
            <a:r>
              <a:rPr lang="en-US" dirty="0" smtClean="0"/>
              <a:t> Windows based so- not open source but </a:t>
            </a:r>
            <a:r>
              <a:rPr lang="en-US" b="1" dirty="0" smtClean="0"/>
              <a:t>exceptionally</a:t>
            </a:r>
            <a:r>
              <a:rPr lang="en-US" dirty="0" smtClean="0"/>
              <a:t> flexible and good to ~ 30 million rows</a:t>
            </a:r>
          </a:p>
          <a:p>
            <a:pPr marL="680269" lvl="1" indent="-160101"/>
            <a:r>
              <a:rPr lang="en-US" b="1" dirty="0" smtClean="0"/>
              <a:t>POSTGRESQL:</a:t>
            </a:r>
            <a:r>
              <a:rPr lang="en-US" dirty="0" smtClean="0"/>
              <a:t> Object based- similar to the others- good to ~200 million rows.</a:t>
            </a:r>
          </a:p>
          <a:p>
            <a:pPr marL="680269" lvl="1" indent="-160101"/>
            <a:r>
              <a:rPr lang="en-US" b="1" dirty="0" smtClean="0"/>
              <a:t>REDSHIFT:</a:t>
            </a:r>
            <a:r>
              <a:rPr lang="en-US" dirty="0" smtClean="0"/>
              <a:t> POSTGRES based tables that really work well above 25 million rows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45" y="4901979"/>
            <a:ext cx="1377986" cy="18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2258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 organization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Most companies that utilize SQL use some kind of basic and easy to understand SQL table structure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Think of excel spreadsheets that you use- one might have transactions by day and another has data about customers…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74" y="3149268"/>
            <a:ext cx="6919578" cy="31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973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NOSQL solutions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Horizontally scalable (in theory to infinity)</a:t>
            </a:r>
          </a:p>
          <a:p>
            <a:pPr marL="680269" lvl="1" indent="-160101"/>
            <a:r>
              <a:rPr lang="en-US" dirty="0" smtClean="0"/>
              <a:t>AWESOME at maintaining data through a catastrophe</a:t>
            </a:r>
          </a:p>
          <a:p>
            <a:pPr marL="680269" lvl="1" indent="-160101"/>
            <a:r>
              <a:rPr lang="en-US" dirty="0" smtClean="0"/>
              <a:t>Need more space? Just add nodes…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  <a:endParaRPr lang="en-US" dirty="0" smtClean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Very difficult to program/traverse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Highly skilled operators so VERY expensive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Slow (at times)- can’t be used for production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861" y="5079355"/>
            <a:ext cx="1639225" cy="15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28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NOSQL solutions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err="1" smtClean="0"/>
              <a:t>Hadoop</a:t>
            </a:r>
            <a:r>
              <a:rPr lang="en-US" b="1" dirty="0" smtClean="0"/>
              <a:t>:</a:t>
            </a:r>
          </a:p>
          <a:p>
            <a:pPr marL="680269" lvl="1" indent="-160101"/>
            <a:r>
              <a:rPr lang="en-US" dirty="0" smtClean="0"/>
              <a:t>Utilizes </a:t>
            </a:r>
            <a:r>
              <a:rPr lang="en-US" dirty="0" err="1" smtClean="0"/>
              <a:t>MapReduce</a:t>
            </a:r>
            <a:r>
              <a:rPr lang="en-US" dirty="0" smtClean="0"/>
              <a:t> to traverse key-value stores</a:t>
            </a:r>
          </a:p>
          <a:p>
            <a:pPr marL="680269" lvl="1" indent="-160101"/>
            <a:r>
              <a:rPr lang="en-US" dirty="0" smtClean="0"/>
              <a:t>Schema-less</a:t>
            </a:r>
          </a:p>
          <a:p>
            <a:pPr marL="680269" lvl="1" indent="-160101"/>
            <a:r>
              <a:rPr lang="en-US" dirty="0" smtClean="0"/>
              <a:t>Made up of connected nodes</a:t>
            </a:r>
          </a:p>
          <a:p>
            <a:pPr marL="680269" lvl="1" indent="-160101"/>
            <a:r>
              <a:rPr lang="en-US" dirty="0" smtClean="0"/>
              <a:t>Spreads data across multiple computers- 3 times!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MongoDB</a:t>
            </a:r>
            <a:r>
              <a:rPr lang="en-US" b="1" dirty="0" smtClean="0"/>
              <a:t>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Document based- so instead of excel sheets imagine old fashioned library cards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On each card there is data that describes objects- so you don’t have to have empty columns</a:t>
            </a:r>
          </a:p>
          <a:p>
            <a:pPr marL="160101" indent="-160101"/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44" y="5168900"/>
            <a:ext cx="3345456" cy="15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3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AWS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Lately most companies have been opting for Amazon Web services- which offer both </a:t>
            </a:r>
            <a:r>
              <a:rPr lang="en-US" b="1" dirty="0" err="1" smtClean="0"/>
              <a:t>Hadoop</a:t>
            </a:r>
            <a:r>
              <a:rPr lang="en-US" dirty="0" smtClean="0"/>
              <a:t> and </a:t>
            </a:r>
            <a:r>
              <a:rPr lang="en-US" b="1" dirty="0" smtClean="0"/>
              <a:t>SQL </a:t>
            </a:r>
            <a:r>
              <a:rPr lang="en-US" dirty="0" smtClean="0"/>
              <a:t>type data storage in the cloud.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AWS</a:t>
            </a:r>
            <a:r>
              <a:rPr lang="en-US" dirty="0" smtClean="0"/>
              <a:t> SQL solution is known as </a:t>
            </a:r>
            <a:r>
              <a:rPr lang="en-US" b="1" dirty="0" smtClean="0"/>
              <a:t>REDSHIFT</a:t>
            </a:r>
            <a:r>
              <a:rPr lang="en-US" dirty="0" smtClean="0"/>
              <a:t>- and it is based on </a:t>
            </a:r>
            <a:r>
              <a:rPr lang="en-US" b="1" dirty="0" smtClean="0"/>
              <a:t>POSTGRESQL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AWS</a:t>
            </a:r>
            <a:r>
              <a:rPr lang="en-US" dirty="0" smtClean="0"/>
              <a:t> Unstructured (NOSQL) data solution is commonly referred to as </a:t>
            </a:r>
            <a:r>
              <a:rPr lang="en-US" b="1" dirty="0" smtClean="0"/>
              <a:t>EMR </a:t>
            </a:r>
            <a:r>
              <a:rPr lang="en-US" dirty="0" smtClean="0"/>
              <a:t>or </a:t>
            </a:r>
            <a:r>
              <a:rPr lang="en-US" b="1" dirty="0" smtClean="0"/>
              <a:t>Elastic Map Reduce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Either one of these offer cloud storage that promises security, versatility, and very low chances of lost data.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But they cost significant amounts of $$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36" y="5327597"/>
            <a:ext cx="2489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538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</p:spPr>
        <p:txBody>
          <a:bodyPr/>
          <a:lstStyle/>
          <a:p>
            <a:r>
              <a:rPr lang="en-US" dirty="0" smtClean="0"/>
              <a:t>Getting data out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075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Understanding and aggregating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first thing to understand about data analysis is that, generally speaking, it’s </a:t>
            </a:r>
            <a:r>
              <a:rPr lang="en-US" b="1" dirty="0" smtClean="0"/>
              <a:t>all about the aggregation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Most databases hold so much information that they are (literally) beyond what the human brain can comprehend.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Aggregation is taking the data and grouping on a single aspect.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Think of repeating names on a transaction sheet- you can sum or count other aspects by that name so that each name shows up once but the totals show up in the adjacent column.</a:t>
            </a:r>
          </a:p>
        </p:txBody>
      </p:sp>
    </p:spTree>
    <p:extLst>
      <p:ext uri="{BB962C8B-B14F-4D97-AF65-F5344CB8AC3E}">
        <p14:creationId xmlns:p14="http://schemas.microsoft.com/office/powerpoint/2010/main" val="7773466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Understanding and aggregating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Lately there have been numerous programs to try to help with this part of the process. Basically these act as data visualization layers:</a:t>
            </a:r>
          </a:p>
          <a:p>
            <a:pPr marL="680269" lvl="1" indent="-160101"/>
            <a:r>
              <a:rPr lang="en-US" dirty="0" smtClean="0"/>
              <a:t>Tableau</a:t>
            </a:r>
          </a:p>
          <a:p>
            <a:pPr marL="680269" lvl="1" indent="-160101"/>
            <a:r>
              <a:rPr lang="en-US" dirty="0" smtClean="0"/>
              <a:t>Periscope</a:t>
            </a:r>
          </a:p>
          <a:p>
            <a:pPr marL="680269" lvl="1" indent="-160101"/>
            <a:r>
              <a:rPr lang="en-US" dirty="0" err="1" smtClean="0"/>
              <a:t>Microstrategy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And there are some coding languages that help to traverse large data sets and get insights such as: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Spark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Python Pandas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124688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Marketing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48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Tableau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Tableau is the most popular visualization layer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allows users to do data aggregation on the Tableau level by loading data into POSTGRES tables (called extracts) and then visualizing them.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also allows reports to be quickly published and users to filter for their own data. This means that data is disseminated quickly and efficiently in an organization without a ton of front e </a:t>
            </a:r>
            <a:r>
              <a:rPr lang="en-US" dirty="0" err="1" smtClean="0"/>
              <a:t>nd</a:t>
            </a:r>
            <a:r>
              <a:rPr lang="en-US" dirty="0" smtClean="0"/>
              <a:t> work.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Downside: It’s </a:t>
            </a:r>
            <a:r>
              <a:rPr lang="en-US" b="1" dirty="0" smtClean="0"/>
              <a:t>very</a:t>
            </a:r>
            <a:r>
              <a:rPr lang="en-US" dirty="0" smtClean="0"/>
              <a:t> expensive.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61" y="4364106"/>
            <a:ext cx="591809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17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periscope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Periscope is a relatively new kid on the block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basically takes SQL and creates visualizations in real time for the user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user can then publish these visualizations to allow them to be disseminated throughout an organization.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Disadvantages:</a:t>
            </a:r>
            <a:r>
              <a:rPr lang="en-US" dirty="0" smtClean="0"/>
              <a:t> New and unproven and expensive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64" y="4323191"/>
            <a:ext cx="6769330" cy="20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5174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microstrategy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err="1" smtClean="0"/>
              <a:t>Microstrategy</a:t>
            </a:r>
            <a:r>
              <a:rPr lang="en-US" dirty="0" smtClean="0"/>
              <a:t> adds a visualization layer that does not require the user to know SQL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It’s a drag and drop system for reporting that can email reports, publish them, and help develop them quickly.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Disadvantages:</a:t>
            </a:r>
            <a:r>
              <a:rPr lang="en-US" dirty="0" smtClean="0"/>
              <a:t> Expensive and difficult to administer (you have to be careful how you set it up on your data warehouse)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49" y="4347356"/>
            <a:ext cx="3873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6773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spark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Spark is primarily used for a distributed data system like HADOOP- where you have data spread out across nodes (computers)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Spark </a:t>
            </a:r>
            <a:r>
              <a:rPr lang="en-US" b="1" dirty="0" smtClean="0"/>
              <a:t>is</a:t>
            </a:r>
            <a:r>
              <a:rPr lang="en-US" dirty="0" smtClean="0"/>
              <a:t> a language that can be accessed interactively – it speeds up </a:t>
            </a:r>
            <a:r>
              <a:rPr lang="en-US" dirty="0" err="1" smtClean="0"/>
              <a:t>mapreduce</a:t>
            </a:r>
            <a:r>
              <a:rPr lang="en-US" dirty="0" smtClean="0"/>
              <a:t> by doing more in-memory computing.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Basically- the issue with </a:t>
            </a:r>
            <a:r>
              <a:rPr lang="en-US" dirty="0" err="1" smtClean="0"/>
              <a:t>Hadoop</a:t>
            </a:r>
            <a:r>
              <a:rPr lang="en-US" dirty="0" smtClean="0"/>
              <a:t> has always been that it’s slow. SPARK can work in real time.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Downside:</a:t>
            </a:r>
            <a:r>
              <a:rPr lang="en-US" dirty="0" smtClean="0"/>
              <a:t> It requires advanced (expensive) coders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85" y="4508500"/>
            <a:ext cx="3771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743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/>
              <a:t> </a:t>
            </a:r>
            <a:r>
              <a:rPr lang="en-US" dirty="0" smtClean="0"/>
              <a:t>R is a coding language that takes large data sets in and utilizes </a:t>
            </a:r>
            <a:r>
              <a:rPr lang="en-US" dirty="0" err="1" smtClean="0"/>
              <a:t>dataframes</a:t>
            </a:r>
            <a:r>
              <a:rPr lang="en-US" dirty="0" smtClean="0"/>
              <a:t> and series to do calculations on that data.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R allows the user to parse large amounts of streaming data to look for insights- including cohort analysis, advanced statistics, and data modeling.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Drawback:</a:t>
            </a:r>
            <a:r>
              <a:rPr lang="en-US" dirty="0" smtClean="0"/>
              <a:t> Highly skilled coders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09" y="375019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14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pandas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/>
              <a:t> </a:t>
            </a:r>
            <a:r>
              <a:rPr lang="en-US" dirty="0" smtClean="0"/>
              <a:t>Pandas is basically “R” for python </a:t>
            </a:r>
            <a:r>
              <a:rPr lang="en-US" dirty="0" smtClean="0">
                <a:sym typeface="Wingdings"/>
              </a:rPr>
              <a:t>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It allows you to stream large amounts of data to a python application and then works out the data extremely quickly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>
                <a:sym typeface="Wingdings"/>
              </a:rPr>
              <a:t>It allows for advanced statistical analysis on the fly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4323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896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CONFUSED?</a:t>
            </a:r>
          </a:p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Good- </a:t>
            </a:r>
            <a:r>
              <a:rPr lang="en-US" sz="3200" b="1" dirty="0" smtClean="0">
                <a:solidFill>
                  <a:schemeClr val="bg1"/>
                </a:solidFill>
              </a:rPr>
              <a:t>ASK QUESTIONS!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5" y="2598616"/>
            <a:ext cx="3393746" cy="4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02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Fundamental to any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9668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There are two types of analytics (obviously): </a:t>
            </a:r>
          </a:p>
          <a:p>
            <a:pPr marL="680269" lvl="1" indent="-160101"/>
            <a:r>
              <a:rPr lang="en-US" dirty="0" smtClean="0"/>
              <a:t>Statistical (“Here’s how many people visited our Facebook page!”)</a:t>
            </a:r>
          </a:p>
          <a:p>
            <a:pPr marL="680269" lvl="1" indent="-160101"/>
            <a:r>
              <a:rPr lang="en-US" dirty="0" smtClean="0"/>
              <a:t>Anecdotal: (“Dude! Everyone in our Facebook page is FURIOUS!”)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Generally speaking the business world is moving away from the anecdotal model and seeking to react to statistical movements in their customer 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34" y="4432300"/>
            <a:ext cx="406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5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Anecdotal</a:t>
            </a:r>
            <a:r>
              <a:rPr lang="en-US" dirty="0" smtClean="0"/>
              <a:t> measures tend to be taken by surveys/feedback…however there are NUMEROUS shortcomings to this model: </a:t>
            </a:r>
            <a:endParaRPr lang="en-US" dirty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Data arrives slowly, in small batches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Customer must be engaged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Hawthorne effect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Skewed data points from small sample sizes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Extrapolation is difficult</a:t>
            </a:r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04" y="4244975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278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Statistical:</a:t>
            </a:r>
            <a:r>
              <a:rPr lang="en-US" dirty="0" smtClean="0"/>
              <a:t> We are having much more luck with this one because instead of following what the customer </a:t>
            </a:r>
            <a:r>
              <a:rPr lang="en-US" i="1" dirty="0" smtClean="0"/>
              <a:t>says</a:t>
            </a:r>
            <a:r>
              <a:rPr lang="en-US" dirty="0" smtClean="0"/>
              <a:t> we follow what the customer </a:t>
            </a:r>
            <a:r>
              <a:rPr lang="en-US" i="1" dirty="0" smtClean="0"/>
              <a:t>does</a:t>
            </a:r>
            <a:r>
              <a:rPr lang="en-US" dirty="0" smtClean="0"/>
              <a:t>….and this is a much better indicator of their true intentions (as anyone who has ever been in the dating pool knows).</a:t>
            </a:r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The term “</a:t>
            </a:r>
            <a:r>
              <a:rPr lang="en-US" b="1" dirty="0" smtClean="0"/>
              <a:t>Big Data”</a:t>
            </a:r>
            <a:r>
              <a:rPr lang="en-US" dirty="0" smtClean="0"/>
              <a:t> is becoming very vogue out there when mentioning analytics- and this deals mostly with the statistical side of things.</a:t>
            </a:r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956050"/>
            <a:ext cx="3733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3754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BIG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BIG DATA </a:t>
            </a:r>
            <a:r>
              <a:rPr lang="en-US" dirty="0" smtClean="0"/>
              <a:t>tends to refer to high volume, high velocity data (like web logs) that we store in a giant, virtual warehouse.</a:t>
            </a:r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b="1" dirty="0" smtClean="0"/>
              <a:t>BIG DATA </a:t>
            </a:r>
            <a:r>
              <a:rPr lang="en-US" dirty="0" smtClean="0"/>
              <a:t>can be broken down into the three parts that make up the entire structure: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Gathering</a:t>
            </a:r>
            <a:r>
              <a:rPr lang="en-US" dirty="0" smtClean="0"/>
              <a:t> data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Storing</a:t>
            </a:r>
            <a:r>
              <a:rPr lang="en-US" dirty="0" smtClean="0"/>
              <a:t> data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Parsing</a:t>
            </a:r>
            <a:r>
              <a:rPr lang="en-US" dirty="0" smtClean="0"/>
              <a:t> data</a:t>
            </a:r>
            <a:endParaRPr lang="en-US" b="1" dirty="0" smtClean="0"/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75" y="4324350"/>
            <a:ext cx="6810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3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Gathering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9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10759</TotalTime>
  <Words>3202</Words>
  <Application>Microsoft Macintosh PowerPoint</Application>
  <PresentationFormat>On-screen Show (4:3)</PresentationFormat>
  <Paragraphs>310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Fandango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Pombeiro</dc:creator>
  <cp:lastModifiedBy>Fernando Pombeiro</cp:lastModifiedBy>
  <cp:revision>44</cp:revision>
  <dcterms:created xsi:type="dcterms:W3CDTF">2016-10-18T00:32:08Z</dcterms:created>
  <dcterms:modified xsi:type="dcterms:W3CDTF">2017-01-30T00:18:28Z</dcterms:modified>
</cp:coreProperties>
</file>