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7" r:id="rId2"/>
    <p:sldId id="294" r:id="rId3"/>
    <p:sldId id="326" r:id="rId4"/>
    <p:sldId id="260" r:id="rId5"/>
    <p:sldId id="323" r:id="rId6"/>
    <p:sldId id="324" r:id="rId7"/>
    <p:sldId id="325" r:id="rId8"/>
    <p:sldId id="327" r:id="rId9"/>
    <p:sldId id="328" r:id="rId10"/>
    <p:sldId id="35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7" r:id="rId19"/>
    <p:sldId id="336" r:id="rId20"/>
    <p:sldId id="338" r:id="rId21"/>
    <p:sldId id="339" r:id="rId22"/>
    <p:sldId id="340" r:id="rId23"/>
    <p:sldId id="341" r:id="rId24"/>
    <p:sldId id="342" r:id="rId25"/>
    <p:sldId id="343" r:id="rId26"/>
    <p:sldId id="351" r:id="rId27"/>
    <p:sldId id="350" r:id="rId28"/>
    <p:sldId id="344" r:id="rId29"/>
    <p:sldId id="346" r:id="rId30"/>
    <p:sldId id="345" r:id="rId31"/>
    <p:sldId id="347" r:id="rId32"/>
    <p:sldId id="348" r:id="rId33"/>
    <p:sldId id="349" r:id="rId34"/>
    <p:sldId id="352" r:id="rId35"/>
    <p:sldId id="353" r:id="rId36"/>
    <p:sldId id="354" r:id="rId37"/>
    <p:sldId id="355" r:id="rId38"/>
    <p:sldId id="357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" d="100"/>
          <a:sy n="14" d="100"/>
        </p:scale>
        <p:origin x="-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106"/>
          <c:y val="0.0622698"/>
          <c:w val="0.806067"/>
          <c:h val="0.66147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ln w="152400" cap="flat">
              <a:solidFill>
                <a:srgbClr val="F33A4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ln w="152400" cap="flat">
              <a:solidFill>
                <a:srgbClr val="7A1744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ln w="152400" cap="flat">
              <a:solidFill>
                <a:srgbClr val="FFDC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ln w="152400" cap="flat">
              <a:solidFill>
                <a:srgbClr val="1ECBC8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ln w="152400" cap="flat">
              <a:solidFill>
                <a:srgbClr val="87E9D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ln w="152400" cap="flat">
              <a:solidFill>
                <a:srgbClr val="FFB0C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2521048"/>
        <c:axId val="2125943816"/>
      </c:lineChart>
      <c:catAx>
        <c:axId val="2122521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25943816"/>
        <c:crosses val="autoZero"/>
        <c:auto val="1"/>
        <c:lblAlgn val="ctr"/>
        <c:lblOffset val="100"/>
        <c:noMultiLvlLbl val="1"/>
      </c:catAx>
      <c:valAx>
        <c:axId val="2125943816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22521048"/>
        <c:crosses val="autoZero"/>
        <c:crossBetween val="midCat"/>
        <c:majorUnit val="25.0"/>
        <c:minorUnit val="12.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43581"/>
          <c:y val="0.855635"/>
          <c:w val="0.629187"/>
          <c:h val="0.144365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71505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33A4B"/>
              </a:solidFill>
              <a:ln w="9525" cap="flat">
                <a:noFill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FFB0C3"/>
              </a:solidFill>
              <a:ln w="9525" cap="flat">
                <a:noFill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FFDC00"/>
              </a:solidFill>
              <a:ln w="9525" cap="flat">
                <a:noFill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87E9DB"/>
              </a:solidFill>
              <a:ln w="9525" cap="flat">
                <a:noFill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1ECBC8"/>
              </a:solidFill>
              <a:ln w="9525" cap="flat">
                <a:noFill/>
                <a:round/>
              </a:ln>
              <a:effectLst/>
            </c:spPr>
          </c:dPt>
          <c:dLbls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 b="1" i="0" u="none" strike="noStrike">
                    <a:solidFill>
                      <a:srgbClr val="FFFFFF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91.0</c:v>
                </c:pt>
                <c:pt idx="1">
                  <c:v>76.0</c:v>
                </c:pt>
                <c:pt idx="2">
                  <c:v>28.0</c:v>
                </c:pt>
                <c:pt idx="3">
                  <c:v>26.0</c:v>
                </c:pt>
                <c:pt idx="4">
                  <c:v>21.0</c:v>
                </c:pt>
                <c:pt idx="5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282455"/>
          <c:y val="0.855217"/>
          <c:w val="0.955993"/>
          <c:h val="0.144783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7545"/>
          <c:y val="0.0667822"/>
          <c:w val="0.906245"/>
          <c:h val="0.6474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F33A4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FFB0C3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FFDC00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solidFill>
              <a:srgbClr val="87E9D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solidFill>
              <a:srgbClr val="1ECBC8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6071032"/>
        <c:axId val="2126074600"/>
      </c:barChart>
      <c:catAx>
        <c:axId val="2126071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26074600"/>
        <c:crosses val="autoZero"/>
        <c:auto val="1"/>
        <c:lblAlgn val="ctr"/>
        <c:lblOffset val="100"/>
        <c:noMultiLvlLbl val="1"/>
      </c:catAx>
      <c:valAx>
        <c:axId val="2126074600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26071032"/>
        <c:crosses val="autoZero"/>
        <c:crossBetween val="between"/>
        <c:majorUnit val="100.0"/>
        <c:minorUnit val="50.0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35814"/>
          <c:y val="0.846079"/>
          <c:w val="0.385008"/>
          <c:h val="0.153921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92384-F816-1E42-8B1E-461E7726626F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CFB1-29C8-1C43-985E-08FB1B4E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446485" y="5426765"/>
            <a:ext cx="8251031" cy="86177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652">
              <a:lnSpc>
                <a:spcPts val="2679"/>
              </a:lnSpc>
              <a:defRPr sz="2800">
                <a:solidFill>
                  <a:srgbClr val="EAEAEA"/>
                </a:solidFill>
              </a:defRPr>
            </a:lvl1pPr>
          </a:lstStyle>
          <a:p>
            <a:pPr defTabSz="1308100">
              <a:lnSpc>
                <a:spcPts val="3400"/>
              </a:lnSpc>
              <a:defRPr sz="2800">
                <a:solidFill>
                  <a:srgbClr val="E52123"/>
                </a:solidFill>
              </a:defRPr>
            </a:pPr>
            <a:r>
              <a:t>Insert Instructor Name</a:t>
            </a:r>
          </a:p>
          <a:p>
            <a:pPr defTabSz="1308100">
              <a:lnSpc>
                <a:spcPts val="3400"/>
              </a:lnSpc>
              <a:defRPr sz="2800">
                <a:solidFill>
                  <a:srgbClr val="EAEAEA"/>
                </a:solidFill>
              </a:defRPr>
            </a:pPr>
            <a:r>
              <a:t>Title, Company 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4"/>
          </p:nvPr>
        </p:nvSpPr>
        <p:spPr>
          <a:xfrm>
            <a:off x="446485" y="1478944"/>
            <a:ext cx="8251031" cy="2836182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11027"/>
              </a:lnSpc>
              <a:defRPr sz="9500" b="1" cap="all" spc="-188"/>
            </a:lvl1pPr>
          </a:lstStyle>
          <a:p>
            <a:r>
              <a:t>insert class title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7414772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Smart Phon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Stock_000016029046Medium_B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77" y="1233697"/>
            <a:ext cx="2843343" cy="5689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Stock_000016936841Medium_BW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6126" y="1288111"/>
            <a:ext cx="2598539" cy="5179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verizon-4g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2892" y="1276187"/>
            <a:ext cx="2098477" cy="512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973711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0" name="Shape 140"/>
          <p:cNvSpPr/>
          <p:nvPr/>
        </p:nvSpPr>
        <p:spPr>
          <a:xfrm>
            <a:off x="6456165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1" name="Shape 141"/>
          <p:cNvSpPr>
            <a:spLocks noGrp="1"/>
          </p:cNvSpPr>
          <p:nvPr>
            <p:ph sz="quarter" idx="3"/>
          </p:nvPr>
        </p:nvSpPr>
        <p:spPr>
          <a:xfrm>
            <a:off x="1294805" y="1860605"/>
            <a:ext cx="1625203" cy="372121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3"/>
          </p:nvPr>
        </p:nvSpPr>
        <p:spPr>
          <a:xfrm>
            <a:off x="6206135" y="1918237"/>
            <a:ext cx="1696641" cy="3727858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sz="quarter" idx="14"/>
          </p:nvPr>
        </p:nvSpPr>
        <p:spPr>
          <a:xfrm>
            <a:off x="3781664" y="2320773"/>
            <a:ext cx="1609281" cy="3172571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5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6006626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54" name="Chart 154"/>
          <p:cNvGraphicFramePr/>
          <p:nvPr/>
        </p:nvGraphicFramePr>
        <p:xfrm>
          <a:off x="439595" y="2145787"/>
          <a:ext cx="2315323" cy="325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5" name="Chart 155"/>
          <p:cNvGraphicFramePr/>
          <p:nvPr/>
        </p:nvGraphicFramePr>
        <p:xfrm>
          <a:off x="3084210" y="2163143"/>
          <a:ext cx="1768079" cy="3245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6" name="Chart 156"/>
          <p:cNvGraphicFramePr/>
          <p:nvPr/>
        </p:nvGraphicFramePr>
        <p:xfrm>
          <a:off x="5187922" y="2254734"/>
          <a:ext cx="3498398" cy="303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7" name="Shape 15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99581094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llou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69" name="Group 169"/>
          <p:cNvGrpSpPr/>
          <p:nvPr/>
        </p:nvGrpSpPr>
        <p:grpSpPr>
          <a:xfrm>
            <a:off x="446484" y="1717484"/>
            <a:ext cx="892970" cy="1192697"/>
            <a:chOff x="0" y="0"/>
            <a:chExt cx="1270000" cy="1270000"/>
          </a:xfrm>
        </p:grpSpPr>
        <p:pic>
          <p:nvPicPr>
            <p:cNvPr id="167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Shape 168"/>
            <p:cNvSpPr/>
            <p:nvPr/>
          </p:nvSpPr>
          <p:spPr>
            <a:xfrm>
              <a:off x="88900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1518047" y="1717484"/>
            <a:ext cx="892970" cy="1192697"/>
            <a:chOff x="0" y="0"/>
            <a:chExt cx="1270000" cy="1270000"/>
          </a:xfrm>
        </p:grpSpPr>
        <p:pic>
          <p:nvPicPr>
            <p:cNvPr id="170" name="dropped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101601" y="1266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446484" y="3136791"/>
            <a:ext cx="892970" cy="1192697"/>
            <a:chOff x="0" y="0"/>
            <a:chExt cx="1270000" cy="1270000"/>
          </a:xfrm>
        </p:grpSpPr>
        <p:pic>
          <p:nvPicPr>
            <p:cNvPr id="173" name="dropped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Shape 174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518047" y="3136791"/>
            <a:ext cx="892970" cy="1192697"/>
            <a:chOff x="0" y="0"/>
            <a:chExt cx="1270000" cy="1270000"/>
          </a:xfrm>
        </p:grpSpPr>
        <p:pic>
          <p:nvPicPr>
            <p:cNvPr id="176" name="dropped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Shape 177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446484" y="4579953"/>
            <a:ext cx="892970" cy="1192697"/>
            <a:chOff x="0" y="0"/>
            <a:chExt cx="1270000" cy="1270000"/>
          </a:xfrm>
        </p:grpSpPr>
        <p:pic>
          <p:nvPicPr>
            <p:cNvPr id="179" name="dropped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Shape 180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1518047" y="4579953"/>
            <a:ext cx="892970" cy="1192697"/>
            <a:chOff x="0" y="0"/>
            <a:chExt cx="1270000" cy="1270000"/>
          </a:xfrm>
        </p:grpSpPr>
        <p:pic>
          <p:nvPicPr>
            <p:cNvPr id="182" name="dropped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6181018" y="1717484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buClr>
                <a:srgbClr val="000000"/>
              </a:buClr>
              <a:defRPr sz="1200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2848570" y="1717482"/>
            <a:ext cx="1428750" cy="2014524"/>
            <a:chOff x="0" y="0"/>
            <a:chExt cx="2032000" cy="2145095"/>
          </a:xfrm>
        </p:grpSpPr>
        <p:pic>
          <p:nvPicPr>
            <p:cNvPr id="186" name="dropped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Shape 187"/>
            <p:cNvSpPr/>
            <p:nvPr/>
          </p:nvSpPr>
          <p:spPr>
            <a:xfrm>
              <a:off x="165100" y="152399"/>
              <a:ext cx="1676400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defTabSz="1030332" hangingPunct="0"/>
              <a:r>
                <a:rPr kern="0"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5100" y="419100"/>
              <a:ext cx="1676400" cy="1725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30332" hangingPunct="0">
                <a:lnSpc>
                  <a:spcPts val="1261"/>
                </a:lnSpc>
                <a:defRPr sz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1200" ker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4473773" y="1717484"/>
            <a:ext cx="1428750" cy="2442013"/>
            <a:chOff x="0" y="0"/>
            <a:chExt cx="2032000" cy="2600292"/>
          </a:xfrm>
        </p:grpSpPr>
        <p:pic>
          <p:nvPicPr>
            <p:cNvPr id="190" name="dropped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Shape 191"/>
            <p:cNvSpPr/>
            <p:nvPr/>
          </p:nvSpPr>
          <p:spPr>
            <a:xfrm>
              <a:off x="177801" y="152399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7801" y="4191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2848570" y="3864334"/>
            <a:ext cx="1428750" cy="2465867"/>
            <a:chOff x="0" y="0"/>
            <a:chExt cx="2032000" cy="2625692"/>
          </a:xfrm>
        </p:grpSpPr>
        <p:pic>
          <p:nvPicPr>
            <p:cNvPr id="194" name="dropped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Shape 195"/>
            <p:cNvSpPr/>
            <p:nvPr/>
          </p:nvSpPr>
          <p:spPr>
            <a:xfrm>
              <a:off x="165100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65100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4473773" y="3864334"/>
            <a:ext cx="1428750" cy="2465867"/>
            <a:chOff x="0" y="0"/>
            <a:chExt cx="2032000" cy="2625692"/>
          </a:xfrm>
        </p:grpSpPr>
        <p:pic>
          <p:nvPicPr>
            <p:cNvPr id="198" name="dropped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Shape 199"/>
            <p:cNvSpPr/>
            <p:nvPr/>
          </p:nvSpPr>
          <p:spPr>
            <a:xfrm>
              <a:off x="177801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77801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202" name="Shape 202"/>
          <p:cNvSpPr/>
          <p:nvPr/>
        </p:nvSpPr>
        <p:spPr>
          <a:xfrm>
            <a:off x="6181018" y="3864336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0260747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15" name="Group 215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13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Shape 214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16" name="Shape 216"/>
          <p:cNvSpPr/>
          <p:nvPr/>
        </p:nvSpPr>
        <p:spPr>
          <a:xfrm flipV="1">
            <a:off x="2750344" y="3045984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7" name="Shape 217"/>
          <p:cNvSpPr/>
          <p:nvPr/>
        </p:nvSpPr>
        <p:spPr>
          <a:xfrm flipV="1">
            <a:off x="2750344" y="505376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750344" y="2807717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TIMING</a:t>
            </a:r>
          </a:p>
        </p:txBody>
      </p:sp>
      <p:sp>
        <p:nvSpPr>
          <p:cNvPr id="219" name="Shape 219"/>
          <p:cNvSpPr/>
          <p:nvPr/>
        </p:nvSpPr>
        <p:spPr>
          <a:xfrm>
            <a:off x="2750344" y="4803574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220" name="Shape 220"/>
          <p:cNvSpPr/>
          <p:nvPr/>
        </p:nvSpPr>
        <p:spPr>
          <a:xfrm flipV="1">
            <a:off x="2750344" y="208769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750344" y="1849431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6969278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&amp;A">
    <p:bg>
      <p:bgPr>
        <a:solidFill>
          <a:srgbClr val="FFD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46485" y="1383530"/>
            <a:ext cx="8251031" cy="1440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Q&amp;A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55611004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it Tickets">
    <p:bg>
      <p:bgPr>
        <a:solidFill>
          <a:srgbClr val="FFAF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46485" y="1383529"/>
            <a:ext cx="8251031" cy="279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exit tickets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9302633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81583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64" name="Group 264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62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65" name="Shape 265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005016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">
    <p:bg>
      <p:bgPr>
        <a:solidFill>
          <a:srgbClr val="1EC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772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8349"/>
              </a:lnSpc>
              <a:defRPr sz="9500" b="1" cap="all" spc="-188"/>
            </a:lvl1pPr>
          </a:lstStyle>
          <a:p>
            <a:r>
              <a:t>insert chapter title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9214384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Text,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67910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44415" y="2266124"/>
            <a:ext cx="8251032" cy="357808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520168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880284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240401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600517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85826934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Full Page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Shape 48"/>
          <p:cNvSpPr>
            <a:spLocks noGrp="1"/>
          </p:cNvSpPr>
          <p:nvPr>
            <p:ph idx="3"/>
          </p:nvPr>
        </p:nvSpPr>
        <p:spPr>
          <a:xfrm>
            <a:off x="223243" y="298174"/>
            <a:ext cx="8697516" cy="626165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46485" y="1383529"/>
            <a:ext cx="8251031" cy="1407381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871317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ercis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0" name="Shape 60"/>
          <p:cNvSpPr/>
          <p:nvPr/>
        </p:nvSpPr>
        <p:spPr>
          <a:xfrm flipV="1">
            <a:off x="446484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1" name="Shape 61"/>
          <p:cNvSpPr/>
          <p:nvPr/>
        </p:nvSpPr>
        <p:spPr>
          <a:xfrm flipV="1">
            <a:off x="3250406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hape 62"/>
          <p:cNvSpPr/>
          <p:nvPr/>
        </p:nvSpPr>
        <p:spPr>
          <a:xfrm flipV="1">
            <a:off x="446484" y="5402639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259336" y="5402914"/>
            <a:ext cx="5436428" cy="16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65" name="Shape 65"/>
          <p:cNvSpPr/>
          <p:nvPr/>
        </p:nvSpPr>
        <p:spPr>
          <a:xfrm>
            <a:off x="3259336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agenda</a:t>
            </a:r>
          </a:p>
        </p:txBody>
      </p:sp>
      <p:sp>
        <p:nvSpPr>
          <p:cNvPr id="66" name="Shape 66"/>
          <p:cNvSpPr/>
          <p:nvPr/>
        </p:nvSpPr>
        <p:spPr>
          <a:xfrm>
            <a:off x="3259338" y="5033178"/>
            <a:ext cx="5447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resources</a:t>
            </a:r>
          </a:p>
        </p:txBody>
      </p:sp>
      <p:sp>
        <p:nvSpPr>
          <p:cNvPr id="67" name="Shape 67"/>
          <p:cNvSpPr/>
          <p:nvPr/>
        </p:nvSpPr>
        <p:spPr>
          <a:xfrm>
            <a:off x="446484" y="503317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Exercise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quarter" idx="14"/>
          </p:nvPr>
        </p:nvSpPr>
        <p:spPr>
          <a:xfrm>
            <a:off x="446484" y="2790910"/>
            <a:ext cx="2625328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learning/exercise objectives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5"/>
          </p:nvPr>
        </p:nvSpPr>
        <p:spPr>
          <a:xfrm>
            <a:off x="3259337" y="2790910"/>
            <a:ext cx="776883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Time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6"/>
          </p:nvPr>
        </p:nvSpPr>
        <p:spPr>
          <a:xfrm>
            <a:off x="4339829" y="2790910"/>
            <a:ext cx="435768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marL="200065" indent="-200065" defTabSz="1030332">
              <a:lnSpc>
                <a:spcPct val="100000"/>
              </a:lnSpc>
              <a:spcBef>
                <a:spcPts val="788"/>
              </a:spcBef>
              <a:buSzPct val="100000"/>
              <a:buAutoNum type="arabicPeriod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key steps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7"/>
          </p:nvPr>
        </p:nvSpPr>
        <p:spPr>
          <a:xfrm>
            <a:off x="446484" y="5581818"/>
            <a:ext cx="262532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deliverable/outcome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8"/>
          </p:nvPr>
        </p:nvSpPr>
        <p:spPr>
          <a:xfrm>
            <a:off x="3259338" y="5581818"/>
            <a:ext cx="5447109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List resources required / used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6548509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Stu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3" name="Shape 83"/>
          <p:cNvSpPr/>
          <p:nvPr/>
        </p:nvSpPr>
        <p:spPr>
          <a:xfrm flipV="1">
            <a:off x="6063258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4" name="Shape 84"/>
          <p:cNvSpPr/>
          <p:nvPr/>
        </p:nvSpPr>
        <p:spPr>
          <a:xfrm flipV="1">
            <a:off x="446484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summary</a:t>
            </a:r>
          </a:p>
        </p:txBody>
      </p:sp>
      <p:sp>
        <p:nvSpPr>
          <p:cNvPr id="86" name="Shape 86"/>
          <p:cNvSpPr/>
          <p:nvPr/>
        </p:nvSpPr>
        <p:spPr>
          <a:xfrm>
            <a:off x="6072188" y="2242270"/>
            <a:ext cx="262532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challenge / question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Case study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4"/>
          </p:nvPr>
        </p:nvSpPr>
        <p:spPr>
          <a:xfrm>
            <a:off x="6072188" y="2790908"/>
            <a:ext cx="2625328" cy="73866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problem or challenge faced and key case questions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quarter" idx="15"/>
          </p:nvPr>
        </p:nvSpPr>
        <p:spPr>
          <a:xfrm>
            <a:off x="446484" y="2790910"/>
            <a:ext cx="5429250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context and background including relevant data/evidence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6"/>
          </p:nvPr>
        </p:nvSpPr>
        <p:spPr>
          <a:xfrm>
            <a:off x="446485" y="1383529"/>
            <a:ext cx="8251031" cy="679837"/>
          </a:xfrm>
          <a:prstGeom prst="rect">
            <a:avLst/>
          </a:prstGeom>
        </p:spPr>
        <p:txBody>
          <a:bodyPr anchor="t"/>
          <a:lstStyle>
            <a:lvl1pPr>
              <a:lnSpc>
                <a:spcPts val="3940"/>
              </a:lnSpc>
              <a:defRPr sz="4300" b="1" cap="all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company name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9414679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MA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C_B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651" y="1460658"/>
            <a:ext cx="4472849" cy="484234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1" name="Shape 101"/>
          <p:cNvSpPr>
            <a:spLocks noGrp="1"/>
          </p:cNvSpPr>
          <p:nvPr>
            <p:ph sz="half" idx="3"/>
          </p:nvPr>
        </p:nvSpPr>
        <p:spPr>
          <a:xfrm>
            <a:off x="2536033" y="1693628"/>
            <a:ext cx="4098727" cy="308908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6524211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MAC Book P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Stock_000008824584Medium.png"/>
          <p:cNvPicPr>
            <a:picLocks noChangeAspect="1"/>
          </p:cNvPicPr>
          <p:nvPr/>
        </p:nvPicPr>
        <p:blipFill>
          <a:blip r:embed="rId2">
            <a:extLst/>
          </a:blip>
          <a:srcRect l="14941" t="11266" r="16114" b="15973"/>
          <a:stretch>
            <a:fillRect/>
          </a:stretch>
        </p:blipFill>
        <p:spPr>
          <a:xfrm>
            <a:off x="1965091" y="1461424"/>
            <a:ext cx="5152989" cy="4816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7" extrusionOk="0">
                <a:moveTo>
                  <a:pt x="2462" y="0"/>
                </a:moveTo>
                <a:lnTo>
                  <a:pt x="2321" y="120"/>
                </a:lnTo>
                <a:cubicBezTo>
                  <a:pt x="2125" y="285"/>
                  <a:pt x="2049" y="472"/>
                  <a:pt x="2033" y="839"/>
                </a:cubicBezTo>
                <a:cubicBezTo>
                  <a:pt x="2003" y="1513"/>
                  <a:pt x="1992" y="8893"/>
                  <a:pt x="2020" y="8918"/>
                </a:cubicBezTo>
                <a:cubicBezTo>
                  <a:pt x="2059" y="8953"/>
                  <a:pt x="2058" y="9828"/>
                  <a:pt x="2019" y="9884"/>
                </a:cubicBezTo>
                <a:cubicBezTo>
                  <a:pt x="1999" y="9913"/>
                  <a:pt x="1980" y="11111"/>
                  <a:pt x="1967" y="13240"/>
                </a:cubicBezTo>
                <a:cubicBezTo>
                  <a:pt x="1948" y="16363"/>
                  <a:pt x="1944" y="16553"/>
                  <a:pt x="1893" y="16593"/>
                </a:cubicBezTo>
                <a:cubicBezTo>
                  <a:pt x="1862" y="16616"/>
                  <a:pt x="1773" y="16767"/>
                  <a:pt x="1694" y="16929"/>
                </a:cubicBezTo>
                <a:cubicBezTo>
                  <a:pt x="1493" y="17338"/>
                  <a:pt x="947" y="18421"/>
                  <a:pt x="433" y="19429"/>
                </a:cubicBezTo>
                <a:lnTo>
                  <a:pt x="0" y="20278"/>
                </a:lnTo>
                <a:lnTo>
                  <a:pt x="0" y="20765"/>
                </a:lnTo>
                <a:lnTo>
                  <a:pt x="0" y="21251"/>
                </a:lnTo>
                <a:lnTo>
                  <a:pt x="115" y="21343"/>
                </a:lnTo>
                <a:cubicBezTo>
                  <a:pt x="237" y="21440"/>
                  <a:pt x="527" y="21561"/>
                  <a:pt x="704" y="21590"/>
                </a:cubicBezTo>
                <a:cubicBezTo>
                  <a:pt x="763" y="21600"/>
                  <a:pt x="1106" y="21600"/>
                  <a:pt x="1468" y="21590"/>
                </a:cubicBezTo>
                <a:cubicBezTo>
                  <a:pt x="2758" y="21557"/>
                  <a:pt x="12814" y="21480"/>
                  <a:pt x="16903" y="21472"/>
                </a:cubicBezTo>
                <a:lnTo>
                  <a:pt x="21063" y="21465"/>
                </a:lnTo>
                <a:lnTo>
                  <a:pt x="21263" y="21368"/>
                </a:lnTo>
                <a:cubicBezTo>
                  <a:pt x="21600" y="21204"/>
                  <a:pt x="21599" y="21203"/>
                  <a:pt x="21599" y="20683"/>
                </a:cubicBezTo>
                <a:lnTo>
                  <a:pt x="21599" y="20235"/>
                </a:lnTo>
                <a:lnTo>
                  <a:pt x="21085" y="19210"/>
                </a:lnTo>
                <a:cubicBezTo>
                  <a:pt x="20803" y="18647"/>
                  <a:pt x="20424" y="17891"/>
                  <a:pt x="20244" y="17531"/>
                </a:cubicBezTo>
                <a:cubicBezTo>
                  <a:pt x="20065" y="17170"/>
                  <a:pt x="19876" y="16808"/>
                  <a:pt x="19826" y="16727"/>
                </a:cubicBezTo>
                <a:lnTo>
                  <a:pt x="19736" y="16580"/>
                </a:lnTo>
                <a:lnTo>
                  <a:pt x="19719" y="14853"/>
                </a:lnTo>
                <a:cubicBezTo>
                  <a:pt x="19709" y="13745"/>
                  <a:pt x="19692" y="13105"/>
                  <a:pt x="19671" y="13070"/>
                </a:cubicBezTo>
                <a:cubicBezTo>
                  <a:pt x="19629" y="12997"/>
                  <a:pt x="19632" y="10963"/>
                  <a:pt x="19675" y="10926"/>
                </a:cubicBezTo>
                <a:cubicBezTo>
                  <a:pt x="19694" y="10909"/>
                  <a:pt x="19691" y="10874"/>
                  <a:pt x="19668" y="10834"/>
                </a:cubicBezTo>
                <a:cubicBezTo>
                  <a:pt x="19639" y="10785"/>
                  <a:pt x="19638" y="10749"/>
                  <a:pt x="19664" y="10690"/>
                </a:cubicBezTo>
                <a:cubicBezTo>
                  <a:pt x="19689" y="10632"/>
                  <a:pt x="19695" y="9310"/>
                  <a:pt x="19685" y="5764"/>
                </a:cubicBezTo>
                <a:cubicBezTo>
                  <a:pt x="19678" y="3099"/>
                  <a:pt x="19665" y="839"/>
                  <a:pt x="19656" y="742"/>
                </a:cubicBezTo>
                <a:cubicBezTo>
                  <a:pt x="19619" y="354"/>
                  <a:pt x="19414" y="114"/>
                  <a:pt x="19092" y="84"/>
                </a:cubicBezTo>
                <a:cubicBezTo>
                  <a:pt x="18953" y="71"/>
                  <a:pt x="6850" y="7"/>
                  <a:pt x="3396" y="2"/>
                </a:cubicBezTo>
                <a:lnTo>
                  <a:pt x="246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3" name="Shape 113"/>
          <p:cNvSpPr>
            <a:spLocks noGrp="1"/>
          </p:cNvSpPr>
          <p:nvPr>
            <p:ph sz="quarter" idx="3"/>
          </p:nvPr>
        </p:nvSpPr>
        <p:spPr>
          <a:xfrm>
            <a:off x="2643187" y="1729411"/>
            <a:ext cx="3830836" cy="3184497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347298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Pa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633" y="1419310"/>
            <a:ext cx="4813102" cy="502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" name="Shape 125"/>
          <p:cNvSpPr>
            <a:spLocks noGrp="1"/>
          </p:cNvSpPr>
          <p:nvPr>
            <p:ph sz="half" idx="3"/>
          </p:nvPr>
        </p:nvSpPr>
        <p:spPr>
          <a:xfrm>
            <a:off x="2687836" y="1967948"/>
            <a:ext cx="3821906" cy="384048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991840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" name="droppedImage.pdf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46485" y="715617"/>
            <a:ext cx="1991320" cy="28624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750470" y="1455090"/>
            <a:ext cx="8251031" cy="314871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46485" y="3733137"/>
            <a:ext cx="8251031" cy="256429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2pPr marL="406400" indent="-203200">
              <a:buSzPct val="70000"/>
              <a:buFont typeface="Lucida Grande"/>
              <a:buChar char="‣"/>
            </a:lvl2pPr>
            <a:lvl3pPr marL="609600" indent="-203200">
              <a:buSzPct val="70000"/>
              <a:buFont typeface="Lucida Grande"/>
              <a:buChar char="‣"/>
            </a:lvl3pPr>
            <a:lvl4pPr marL="812800" indent="-203200">
              <a:buSzPct val="70000"/>
              <a:buFont typeface="Lucida Grande"/>
              <a:buChar char="‣"/>
            </a:lvl4pPr>
            <a:lvl5pPr marL="1016000" indent="-203200">
              <a:buSzPct val="70000"/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439923" y="6462193"/>
            <a:ext cx="264357" cy="260661"/>
          </a:xfrm>
          <a:prstGeom prst="rect">
            <a:avLst/>
          </a:prstGeom>
          <a:ln w="12700"/>
        </p:spPr>
        <p:txBody>
          <a:bodyPr wrap="none" lIns="30010" tIns="30010" rIns="30010" bIns="30010" anchor="ctr">
            <a:spAutoFit/>
          </a:bodyPr>
          <a:lstStyle>
            <a:lvl1pPr algn="r">
              <a:defRPr sz="1300"/>
            </a:lvl1pPr>
          </a:lstStyle>
          <a:p>
            <a:pPr defTabSz="1030332" hangingPunct="0"/>
            <a:fld id="{86CB4B4D-7CA3-9044-876B-883B54F8677D}" type="slidenum">
              <a:rPr lang="en-US" kern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pPr defTabSz="1030332" hangingPunct="0"/>
              <a:t>‹#›</a:t>
            </a:fld>
            <a:endParaRPr lang="en-US" ker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349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xmlns:p14="http://schemas.microsoft.com/office/powerpoint/2010/main" spd="med"/>
  <p:txStyles>
    <p:titleStyle>
      <a:lvl1pPr marL="0" marR="0" indent="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6005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2010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480156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640207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800258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96031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120362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28041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body" idx="13"/>
          </p:nvPr>
        </p:nvSpPr>
        <p:spPr>
          <a:xfrm>
            <a:off x="446485" y="5426765"/>
            <a:ext cx="8251031" cy="70166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E52123"/>
                </a:solidFill>
              </a:defRPr>
            </a:pPr>
            <a:r>
              <a:rPr lang="en-US" dirty="0" smtClean="0"/>
              <a:t>Fernando Pombeiro</a:t>
            </a:r>
            <a:endParaRPr dirty="0"/>
          </a:p>
          <a:p>
            <a:pPr>
              <a:defRPr sz="2800">
                <a:solidFill>
                  <a:srgbClr val="EAEAEA"/>
                </a:solidFill>
              </a:defRPr>
            </a:pPr>
            <a:r>
              <a:rPr lang="en-US" dirty="0" smtClean="0"/>
              <a:t>Manager, BI Engineering</a:t>
            </a:r>
            <a:r>
              <a:rPr dirty="0" smtClean="0"/>
              <a:t>, </a:t>
            </a:r>
            <a:r>
              <a:rPr lang="en-US" dirty="0" smtClean="0"/>
              <a:t>Fandango</a:t>
            </a:r>
            <a:endParaRPr dirty="0"/>
          </a:p>
        </p:txBody>
      </p:sp>
      <p:sp>
        <p:nvSpPr>
          <p:cNvPr id="291" name="Shape 291"/>
          <p:cNvSpPr>
            <a:spLocks noGrp="1"/>
          </p:cNvSpPr>
          <p:nvPr>
            <p:ph type="body" idx="14"/>
          </p:nvPr>
        </p:nvSpPr>
        <p:spPr>
          <a:xfrm>
            <a:off x="446485" y="1478946"/>
            <a:ext cx="8251031" cy="623248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</a:lvl1pPr>
          </a:lstStyle>
          <a:p>
            <a:r>
              <a:rPr lang="en-US" sz="5400" dirty="0" smtClean="0"/>
              <a:t>Introduction to </a:t>
            </a:r>
            <a:r>
              <a:rPr lang="en-US" sz="5400" dirty="0" err="1" smtClean="0"/>
              <a:t>php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9676956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 what do we need to run a </a:t>
            </a:r>
            <a:r>
              <a:rPr lang="en-US" dirty="0" err="1" smtClean="0"/>
              <a:t>php</a:t>
            </a:r>
            <a:r>
              <a:rPr lang="en-US" dirty="0" smtClean="0"/>
              <a:t> app?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446225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761190" y="3244334"/>
            <a:ext cx="1621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BI_SBOX_DB</a:t>
            </a:r>
          </a:p>
        </p:txBody>
      </p:sp>
    </p:spTree>
    <p:extLst>
      <p:ext uri="{BB962C8B-B14F-4D97-AF65-F5344CB8AC3E}">
        <p14:creationId xmlns:p14="http://schemas.microsoft.com/office/powerpoint/2010/main" val="8657788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LAMP stack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7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b="1" dirty="0" smtClean="0"/>
              <a:t>Linux: </a:t>
            </a:r>
            <a:r>
              <a:rPr lang="en-US" dirty="0" smtClean="0"/>
              <a:t>The preferred operating system of most developers (command line based…generally). By operating system- think WINDOWS/MAC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b="1" dirty="0" smtClean="0"/>
              <a:t>Apache:</a:t>
            </a:r>
            <a:r>
              <a:rPr lang="en-US" dirty="0" smtClean="0"/>
              <a:t> the server that is used to make </a:t>
            </a:r>
            <a:r>
              <a:rPr lang="en-US" dirty="0" err="1" smtClean="0"/>
              <a:t>php</a:t>
            </a:r>
            <a:r>
              <a:rPr lang="en-US" dirty="0" smtClean="0"/>
              <a:t> work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b="1" dirty="0" smtClean="0"/>
              <a:t>MySQL:</a:t>
            </a:r>
            <a:r>
              <a:rPr lang="en-US" dirty="0" smtClean="0"/>
              <a:t> The </a:t>
            </a:r>
            <a:r>
              <a:rPr lang="en-US" dirty="0" err="1" smtClean="0"/>
              <a:t>databse</a:t>
            </a:r>
            <a:r>
              <a:rPr lang="en-US" dirty="0"/>
              <a:t> </a:t>
            </a:r>
            <a:r>
              <a:rPr lang="en-US" dirty="0" smtClean="0"/>
              <a:t>that PHP talks to in order to retrieve/change (CRUD) data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b="1" dirty="0" smtClean="0"/>
              <a:t>PHP</a:t>
            </a:r>
            <a:r>
              <a:rPr lang="en-US" dirty="0" smtClean="0"/>
              <a:t>: Obviously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00" y="4747119"/>
            <a:ext cx="1923300" cy="18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2146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59289"/>
          </a:xfrm>
        </p:spPr>
        <p:txBody>
          <a:bodyPr/>
          <a:lstStyle/>
          <a:p>
            <a:r>
              <a:rPr lang="en-US" sz="8800" dirty="0" smtClean="0"/>
              <a:t>Setting up your environment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588371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Setting up your environment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Assuming no one has </a:t>
            </a:r>
            <a:r>
              <a:rPr lang="en-US" dirty="0" err="1" smtClean="0"/>
              <a:t>linux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7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To set up a stack we need some elements- an apache server, a MySQL database, and a PHP interpreter (PHP is an interpreted language).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Fortunately all of these come pre-packaged in a couple of available packages-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For Windows there’s WAMP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For Mac there’s MAMP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09" y="5356280"/>
            <a:ext cx="3449895" cy="15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846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Setting up your environment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Assuming no one has </a:t>
            </a:r>
            <a:r>
              <a:rPr lang="en-US" dirty="0" err="1" smtClean="0"/>
              <a:t>linux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7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Please go to each of the sites in your handouts and download the appropriate package and install them.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Once installed you will need to </a:t>
            </a:r>
            <a:r>
              <a:rPr lang="en-US" b="1" dirty="0" smtClean="0"/>
              <a:t>start up your servers.</a:t>
            </a:r>
            <a:r>
              <a:rPr lang="en-US" dirty="0" smtClean="0"/>
              <a:t> Click on the installer and start it up.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137" y="5197708"/>
            <a:ext cx="42291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953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Setting up your environment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Assuming no one has </a:t>
            </a:r>
            <a:r>
              <a:rPr lang="en-US" dirty="0" err="1" smtClean="0"/>
              <a:t>linux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A successful server start looks like this on MAC and WINDOWS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5601"/>
            <a:ext cx="4835812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325" y="3173747"/>
            <a:ext cx="39243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828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Setting up your environment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Checking final setup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Now open up a browser (a real browser, </a:t>
            </a:r>
            <a:r>
              <a:rPr lang="en-US" b="1" dirty="0" smtClean="0"/>
              <a:t>not</a:t>
            </a:r>
            <a:r>
              <a:rPr lang="en-US" dirty="0" smtClean="0"/>
              <a:t> internet explorer) and type this into your browser address bar: 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“http://localhost:8000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 </a:t>
            </a:r>
            <a:r>
              <a:rPr lang="en-US" b="1" dirty="0" smtClean="0"/>
              <a:t>or </a:t>
            </a:r>
            <a:r>
              <a:rPr lang="en-US" dirty="0" smtClean="0"/>
              <a:t>(MAC)- “http://localhost:8080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956" y="453390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72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Setting up your environment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Checking final setup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If you see a page like this then you are doing well so far!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429000"/>
            <a:ext cx="3860800" cy="210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746" y="3429000"/>
            <a:ext cx="2971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480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59289"/>
          </a:xfrm>
        </p:spPr>
        <p:txBody>
          <a:bodyPr/>
          <a:lstStyle/>
          <a:p>
            <a:r>
              <a:rPr lang="en-US" sz="8800" dirty="0" smtClean="0"/>
              <a:t>Editing your landing page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489283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Editing your landing page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have a webserver!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Keep in mind that this server is </a:t>
            </a:r>
            <a:r>
              <a:rPr lang="en-US" b="1" i="1" dirty="0" smtClean="0"/>
              <a:t>not actually attached to the </a:t>
            </a:r>
            <a:r>
              <a:rPr lang="en-US" b="1" i="1" dirty="0" err="1" smtClean="0"/>
              <a:t>interwebs</a:t>
            </a:r>
            <a:r>
              <a:rPr lang="en-US" b="1" i="1" dirty="0" smtClean="0"/>
              <a:t>!!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No one else can see this page (unless you upload it). 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Basically you have a server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feeding directly into your web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browser.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40" y="3809790"/>
            <a:ext cx="2129739" cy="29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826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Introductions!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 WHAT BRINGS YOU HERE TONIGHT?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93" y="2664994"/>
            <a:ext cx="5180263" cy="38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162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Editing your landing page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Navigate to your landing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First thing to notice- web pages are actually DOCUMENTS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These documents- in this stack, end with the ‘.</a:t>
            </a:r>
            <a:r>
              <a:rPr lang="en-US" dirty="0" err="1" smtClean="0"/>
              <a:t>php</a:t>
            </a:r>
            <a:r>
              <a:rPr lang="en-US" dirty="0" smtClean="0"/>
              <a:t>’ extension.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Right now your web page “looks for” a document called “</a:t>
            </a:r>
            <a:r>
              <a:rPr lang="en-US" dirty="0" err="1" smtClean="0"/>
              <a:t>index.php</a:t>
            </a:r>
            <a:r>
              <a:rPr lang="en-US" dirty="0" smtClean="0"/>
              <a:t>” and displays it. We’re going to short circuit that process.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5230902"/>
            <a:ext cx="4368800" cy="162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914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Editing your landing page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Navigate to your landing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Navigate to what is known as your “document root” 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For those of you using macs that is found in: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/>
              <a:t>/Applications/MAMP/</a:t>
            </a:r>
            <a:r>
              <a:rPr lang="en-US" dirty="0" err="1" smtClean="0"/>
              <a:t>htdocs</a:t>
            </a:r>
            <a:endParaRPr lang="en-US" dirty="0" smtClean="0"/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For windows: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C:\</a:t>
            </a:r>
            <a:r>
              <a:rPr lang="en-US" dirty="0" err="1" smtClean="0"/>
              <a:t>wamp</a:t>
            </a:r>
            <a:r>
              <a:rPr lang="en-US" dirty="0" smtClean="0"/>
              <a:t>\www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32312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Editing your landing page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Navigate to your landing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Once there you should see a file called “</a:t>
            </a:r>
            <a:r>
              <a:rPr lang="en-US" dirty="0" err="1" smtClean="0"/>
              <a:t>index.php</a:t>
            </a:r>
            <a:r>
              <a:rPr lang="en-US" dirty="0" smtClean="0"/>
              <a:t>”. I want you to change the name of that to “</a:t>
            </a:r>
            <a:r>
              <a:rPr lang="en-US" dirty="0" err="1" smtClean="0"/>
              <a:t>mainindex.php</a:t>
            </a:r>
            <a:r>
              <a:rPr lang="en-US" dirty="0" smtClean="0"/>
              <a:t>”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Now open up SUBLIME or TEXT EDITOR and call it “</a:t>
            </a:r>
            <a:r>
              <a:rPr lang="en-US" dirty="0" err="1" smtClean="0"/>
              <a:t>index.php</a:t>
            </a:r>
            <a:r>
              <a:rPr lang="en-US" dirty="0" smtClean="0"/>
              <a:t>” and save it to the same place.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We are ready to go! Put some html into your doc!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8" y="4978400"/>
            <a:ext cx="3048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74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59289"/>
          </a:xfrm>
        </p:spPr>
        <p:txBody>
          <a:bodyPr/>
          <a:lstStyle/>
          <a:p>
            <a:r>
              <a:rPr lang="en-US" sz="8800" dirty="0" smtClean="0"/>
              <a:t>Basic </a:t>
            </a:r>
            <a:r>
              <a:rPr lang="en-US" sz="8800" dirty="0" err="1" smtClean="0"/>
              <a:t>php</a:t>
            </a:r>
            <a:r>
              <a:rPr lang="en-US" sz="8800" dirty="0" smtClean="0"/>
              <a:t> stuff to know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89447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php</a:t>
            </a:r>
            <a:r>
              <a:rPr lang="en-US" dirty="0" smtClean="0"/>
              <a:t> stuff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structures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Before we start writing </a:t>
            </a:r>
            <a:r>
              <a:rPr lang="en-US" dirty="0" err="1" smtClean="0"/>
              <a:t>php</a:t>
            </a:r>
            <a:r>
              <a:rPr lang="en-US" dirty="0" smtClean="0"/>
              <a:t> we must tell the server that we are planning on writing some </a:t>
            </a:r>
            <a:r>
              <a:rPr lang="en-US" dirty="0" err="1" smtClean="0"/>
              <a:t>php</a:t>
            </a:r>
            <a:r>
              <a:rPr lang="en-US" dirty="0" smtClean="0"/>
              <a:t> here- so utilize this symbol to start: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…and when we’re done we denote that with: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?&gt;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34" y="4457700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8547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variables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uses variables to hold data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A variable is denoted with the “$” symbol before it and can hole one thing (for example):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$name = ‘Fern’;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It can also hold many things in a data structure known as an </a:t>
            </a:r>
            <a:r>
              <a:rPr lang="en-US" b="1" i="1" dirty="0" smtClean="0"/>
              <a:t>array</a:t>
            </a:r>
            <a:r>
              <a:rPr lang="en-US" i="1" dirty="0" smtClean="0"/>
              <a:t>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$names = [ ‘Fern’, ‘</a:t>
            </a:r>
            <a:r>
              <a:rPr lang="en-US" dirty="0" err="1" smtClean="0"/>
              <a:t>Wookie</a:t>
            </a:r>
            <a:r>
              <a:rPr lang="en-US" dirty="0" smtClean="0"/>
              <a:t>’, ‘Vicki’];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858863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php</a:t>
            </a:r>
            <a:r>
              <a:rPr lang="en-US" dirty="0" smtClean="0"/>
              <a:t> stuff to know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is not strongly typed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 you see all that line stuff we’re doing? That looks like: 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This {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			Is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/>
              <a:t>	</a:t>
            </a:r>
            <a:r>
              <a:rPr lang="en-US" dirty="0" smtClean="0"/>
              <a:t>			my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/>
              <a:t>	</a:t>
            </a:r>
            <a:r>
              <a:rPr lang="en-US" dirty="0" smtClean="0"/>
              <a:t>		code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}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b="1" i="1" dirty="0" smtClean="0"/>
              <a:t>Totally not actually necessary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48730"/>
            <a:ext cx="3632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117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188612"/>
          </a:xfrm>
        </p:spPr>
        <p:txBody>
          <a:bodyPr/>
          <a:lstStyle/>
          <a:p>
            <a:r>
              <a:rPr lang="en-US" sz="8800" dirty="0" smtClean="0"/>
              <a:t>Structures in </a:t>
            </a:r>
            <a:r>
              <a:rPr lang="en-US" sz="8800" dirty="0" err="1" smtClean="0"/>
              <a:t>php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894928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structures in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structures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These </a:t>
            </a:r>
            <a:r>
              <a:rPr lang="en-US" b="1" i="1" dirty="0" smtClean="0"/>
              <a:t>arrays</a:t>
            </a:r>
            <a:r>
              <a:rPr lang="en-US" i="1" dirty="0" smtClean="0"/>
              <a:t> </a:t>
            </a:r>
            <a:r>
              <a:rPr lang="en-US" dirty="0" smtClean="0"/>
              <a:t>can also be “key-&gt; value” stores…for example: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$teams = [ “awesome” =&gt; “</a:t>
            </a:r>
            <a:r>
              <a:rPr lang="en-US" dirty="0" err="1" smtClean="0"/>
              <a:t>phillies</a:t>
            </a:r>
            <a:r>
              <a:rPr lang="en-US" dirty="0" smtClean="0"/>
              <a:t>”, 	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/>
              <a:t>	</a:t>
            </a:r>
            <a:r>
              <a:rPr lang="en-US" dirty="0" smtClean="0"/>
              <a:t>				 “sucks” =&gt; “</a:t>
            </a:r>
            <a:r>
              <a:rPr lang="en-US" dirty="0" err="1" smtClean="0"/>
              <a:t>mets</a:t>
            </a:r>
            <a:r>
              <a:rPr lang="en-US" dirty="0" smtClean="0"/>
              <a:t>”,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/>
              <a:t> </a:t>
            </a:r>
            <a:r>
              <a:rPr lang="en-US" dirty="0" smtClean="0"/>
              <a:t>                “</a:t>
            </a:r>
            <a:r>
              <a:rPr lang="en-US" dirty="0" err="1" smtClean="0"/>
              <a:t>sucks_super_hard</a:t>
            </a:r>
            <a:r>
              <a:rPr lang="en-US" dirty="0" smtClean="0"/>
              <a:t>” =&gt; “</a:t>
            </a:r>
            <a:r>
              <a:rPr lang="en-US" dirty="0" err="1" smtClean="0"/>
              <a:t>yankees</a:t>
            </a:r>
            <a:r>
              <a:rPr lang="en-US" dirty="0" smtClean="0"/>
              <a:t>” ]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Notice how we are using this “=&gt;” in the “key”=&gt;”value” store and…</a:t>
            </a:r>
            <a:r>
              <a:rPr lang="en-US" b="1" i="1" dirty="0" smtClean="0"/>
              <a:t>watch those commas!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0310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structures in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structures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Notice how each command ends with a “;”?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This is how we tell </a:t>
            </a:r>
            <a:r>
              <a:rPr lang="en-US" dirty="0" err="1" smtClean="0"/>
              <a:t>php</a:t>
            </a:r>
            <a:r>
              <a:rPr lang="en-US" dirty="0"/>
              <a:t> </a:t>
            </a:r>
            <a:r>
              <a:rPr lang="en-US" dirty="0" smtClean="0"/>
              <a:t>that we have come to the end of a command. </a:t>
            </a:r>
            <a:r>
              <a:rPr lang="en-US" b="1" i="1" dirty="0" smtClean="0"/>
              <a:t>Do not forget these after each command.</a:t>
            </a:r>
            <a:endParaRPr lang="en-US" dirty="0" smtClean="0"/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contains several </a:t>
            </a:r>
            <a:r>
              <a:rPr lang="en-US" b="1" dirty="0" smtClean="0"/>
              <a:t>data types</a:t>
            </a:r>
            <a:r>
              <a:rPr lang="en-US" dirty="0" smtClean="0"/>
              <a:t> including: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strings, floats, </a:t>
            </a:r>
            <a:r>
              <a:rPr lang="en-US" dirty="0" err="1" smtClean="0"/>
              <a:t>ints</a:t>
            </a:r>
            <a:r>
              <a:rPr lang="en-US" dirty="0" smtClean="0"/>
              <a:t>, bytes (and so much more)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41" y="5049484"/>
            <a:ext cx="2787713" cy="18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28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php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637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structures in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structures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also contains OBJECTS (remember it can also be OBJECT ORIENTED). These are denoted with “class” before them, so:</a:t>
            </a:r>
            <a:br>
              <a:rPr lang="en-US" dirty="0" smtClean="0"/>
            </a:br>
            <a:r>
              <a:rPr lang="en-US" sz="1500" dirty="0" smtClean="0"/>
              <a:t>&lt;</a:t>
            </a:r>
            <a:r>
              <a:rPr lang="en-US" sz="1500" dirty="0"/>
              <a:t>?</a:t>
            </a:r>
            <a:r>
              <a:rPr lang="en-US" sz="1500" dirty="0" err="1"/>
              <a:t>php</a:t>
            </a:r>
            <a:endParaRPr lang="en-US" sz="1500" dirty="0"/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 smtClean="0"/>
              <a:t>	class </a:t>
            </a:r>
            <a:r>
              <a:rPr lang="en-US" sz="1500" dirty="0"/>
              <a:t>foo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 smtClean="0"/>
              <a:t>	{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/>
              <a:t>	</a:t>
            </a:r>
            <a:r>
              <a:rPr lang="en-US" sz="1500" dirty="0" smtClean="0"/>
              <a:t>function </a:t>
            </a:r>
            <a:r>
              <a:rPr lang="en-US" sz="1500" dirty="0" err="1"/>
              <a:t>do_foo</a:t>
            </a:r>
            <a:r>
              <a:rPr lang="en-US" sz="1500" dirty="0"/>
              <a:t>()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 smtClean="0"/>
              <a:t>	    {</a:t>
            </a:r>
            <a:endParaRPr lang="en-US" sz="1500" dirty="0"/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 smtClean="0"/>
              <a:t>	        </a:t>
            </a:r>
            <a:r>
              <a:rPr lang="en-US" sz="1500" dirty="0"/>
              <a:t>echo "Doing foo."; </a:t>
            </a:r>
            <a:endParaRPr lang="en-US" sz="1500" dirty="0" smtClean="0"/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/>
              <a:t>	</a:t>
            </a:r>
            <a:r>
              <a:rPr lang="en-US" sz="1500" dirty="0" smtClean="0"/>
              <a:t>   </a:t>
            </a:r>
            <a:r>
              <a:rPr lang="en-US" sz="1500" dirty="0"/>
              <a:t>}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 smtClean="0"/>
              <a:t>	}$</a:t>
            </a:r>
            <a:r>
              <a:rPr lang="en-US" sz="1500" dirty="0"/>
              <a:t>bar = new foo;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 smtClean="0"/>
              <a:t>	$</a:t>
            </a:r>
            <a:r>
              <a:rPr lang="en-US" sz="1500" dirty="0"/>
              <a:t>bar-&gt;</a:t>
            </a:r>
            <a:r>
              <a:rPr lang="en-US" sz="1500" dirty="0" err="1"/>
              <a:t>do_foo</a:t>
            </a:r>
            <a:r>
              <a:rPr lang="en-US" sz="1500" dirty="0"/>
              <a:t>()</a:t>
            </a:r>
            <a:r>
              <a:rPr lang="en-US" sz="1500" dirty="0" smtClean="0"/>
              <a:t>;</a:t>
            </a:r>
            <a:endParaRPr lang="en-US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25" y="3422650"/>
            <a:ext cx="4209743" cy="33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80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4329967"/>
          </a:xfrm>
        </p:spPr>
        <p:txBody>
          <a:bodyPr/>
          <a:lstStyle/>
          <a:p>
            <a:r>
              <a:rPr lang="en-US" sz="8800" dirty="0" smtClean="0"/>
              <a:t>Traversing data structures (and more)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334470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data structures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 traverse: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The most common method of data traversal is the “</a:t>
            </a:r>
            <a:r>
              <a:rPr lang="en-US" sz="2400" dirty="0" err="1" smtClean="0"/>
              <a:t>foreach</a:t>
            </a:r>
            <a:r>
              <a:rPr lang="en-US" sz="2400" dirty="0" smtClean="0"/>
              <a:t>” loop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Everyone create an array of numbers as such: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$</a:t>
            </a:r>
            <a:r>
              <a:rPr lang="en-US" sz="2400" dirty="0" err="1" smtClean="0"/>
              <a:t>some_numbers</a:t>
            </a:r>
            <a:r>
              <a:rPr lang="en-US" sz="2400" dirty="0" smtClean="0"/>
              <a:t> = array(1,2,3,4,5,6)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Now let’s multiply them all by 2: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err="1" smtClean="0"/>
              <a:t>foreach</a:t>
            </a:r>
            <a:r>
              <a:rPr lang="en-US" sz="2400" dirty="0" smtClean="0"/>
              <a:t> ($</a:t>
            </a:r>
            <a:r>
              <a:rPr lang="en-US" sz="2400" dirty="0" err="1" smtClean="0"/>
              <a:t>some_numbers</a:t>
            </a:r>
            <a:r>
              <a:rPr lang="en-US" sz="2400" dirty="0" smtClean="0"/>
              <a:t> as &amp;$value) {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 </a:t>
            </a:r>
            <a:r>
              <a:rPr lang="en-US" sz="2400" dirty="0" smtClean="0"/>
              <a:t>        $value = $value * 2;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}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err="1" smtClean="0"/>
              <a:t>var_dump</a:t>
            </a:r>
            <a:r>
              <a:rPr lang="en-US" sz="2400" dirty="0" smtClean="0"/>
              <a:t>($</a:t>
            </a:r>
            <a:r>
              <a:rPr lang="en-US" sz="2400" dirty="0" err="1" smtClean="0"/>
              <a:t>some_numbers</a:t>
            </a:r>
            <a:r>
              <a:rPr lang="en-US" sz="2400" dirty="0" smtClean="0"/>
              <a:t>);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88" y="4187744"/>
            <a:ext cx="2458599" cy="24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2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data structures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 traverse: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You can also do “while” loops, as in “while x &lt; 10 do y;”. 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The syntax for this is: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$</a:t>
            </a:r>
            <a:r>
              <a:rPr lang="en-US" sz="2400" dirty="0" err="1"/>
              <a:t>i</a:t>
            </a:r>
            <a:r>
              <a:rPr lang="en-US" sz="2400" dirty="0"/>
              <a:t> = 1;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while ($</a:t>
            </a:r>
            <a:r>
              <a:rPr lang="en-US" sz="2400" dirty="0" err="1"/>
              <a:t>i</a:t>
            </a:r>
            <a:r>
              <a:rPr lang="en-US" sz="2400" dirty="0"/>
              <a:t> &lt;= 10) </a:t>
            </a:r>
            <a:r>
              <a:rPr lang="en-US" sz="2400" dirty="0" smtClean="0"/>
              <a:t>{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echo </a:t>
            </a:r>
            <a:r>
              <a:rPr lang="en-US" sz="2400" dirty="0"/>
              <a:t>$</a:t>
            </a:r>
            <a:r>
              <a:rPr lang="en-US" sz="2400" dirty="0" err="1"/>
              <a:t>i</a:t>
            </a:r>
            <a:r>
              <a:rPr lang="en-US" sz="2400" dirty="0"/>
              <a:t>++;  /* the printed value would be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                   </a:t>
            </a:r>
            <a:r>
              <a:rPr lang="en-US" sz="2400" dirty="0"/>
              <a:t>$</a:t>
            </a:r>
            <a:r>
              <a:rPr lang="en-US" sz="2400" dirty="0" err="1"/>
              <a:t>i</a:t>
            </a:r>
            <a:r>
              <a:rPr lang="en-US" sz="2400" dirty="0"/>
              <a:t> before the increment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                   (post-increment) */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}</a:t>
            </a:r>
            <a:endParaRPr lang="en-US" sz="2400" dirty="0" smtClean="0"/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43301" y="2403796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519822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data structures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Do…while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This is PHP for “DO a thing WHILE this condition is TRUE”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The syntax for this is: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do {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   </a:t>
            </a:r>
            <a:r>
              <a:rPr lang="en-US" sz="2400" dirty="0" smtClean="0"/>
              <a:t>echo “The </a:t>
            </a:r>
            <a:r>
              <a:rPr lang="en-US" sz="2400" dirty="0" err="1" smtClean="0"/>
              <a:t>yankees</a:t>
            </a:r>
            <a:r>
              <a:rPr lang="en-US" sz="2400" dirty="0" smtClean="0"/>
              <a:t> suck!”</a:t>
            </a:r>
            <a:endParaRPr lang="en-US" sz="2400" dirty="0"/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}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while </a:t>
            </a:r>
            <a:r>
              <a:rPr lang="en-US" sz="2400" dirty="0" smtClean="0"/>
              <a:t>($</a:t>
            </a:r>
            <a:r>
              <a:rPr lang="en-US" sz="2400" dirty="0" err="1" smtClean="0"/>
              <a:t>phillies_win_record</a:t>
            </a:r>
            <a:r>
              <a:rPr lang="en-US" sz="2400" dirty="0" smtClean="0"/>
              <a:t> &lt; .500)</a:t>
            </a:r>
            <a:r>
              <a:rPr lang="en-US" sz="2400" dirty="0"/>
              <a:t>;</a:t>
            </a:r>
            <a:endParaRPr lang="en-US" sz="2400" dirty="0" smtClean="0"/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43301" y="2403796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34" y="4550583"/>
            <a:ext cx="2394215" cy="20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829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data structures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Array tricks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A quick note on anything that involves counting/looping:</a:t>
            </a:r>
            <a:br>
              <a:rPr lang="en-US" sz="2400" dirty="0" smtClean="0"/>
            </a:br>
            <a:r>
              <a:rPr lang="en-US" sz="2400" dirty="0" smtClean="0"/>
              <a:t>	In PHP (and in all computer programming)- the first index of a list or array is the “0” portion….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So to return “fern” in this array: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	</a:t>
            </a:r>
            <a:r>
              <a:rPr lang="en-US" sz="2400" dirty="0" smtClean="0"/>
              <a:t>$</a:t>
            </a:r>
            <a:r>
              <a:rPr lang="en-US" sz="2400" dirty="0" err="1" smtClean="0"/>
              <a:t>myarray</a:t>
            </a:r>
            <a:r>
              <a:rPr lang="en-US" sz="2400" dirty="0" smtClean="0"/>
              <a:t> = array(“fern”, “</a:t>
            </a:r>
            <a:r>
              <a:rPr lang="en-US" sz="2400" dirty="0" err="1" smtClean="0"/>
              <a:t>vicki</a:t>
            </a:r>
            <a:r>
              <a:rPr lang="en-US" sz="2400" dirty="0" smtClean="0"/>
              <a:t>”, “</a:t>
            </a:r>
            <a:r>
              <a:rPr lang="en-US" sz="2400" dirty="0" err="1" smtClean="0"/>
              <a:t>wookie</a:t>
            </a:r>
            <a:r>
              <a:rPr lang="en-US" sz="2400" dirty="0" smtClean="0"/>
              <a:t>”)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sz="2400" dirty="0"/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You would do $</a:t>
            </a:r>
            <a:r>
              <a:rPr lang="en-US" sz="2400" dirty="0" err="1" smtClean="0"/>
              <a:t>myarray</a:t>
            </a:r>
            <a:r>
              <a:rPr lang="en-US" sz="2400" dirty="0" smtClean="0"/>
              <a:t>[0]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43301" y="2403796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801783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data structures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Libraries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In PHP you can import someone else’s code at will by putting “REQUIRE &lt;library name&gt; at the top of your code. 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A </a:t>
            </a:r>
            <a:r>
              <a:rPr lang="en-US" sz="2400" b="1" dirty="0" smtClean="0"/>
              <a:t>library</a:t>
            </a:r>
            <a:r>
              <a:rPr lang="en-US" sz="2400" dirty="0" smtClean="0"/>
              <a:t> is a bunch of PHP code that some kind soul has already written for you. By </a:t>
            </a:r>
            <a:r>
              <a:rPr lang="en-US" sz="2400" b="1" dirty="0" smtClean="0"/>
              <a:t>requiring (or including)</a:t>
            </a:r>
            <a:r>
              <a:rPr lang="en-US" sz="2400" dirty="0" smtClean="0"/>
              <a:t> it you can steal it and use it in your own code in order to, for example, connect to a database (or read a </a:t>
            </a:r>
            <a:r>
              <a:rPr lang="en-US" sz="2400" dirty="0" err="1" smtClean="0"/>
              <a:t>csv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43301" y="2403796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534" y="2434033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276" y="4868046"/>
            <a:ext cx="1944457" cy="18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855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data structures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frameworks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PHP has hundreds of </a:t>
            </a:r>
            <a:r>
              <a:rPr lang="en-US" sz="2400" b="1" dirty="0" smtClean="0"/>
              <a:t>frameworks</a:t>
            </a:r>
            <a:r>
              <a:rPr lang="en-US" sz="2400" dirty="0" smtClean="0"/>
              <a:t> which is just a fancy way of saying: pre-built packages with lots of useful things for organizing my code.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These </a:t>
            </a:r>
            <a:r>
              <a:rPr lang="en-US" sz="2400" b="1" dirty="0" smtClean="0"/>
              <a:t>frameworks</a:t>
            </a:r>
            <a:r>
              <a:rPr lang="en-US" sz="2400" dirty="0" smtClean="0"/>
              <a:t> include: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	</a:t>
            </a:r>
            <a:r>
              <a:rPr lang="en-US" sz="2400" dirty="0" smtClean="0"/>
              <a:t>ZEND,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, </a:t>
            </a:r>
            <a:r>
              <a:rPr lang="en-US" sz="2400" dirty="0" err="1" smtClean="0"/>
              <a:t>CakePHP</a:t>
            </a:r>
            <a:r>
              <a:rPr lang="en-US" sz="2400" dirty="0" smtClean="0"/>
              <a:t>, </a:t>
            </a:r>
            <a:r>
              <a:rPr lang="en-US" sz="2400" dirty="0" err="1" smtClean="0"/>
              <a:t>CodeIgnitor</a:t>
            </a:r>
            <a:r>
              <a:rPr lang="en-US" sz="2400" dirty="0" smtClean="0"/>
              <a:t>, </a:t>
            </a:r>
            <a:r>
              <a:rPr lang="en-US" sz="2400" dirty="0" err="1" smtClean="0"/>
              <a:t>magento</a:t>
            </a:r>
            <a:endParaRPr lang="en-US" sz="2400" dirty="0" smtClean="0"/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Basically they get you lots of cool stuff that you can then REQUIRE in your code and organizes your code in a nice, readable way.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43301" y="2403796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534" y="2434033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704838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1117934"/>
          </a:xfrm>
        </p:spPr>
        <p:txBody>
          <a:bodyPr/>
          <a:lstStyle/>
          <a:p>
            <a:r>
              <a:rPr lang="en-US" sz="8800" dirty="0" smtClean="0"/>
              <a:t>LAB TIME!!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415991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Summary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CONFUSED?</a:t>
            </a:r>
          </a:p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Good- </a:t>
            </a:r>
            <a:r>
              <a:rPr lang="en-US" sz="3200" b="1" dirty="0" smtClean="0">
                <a:solidFill>
                  <a:schemeClr val="bg1"/>
                </a:solidFill>
              </a:rPr>
              <a:t>ASK QUESTIONS!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5" y="2598616"/>
            <a:ext cx="3393746" cy="41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02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 what is </a:t>
            </a:r>
            <a:r>
              <a:rPr lang="en-US" dirty="0" err="1" smtClean="0"/>
              <a:t>php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stands for “PHP Hypertext Preprocessor” (I know, I know- you can’t use the acronym like that!)</a:t>
            </a:r>
          </a:p>
          <a:p>
            <a:pPr marL="617134" lvl="1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is a </a:t>
            </a:r>
            <a:r>
              <a:rPr lang="en-US" b="1" dirty="0" smtClean="0"/>
              <a:t>server side</a:t>
            </a:r>
            <a:r>
              <a:rPr lang="en-US" dirty="0" smtClean="0"/>
              <a:t> scripting language.</a:t>
            </a:r>
          </a:p>
          <a:p>
            <a:pPr marL="617134" lvl="1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allows for dynamic html- meaning that the user can utilize different websites based on server inputs.</a:t>
            </a:r>
          </a:p>
          <a:p>
            <a:pPr marL="617134" lvl="1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</a:t>
            </a:r>
            <a:r>
              <a:rPr lang="en-US" b="1" dirty="0" smtClean="0"/>
              <a:t>can be</a:t>
            </a:r>
          </a:p>
          <a:p>
            <a:pPr marL="1074194" lvl="2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b="1" dirty="0" smtClean="0"/>
              <a:t> </a:t>
            </a:r>
            <a:r>
              <a:rPr lang="en-US" dirty="0" smtClean="0"/>
              <a:t>Object Oriented </a:t>
            </a:r>
          </a:p>
          <a:p>
            <a:pPr marL="1074194" lvl="2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OR Procedural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84" y="4626174"/>
            <a:ext cx="3060371" cy="21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23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Server side </a:t>
            </a:r>
            <a:r>
              <a:rPr lang="en-US" dirty="0" err="1" smtClean="0"/>
              <a:t>vs</a:t>
            </a:r>
            <a:r>
              <a:rPr lang="en-US" dirty="0" smtClean="0"/>
              <a:t> client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When you go to a website on your browser what you are doing is asking for another computer to </a:t>
            </a:r>
            <a:r>
              <a:rPr lang="en-US" b="1" dirty="0" smtClean="0"/>
              <a:t>serve</a:t>
            </a:r>
            <a:r>
              <a:rPr lang="en-US" dirty="0" smtClean="0"/>
              <a:t> you some information 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Your computer receives that information and it looks </a:t>
            </a:r>
            <a:r>
              <a:rPr lang="en-US" dirty="0" err="1" smtClean="0"/>
              <a:t>like:go</a:t>
            </a:r>
            <a:r>
              <a:rPr lang="en-US" dirty="0" smtClean="0"/>
              <a:t> to a website in a browser of your choice, right click it, and select “view page source”.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42" y="4807549"/>
            <a:ext cx="598774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6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Server side </a:t>
            </a:r>
            <a:r>
              <a:rPr lang="en-US" dirty="0" err="1" smtClean="0"/>
              <a:t>vs</a:t>
            </a:r>
            <a:r>
              <a:rPr lang="en-US" dirty="0" smtClean="0"/>
              <a:t> client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returns HTML (</a:t>
            </a:r>
            <a:r>
              <a:rPr lang="en-US" dirty="0" err="1" smtClean="0"/>
              <a:t>HyperText</a:t>
            </a:r>
            <a:r>
              <a:rPr lang="en-US" dirty="0" smtClean="0"/>
              <a:t> Meta Language”) which is then interpreted by your </a:t>
            </a:r>
            <a:r>
              <a:rPr lang="en-US" b="1" dirty="0" smtClean="0"/>
              <a:t>browser</a:t>
            </a:r>
            <a:r>
              <a:rPr lang="en-US" dirty="0" smtClean="0"/>
              <a:t> or </a:t>
            </a:r>
            <a:r>
              <a:rPr lang="en-US" b="1" dirty="0" smtClean="0"/>
              <a:t>client.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 this breaks the whole system into two haves- </a:t>
            </a:r>
            <a:r>
              <a:rPr lang="en-US" b="1" dirty="0" smtClean="0"/>
              <a:t>servers (send data) and clients (interpret data to pictures pleasing to the human eye)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465" y="4749007"/>
            <a:ext cx="1828459" cy="19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36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Server side </a:t>
            </a:r>
            <a:r>
              <a:rPr lang="en-US" dirty="0" err="1" smtClean="0"/>
              <a:t>vs</a:t>
            </a:r>
            <a:r>
              <a:rPr lang="en-US" dirty="0" smtClean="0"/>
              <a:t> client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talks to the </a:t>
            </a:r>
            <a:r>
              <a:rPr lang="en-US" b="1" dirty="0" smtClean="0"/>
              <a:t>server</a:t>
            </a:r>
            <a:r>
              <a:rPr lang="en-US" dirty="0" smtClean="0"/>
              <a:t> and can alter the html sent to the </a:t>
            </a:r>
            <a:r>
              <a:rPr lang="en-US" b="1" dirty="0" smtClean="0"/>
              <a:t>client</a:t>
            </a:r>
            <a:r>
              <a:rPr lang="en-US" dirty="0" smtClean="0"/>
              <a:t> by choosing what the client should see.</a:t>
            </a:r>
            <a:endParaRPr lang="en-US" dirty="0"/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Some sites utilizing PHP include: 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Facebook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Wordpress</a:t>
            </a:r>
            <a:endParaRPr lang="en-US" dirty="0" smtClean="0"/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Wikipedia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Yahoo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Tumblr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036" y="4142390"/>
            <a:ext cx="3179683" cy="24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164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Embedded in html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is often directly embedded into html. 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You can’t see </a:t>
            </a:r>
            <a:r>
              <a:rPr lang="en-US" dirty="0" err="1" smtClean="0"/>
              <a:t>php</a:t>
            </a:r>
            <a:r>
              <a:rPr lang="en-US" dirty="0" smtClean="0"/>
              <a:t> when you try to look at it from “view page source”- but that’s because it’s server side (your client/browser isn’t interpreting it). 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That being said- the fact that it embeds with HTML makes is SUPER awesome.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/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&lt;? echo “Hello I am PHP!”; ?&gt;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2592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 what do we need to run a </a:t>
            </a:r>
            <a:r>
              <a:rPr lang="en-US" dirty="0" err="1" smtClean="0"/>
              <a:t>php</a:t>
            </a:r>
            <a:r>
              <a:rPr lang="en-US" dirty="0" smtClean="0"/>
              <a:t> app?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446225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We need a “stack”. PHP is usually run on the “LAMP stack”.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LAMP stands for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Linux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Apache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MySql</a:t>
            </a:r>
            <a:endParaRPr lang="en-US" dirty="0"/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0" y="3422650"/>
            <a:ext cx="3340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717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9633</TotalTime>
  <Words>1892</Words>
  <Application>Microsoft Macintosh PowerPoint</Application>
  <PresentationFormat>On-screen Show (4:3)</PresentationFormat>
  <Paragraphs>242</Paragraphs>
  <Slides>39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White</vt:lpstr>
      <vt:lpstr>PowerPoint Presentation</vt:lpstr>
      <vt:lpstr>SO WHAT BRINGS YOU HERE TONIGHT?</vt:lpstr>
      <vt:lpstr>PowerPoint Presentation</vt:lpstr>
      <vt:lpstr>So what is php?</vt:lpstr>
      <vt:lpstr>Server side vs client</vt:lpstr>
      <vt:lpstr>Server side vs client</vt:lpstr>
      <vt:lpstr>Server side vs client</vt:lpstr>
      <vt:lpstr>Embedded in html</vt:lpstr>
      <vt:lpstr>So what do we need to run a php app?</vt:lpstr>
      <vt:lpstr>So what do we need to run a php app?</vt:lpstr>
      <vt:lpstr>LAMP stack</vt:lpstr>
      <vt:lpstr>PowerPoint Presentation</vt:lpstr>
      <vt:lpstr>Assuming no one has linux</vt:lpstr>
      <vt:lpstr>Assuming no one has linux</vt:lpstr>
      <vt:lpstr>Assuming no one has linux</vt:lpstr>
      <vt:lpstr>Checking final setup</vt:lpstr>
      <vt:lpstr>Checking final setup</vt:lpstr>
      <vt:lpstr>PowerPoint Presentation</vt:lpstr>
      <vt:lpstr>You have a webserver!</vt:lpstr>
      <vt:lpstr>Navigate to your landing</vt:lpstr>
      <vt:lpstr>Navigate to your landing</vt:lpstr>
      <vt:lpstr>Navigate to your landing</vt:lpstr>
      <vt:lpstr>PowerPoint Presentation</vt:lpstr>
      <vt:lpstr>structures</vt:lpstr>
      <vt:lpstr>variables</vt:lpstr>
      <vt:lpstr>Php is not strongly typed</vt:lpstr>
      <vt:lpstr>PowerPoint Presentation</vt:lpstr>
      <vt:lpstr>structures</vt:lpstr>
      <vt:lpstr>structures</vt:lpstr>
      <vt:lpstr>structures</vt:lpstr>
      <vt:lpstr>PowerPoint Presentation</vt:lpstr>
      <vt:lpstr>To traverse:</vt:lpstr>
      <vt:lpstr>To traverse:</vt:lpstr>
      <vt:lpstr>Do…while</vt:lpstr>
      <vt:lpstr>Array tricks</vt:lpstr>
      <vt:lpstr>Libraries</vt:lpstr>
      <vt:lpstr>frameworks</vt:lpstr>
      <vt:lpstr>PowerPoint Presentation</vt:lpstr>
      <vt:lpstr>PowerPoint Presentation</vt:lpstr>
    </vt:vector>
  </TitlesOfParts>
  <Company>Fandango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Pombeiro</dc:creator>
  <cp:lastModifiedBy>Fernando Pombeiro</cp:lastModifiedBy>
  <cp:revision>62</cp:revision>
  <dcterms:created xsi:type="dcterms:W3CDTF">2016-10-18T00:32:08Z</dcterms:created>
  <dcterms:modified xsi:type="dcterms:W3CDTF">2017-02-02T19:28:42Z</dcterms:modified>
</cp:coreProperties>
</file>