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7" r:id="rId2"/>
    <p:sldId id="367" r:id="rId3"/>
    <p:sldId id="357" r:id="rId4"/>
    <p:sldId id="392" r:id="rId5"/>
    <p:sldId id="394" r:id="rId6"/>
    <p:sldId id="395" r:id="rId7"/>
    <p:sldId id="399" r:id="rId8"/>
    <p:sldId id="400" r:id="rId9"/>
    <p:sldId id="396" r:id="rId10"/>
    <p:sldId id="404" r:id="rId11"/>
    <p:sldId id="405" r:id="rId12"/>
    <p:sldId id="401" r:id="rId13"/>
    <p:sldId id="361" r:id="rId14"/>
    <p:sldId id="366" r:id="rId15"/>
    <p:sldId id="371" r:id="rId16"/>
    <p:sldId id="372" r:id="rId17"/>
    <p:sldId id="373" r:id="rId18"/>
    <p:sldId id="368" r:id="rId19"/>
    <p:sldId id="379" r:id="rId20"/>
    <p:sldId id="369" r:id="rId21"/>
    <p:sldId id="370" r:id="rId22"/>
    <p:sldId id="374" r:id="rId23"/>
    <p:sldId id="378" r:id="rId24"/>
    <p:sldId id="381" r:id="rId25"/>
    <p:sldId id="380" r:id="rId26"/>
    <p:sldId id="338" r:id="rId27"/>
    <p:sldId id="403" r:id="rId28"/>
    <p:sldId id="406" r:id="rId29"/>
    <p:sldId id="365" r:id="rId30"/>
  </p:sldIdLst>
  <p:sldSz cx="9144000" cy="5143500" type="screen16x9"/>
  <p:notesSz cx="6858000" cy="9144000"/>
  <p:defaultTextStyle>
    <a:defPPr>
      <a:defRPr lang="zh-HK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643"/>
  </p:normalViewPr>
  <p:slideViewPr>
    <p:cSldViewPr>
      <p:cViewPr>
        <p:scale>
          <a:sx n="130" d="100"/>
          <a:sy n="130" d="100"/>
        </p:scale>
        <p:origin x="97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81915412017"/>
          <c:y val="0.148097006809089"/>
          <c:w val="0.607551340990241"/>
          <c:h val="0.99992824871310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ln>
              <a:noFill/>
            </a:ln>
          </c:spPr>
          <c:explosion val="25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24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223098607416708"/>
                  <c:y val="-0.163732237069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 rtl="0">
                      <a:defRPr kumimoji="1" lang="he-IL" sz="1200" b="0" i="0" u="none" strike="noStrike" kern="1200" baseline="0">
                        <a:solidFill>
                          <a:schemeClr val="bg1"/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defRPr>
                    </a:pPr>
                    <a:r>
                      <a:rPr kumimoji="1" lang="en-US" sz="1200" kern="1200">
                        <a:solidFill>
                          <a:schemeClr val="bg1"/>
                        </a:solidFill>
                        <a:latin typeface="Calibri" charset="0"/>
                        <a:ea typeface="ＭＳ Ｐゴシック" charset="0"/>
                        <a:cs typeface="ＭＳ Ｐゴシック" charset="0"/>
                      </a:rPr>
                      <a:t>ELK Stack,  400,000+ companies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kumimoji="1" lang="he-IL" sz="1200" b="0" i="0" u="none" strike="noStrike" kern="1200" baseline="0">
                    <a:solidFill>
                      <a:schemeClr val="bg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Splunk, Sumologic, Loggly, Rapid7 and others</c:v>
                </c:pt>
                <c:pt idx="1">
                  <c:v>ELK Stack</c:v>
                </c:pt>
              </c:strCache>
            </c:strRef>
          </c:cat>
          <c:val>
            <c:numRef>
              <c:f>Sheet1!$B$2:$B$3</c:f>
              <c:numCache>
                <c:formatCode>_-* #,##0_-;\-* #,##0_-;_-* "-"??_-;_-@_-</c:formatCode>
                <c:ptCount val="2"/>
                <c:pt idx="0">
                  <c:v>20000.0</c:v>
                </c:pt>
                <c:pt idx="1">
                  <c:v>400000.0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67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BA9B0-BDEE-9E42-8A88-76501BB3BA6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556C85C-7881-984B-8AF7-819BD9B8BFDF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5FB27FBC-2B94-3C4D-86BA-8556A943EF13}" type="parTrans" cxnId="{0174D5B9-DF25-174F-9245-F7D8219C5326}">
      <dgm:prSet/>
      <dgm:spPr/>
      <dgm:t>
        <a:bodyPr/>
        <a:lstStyle/>
        <a:p>
          <a:endParaRPr lang="en-US"/>
        </a:p>
      </dgm:t>
    </dgm:pt>
    <dgm:pt modelId="{EECBFF2F-BEF8-004D-8EBA-79664EABCEC8}" type="sibTrans" cxnId="{0174D5B9-DF25-174F-9245-F7D8219C5326}">
      <dgm:prSet/>
      <dgm:spPr/>
      <dgm:t>
        <a:bodyPr/>
        <a:lstStyle/>
        <a:p>
          <a:endParaRPr lang="en-US"/>
        </a:p>
      </dgm:t>
    </dgm:pt>
    <dgm:pt modelId="{C5B9C616-E8B2-C548-B2AE-60A4EC2CF58F}">
      <dgm:prSet phldrT="[Text]"/>
      <dgm:spPr/>
      <dgm:t>
        <a:bodyPr/>
        <a:lstStyle/>
        <a:p>
          <a:r>
            <a:rPr lang="en-US" dirty="0" err="1" smtClean="0"/>
            <a:t>Elasticsearch</a:t>
          </a:r>
          <a:endParaRPr lang="en-US" dirty="0"/>
        </a:p>
      </dgm:t>
    </dgm:pt>
    <dgm:pt modelId="{D3EEA58D-2A7A-124C-B176-522CDAB25C9B}" type="parTrans" cxnId="{3A22532B-5942-9D44-9222-B60FA9BB87E0}">
      <dgm:prSet/>
      <dgm:spPr/>
      <dgm:t>
        <a:bodyPr/>
        <a:lstStyle/>
        <a:p>
          <a:endParaRPr lang="en-US"/>
        </a:p>
      </dgm:t>
    </dgm:pt>
    <dgm:pt modelId="{A7546886-6BEF-1E4D-84E7-F4EA2D7249F7}" type="sibTrans" cxnId="{3A22532B-5942-9D44-9222-B60FA9BB87E0}">
      <dgm:prSet/>
      <dgm:spPr/>
      <dgm:t>
        <a:bodyPr/>
        <a:lstStyle/>
        <a:p>
          <a:endParaRPr lang="en-US"/>
        </a:p>
      </dgm:t>
    </dgm:pt>
    <dgm:pt modelId="{95C5CA2D-A2BB-7C41-BDD1-FD3045374F8C}">
      <dgm:prSet phldrT="[Text]"/>
      <dgm:spPr/>
      <dgm:t>
        <a:bodyPr/>
        <a:lstStyle/>
        <a:p>
          <a:r>
            <a:rPr lang="en-US" dirty="0" err="1" smtClean="0"/>
            <a:t>Kibana</a:t>
          </a:r>
          <a:endParaRPr lang="en-US" dirty="0"/>
        </a:p>
      </dgm:t>
    </dgm:pt>
    <dgm:pt modelId="{D66A2EE4-7BCA-874C-A86F-C0A9AE16300F}" type="parTrans" cxnId="{8CBFEA49-F03C-A046-976D-77DC188707B3}">
      <dgm:prSet/>
      <dgm:spPr/>
      <dgm:t>
        <a:bodyPr/>
        <a:lstStyle/>
        <a:p>
          <a:endParaRPr lang="en-US"/>
        </a:p>
      </dgm:t>
    </dgm:pt>
    <dgm:pt modelId="{BD6DB5AB-AFE9-6847-BAE9-A3F4AB62FC5F}" type="sibTrans" cxnId="{8CBFEA49-F03C-A046-976D-77DC188707B3}">
      <dgm:prSet/>
      <dgm:spPr/>
      <dgm:t>
        <a:bodyPr/>
        <a:lstStyle/>
        <a:p>
          <a:endParaRPr lang="en-US"/>
        </a:p>
      </dgm:t>
    </dgm:pt>
    <dgm:pt modelId="{DA0B8E20-7578-C048-9174-79ED8BC94F2E}">
      <dgm:prSet phldrT="[Text]"/>
      <dgm:spPr/>
      <dgm:t>
        <a:bodyPr/>
        <a:lstStyle/>
        <a:p>
          <a:r>
            <a:rPr lang="en-US" dirty="0" smtClean="0"/>
            <a:t>Streaming data digestion</a:t>
          </a:r>
          <a:endParaRPr lang="en-US" dirty="0"/>
        </a:p>
      </dgm:t>
    </dgm:pt>
    <dgm:pt modelId="{CEF8D28B-8D54-7C44-A17D-EBCDF8214A4D}" type="parTrans" cxnId="{BC6D1724-0EC0-2C4B-8855-25337268AF02}">
      <dgm:prSet/>
      <dgm:spPr/>
      <dgm:t>
        <a:bodyPr/>
        <a:lstStyle/>
        <a:p>
          <a:endParaRPr lang="en-US"/>
        </a:p>
      </dgm:t>
    </dgm:pt>
    <dgm:pt modelId="{0C981713-964F-9443-B4A2-040E58FF93FB}" type="sibTrans" cxnId="{BC6D1724-0EC0-2C4B-8855-25337268AF02}">
      <dgm:prSet/>
      <dgm:spPr/>
      <dgm:t>
        <a:bodyPr/>
        <a:lstStyle/>
        <a:p>
          <a:endParaRPr lang="en-US"/>
        </a:p>
      </dgm:t>
    </dgm:pt>
    <dgm:pt modelId="{A83470A1-4E3F-164C-9FE8-7C300E88A12F}">
      <dgm:prSet phldrT="[Text]"/>
      <dgm:spPr/>
      <dgm:t>
        <a:bodyPr/>
        <a:lstStyle/>
        <a:p>
          <a:r>
            <a:rPr lang="en-US" dirty="0" smtClean="0"/>
            <a:t>Time normalization</a:t>
          </a:r>
          <a:endParaRPr lang="en-US" dirty="0"/>
        </a:p>
      </dgm:t>
    </dgm:pt>
    <dgm:pt modelId="{DE623E78-5D1E-B94B-B7B2-692ABD46ED35}" type="parTrans" cxnId="{DAB4D917-4CE8-C248-A7D4-6165550B618B}">
      <dgm:prSet/>
      <dgm:spPr/>
      <dgm:t>
        <a:bodyPr/>
        <a:lstStyle/>
        <a:p>
          <a:endParaRPr lang="en-US"/>
        </a:p>
      </dgm:t>
    </dgm:pt>
    <dgm:pt modelId="{ABAB0B34-5460-CB43-B593-C539137A3F51}" type="sibTrans" cxnId="{DAB4D917-4CE8-C248-A7D4-6165550B618B}">
      <dgm:prSet/>
      <dgm:spPr/>
      <dgm:t>
        <a:bodyPr/>
        <a:lstStyle/>
        <a:p>
          <a:endParaRPr lang="en-US"/>
        </a:p>
      </dgm:t>
    </dgm:pt>
    <dgm:pt modelId="{1150FCF5-0440-0049-9A83-AC29F2EC7FB7}">
      <dgm:prSet phldrT="[Text]"/>
      <dgm:spPr/>
      <dgm:t>
        <a:bodyPr/>
        <a:lstStyle/>
        <a:p>
          <a:r>
            <a:rPr lang="en-US" dirty="0" smtClean="0"/>
            <a:t>Field extraction</a:t>
          </a:r>
          <a:endParaRPr lang="en-US" dirty="0"/>
        </a:p>
      </dgm:t>
    </dgm:pt>
    <dgm:pt modelId="{EA07665A-3675-CE47-9F0E-2EBA0170B508}" type="parTrans" cxnId="{5021C7FE-8D3D-1C43-8EDA-E1CE1C3F8EED}">
      <dgm:prSet/>
      <dgm:spPr/>
      <dgm:t>
        <a:bodyPr/>
        <a:lstStyle/>
        <a:p>
          <a:endParaRPr lang="en-US"/>
        </a:p>
      </dgm:t>
    </dgm:pt>
    <dgm:pt modelId="{320A9004-2D46-C04F-BF5C-2E6B6BCF19E1}" type="sibTrans" cxnId="{5021C7FE-8D3D-1C43-8EDA-E1CE1C3F8EED}">
      <dgm:prSet/>
      <dgm:spPr/>
      <dgm:t>
        <a:bodyPr/>
        <a:lstStyle/>
        <a:p>
          <a:endParaRPr lang="en-US"/>
        </a:p>
      </dgm:t>
    </dgm:pt>
    <dgm:pt modelId="{E891BB01-3743-DE44-BD12-98811EA03122}">
      <dgm:prSet phldrT="[Text]"/>
      <dgm:spPr/>
      <dgm:t>
        <a:bodyPr/>
        <a:lstStyle/>
        <a:p>
          <a:r>
            <a:rPr lang="en-US" dirty="0" smtClean="0"/>
            <a:t>Schema-less search DB</a:t>
          </a:r>
          <a:endParaRPr lang="en-US" dirty="0"/>
        </a:p>
      </dgm:t>
    </dgm:pt>
    <dgm:pt modelId="{F71E6A16-C9B5-424E-89C6-23E29B80B764}" type="parTrans" cxnId="{501ABBD2-1FF6-EF47-A374-34B3FAFC9392}">
      <dgm:prSet/>
      <dgm:spPr/>
      <dgm:t>
        <a:bodyPr/>
        <a:lstStyle/>
        <a:p>
          <a:endParaRPr lang="en-US"/>
        </a:p>
      </dgm:t>
    </dgm:pt>
    <dgm:pt modelId="{9F48642C-CC6B-FD47-B099-CD86E50E0E80}" type="sibTrans" cxnId="{501ABBD2-1FF6-EF47-A374-34B3FAFC9392}">
      <dgm:prSet/>
      <dgm:spPr/>
      <dgm:t>
        <a:bodyPr/>
        <a:lstStyle/>
        <a:p>
          <a:endParaRPr lang="en-US"/>
        </a:p>
      </dgm:t>
    </dgm:pt>
    <dgm:pt modelId="{33B965FE-2D4D-E644-9183-1A9E3AEEED33}">
      <dgm:prSet phldrT="[Text]"/>
      <dgm:spPr/>
      <dgm:t>
        <a:bodyPr/>
        <a:lstStyle/>
        <a:p>
          <a:r>
            <a:rPr lang="en-US" dirty="0" smtClean="0"/>
            <a:t>Highly scalable</a:t>
          </a:r>
          <a:endParaRPr lang="en-US" dirty="0"/>
        </a:p>
      </dgm:t>
    </dgm:pt>
    <dgm:pt modelId="{537267D8-82BC-5C4C-8A52-1AEBB6274E27}" type="parTrans" cxnId="{091A217D-B4A0-954E-8EC8-6D13DBE4E41E}">
      <dgm:prSet/>
      <dgm:spPr/>
      <dgm:t>
        <a:bodyPr/>
        <a:lstStyle/>
        <a:p>
          <a:endParaRPr lang="en-US"/>
        </a:p>
      </dgm:t>
    </dgm:pt>
    <dgm:pt modelId="{BF687181-C415-2B47-AD79-7E710DDA395F}" type="sibTrans" cxnId="{091A217D-B4A0-954E-8EC8-6D13DBE4E41E}">
      <dgm:prSet/>
      <dgm:spPr/>
      <dgm:t>
        <a:bodyPr/>
        <a:lstStyle/>
        <a:p>
          <a:endParaRPr lang="en-US"/>
        </a:p>
      </dgm:t>
    </dgm:pt>
    <dgm:pt modelId="{ED2D3CE9-663E-354D-9F10-4EEA6FD82DAB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1F62827F-2345-6C41-8E3B-916B8FF93804}" type="parTrans" cxnId="{F238863E-55B7-5F4C-9992-2C21320C927C}">
      <dgm:prSet/>
      <dgm:spPr/>
      <dgm:t>
        <a:bodyPr/>
        <a:lstStyle/>
        <a:p>
          <a:endParaRPr lang="en-US"/>
        </a:p>
      </dgm:t>
    </dgm:pt>
    <dgm:pt modelId="{1D7BCE9E-6A79-5C40-952F-8C466A64DA27}" type="sibTrans" cxnId="{F238863E-55B7-5F4C-9992-2C21320C927C}">
      <dgm:prSet/>
      <dgm:spPr/>
      <dgm:t>
        <a:bodyPr/>
        <a:lstStyle/>
        <a:p>
          <a:endParaRPr lang="en-US"/>
        </a:p>
      </dgm:t>
    </dgm:pt>
    <dgm:pt modelId="{AC5C8949-F60D-704B-BC56-8846FB85B20E}" type="pres">
      <dgm:prSet presAssocID="{BD4BA9B0-BDEE-9E42-8A88-76501BB3BA69}" presName="Name0" presStyleCnt="0">
        <dgm:presLayoutVars>
          <dgm:dir/>
          <dgm:resizeHandles val="exact"/>
        </dgm:presLayoutVars>
      </dgm:prSet>
      <dgm:spPr/>
    </dgm:pt>
    <dgm:pt modelId="{5B9D8C3E-D848-F64B-8013-72720B89158E}" type="pres">
      <dgm:prSet presAssocID="{E556C85C-7881-984B-8AF7-819BD9B8BF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0D4D4-AD38-9547-AB79-997BD2BAFFD4}" type="pres">
      <dgm:prSet presAssocID="{EECBFF2F-BEF8-004D-8EBA-79664EABCEC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B3E784-9539-7543-B6C3-26E8CBCCB927}" type="pres">
      <dgm:prSet presAssocID="{EECBFF2F-BEF8-004D-8EBA-79664EABCEC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DDFAF85-BB56-2440-81F5-BAC5595D38B3}" type="pres">
      <dgm:prSet presAssocID="{C5B9C616-E8B2-C548-B2AE-60A4EC2CF5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82022-D4B0-154F-8943-ED0C9B76B03D}" type="pres">
      <dgm:prSet presAssocID="{A7546886-6BEF-1E4D-84E7-F4EA2D7249F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8CB88D0-D8B9-3A4C-9BDF-1ABC1E79A96C}" type="pres">
      <dgm:prSet presAssocID="{A7546886-6BEF-1E4D-84E7-F4EA2D7249F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DCE5B4E-36FD-A44D-A6B4-1FED84F336C7}" type="pres">
      <dgm:prSet presAssocID="{95C5CA2D-A2BB-7C41-BDD1-FD3045374F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4D5B9-DF25-174F-9245-F7D8219C5326}" srcId="{BD4BA9B0-BDEE-9E42-8A88-76501BB3BA69}" destId="{E556C85C-7881-984B-8AF7-819BD9B8BFDF}" srcOrd="0" destOrd="0" parTransId="{5FB27FBC-2B94-3C4D-86BA-8556A943EF13}" sibTransId="{EECBFF2F-BEF8-004D-8EBA-79664EABCEC8}"/>
    <dgm:cxn modelId="{31CDE1ED-F598-7546-8182-79104C7248C9}" type="presOf" srcId="{E891BB01-3743-DE44-BD12-98811EA03122}" destId="{7DDFAF85-BB56-2440-81F5-BAC5595D38B3}" srcOrd="0" destOrd="1" presId="urn:microsoft.com/office/officeart/2005/8/layout/process1"/>
    <dgm:cxn modelId="{66397B40-5903-DF4B-9585-85CEC9F5F641}" type="presOf" srcId="{ED2D3CE9-663E-354D-9F10-4EEA6FD82DAB}" destId="{6DCE5B4E-36FD-A44D-A6B4-1FED84F336C7}" srcOrd="0" destOrd="1" presId="urn:microsoft.com/office/officeart/2005/8/layout/process1"/>
    <dgm:cxn modelId="{091A217D-B4A0-954E-8EC8-6D13DBE4E41E}" srcId="{C5B9C616-E8B2-C548-B2AE-60A4EC2CF58F}" destId="{33B965FE-2D4D-E644-9183-1A9E3AEEED33}" srcOrd="1" destOrd="0" parTransId="{537267D8-82BC-5C4C-8A52-1AEBB6274E27}" sibTransId="{BF687181-C415-2B47-AD79-7E710DDA395F}"/>
    <dgm:cxn modelId="{59F647B4-1DE7-AA4C-8FCE-7870C4B216C2}" type="presOf" srcId="{95C5CA2D-A2BB-7C41-BDD1-FD3045374F8C}" destId="{6DCE5B4E-36FD-A44D-A6B4-1FED84F336C7}" srcOrd="0" destOrd="0" presId="urn:microsoft.com/office/officeart/2005/8/layout/process1"/>
    <dgm:cxn modelId="{0F8C0664-B1CB-4F48-9AF2-0D35B67B1813}" type="presOf" srcId="{BD4BA9B0-BDEE-9E42-8A88-76501BB3BA69}" destId="{AC5C8949-F60D-704B-BC56-8846FB85B20E}" srcOrd="0" destOrd="0" presId="urn:microsoft.com/office/officeart/2005/8/layout/process1"/>
    <dgm:cxn modelId="{F238863E-55B7-5F4C-9992-2C21320C927C}" srcId="{95C5CA2D-A2BB-7C41-BDD1-FD3045374F8C}" destId="{ED2D3CE9-663E-354D-9F10-4EEA6FD82DAB}" srcOrd="0" destOrd="0" parTransId="{1F62827F-2345-6C41-8E3B-916B8FF93804}" sibTransId="{1D7BCE9E-6A79-5C40-952F-8C466A64DA27}"/>
    <dgm:cxn modelId="{E5A6668F-A544-EC4A-A092-7CEFE2D849BC}" type="presOf" srcId="{1150FCF5-0440-0049-9A83-AC29F2EC7FB7}" destId="{5B9D8C3E-D848-F64B-8013-72720B89158E}" srcOrd="0" destOrd="3" presId="urn:microsoft.com/office/officeart/2005/8/layout/process1"/>
    <dgm:cxn modelId="{83FDD081-617A-EC48-971B-BF4A0D1ACB37}" type="presOf" srcId="{A7546886-6BEF-1E4D-84E7-F4EA2D7249F7}" destId="{7C082022-D4B0-154F-8943-ED0C9B76B03D}" srcOrd="0" destOrd="0" presId="urn:microsoft.com/office/officeart/2005/8/layout/process1"/>
    <dgm:cxn modelId="{3A22532B-5942-9D44-9222-B60FA9BB87E0}" srcId="{BD4BA9B0-BDEE-9E42-8A88-76501BB3BA69}" destId="{C5B9C616-E8B2-C548-B2AE-60A4EC2CF58F}" srcOrd="1" destOrd="0" parTransId="{D3EEA58D-2A7A-124C-B176-522CDAB25C9B}" sibTransId="{A7546886-6BEF-1E4D-84E7-F4EA2D7249F7}"/>
    <dgm:cxn modelId="{8CBFEA49-F03C-A046-976D-77DC188707B3}" srcId="{BD4BA9B0-BDEE-9E42-8A88-76501BB3BA69}" destId="{95C5CA2D-A2BB-7C41-BDD1-FD3045374F8C}" srcOrd="2" destOrd="0" parTransId="{D66A2EE4-7BCA-874C-A86F-C0A9AE16300F}" sibTransId="{BD6DB5AB-AFE9-6847-BAE9-A3F4AB62FC5F}"/>
    <dgm:cxn modelId="{7069D4C2-C5D0-7A4A-B5A5-DED68FFCA221}" type="presOf" srcId="{C5B9C616-E8B2-C548-B2AE-60A4EC2CF58F}" destId="{7DDFAF85-BB56-2440-81F5-BAC5595D38B3}" srcOrd="0" destOrd="0" presId="urn:microsoft.com/office/officeart/2005/8/layout/process1"/>
    <dgm:cxn modelId="{DAB4D917-4CE8-C248-A7D4-6165550B618B}" srcId="{E556C85C-7881-984B-8AF7-819BD9B8BFDF}" destId="{A83470A1-4E3F-164C-9FE8-7C300E88A12F}" srcOrd="1" destOrd="0" parTransId="{DE623E78-5D1E-B94B-B7B2-692ABD46ED35}" sibTransId="{ABAB0B34-5460-CB43-B593-C539137A3F51}"/>
    <dgm:cxn modelId="{DB9C758E-9433-3F4E-B96D-7768AB2693AD}" type="presOf" srcId="{EECBFF2F-BEF8-004D-8EBA-79664EABCEC8}" destId="{F6B3E784-9539-7543-B6C3-26E8CBCCB927}" srcOrd="1" destOrd="0" presId="urn:microsoft.com/office/officeart/2005/8/layout/process1"/>
    <dgm:cxn modelId="{3022061F-D66B-8D4F-9ED6-6137C8F97C07}" type="presOf" srcId="{E556C85C-7881-984B-8AF7-819BD9B8BFDF}" destId="{5B9D8C3E-D848-F64B-8013-72720B89158E}" srcOrd="0" destOrd="0" presId="urn:microsoft.com/office/officeart/2005/8/layout/process1"/>
    <dgm:cxn modelId="{4CC3AFFB-617D-BF41-BA8D-3D385048C0B5}" type="presOf" srcId="{A7546886-6BEF-1E4D-84E7-F4EA2D7249F7}" destId="{18CB88D0-D8B9-3A4C-9BDF-1ABC1E79A96C}" srcOrd="1" destOrd="0" presId="urn:microsoft.com/office/officeart/2005/8/layout/process1"/>
    <dgm:cxn modelId="{30CC6A6F-2657-FA40-8135-05C773EFC6F2}" type="presOf" srcId="{A83470A1-4E3F-164C-9FE8-7C300E88A12F}" destId="{5B9D8C3E-D848-F64B-8013-72720B89158E}" srcOrd="0" destOrd="2" presId="urn:microsoft.com/office/officeart/2005/8/layout/process1"/>
    <dgm:cxn modelId="{1EA6A3BF-1773-8B4F-9819-CDF11CAF3FB4}" type="presOf" srcId="{EECBFF2F-BEF8-004D-8EBA-79664EABCEC8}" destId="{DFD0D4D4-AD38-9547-AB79-997BD2BAFFD4}" srcOrd="0" destOrd="0" presId="urn:microsoft.com/office/officeart/2005/8/layout/process1"/>
    <dgm:cxn modelId="{501ABBD2-1FF6-EF47-A374-34B3FAFC9392}" srcId="{C5B9C616-E8B2-C548-B2AE-60A4EC2CF58F}" destId="{E891BB01-3743-DE44-BD12-98811EA03122}" srcOrd="0" destOrd="0" parTransId="{F71E6A16-C9B5-424E-89C6-23E29B80B764}" sibTransId="{9F48642C-CC6B-FD47-B099-CD86E50E0E80}"/>
    <dgm:cxn modelId="{2AB499D3-231C-7A41-88FA-1DBBC3436969}" type="presOf" srcId="{33B965FE-2D4D-E644-9183-1A9E3AEEED33}" destId="{7DDFAF85-BB56-2440-81F5-BAC5595D38B3}" srcOrd="0" destOrd="2" presId="urn:microsoft.com/office/officeart/2005/8/layout/process1"/>
    <dgm:cxn modelId="{F9A7854B-A78A-394F-BC47-2ED2F4C2AC17}" type="presOf" srcId="{DA0B8E20-7578-C048-9174-79ED8BC94F2E}" destId="{5B9D8C3E-D848-F64B-8013-72720B89158E}" srcOrd="0" destOrd="1" presId="urn:microsoft.com/office/officeart/2005/8/layout/process1"/>
    <dgm:cxn modelId="{5021C7FE-8D3D-1C43-8EDA-E1CE1C3F8EED}" srcId="{E556C85C-7881-984B-8AF7-819BD9B8BFDF}" destId="{1150FCF5-0440-0049-9A83-AC29F2EC7FB7}" srcOrd="2" destOrd="0" parTransId="{EA07665A-3675-CE47-9F0E-2EBA0170B508}" sibTransId="{320A9004-2D46-C04F-BF5C-2E6B6BCF19E1}"/>
    <dgm:cxn modelId="{BC6D1724-0EC0-2C4B-8855-25337268AF02}" srcId="{E556C85C-7881-984B-8AF7-819BD9B8BFDF}" destId="{DA0B8E20-7578-C048-9174-79ED8BC94F2E}" srcOrd="0" destOrd="0" parTransId="{CEF8D28B-8D54-7C44-A17D-EBCDF8214A4D}" sibTransId="{0C981713-964F-9443-B4A2-040E58FF93FB}"/>
    <dgm:cxn modelId="{7E49B645-CE56-A048-89CC-D8293C04AC0D}" type="presParOf" srcId="{AC5C8949-F60D-704B-BC56-8846FB85B20E}" destId="{5B9D8C3E-D848-F64B-8013-72720B89158E}" srcOrd="0" destOrd="0" presId="urn:microsoft.com/office/officeart/2005/8/layout/process1"/>
    <dgm:cxn modelId="{84326665-FFB7-584A-BE2B-07B3EDC8A785}" type="presParOf" srcId="{AC5C8949-F60D-704B-BC56-8846FB85B20E}" destId="{DFD0D4D4-AD38-9547-AB79-997BD2BAFFD4}" srcOrd="1" destOrd="0" presId="urn:microsoft.com/office/officeart/2005/8/layout/process1"/>
    <dgm:cxn modelId="{37F5CAD4-ECE3-7345-8933-92450533E379}" type="presParOf" srcId="{DFD0D4D4-AD38-9547-AB79-997BD2BAFFD4}" destId="{F6B3E784-9539-7543-B6C3-26E8CBCCB927}" srcOrd="0" destOrd="0" presId="urn:microsoft.com/office/officeart/2005/8/layout/process1"/>
    <dgm:cxn modelId="{079437CE-ED69-064B-9DF7-B31646238A25}" type="presParOf" srcId="{AC5C8949-F60D-704B-BC56-8846FB85B20E}" destId="{7DDFAF85-BB56-2440-81F5-BAC5595D38B3}" srcOrd="2" destOrd="0" presId="urn:microsoft.com/office/officeart/2005/8/layout/process1"/>
    <dgm:cxn modelId="{CC1567E2-86C7-A348-B5B6-822C9C4EF888}" type="presParOf" srcId="{AC5C8949-F60D-704B-BC56-8846FB85B20E}" destId="{7C082022-D4B0-154F-8943-ED0C9B76B03D}" srcOrd="3" destOrd="0" presId="urn:microsoft.com/office/officeart/2005/8/layout/process1"/>
    <dgm:cxn modelId="{4AE324F6-D952-A948-95C5-032DE2A3DA44}" type="presParOf" srcId="{7C082022-D4B0-154F-8943-ED0C9B76B03D}" destId="{18CB88D0-D8B9-3A4C-9BDF-1ABC1E79A96C}" srcOrd="0" destOrd="0" presId="urn:microsoft.com/office/officeart/2005/8/layout/process1"/>
    <dgm:cxn modelId="{E9342F5D-58B3-C949-9471-E439E5EEE1BD}" type="presParOf" srcId="{AC5C8949-F60D-704B-BC56-8846FB85B20E}" destId="{6DCE5B4E-36FD-A44D-A6B4-1FED84F336C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D8C3E-D848-F64B-8013-72720B89158E}">
      <dsp:nvSpPr>
        <dsp:cNvPr id="0" name=""/>
        <dsp:cNvSpPr/>
      </dsp:nvSpPr>
      <dsp:spPr>
        <a:xfrm>
          <a:off x="7233" y="104867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Logstash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Streaming data digestion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Time normalization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Field extraction</a:t>
          </a:r>
          <a:endParaRPr lang="en-US" sz="1400" kern="1200" dirty="0"/>
        </a:p>
      </dsp:txBody>
      <dsp:txXfrm>
        <a:off x="45225" y="1086664"/>
        <a:ext cx="2085893" cy="1221142"/>
      </dsp:txXfrm>
    </dsp:sp>
    <dsp:sp modelId="{DFD0D4D4-AD38-9547-AB79-997BD2BAFFD4}">
      <dsp:nvSpPr>
        <dsp:cNvPr id="0" name=""/>
        <dsp:cNvSpPr/>
      </dsp:nvSpPr>
      <dsp:spPr>
        <a:xfrm>
          <a:off x="2385298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85298" y="1536392"/>
        <a:ext cx="320822" cy="321687"/>
      </dsp:txXfrm>
    </dsp:sp>
    <dsp:sp modelId="{7DDFAF85-BB56-2440-81F5-BAC5595D38B3}">
      <dsp:nvSpPr>
        <dsp:cNvPr id="0" name=""/>
        <dsp:cNvSpPr/>
      </dsp:nvSpPr>
      <dsp:spPr>
        <a:xfrm>
          <a:off x="3033861" y="104867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Elasticsearch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Schema-less search DB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Highly scalable</a:t>
          </a:r>
          <a:endParaRPr lang="en-US" sz="1400" kern="1200" dirty="0"/>
        </a:p>
      </dsp:txBody>
      <dsp:txXfrm>
        <a:off x="3071853" y="1086664"/>
        <a:ext cx="2085893" cy="1221142"/>
      </dsp:txXfrm>
    </dsp:sp>
    <dsp:sp modelId="{7C082022-D4B0-154F-8943-ED0C9B76B03D}">
      <dsp:nvSpPr>
        <dsp:cNvPr id="0" name=""/>
        <dsp:cNvSpPr/>
      </dsp:nvSpPr>
      <dsp:spPr>
        <a:xfrm>
          <a:off x="5411926" y="1429163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11926" y="1536392"/>
        <a:ext cx="320822" cy="321687"/>
      </dsp:txXfrm>
    </dsp:sp>
    <dsp:sp modelId="{6DCE5B4E-36FD-A44D-A6B4-1FED84F336C7}">
      <dsp:nvSpPr>
        <dsp:cNvPr id="0" name=""/>
        <dsp:cNvSpPr/>
      </dsp:nvSpPr>
      <dsp:spPr>
        <a:xfrm>
          <a:off x="6060489" y="1048672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Kibana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</a:t>
          </a:r>
          <a:endParaRPr lang="en-US" sz="1400" kern="1200" dirty="0"/>
        </a:p>
      </dsp:txBody>
      <dsp:txXfrm>
        <a:off x="6098481" y="1086664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0.70421</cdr:x>
      <cdr:y>0.24587</cdr:y>
    </cdr:from>
    <cdr:to>
      <cdr:x>0.7056</cdr:x>
      <cdr:y>0.39886</cdr:y>
    </cdr:to>
    <cdr:cxnSp macro="">
      <cdr:nvCxnSpPr>
        <cdr:cNvPr id="5" name="Straight Connector 4"/>
        <cdr:cNvCxnSpPr/>
      </cdr:nvCxnSpPr>
      <cdr:spPr>
        <a:xfrm xmlns:a="http://schemas.openxmlformats.org/drawingml/2006/main" flipV="1">
          <a:off x="3100412" y="864096"/>
          <a:ext cx="6126" cy="537690"/>
        </a:xfrm>
        <a:prstGeom xmlns:a="http://schemas.openxmlformats.org/drawingml/2006/main" prst="line">
          <a:avLst/>
        </a:prstGeom>
        <a:ln xmlns:a="http://schemas.openxmlformats.org/drawingml/2006/main">
          <a:tailEnd type="oval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0.05007</cdr:y>
    </cdr:from>
    <cdr:to>
      <cdr:x>0.90889</cdr:x>
      <cdr:y>0.27545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201340" y="175954"/>
          <a:ext cx="1800205" cy="7920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kumimoji="1" lang="en-US" sz="1200" kern="1200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rPr>
            <a:t>Splunk, Sumo Logic, </a:t>
          </a:r>
          <a:r>
            <a:rPr kumimoji="1" lang="en-US" sz="1200" kern="1200" dirty="0" smtClean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rPr>
            <a:t>Loggly, </a:t>
          </a:r>
          <a:r>
            <a:rPr kumimoji="1" lang="en-US" sz="1200" kern="1200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rPr>
            <a:t>- 20,000 companies</a:t>
          </a:r>
        </a:p>
      </cdr:txBody>
    </cdr:sp>
  </cdr:relSizeAnchor>
  <cdr:relSizeAnchor xmlns:cdr="http://schemas.openxmlformats.org/drawingml/2006/chartDrawing">
    <cdr:from>
      <cdr:x>0.25363</cdr:x>
      <cdr:y>0.6162</cdr:y>
    </cdr:from>
    <cdr:to>
      <cdr:x>0.56438</cdr:x>
      <cdr:y>0.82109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116636" y="2165628"/>
          <a:ext cx="1368152" cy="7200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kumimoji="1" lang="en-US" sz="1200" b="1" kern="1200" dirty="0" smtClean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rPr>
            <a:t>Graphite has &gt; 1M companies using it</a:t>
          </a:r>
          <a:endParaRPr kumimoji="1" lang="en-US" sz="1200" b="1" kern="1200" dirty="0">
            <a:solidFill>
              <a:srgbClr val="FFFFFF"/>
            </a:solidFill>
            <a:latin typeface="Calibri" charset="0"/>
            <a:ea typeface="ＭＳ Ｐゴシック" charset="0"/>
            <a:cs typeface="ＭＳ Ｐゴシック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a typeface="新細明體" charset="0"/>
              </a:defRPr>
            </a:lvl1pPr>
          </a:lstStyle>
          <a:p>
            <a:pPr>
              <a:defRPr/>
            </a:pPr>
            <a:fld id="{2748CCE9-C54F-8C47-8377-3A622520FDCF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zh-H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a typeface="新細明體" charset="0"/>
              </a:defRPr>
            </a:lvl1pPr>
          </a:lstStyle>
          <a:p>
            <a:pPr>
              <a:defRPr/>
            </a:pPr>
            <a:fld id="{57C2D088-4BE8-6B47-AD5E-F9D8D1E5883D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3528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新細明體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>
              <a:spcBef>
                <a:spcPct val="0"/>
              </a:spcBef>
            </a:pPr>
            <a:fld id="{4C128DC7-9DAC-6F44-91FB-DF1B4E28B4F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072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24C6-5EC7-41A2-A5FB-0C4DFE76FB8A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031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24C6-5EC7-41A2-A5FB-0C4DFE76FB8A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272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15471-506D-AD4B-A4E2-AF89907A1917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E2743-53EC-BB46-A9E8-2098D7195237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442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A3DD-FE66-9046-AB0E-77D50243F2E0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24A2-308E-4B4A-B01F-2D58FF4F53D6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237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FF0E5-BC29-4341-A902-9B980713AECA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79B94-8B5B-9F49-A9A4-9933F0F79AB3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5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7184-8C27-BE40-AAE5-0AEE0B470A3D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C8AD-FFF3-E94D-94F7-9978B5AFF9AE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6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1F5A-CB04-1B42-8140-2ED3CF3C4213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13061-3C85-B045-8DDF-1AE7A230FEBC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347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9613-7C3A-234B-A8F8-91AF63568AB5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F31-2A9E-F144-B829-E901FB2A7BA3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801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4BE6-1041-7D42-A194-FD8D760985B2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F88B-D877-AD4A-8FCE-8DA20B274D7D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189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9C500-CBC1-B347-8194-41AC2BE75498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D18FE-D6B2-784C-82A7-A089FD650269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55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742C6-55C4-2943-8BC2-7649E939E16E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403D-23C7-D74B-8EE5-2068A24420E8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879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CE8AA-C170-C74A-BA0D-C603CCF335F4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DADC6-2E7E-3A48-82DA-A0D082139BFF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58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29F05-10DA-5742-80E0-85DD5CB7F24C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88D0A-4BCC-4744-86F4-D8DBE6F06053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48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zh-HK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  <a:ea typeface="新細明體" charset="0"/>
              </a:defRPr>
            </a:lvl1pPr>
          </a:lstStyle>
          <a:p>
            <a:pPr>
              <a:defRPr/>
            </a:pPr>
            <a:fld id="{7B22D83B-8CA5-0D4E-925D-CD33AB65ACAC}" type="datetimeFigureOut">
              <a:rPr lang="zh-HK" altLang="en-US"/>
              <a:pPr>
                <a:defRPr/>
              </a:pPr>
              <a:t>05/05/16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ea typeface="新細明體" charset="0"/>
              </a:defRPr>
            </a:lvl1pPr>
          </a:lstStyle>
          <a:p>
            <a:pPr>
              <a:defRPr/>
            </a:pPr>
            <a:fld id="{9BF4A028-10A2-0246-97D8-2573F52FE1CD}" type="slidenum">
              <a:rPr lang="en-US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f@logz.io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97238" y="1203325"/>
            <a:ext cx="2554287" cy="25542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HK">
              <a:solidFill>
                <a:srgbClr val="FFFFFF"/>
              </a:solidFill>
              <a:cs typeface="新細明體" charset="0"/>
            </a:endParaRP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3297238" y="2400301"/>
            <a:ext cx="2590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新細明體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AWS </a:t>
            </a:r>
            <a:r>
              <a:rPr lang="en-US" altLang="en-US" sz="2800" dirty="0" err="1"/>
              <a:t>Meetup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Chicago</a:t>
            </a:r>
            <a:endParaRPr lang="en-US" altLang="en-US" sz="2800" dirty="0"/>
          </a:p>
        </p:txBody>
      </p:sp>
      <p:pic>
        <p:nvPicPr>
          <p:cNvPr id="14339" name="Picture 2" descr="Screen Shot 2015-10-28 at 10.0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867150"/>
            <a:ext cx="18415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ogo-apn-tech-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71" y="1648614"/>
            <a:ext cx="1905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0513" y="3681018"/>
            <a:ext cx="17299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*based on Logz.io research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36096" y="1995686"/>
            <a:ext cx="2323486" cy="1512168"/>
            <a:chOff x="4241290" y="2355726"/>
            <a:chExt cx="2323486" cy="1512168"/>
          </a:xfrm>
        </p:grpSpPr>
        <p:sp>
          <p:nvSpPr>
            <p:cNvPr id="29" name="Rectangle 28"/>
            <p:cNvSpPr/>
            <p:nvPr/>
          </p:nvSpPr>
          <p:spPr>
            <a:xfrm>
              <a:off x="4241290" y="2355726"/>
              <a:ext cx="2323486" cy="1512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52997" y="2499742"/>
              <a:ext cx="435832" cy="406776"/>
              <a:chOff x="2060848" y="1491630"/>
              <a:chExt cx="1080120" cy="100811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060848" y="1491630"/>
                <a:ext cx="1080120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926" y="1582704"/>
                <a:ext cx="825964" cy="825964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442395" y="2981245"/>
              <a:ext cx="993842" cy="393347"/>
              <a:chOff x="3268046" y="2094462"/>
              <a:chExt cx="2321194" cy="91869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68046" y="2121760"/>
                <a:ext cx="2321194" cy="8640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6211" y="2094462"/>
                <a:ext cx="2204864" cy="918693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202444" y="2525262"/>
              <a:ext cx="1157073" cy="394488"/>
              <a:chOff x="3621832" y="3075806"/>
              <a:chExt cx="2580866" cy="87990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621832" y="3075806"/>
                <a:ext cx="2580866" cy="879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4519" y="3196002"/>
                <a:ext cx="2355493" cy="639516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5709104" y="2948082"/>
              <a:ext cx="635217" cy="399812"/>
              <a:chOff x="764704" y="2590816"/>
              <a:chExt cx="1800200" cy="11330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64704" y="2590816"/>
                <a:ext cx="1800200" cy="1133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116" y="2691446"/>
                <a:ext cx="1597377" cy="931803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4365104" y="3363838"/>
              <a:ext cx="1652414" cy="379151"/>
              <a:chOff x="3604198" y="4192435"/>
              <a:chExt cx="2721657" cy="62449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604198" y="4192435"/>
                <a:ext cx="2721657" cy="624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2691" y="4221715"/>
                <a:ext cx="2364670" cy="595211"/>
              </a:xfrm>
              <a:prstGeom prst="rect">
                <a:avLst/>
              </a:prstGeom>
            </p:spPr>
          </p:pic>
        </p:grpSp>
      </p:grp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331641" y="123478"/>
            <a:ext cx="6552727" cy="642938"/>
          </a:xfrm>
        </p:spPr>
        <p:txBody>
          <a:bodyPr>
            <a:noAutofit/>
          </a:bodyPr>
          <a:lstStyle/>
          <a:p>
            <a:pPr algn="l" fontAlgn="ctr"/>
            <a:r>
              <a:rPr lang="en-US" altLang="zh-HK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</a:rPr>
              <a:t>The Market is Dominated by Open Source Solutions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Matthan Sans" panose="020B0504060101010101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08974" y="4242356"/>
            <a:ext cx="6798059" cy="596824"/>
            <a:chOff x="183898" y="174726"/>
            <a:chExt cx="6702562" cy="596824"/>
          </a:xfrm>
        </p:grpSpPr>
        <p:sp>
          <p:nvSpPr>
            <p:cNvPr id="33" name="TextBox 32"/>
            <p:cNvSpPr txBox="1"/>
            <p:nvPr/>
          </p:nvSpPr>
          <p:spPr>
            <a:xfrm>
              <a:off x="183898" y="241600"/>
              <a:ext cx="670256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altLang="zh-HK" sz="2000" dirty="0">
                  <a:solidFill>
                    <a:schemeClr val="accent5"/>
                  </a:solidFill>
                  <a:latin typeface="Matthan Sans" panose="020B0504060101010101" pitchFamily="34" charset="0"/>
                </a:rPr>
                <a:t>Over the past 3 years, the market shifted attention from proprietary to open source</a:t>
              </a:r>
              <a:endParaRPr lang="he-IL" sz="2000" dirty="0">
                <a:solidFill>
                  <a:schemeClr val="accent5"/>
                </a:solidFill>
                <a:latin typeface="Matthan Sans" panose="020B0504060101010101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249209" y="750790"/>
              <a:ext cx="6359583" cy="20760"/>
            </a:xfrm>
            <a:prstGeom prst="line">
              <a:avLst/>
            </a:prstGeom>
            <a:ln w="15875">
              <a:solidFill>
                <a:srgbClr val="4BACC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60648" y="174726"/>
              <a:ext cx="6359583" cy="20760"/>
            </a:xfrm>
            <a:prstGeom prst="line">
              <a:avLst/>
            </a:prstGeom>
            <a:ln w="15875">
              <a:solidFill>
                <a:srgbClr val="4BACC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223117" y="766162"/>
            <a:ext cx="4402681" cy="3514482"/>
            <a:chOff x="80116" y="766162"/>
            <a:chExt cx="4402681" cy="3514482"/>
          </a:xfrm>
        </p:grpSpPr>
        <p:graphicFrame>
          <p:nvGraphicFramePr>
            <p:cNvPr id="59" name="Chart 1"/>
            <p:cNvGraphicFramePr>
              <a:graphicFrameLocks/>
            </p:cNvGraphicFramePr>
            <p:nvPr>
              <p:extLst/>
            </p:nvPr>
          </p:nvGraphicFramePr>
          <p:xfrm>
            <a:off x="80116" y="766162"/>
            <a:ext cx="4402681" cy="35144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cxnSp>
          <p:nvCxnSpPr>
            <p:cNvPr id="27" name="Straight Connector 26"/>
            <p:cNvCxnSpPr/>
            <p:nvPr/>
          </p:nvCxnSpPr>
          <p:spPr>
            <a:xfrm flipV="1">
              <a:off x="2708920" y="2787774"/>
              <a:ext cx="1440160" cy="2"/>
            </a:xfrm>
            <a:prstGeom prst="line">
              <a:avLst/>
            </a:prstGeom>
            <a:ln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ELK Popularity</a:t>
            </a:r>
          </a:p>
        </p:txBody>
      </p:sp>
      <p:pic>
        <p:nvPicPr>
          <p:cNvPr id="2150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876300"/>
            <a:ext cx="7273925" cy="4283075"/>
          </a:xfrm>
        </p:spPr>
      </p:pic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8572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Intro to ELK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18864" y="1409526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435" name="Picture 7" descr="logstas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195388"/>
            <a:ext cx="10287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 descr="Screen Shot 2015-10-28 at 7.52.57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92250"/>
            <a:ext cx="2141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 descr="Screen Shot 2015-10-28 at 7.53.48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31888"/>
            <a:ext cx="14255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altLang="zh-HK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Open source ELK +/-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4427538" y="1492250"/>
            <a:ext cx="0" cy="29733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11188" y="1708150"/>
            <a:ext cx="3309937" cy="760413"/>
            <a:chOff x="611560" y="1707654"/>
            <a:chExt cx="3309809" cy="760150"/>
          </a:xfrm>
        </p:grpSpPr>
        <p:sp>
          <p:nvSpPr>
            <p:cNvPr id="64" name="Oval 63"/>
            <p:cNvSpPr/>
            <p:nvPr/>
          </p:nvSpPr>
          <p:spPr>
            <a:xfrm>
              <a:off x="611560" y="1707654"/>
              <a:ext cx="541316" cy="5411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/>
            </a:p>
          </p:txBody>
        </p:sp>
        <p:sp>
          <p:nvSpPr>
            <p:cNvPr id="22609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755576" y="1851670"/>
              <a:ext cx="288616" cy="2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 bwMode="auto">
            <a:xfrm>
              <a:off x="1286221" y="1707654"/>
              <a:ext cx="2522440" cy="4316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Simple and beautiful</a:t>
              </a:r>
            </a:p>
          </p:txBody>
        </p:sp>
        <p:sp>
          <p:nvSpPr>
            <p:cNvPr id="22611" name="TextBox 111"/>
            <p:cNvSpPr txBox="1">
              <a:spLocks noChangeArrowheads="1"/>
            </p:cNvSpPr>
            <p:nvPr/>
          </p:nvSpPr>
          <p:spPr bwMode="auto">
            <a:xfrm>
              <a:off x="1332257" y="2067892"/>
              <a:ext cx="2589112" cy="39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262626"/>
                  </a:solidFill>
                  <a:ea typeface="新細明體" charset="0"/>
                </a:rPr>
                <a:t>It’s simple to get started and play with ELK and the UI is just beautiful</a:t>
              </a:r>
            </a:p>
          </p:txBody>
        </p:sp>
      </p:grp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611188" y="2787650"/>
            <a:ext cx="3309937" cy="914400"/>
            <a:chOff x="611560" y="1707654"/>
            <a:chExt cx="3309809" cy="914038"/>
          </a:xfrm>
        </p:grpSpPr>
        <p:sp>
          <p:nvSpPr>
            <p:cNvPr id="114" name="Oval 113"/>
            <p:cNvSpPr/>
            <p:nvPr/>
          </p:nvSpPr>
          <p:spPr>
            <a:xfrm>
              <a:off x="611560" y="1707654"/>
              <a:ext cx="541316" cy="54112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/>
            </a:p>
          </p:txBody>
        </p:sp>
        <p:sp>
          <p:nvSpPr>
            <p:cNvPr id="22605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755576" y="1851670"/>
              <a:ext cx="288616" cy="2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1286221" y="1707654"/>
              <a:ext cx="2522440" cy="431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Open Source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32257" y="2067874"/>
              <a:ext cx="2589112" cy="5538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新細明體" charset="0"/>
                  <a:cs typeface="BPreplay"/>
                </a:rPr>
                <a:t>The largest user base with a vibrant open source community that supports and improves the product</a:t>
              </a:r>
            </a:p>
          </p:txBody>
        </p:sp>
      </p:grp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611188" y="3940175"/>
            <a:ext cx="3309937" cy="914400"/>
            <a:chOff x="611560" y="1707654"/>
            <a:chExt cx="3309809" cy="914038"/>
          </a:xfrm>
        </p:grpSpPr>
        <p:sp>
          <p:nvSpPr>
            <p:cNvPr id="122" name="Oval 121"/>
            <p:cNvSpPr/>
            <p:nvPr/>
          </p:nvSpPr>
          <p:spPr>
            <a:xfrm>
              <a:off x="611560" y="1707654"/>
              <a:ext cx="541316" cy="54112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/>
            </a:p>
          </p:txBody>
        </p:sp>
        <p:sp>
          <p:nvSpPr>
            <p:cNvPr id="22601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755576" y="1851670"/>
              <a:ext cx="288616" cy="29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1286221" y="1707654"/>
              <a:ext cx="2522440" cy="431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Fast. Very fast.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332257" y="2067874"/>
              <a:ext cx="2589112" cy="5538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新細明體" charset="0"/>
                  <a:cs typeface="BPreplay"/>
                </a:rPr>
                <a:t>Built on the Elasticsearch search engine, ELK provide blazing quick responses even when searching through millions of documents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787900" y="2787650"/>
            <a:ext cx="3463925" cy="1082675"/>
            <a:chOff x="4788024" y="2787774"/>
            <a:chExt cx="3463503" cy="1082338"/>
          </a:xfrm>
        </p:grpSpPr>
        <p:grpSp>
          <p:nvGrpSpPr>
            <p:cNvPr id="22582" name="Group 77"/>
            <p:cNvGrpSpPr>
              <a:grpSpLocks/>
            </p:cNvGrpSpPr>
            <p:nvPr/>
          </p:nvGrpSpPr>
          <p:grpSpPr bwMode="auto">
            <a:xfrm>
              <a:off x="5220072" y="2787774"/>
              <a:ext cx="3031455" cy="1082338"/>
              <a:chOff x="5548555" y="2593083"/>
              <a:chExt cx="3031455" cy="108233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989525" y="2593083"/>
                <a:ext cx="1409528" cy="4618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HK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atthan Sans" panose="020B0504060101010101" pitchFamily="34" charset="0"/>
                    <a:ea typeface="新細明體" charset="0"/>
                    <a:cs typeface="新細明體" charset="0"/>
                  </a:rPr>
                  <a:t>Hard to Scale</a:t>
                </a:r>
                <a:endParaRPr lang="zh-HK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22589" name="TextBox 76"/>
              <p:cNvSpPr txBox="1">
                <a:spLocks noChangeArrowheads="1"/>
              </p:cNvSpPr>
              <p:nvPr/>
            </p:nvSpPr>
            <p:spPr bwMode="auto">
              <a:xfrm>
                <a:off x="5989525" y="2967616"/>
                <a:ext cx="2590485" cy="707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charset="0"/>
                    <a:ea typeface="ＭＳ Ｐゴシック" charset="-128"/>
                    <a:cs typeface="新細明體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rgbClr val="262626"/>
                    </a:solidFill>
                    <a:ea typeface="新細明體" charset="0"/>
                  </a:rPr>
                  <a:t>Data piles up and organization experience usage bursts. It’s super-complex building elastic ELK deployments that can scale up and down</a:t>
                </a:r>
              </a:p>
            </p:txBody>
          </p:sp>
          <p:grpSp>
            <p:nvGrpSpPr>
              <p:cNvPr id="22590" name="Group 90"/>
              <p:cNvGrpSpPr>
                <a:grpSpLocks noChangeAspect="1"/>
              </p:cNvGrpSpPr>
              <p:nvPr/>
            </p:nvGrpSpPr>
            <p:grpSpPr bwMode="auto">
              <a:xfrm>
                <a:off x="5548555" y="2859525"/>
                <a:ext cx="289800" cy="245854"/>
                <a:chOff x="3105" y="1243"/>
                <a:chExt cx="244" cy="207"/>
              </a:xfrm>
            </p:grpSpPr>
            <p:sp>
              <p:nvSpPr>
                <p:cNvPr id="22591" name="AutoShape 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05" y="1243"/>
                  <a:ext cx="244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91"/>
                <p:cNvSpPr>
                  <a:spLocks noEditPoints="1"/>
                </p:cNvSpPr>
                <p:nvPr/>
              </p:nvSpPr>
              <p:spPr bwMode="auto">
                <a:xfrm>
                  <a:off x="3102" y="1243"/>
                  <a:ext cx="247" cy="207"/>
                </a:xfrm>
                <a:custGeom>
                  <a:avLst/>
                  <a:gdLst>
                    <a:gd name="T0" fmla="*/ 248 w 256"/>
                    <a:gd name="T1" fmla="*/ 0 h 216"/>
                    <a:gd name="T2" fmla="*/ 8 w 256"/>
                    <a:gd name="T3" fmla="*/ 0 h 216"/>
                    <a:gd name="T4" fmla="*/ 0 w 256"/>
                    <a:gd name="T5" fmla="*/ 8 h 216"/>
                    <a:gd name="T6" fmla="*/ 0 w 256"/>
                    <a:gd name="T7" fmla="*/ 208 h 216"/>
                    <a:gd name="T8" fmla="*/ 8 w 256"/>
                    <a:gd name="T9" fmla="*/ 216 h 216"/>
                    <a:gd name="T10" fmla="*/ 248 w 256"/>
                    <a:gd name="T11" fmla="*/ 216 h 216"/>
                    <a:gd name="T12" fmla="*/ 256 w 256"/>
                    <a:gd name="T13" fmla="*/ 208 h 216"/>
                    <a:gd name="T14" fmla="*/ 256 w 256"/>
                    <a:gd name="T15" fmla="*/ 8 h 216"/>
                    <a:gd name="T16" fmla="*/ 248 w 256"/>
                    <a:gd name="T17" fmla="*/ 0 h 216"/>
                    <a:gd name="T18" fmla="*/ 240 w 256"/>
                    <a:gd name="T19" fmla="*/ 16 h 216"/>
                    <a:gd name="T20" fmla="*/ 240 w 256"/>
                    <a:gd name="T21" fmla="*/ 48 h 216"/>
                    <a:gd name="T22" fmla="*/ 16 w 256"/>
                    <a:gd name="T23" fmla="*/ 48 h 216"/>
                    <a:gd name="T24" fmla="*/ 16 w 256"/>
                    <a:gd name="T25" fmla="*/ 16 h 216"/>
                    <a:gd name="T26" fmla="*/ 240 w 256"/>
                    <a:gd name="T27" fmla="*/ 16 h 216"/>
                    <a:gd name="T28" fmla="*/ 16 w 256"/>
                    <a:gd name="T29" fmla="*/ 200 h 216"/>
                    <a:gd name="T30" fmla="*/ 16 w 256"/>
                    <a:gd name="T31" fmla="*/ 64 h 216"/>
                    <a:gd name="T32" fmla="*/ 240 w 256"/>
                    <a:gd name="T33" fmla="*/ 64 h 216"/>
                    <a:gd name="T34" fmla="*/ 240 w 256"/>
                    <a:gd name="T35" fmla="*/ 200 h 216"/>
                    <a:gd name="T36" fmla="*/ 16 w 256"/>
                    <a:gd name="T37" fmla="*/ 200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56" h="216">
                      <a:moveTo>
                        <a:pt x="24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0" y="212"/>
                        <a:pt x="4" y="216"/>
                        <a:pt x="8" y="216"/>
                      </a:cubicBezTo>
                      <a:cubicBezTo>
                        <a:pt x="248" y="216"/>
                        <a:pt x="248" y="216"/>
                        <a:pt x="248" y="216"/>
                      </a:cubicBezTo>
                      <a:cubicBezTo>
                        <a:pt x="252" y="216"/>
                        <a:pt x="256" y="212"/>
                        <a:pt x="256" y="208"/>
                      </a:cubicBezTo>
                      <a:cubicBezTo>
                        <a:pt x="256" y="8"/>
                        <a:pt x="256" y="8"/>
                        <a:pt x="256" y="8"/>
                      </a:cubicBezTo>
                      <a:cubicBezTo>
                        <a:pt x="256" y="4"/>
                        <a:pt x="252" y="0"/>
                        <a:pt x="248" y="0"/>
                      </a:cubicBezTo>
                      <a:close/>
                      <a:moveTo>
                        <a:pt x="240" y="16"/>
                      </a:moveTo>
                      <a:cubicBezTo>
                        <a:pt x="240" y="48"/>
                        <a:pt x="240" y="48"/>
                        <a:pt x="240" y="48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6" y="16"/>
                        <a:pt x="16" y="16"/>
                        <a:pt x="16" y="16"/>
                      </a:cubicBezTo>
                      <a:lnTo>
                        <a:pt x="240" y="16"/>
                      </a:lnTo>
                      <a:close/>
                      <a:moveTo>
                        <a:pt x="16" y="200"/>
                      </a:move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240" y="64"/>
                        <a:pt x="240" y="64"/>
                        <a:pt x="240" y="64"/>
                      </a:cubicBezTo>
                      <a:cubicBezTo>
                        <a:pt x="240" y="200"/>
                        <a:pt x="240" y="200"/>
                        <a:pt x="240" y="200"/>
                      </a:cubicBezTo>
                      <a:lnTo>
                        <a:pt x="16" y="20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2" name="Freeform 92"/>
                <p:cNvSpPr>
                  <a:spLocks/>
                </p:cNvSpPr>
                <p:nvPr/>
              </p:nvSpPr>
              <p:spPr bwMode="auto">
                <a:xfrm>
                  <a:off x="3135" y="1265"/>
                  <a:ext cx="15" cy="16"/>
                </a:xfrm>
                <a:custGeom>
                  <a:avLst/>
                  <a:gdLst>
                    <a:gd name="T0" fmla="*/ 8 w 16"/>
                    <a:gd name="T1" fmla="*/ 17 h 17"/>
                    <a:gd name="T2" fmla="*/ 14 w 16"/>
                    <a:gd name="T3" fmla="*/ 15 h 17"/>
                    <a:gd name="T4" fmla="*/ 16 w 16"/>
                    <a:gd name="T5" fmla="*/ 9 h 17"/>
                    <a:gd name="T6" fmla="*/ 14 w 16"/>
                    <a:gd name="T7" fmla="*/ 3 h 17"/>
                    <a:gd name="T8" fmla="*/ 2 w 16"/>
                    <a:gd name="T9" fmla="*/ 3 h 17"/>
                    <a:gd name="T10" fmla="*/ 0 w 16"/>
                    <a:gd name="T11" fmla="*/ 9 h 17"/>
                    <a:gd name="T12" fmla="*/ 2 w 16"/>
                    <a:gd name="T13" fmla="*/ 15 h 17"/>
                    <a:gd name="T14" fmla="*/ 8 w 16"/>
                    <a:gd name="T1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10" y="17"/>
                        <a:pt x="12" y="16"/>
                        <a:pt x="14" y="15"/>
                      </a:cubicBezTo>
                      <a:cubicBezTo>
                        <a:pt x="15" y="13"/>
                        <a:pt x="16" y="11"/>
                        <a:pt x="16" y="9"/>
                      </a:cubicBezTo>
                      <a:cubicBezTo>
                        <a:pt x="16" y="7"/>
                        <a:pt x="15" y="5"/>
                        <a:pt x="14" y="3"/>
                      </a:cubicBezTo>
                      <a:cubicBezTo>
                        <a:pt x="11" y="0"/>
                        <a:pt x="5" y="0"/>
                        <a:pt x="2" y="3"/>
                      </a:cubicBezTo>
                      <a:cubicBezTo>
                        <a:pt x="1" y="5"/>
                        <a:pt x="0" y="7"/>
                        <a:pt x="0" y="9"/>
                      </a:cubicBezTo>
                      <a:cubicBezTo>
                        <a:pt x="0" y="11"/>
                        <a:pt x="1" y="13"/>
                        <a:pt x="2" y="15"/>
                      </a:cubicBezTo>
                      <a:cubicBezTo>
                        <a:pt x="4" y="16"/>
                        <a:pt x="6" y="17"/>
                        <a:pt x="8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3" name="Freeform 93"/>
                <p:cNvSpPr>
                  <a:spLocks/>
                </p:cNvSpPr>
                <p:nvPr/>
              </p:nvSpPr>
              <p:spPr bwMode="auto">
                <a:xfrm>
                  <a:off x="3158" y="1265"/>
                  <a:ext cx="15" cy="16"/>
                </a:xfrm>
                <a:custGeom>
                  <a:avLst/>
                  <a:gdLst>
                    <a:gd name="T0" fmla="*/ 8 w 16"/>
                    <a:gd name="T1" fmla="*/ 17 h 17"/>
                    <a:gd name="T2" fmla="*/ 14 w 16"/>
                    <a:gd name="T3" fmla="*/ 15 h 17"/>
                    <a:gd name="T4" fmla="*/ 16 w 16"/>
                    <a:gd name="T5" fmla="*/ 9 h 17"/>
                    <a:gd name="T6" fmla="*/ 14 w 16"/>
                    <a:gd name="T7" fmla="*/ 3 h 17"/>
                    <a:gd name="T8" fmla="*/ 2 w 16"/>
                    <a:gd name="T9" fmla="*/ 3 h 17"/>
                    <a:gd name="T10" fmla="*/ 0 w 16"/>
                    <a:gd name="T11" fmla="*/ 9 h 17"/>
                    <a:gd name="T12" fmla="*/ 2 w 16"/>
                    <a:gd name="T13" fmla="*/ 15 h 17"/>
                    <a:gd name="T14" fmla="*/ 8 w 16"/>
                    <a:gd name="T1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10" y="17"/>
                        <a:pt x="12" y="16"/>
                        <a:pt x="14" y="15"/>
                      </a:cubicBezTo>
                      <a:cubicBezTo>
                        <a:pt x="15" y="13"/>
                        <a:pt x="16" y="11"/>
                        <a:pt x="16" y="9"/>
                      </a:cubicBezTo>
                      <a:cubicBezTo>
                        <a:pt x="16" y="7"/>
                        <a:pt x="15" y="5"/>
                        <a:pt x="14" y="3"/>
                      </a:cubicBezTo>
                      <a:cubicBezTo>
                        <a:pt x="11" y="0"/>
                        <a:pt x="5" y="0"/>
                        <a:pt x="2" y="3"/>
                      </a:cubicBezTo>
                      <a:cubicBezTo>
                        <a:pt x="1" y="5"/>
                        <a:pt x="0" y="7"/>
                        <a:pt x="0" y="9"/>
                      </a:cubicBezTo>
                      <a:cubicBezTo>
                        <a:pt x="0" y="11"/>
                        <a:pt x="1" y="13"/>
                        <a:pt x="2" y="15"/>
                      </a:cubicBezTo>
                      <a:cubicBezTo>
                        <a:pt x="4" y="16"/>
                        <a:pt x="6" y="17"/>
                        <a:pt x="8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4" name="Freeform 94"/>
                <p:cNvSpPr>
                  <a:spLocks/>
                </p:cNvSpPr>
                <p:nvPr/>
              </p:nvSpPr>
              <p:spPr bwMode="auto">
                <a:xfrm>
                  <a:off x="3181" y="1265"/>
                  <a:ext cx="15" cy="16"/>
                </a:xfrm>
                <a:custGeom>
                  <a:avLst/>
                  <a:gdLst>
                    <a:gd name="T0" fmla="*/ 8 w 16"/>
                    <a:gd name="T1" fmla="*/ 17 h 17"/>
                    <a:gd name="T2" fmla="*/ 14 w 16"/>
                    <a:gd name="T3" fmla="*/ 15 h 17"/>
                    <a:gd name="T4" fmla="*/ 16 w 16"/>
                    <a:gd name="T5" fmla="*/ 9 h 17"/>
                    <a:gd name="T6" fmla="*/ 14 w 16"/>
                    <a:gd name="T7" fmla="*/ 3 h 17"/>
                    <a:gd name="T8" fmla="*/ 2 w 16"/>
                    <a:gd name="T9" fmla="*/ 3 h 17"/>
                    <a:gd name="T10" fmla="*/ 0 w 16"/>
                    <a:gd name="T11" fmla="*/ 9 h 17"/>
                    <a:gd name="T12" fmla="*/ 2 w 16"/>
                    <a:gd name="T13" fmla="*/ 15 h 17"/>
                    <a:gd name="T14" fmla="*/ 8 w 16"/>
                    <a:gd name="T1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10" y="17"/>
                        <a:pt x="12" y="16"/>
                        <a:pt x="14" y="15"/>
                      </a:cubicBezTo>
                      <a:cubicBezTo>
                        <a:pt x="15" y="13"/>
                        <a:pt x="16" y="11"/>
                        <a:pt x="16" y="9"/>
                      </a:cubicBezTo>
                      <a:cubicBezTo>
                        <a:pt x="16" y="7"/>
                        <a:pt x="15" y="5"/>
                        <a:pt x="14" y="3"/>
                      </a:cubicBezTo>
                      <a:cubicBezTo>
                        <a:pt x="11" y="0"/>
                        <a:pt x="5" y="0"/>
                        <a:pt x="2" y="3"/>
                      </a:cubicBezTo>
                      <a:cubicBezTo>
                        <a:pt x="1" y="5"/>
                        <a:pt x="0" y="7"/>
                        <a:pt x="0" y="9"/>
                      </a:cubicBezTo>
                      <a:cubicBezTo>
                        <a:pt x="0" y="11"/>
                        <a:pt x="1" y="13"/>
                        <a:pt x="2" y="15"/>
                      </a:cubicBezTo>
                      <a:cubicBezTo>
                        <a:pt x="4" y="16"/>
                        <a:pt x="6" y="17"/>
                        <a:pt x="8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5" name="Freeform 95"/>
                <p:cNvSpPr>
                  <a:spLocks/>
                </p:cNvSpPr>
                <p:nvPr/>
              </p:nvSpPr>
              <p:spPr bwMode="auto">
                <a:xfrm>
                  <a:off x="3135" y="1321"/>
                  <a:ext cx="95" cy="16"/>
                </a:xfrm>
                <a:custGeom>
                  <a:avLst/>
                  <a:gdLst>
                    <a:gd name="T0" fmla="*/ 92 w 100"/>
                    <a:gd name="T1" fmla="*/ 0 h 16"/>
                    <a:gd name="T2" fmla="*/ 8 w 100"/>
                    <a:gd name="T3" fmla="*/ 0 h 16"/>
                    <a:gd name="T4" fmla="*/ 0 w 100"/>
                    <a:gd name="T5" fmla="*/ 8 h 16"/>
                    <a:gd name="T6" fmla="*/ 8 w 100"/>
                    <a:gd name="T7" fmla="*/ 16 h 16"/>
                    <a:gd name="T8" fmla="*/ 92 w 100"/>
                    <a:gd name="T9" fmla="*/ 16 h 16"/>
                    <a:gd name="T10" fmla="*/ 100 w 100"/>
                    <a:gd name="T11" fmla="*/ 8 h 16"/>
                    <a:gd name="T12" fmla="*/ 92 w 100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6">
                      <a:moveTo>
                        <a:pt x="92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6" y="16"/>
                        <a:pt x="100" y="12"/>
                        <a:pt x="100" y="8"/>
                      </a:cubicBezTo>
                      <a:cubicBezTo>
                        <a:pt x="100" y="4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6" name="Freeform 96"/>
                <p:cNvSpPr>
                  <a:spLocks/>
                </p:cNvSpPr>
                <p:nvPr/>
              </p:nvSpPr>
              <p:spPr bwMode="auto">
                <a:xfrm>
                  <a:off x="3135" y="1350"/>
                  <a:ext cx="95" cy="16"/>
                </a:xfrm>
                <a:custGeom>
                  <a:avLst/>
                  <a:gdLst>
                    <a:gd name="T0" fmla="*/ 92 w 100"/>
                    <a:gd name="T1" fmla="*/ 0 h 16"/>
                    <a:gd name="T2" fmla="*/ 8 w 100"/>
                    <a:gd name="T3" fmla="*/ 0 h 16"/>
                    <a:gd name="T4" fmla="*/ 0 w 100"/>
                    <a:gd name="T5" fmla="*/ 8 h 16"/>
                    <a:gd name="T6" fmla="*/ 8 w 100"/>
                    <a:gd name="T7" fmla="*/ 16 h 16"/>
                    <a:gd name="T8" fmla="*/ 92 w 100"/>
                    <a:gd name="T9" fmla="*/ 16 h 16"/>
                    <a:gd name="T10" fmla="*/ 100 w 100"/>
                    <a:gd name="T11" fmla="*/ 8 h 16"/>
                    <a:gd name="T12" fmla="*/ 92 w 100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6">
                      <a:moveTo>
                        <a:pt x="92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6" y="16"/>
                        <a:pt x="100" y="12"/>
                        <a:pt x="100" y="8"/>
                      </a:cubicBezTo>
                      <a:cubicBezTo>
                        <a:pt x="100" y="4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7" name="Freeform 97"/>
                <p:cNvSpPr>
                  <a:spLocks/>
                </p:cNvSpPr>
                <p:nvPr/>
              </p:nvSpPr>
              <p:spPr bwMode="auto">
                <a:xfrm>
                  <a:off x="3135" y="1381"/>
                  <a:ext cx="95" cy="16"/>
                </a:xfrm>
                <a:custGeom>
                  <a:avLst/>
                  <a:gdLst>
                    <a:gd name="T0" fmla="*/ 92 w 100"/>
                    <a:gd name="T1" fmla="*/ 0 h 16"/>
                    <a:gd name="T2" fmla="*/ 8 w 100"/>
                    <a:gd name="T3" fmla="*/ 0 h 16"/>
                    <a:gd name="T4" fmla="*/ 0 w 100"/>
                    <a:gd name="T5" fmla="*/ 8 h 16"/>
                    <a:gd name="T6" fmla="*/ 8 w 100"/>
                    <a:gd name="T7" fmla="*/ 16 h 16"/>
                    <a:gd name="T8" fmla="*/ 92 w 100"/>
                    <a:gd name="T9" fmla="*/ 16 h 16"/>
                    <a:gd name="T10" fmla="*/ 100 w 100"/>
                    <a:gd name="T11" fmla="*/ 8 h 16"/>
                    <a:gd name="T12" fmla="*/ 92 w 100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6">
                      <a:moveTo>
                        <a:pt x="92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6" y="16"/>
                        <a:pt x="100" y="12"/>
                        <a:pt x="100" y="8"/>
                      </a:cubicBezTo>
                      <a:cubicBezTo>
                        <a:pt x="100" y="4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  <p:sp>
              <p:nvSpPr>
                <p:cNvPr id="88" name="Freeform 98"/>
                <p:cNvSpPr>
                  <a:spLocks noEditPoints="1"/>
                </p:cNvSpPr>
                <p:nvPr/>
              </p:nvSpPr>
              <p:spPr bwMode="auto">
                <a:xfrm>
                  <a:off x="3246" y="1321"/>
                  <a:ext cx="72" cy="76"/>
                </a:xfrm>
                <a:custGeom>
                  <a:avLst/>
                  <a:gdLst>
                    <a:gd name="T0" fmla="*/ 68 w 76"/>
                    <a:gd name="T1" fmla="*/ 0 h 80"/>
                    <a:gd name="T2" fmla="*/ 8 w 76"/>
                    <a:gd name="T3" fmla="*/ 0 h 80"/>
                    <a:gd name="T4" fmla="*/ 0 w 76"/>
                    <a:gd name="T5" fmla="*/ 8 h 80"/>
                    <a:gd name="T6" fmla="*/ 0 w 76"/>
                    <a:gd name="T7" fmla="*/ 72 h 80"/>
                    <a:gd name="T8" fmla="*/ 8 w 76"/>
                    <a:gd name="T9" fmla="*/ 80 h 80"/>
                    <a:gd name="T10" fmla="*/ 68 w 76"/>
                    <a:gd name="T11" fmla="*/ 80 h 80"/>
                    <a:gd name="T12" fmla="*/ 76 w 76"/>
                    <a:gd name="T13" fmla="*/ 72 h 80"/>
                    <a:gd name="T14" fmla="*/ 76 w 76"/>
                    <a:gd name="T15" fmla="*/ 8 h 80"/>
                    <a:gd name="T16" fmla="*/ 68 w 76"/>
                    <a:gd name="T17" fmla="*/ 0 h 80"/>
                    <a:gd name="T18" fmla="*/ 60 w 76"/>
                    <a:gd name="T19" fmla="*/ 64 h 80"/>
                    <a:gd name="T20" fmla="*/ 16 w 76"/>
                    <a:gd name="T21" fmla="*/ 64 h 80"/>
                    <a:gd name="T22" fmla="*/ 16 w 76"/>
                    <a:gd name="T23" fmla="*/ 16 h 80"/>
                    <a:gd name="T24" fmla="*/ 60 w 76"/>
                    <a:gd name="T25" fmla="*/ 16 h 80"/>
                    <a:gd name="T26" fmla="*/ 60 w 76"/>
                    <a:gd name="T27" fmla="*/ 64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6" h="80">
                      <a:moveTo>
                        <a:pt x="6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6"/>
                        <a:pt x="4" y="80"/>
                        <a:pt x="8" y="80"/>
                      </a:cubicBezTo>
                      <a:cubicBezTo>
                        <a:pt x="68" y="80"/>
                        <a:pt x="68" y="80"/>
                        <a:pt x="68" y="80"/>
                      </a:cubicBezTo>
                      <a:cubicBezTo>
                        <a:pt x="72" y="80"/>
                        <a:pt x="76" y="76"/>
                        <a:pt x="76" y="72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6" y="4"/>
                        <a:pt x="72" y="0"/>
                        <a:pt x="68" y="0"/>
                      </a:cubicBezTo>
                      <a:close/>
                      <a:moveTo>
                        <a:pt x="60" y="64"/>
                      </a:move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lnTo>
                        <a:pt x="60" y="6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/>
                </a:ex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HK" altLang="en-US">
                    <a:ea typeface="新細明體" charset="0"/>
                    <a:cs typeface="新細明體" charset="0"/>
                  </a:endParaRPr>
                </a:p>
              </p:txBody>
            </p:sp>
          </p:grpSp>
        </p:grpSp>
        <p:sp>
          <p:nvSpPr>
            <p:cNvPr id="133" name="Oval 132"/>
            <p:cNvSpPr/>
            <p:nvPr/>
          </p:nvSpPr>
          <p:spPr>
            <a:xfrm>
              <a:off x="4788024" y="2787774"/>
              <a:ext cx="541272" cy="5411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/>
            </a:p>
          </p:txBody>
        </p:sp>
        <p:grpSp>
          <p:nvGrpSpPr>
            <p:cNvPr id="22584" name="Group 195"/>
            <p:cNvGrpSpPr>
              <a:grpSpLocks noChangeAspect="1"/>
            </p:cNvGrpSpPr>
            <p:nvPr/>
          </p:nvGrpSpPr>
          <p:grpSpPr bwMode="auto">
            <a:xfrm>
              <a:off x="4860032" y="2931790"/>
              <a:ext cx="387350" cy="242887"/>
              <a:chOff x="4752" y="2237"/>
              <a:chExt cx="244" cy="153"/>
            </a:xfrm>
          </p:grpSpPr>
          <p:sp>
            <p:nvSpPr>
              <p:cNvPr id="22585" name="AutoShape 194"/>
              <p:cNvSpPr>
                <a:spLocks noChangeAspect="1" noChangeArrowheads="1" noTextEdit="1"/>
              </p:cNvSpPr>
              <p:nvPr/>
            </p:nvSpPr>
            <p:spPr bwMode="auto">
              <a:xfrm>
                <a:off x="4752" y="2237"/>
                <a:ext cx="24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6"/>
              <p:cNvSpPr>
                <a:spLocks noEditPoints="1"/>
              </p:cNvSpPr>
              <p:nvPr/>
            </p:nvSpPr>
            <p:spPr bwMode="auto">
              <a:xfrm>
                <a:off x="4752" y="2237"/>
                <a:ext cx="245" cy="154"/>
              </a:xfrm>
              <a:custGeom>
                <a:avLst/>
                <a:gdLst>
                  <a:gd name="T0" fmla="*/ 224 w 256"/>
                  <a:gd name="T1" fmla="*/ 81 h 160"/>
                  <a:gd name="T2" fmla="*/ 136 w 256"/>
                  <a:gd name="T3" fmla="*/ 0 h 160"/>
                  <a:gd name="T4" fmla="*/ 50 w 256"/>
                  <a:gd name="T5" fmla="*/ 64 h 160"/>
                  <a:gd name="T6" fmla="*/ 48 w 256"/>
                  <a:gd name="T7" fmla="*/ 64 h 160"/>
                  <a:gd name="T8" fmla="*/ 0 w 256"/>
                  <a:gd name="T9" fmla="*/ 112 h 160"/>
                  <a:gd name="T10" fmla="*/ 48 w 256"/>
                  <a:gd name="T11" fmla="*/ 160 h 160"/>
                  <a:gd name="T12" fmla="*/ 216 w 256"/>
                  <a:gd name="T13" fmla="*/ 160 h 160"/>
                  <a:gd name="T14" fmla="*/ 256 w 256"/>
                  <a:gd name="T15" fmla="*/ 120 h 160"/>
                  <a:gd name="T16" fmla="*/ 224 w 256"/>
                  <a:gd name="T17" fmla="*/ 81 h 160"/>
                  <a:gd name="T18" fmla="*/ 216 w 256"/>
                  <a:gd name="T19" fmla="*/ 144 h 160"/>
                  <a:gd name="T20" fmla="*/ 48 w 256"/>
                  <a:gd name="T21" fmla="*/ 144 h 160"/>
                  <a:gd name="T22" fmla="*/ 16 w 256"/>
                  <a:gd name="T23" fmla="*/ 112 h 160"/>
                  <a:gd name="T24" fmla="*/ 48 w 256"/>
                  <a:gd name="T25" fmla="*/ 80 h 160"/>
                  <a:gd name="T26" fmla="*/ 56 w 256"/>
                  <a:gd name="T27" fmla="*/ 80 h 160"/>
                  <a:gd name="T28" fmla="*/ 64 w 256"/>
                  <a:gd name="T29" fmla="*/ 73 h 160"/>
                  <a:gd name="T30" fmla="*/ 136 w 256"/>
                  <a:gd name="T31" fmla="*/ 16 h 160"/>
                  <a:gd name="T32" fmla="*/ 208 w 256"/>
                  <a:gd name="T33" fmla="*/ 88 h 160"/>
                  <a:gd name="T34" fmla="*/ 216 w 256"/>
                  <a:gd name="T35" fmla="*/ 96 h 160"/>
                  <a:gd name="T36" fmla="*/ 240 w 256"/>
                  <a:gd name="T37" fmla="*/ 120 h 160"/>
                  <a:gd name="T38" fmla="*/ 216 w 256"/>
                  <a:gd name="T39" fmla="*/ 14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6" h="160">
                    <a:moveTo>
                      <a:pt x="224" y="81"/>
                    </a:moveTo>
                    <a:cubicBezTo>
                      <a:pt x="220" y="36"/>
                      <a:pt x="182" y="0"/>
                      <a:pt x="136" y="0"/>
                    </a:cubicBezTo>
                    <a:cubicBezTo>
                      <a:pt x="95" y="0"/>
                      <a:pt x="60" y="27"/>
                      <a:pt x="50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22" y="64"/>
                      <a:pt x="0" y="86"/>
                      <a:pt x="0" y="112"/>
                    </a:cubicBezTo>
                    <a:cubicBezTo>
                      <a:pt x="0" y="138"/>
                      <a:pt x="22" y="160"/>
                      <a:pt x="48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38" y="160"/>
                      <a:pt x="256" y="142"/>
                      <a:pt x="256" y="120"/>
                    </a:cubicBezTo>
                    <a:cubicBezTo>
                      <a:pt x="256" y="101"/>
                      <a:pt x="242" y="84"/>
                      <a:pt x="224" y="81"/>
                    </a:cubicBezTo>
                    <a:close/>
                    <a:moveTo>
                      <a:pt x="216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30" y="144"/>
                      <a:pt x="16" y="130"/>
                      <a:pt x="16" y="112"/>
                    </a:cubicBezTo>
                    <a:cubicBezTo>
                      <a:pt x="16" y="94"/>
                      <a:pt x="30" y="80"/>
                      <a:pt x="48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60" y="80"/>
                      <a:pt x="63" y="77"/>
                      <a:pt x="64" y="73"/>
                    </a:cubicBezTo>
                    <a:cubicBezTo>
                      <a:pt x="70" y="40"/>
                      <a:pt x="100" y="16"/>
                      <a:pt x="136" y="16"/>
                    </a:cubicBezTo>
                    <a:cubicBezTo>
                      <a:pt x="176" y="16"/>
                      <a:pt x="208" y="48"/>
                      <a:pt x="208" y="88"/>
                    </a:cubicBezTo>
                    <a:cubicBezTo>
                      <a:pt x="208" y="92"/>
                      <a:pt x="212" y="96"/>
                      <a:pt x="216" y="96"/>
                    </a:cubicBezTo>
                    <a:cubicBezTo>
                      <a:pt x="229" y="96"/>
                      <a:pt x="240" y="107"/>
                      <a:pt x="240" y="120"/>
                    </a:cubicBezTo>
                    <a:cubicBezTo>
                      <a:pt x="240" y="133"/>
                      <a:pt x="229" y="144"/>
                      <a:pt x="216" y="1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HK" altLang="en-US"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38" name="Freeform 197"/>
              <p:cNvSpPr>
                <a:spLocks/>
              </p:cNvSpPr>
              <p:nvPr/>
            </p:nvSpPr>
            <p:spPr bwMode="auto">
              <a:xfrm>
                <a:off x="4851" y="2298"/>
                <a:ext cx="55" cy="55"/>
              </a:xfrm>
              <a:custGeom>
                <a:avLst/>
                <a:gdLst>
                  <a:gd name="T0" fmla="*/ 55 w 58"/>
                  <a:gd name="T1" fmla="*/ 3 h 57"/>
                  <a:gd name="T2" fmla="*/ 43 w 58"/>
                  <a:gd name="T3" fmla="*/ 3 h 57"/>
                  <a:gd name="T4" fmla="*/ 29 w 58"/>
                  <a:gd name="T5" fmla="*/ 18 h 57"/>
                  <a:gd name="T6" fmla="*/ 15 w 58"/>
                  <a:gd name="T7" fmla="*/ 3 h 57"/>
                  <a:gd name="T8" fmla="*/ 3 w 58"/>
                  <a:gd name="T9" fmla="*/ 3 h 57"/>
                  <a:gd name="T10" fmla="*/ 3 w 58"/>
                  <a:gd name="T11" fmla="*/ 15 h 57"/>
                  <a:gd name="T12" fmla="*/ 18 w 58"/>
                  <a:gd name="T13" fmla="*/ 29 h 57"/>
                  <a:gd name="T14" fmla="*/ 3 w 58"/>
                  <a:gd name="T15" fmla="*/ 43 h 57"/>
                  <a:gd name="T16" fmla="*/ 3 w 58"/>
                  <a:gd name="T17" fmla="*/ 55 h 57"/>
                  <a:gd name="T18" fmla="*/ 9 w 58"/>
                  <a:gd name="T19" fmla="*/ 57 h 57"/>
                  <a:gd name="T20" fmla="*/ 15 w 58"/>
                  <a:gd name="T21" fmla="*/ 55 h 57"/>
                  <a:gd name="T22" fmla="*/ 29 w 58"/>
                  <a:gd name="T23" fmla="*/ 40 h 57"/>
                  <a:gd name="T24" fmla="*/ 43 w 58"/>
                  <a:gd name="T25" fmla="*/ 55 h 57"/>
                  <a:gd name="T26" fmla="*/ 49 w 58"/>
                  <a:gd name="T27" fmla="*/ 57 h 57"/>
                  <a:gd name="T28" fmla="*/ 55 w 58"/>
                  <a:gd name="T29" fmla="*/ 55 h 57"/>
                  <a:gd name="T30" fmla="*/ 55 w 58"/>
                  <a:gd name="T31" fmla="*/ 43 h 57"/>
                  <a:gd name="T32" fmla="*/ 40 w 58"/>
                  <a:gd name="T33" fmla="*/ 29 h 57"/>
                  <a:gd name="T34" fmla="*/ 55 w 58"/>
                  <a:gd name="T35" fmla="*/ 15 h 57"/>
                  <a:gd name="T36" fmla="*/ 55 w 58"/>
                  <a:gd name="T37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7">
                    <a:moveTo>
                      <a:pt x="55" y="3"/>
                    </a:moveTo>
                    <a:cubicBezTo>
                      <a:pt x="52" y="0"/>
                      <a:pt x="46" y="0"/>
                      <a:pt x="43" y="3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2" y="0"/>
                      <a:pt x="6" y="0"/>
                      <a:pt x="3" y="3"/>
                    </a:cubicBezTo>
                    <a:cubicBezTo>
                      <a:pt x="0" y="6"/>
                      <a:pt x="0" y="12"/>
                      <a:pt x="3" y="1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0" y="46"/>
                      <a:pt x="0" y="52"/>
                      <a:pt x="3" y="55"/>
                    </a:cubicBezTo>
                    <a:cubicBezTo>
                      <a:pt x="5" y="56"/>
                      <a:pt x="7" y="57"/>
                      <a:pt x="9" y="57"/>
                    </a:cubicBezTo>
                    <a:cubicBezTo>
                      <a:pt x="11" y="57"/>
                      <a:pt x="13" y="56"/>
                      <a:pt x="15" y="55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5" y="56"/>
                      <a:pt x="47" y="57"/>
                      <a:pt x="49" y="57"/>
                    </a:cubicBezTo>
                    <a:cubicBezTo>
                      <a:pt x="51" y="57"/>
                      <a:pt x="53" y="56"/>
                      <a:pt x="55" y="55"/>
                    </a:cubicBezTo>
                    <a:cubicBezTo>
                      <a:pt x="58" y="52"/>
                      <a:pt x="58" y="46"/>
                      <a:pt x="55" y="4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2"/>
                      <a:pt x="58" y="6"/>
                      <a:pt x="55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HK" altLang="en-US">
                  <a:ea typeface="新細明體" charset="0"/>
                  <a:cs typeface="新細明體" charset="0"/>
                </a:endParaRPr>
              </a:p>
            </p:txBody>
          </p:sp>
        </p:grp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787900" y="3867150"/>
            <a:ext cx="3463925" cy="928688"/>
            <a:chOff x="4788024" y="3867894"/>
            <a:chExt cx="3463507" cy="928450"/>
          </a:xfrm>
        </p:grpSpPr>
        <p:grpSp>
          <p:nvGrpSpPr>
            <p:cNvPr id="22573" name="Group 101"/>
            <p:cNvGrpSpPr>
              <a:grpSpLocks/>
            </p:cNvGrpSpPr>
            <p:nvPr/>
          </p:nvGrpSpPr>
          <p:grpSpPr bwMode="auto">
            <a:xfrm>
              <a:off x="5220072" y="3867894"/>
              <a:ext cx="3031459" cy="928450"/>
              <a:chOff x="5548550" y="3654912"/>
              <a:chExt cx="3031459" cy="92845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989522" y="3654912"/>
                <a:ext cx="1455562" cy="4618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HK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atthan Sans" panose="020B0504060101010101" pitchFamily="34" charset="0"/>
                    <a:ea typeface="新細明體" charset="0"/>
                    <a:cs typeface="新細明體" charset="0"/>
                  </a:rPr>
                  <a:t>Poor Security</a:t>
                </a:r>
                <a:endParaRPr lang="zh-HK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989522" y="4029466"/>
                <a:ext cx="2590487" cy="5538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新細明體" charset="0"/>
                    <a:cs typeface="BPreplay"/>
                  </a:rPr>
                  <a:t>Logs include sensitive data and open source ELK offers no real security solution, from authentication to role based access</a:t>
                </a:r>
              </a:p>
            </p:txBody>
          </p:sp>
          <p:sp>
            <p:nvSpPr>
              <p:cNvPr id="22581" name="AutoShape 119"/>
              <p:cNvSpPr>
                <a:spLocks noChangeAspect="1" noChangeArrowheads="1" noTextEdit="1"/>
              </p:cNvSpPr>
              <p:nvPr/>
            </p:nvSpPr>
            <p:spPr bwMode="auto">
              <a:xfrm>
                <a:off x="5548550" y="3911959"/>
                <a:ext cx="290992" cy="264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4788024" y="3939314"/>
              <a:ext cx="541273" cy="5427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/>
            </a:p>
          </p:txBody>
        </p:sp>
        <p:grpSp>
          <p:nvGrpSpPr>
            <p:cNvPr id="22575" name="Group 130"/>
            <p:cNvGrpSpPr>
              <a:grpSpLocks noChangeAspect="1"/>
            </p:cNvGrpSpPr>
            <p:nvPr/>
          </p:nvGrpSpPr>
          <p:grpSpPr bwMode="auto">
            <a:xfrm>
              <a:off x="4932040" y="4011910"/>
              <a:ext cx="314325" cy="387350"/>
              <a:chOff x="3659" y="1717"/>
              <a:chExt cx="198" cy="244"/>
            </a:xfrm>
          </p:grpSpPr>
          <p:sp>
            <p:nvSpPr>
              <p:cNvPr id="22576" name="AutoShape 129"/>
              <p:cNvSpPr>
                <a:spLocks noChangeAspect="1" noChangeArrowheads="1" noTextEdit="1"/>
              </p:cNvSpPr>
              <p:nvPr/>
            </p:nvSpPr>
            <p:spPr bwMode="auto">
              <a:xfrm>
                <a:off x="3659" y="1717"/>
                <a:ext cx="19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31"/>
              <p:cNvSpPr>
                <a:spLocks noEditPoints="1"/>
              </p:cNvSpPr>
              <p:nvPr/>
            </p:nvSpPr>
            <p:spPr bwMode="auto">
              <a:xfrm>
                <a:off x="3659" y="1717"/>
                <a:ext cx="199" cy="245"/>
              </a:xfrm>
              <a:custGeom>
                <a:avLst/>
                <a:gdLst>
                  <a:gd name="T0" fmla="*/ 0 w 208"/>
                  <a:gd name="T1" fmla="*/ 136 h 256"/>
                  <a:gd name="T2" fmla="*/ 0 w 208"/>
                  <a:gd name="T3" fmla="*/ 248 h 256"/>
                  <a:gd name="T4" fmla="*/ 8 w 208"/>
                  <a:gd name="T5" fmla="*/ 256 h 256"/>
                  <a:gd name="T6" fmla="*/ 200 w 208"/>
                  <a:gd name="T7" fmla="*/ 256 h 256"/>
                  <a:gd name="T8" fmla="*/ 208 w 208"/>
                  <a:gd name="T9" fmla="*/ 248 h 256"/>
                  <a:gd name="T10" fmla="*/ 208 w 208"/>
                  <a:gd name="T11" fmla="*/ 136 h 256"/>
                  <a:gd name="T12" fmla="*/ 200 w 208"/>
                  <a:gd name="T13" fmla="*/ 128 h 256"/>
                  <a:gd name="T14" fmla="*/ 48 w 208"/>
                  <a:gd name="T15" fmla="*/ 128 h 256"/>
                  <a:gd name="T16" fmla="*/ 48 w 208"/>
                  <a:gd name="T17" fmla="*/ 72 h 256"/>
                  <a:gd name="T18" fmla="*/ 104 w 208"/>
                  <a:gd name="T19" fmla="*/ 16 h 256"/>
                  <a:gd name="T20" fmla="*/ 160 w 208"/>
                  <a:gd name="T21" fmla="*/ 72 h 256"/>
                  <a:gd name="T22" fmla="*/ 160 w 208"/>
                  <a:gd name="T23" fmla="*/ 88 h 256"/>
                  <a:gd name="T24" fmla="*/ 168 w 208"/>
                  <a:gd name="T25" fmla="*/ 96 h 256"/>
                  <a:gd name="T26" fmla="*/ 176 w 208"/>
                  <a:gd name="T27" fmla="*/ 88 h 256"/>
                  <a:gd name="T28" fmla="*/ 176 w 208"/>
                  <a:gd name="T29" fmla="*/ 72 h 256"/>
                  <a:gd name="T30" fmla="*/ 104 w 208"/>
                  <a:gd name="T31" fmla="*/ 0 h 256"/>
                  <a:gd name="T32" fmla="*/ 32 w 208"/>
                  <a:gd name="T33" fmla="*/ 72 h 256"/>
                  <a:gd name="T34" fmla="*/ 32 w 208"/>
                  <a:gd name="T35" fmla="*/ 128 h 256"/>
                  <a:gd name="T36" fmla="*/ 8 w 208"/>
                  <a:gd name="T37" fmla="*/ 128 h 256"/>
                  <a:gd name="T38" fmla="*/ 0 w 208"/>
                  <a:gd name="T39" fmla="*/ 136 h 256"/>
                  <a:gd name="T40" fmla="*/ 16 w 208"/>
                  <a:gd name="T41" fmla="*/ 144 h 256"/>
                  <a:gd name="T42" fmla="*/ 192 w 208"/>
                  <a:gd name="T43" fmla="*/ 144 h 256"/>
                  <a:gd name="T44" fmla="*/ 192 w 208"/>
                  <a:gd name="T45" fmla="*/ 240 h 256"/>
                  <a:gd name="T46" fmla="*/ 16 w 208"/>
                  <a:gd name="T47" fmla="*/ 240 h 256"/>
                  <a:gd name="T48" fmla="*/ 16 w 208"/>
                  <a:gd name="T49" fmla="*/ 14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8" h="256">
                    <a:moveTo>
                      <a:pt x="0" y="136"/>
                    </a:moveTo>
                    <a:cubicBezTo>
                      <a:pt x="0" y="248"/>
                      <a:pt x="0" y="248"/>
                      <a:pt x="0" y="248"/>
                    </a:cubicBezTo>
                    <a:cubicBezTo>
                      <a:pt x="0" y="252"/>
                      <a:pt x="4" y="256"/>
                      <a:pt x="8" y="256"/>
                    </a:cubicBezTo>
                    <a:cubicBezTo>
                      <a:pt x="200" y="256"/>
                      <a:pt x="200" y="256"/>
                      <a:pt x="200" y="256"/>
                    </a:cubicBezTo>
                    <a:cubicBezTo>
                      <a:pt x="204" y="256"/>
                      <a:pt x="208" y="252"/>
                      <a:pt x="208" y="248"/>
                    </a:cubicBezTo>
                    <a:cubicBezTo>
                      <a:pt x="208" y="136"/>
                      <a:pt x="208" y="136"/>
                      <a:pt x="208" y="136"/>
                    </a:cubicBezTo>
                    <a:cubicBezTo>
                      <a:pt x="208" y="132"/>
                      <a:pt x="204" y="128"/>
                      <a:pt x="200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48" y="41"/>
                      <a:pt x="73" y="16"/>
                      <a:pt x="104" y="16"/>
                    </a:cubicBezTo>
                    <a:cubicBezTo>
                      <a:pt x="135" y="16"/>
                      <a:pt x="160" y="41"/>
                      <a:pt x="160" y="72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92"/>
                      <a:pt x="164" y="96"/>
                      <a:pt x="168" y="96"/>
                    </a:cubicBezTo>
                    <a:cubicBezTo>
                      <a:pt x="172" y="96"/>
                      <a:pt x="176" y="92"/>
                      <a:pt x="176" y="88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32"/>
                      <a:pt x="144" y="0"/>
                      <a:pt x="104" y="0"/>
                    </a:cubicBezTo>
                    <a:cubicBezTo>
                      <a:pt x="64" y="0"/>
                      <a:pt x="32" y="32"/>
                      <a:pt x="32" y="72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32"/>
                      <a:pt x="0" y="136"/>
                    </a:cubicBezTo>
                    <a:close/>
                    <a:moveTo>
                      <a:pt x="16" y="144"/>
                    </a:moveTo>
                    <a:cubicBezTo>
                      <a:pt x="192" y="144"/>
                      <a:pt x="192" y="144"/>
                      <a:pt x="192" y="144"/>
                    </a:cubicBezTo>
                    <a:cubicBezTo>
                      <a:pt x="192" y="240"/>
                      <a:pt x="192" y="240"/>
                      <a:pt x="192" y="240"/>
                    </a:cubicBezTo>
                    <a:cubicBezTo>
                      <a:pt x="16" y="240"/>
                      <a:pt x="16" y="240"/>
                      <a:pt x="16" y="240"/>
                    </a:cubicBezTo>
                    <a:lnTo>
                      <a:pt x="16" y="14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HK" altLang="en-US"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42" name="Freeform 132"/>
              <p:cNvSpPr>
                <a:spLocks noEditPoints="1"/>
              </p:cNvSpPr>
              <p:nvPr/>
            </p:nvSpPr>
            <p:spPr bwMode="auto">
              <a:xfrm>
                <a:off x="3736" y="1870"/>
                <a:ext cx="45" cy="61"/>
              </a:xfrm>
              <a:custGeom>
                <a:avLst/>
                <a:gdLst>
                  <a:gd name="T0" fmla="*/ 24 w 48"/>
                  <a:gd name="T1" fmla="*/ 0 h 64"/>
                  <a:gd name="T2" fmla="*/ 0 w 48"/>
                  <a:gd name="T3" fmla="*/ 24 h 64"/>
                  <a:gd name="T4" fmla="*/ 16 w 48"/>
                  <a:gd name="T5" fmla="*/ 47 h 64"/>
                  <a:gd name="T6" fmla="*/ 16 w 48"/>
                  <a:gd name="T7" fmla="*/ 56 h 64"/>
                  <a:gd name="T8" fmla="*/ 24 w 48"/>
                  <a:gd name="T9" fmla="*/ 64 h 64"/>
                  <a:gd name="T10" fmla="*/ 32 w 48"/>
                  <a:gd name="T11" fmla="*/ 56 h 64"/>
                  <a:gd name="T12" fmla="*/ 32 w 48"/>
                  <a:gd name="T13" fmla="*/ 47 h 64"/>
                  <a:gd name="T14" fmla="*/ 48 w 48"/>
                  <a:gd name="T15" fmla="*/ 24 h 64"/>
                  <a:gd name="T16" fmla="*/ 24 w 48"/>
                  <a:gd name="T17" fmla="*/ 0 h 64"/>
                  <a:gd name="T18" fmla="*/ 24 w 48"/>
                  <a:gd name="T19" fmla="*/ 32 h 64"/>
                  <a:gd name="T20" fmla="*/ 16 w 48"/>
                  <a:gd name="T21" fmla="*/ 24 h 64"/>
                  <a:gd name="T22" fmla="*/ 24 w 48"/>
                  <a:gd name="T23" fmla="*/ 16 h 64"/>
                  <a:gd name="T24" fmla="*/ 32 w 48"/>
                  <a:gd name="T25" fmla="*/ 24 h 64"/>
                  <a:gd name="T26" fmla="*/ 24 w 48"/>
                  <a:gd name="T2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4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4"/>
                      <a:pt x="7" y="43"/>
                      <a:pt x="16" y="47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60"/>
                      <a:pt x="20" y="64"/>
                      <a:pt x="24" y="64"/>
                    </a:cubicBezTo>
                    <a:cubicBezTo>
                      <a:pt x="28" y="64"/>
                      <a:pt x="32" y="60"/>
                      <a:pt x="32" y="5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41" y="43"/>
                      <a:pt x="48" y="3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lose/>
                    <a:moveTo>
                      <a:pt x="24" y="32"/>
                    </a:moveTo>
                    <a:cubicBezTo>
                      <a:pt x="20" y="32"/>
                      <a:pt x="16" y="28"/>
                      <a:pt x="16" y="24"/>
                    </a:cubicBezTo>
                    <a:cubicBezTo>
                      <a:pt x="16" y="20"/>
                      <a:pt x="20" y="16"/>
                      <a:pt x="24" y="16"/>
                    </a:cubicBezTo>
                    <a:cubicBezTo>
                      <a:pt x="28" y="16"/>
                      <a:pt x="32" y="20"/>
                      <a:pt x="32" y="24"/>
                    </a:cubicBezTo>
                    <a:cubicBezTo>
                      <a:pt x="32" y="28"/>
                      <a:pt x="28" y="32"/>
                      <a:pt x="24" y="3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HK" altLang="en-US">
                  <a:ea typeface="新細明體" charset="0"/>
                  <a:cs typeface="新細明體" charset="0"/>
                </a:endParaRPr>
              </a:p>
            </p:txBody>
          </p: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787900" y="1708150"/>
            <a:ext cx="4176713" cy="1081088"/>
            <a:chOff x="4788024" y="1707654"/>
            <a:chExt cx="4176464" cy="1082338"/>
          </a:xfrm>
        </p:grpSpPr>
        <p:sp>
          <p:nvSpPr>
            <p:cNvPr id="63" name="TextBox 62"/>
            <p:cNvSpPr txBox="1"/>
            <p:nvPr/>
          </p:nvSpPr>
          <p:spPr>
            <a:xfrm>
              <a:off x="5651573" y="1707654"/>
              <a:ext cx="2031879" cy="430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K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新細明體" charset="0"/>
                </a:rPr>
                <a:t>Not Production Ready</a:t>
              </a:r>
              <a:endParaRPr lang="zh-HK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22567" name="TextBox 69"/>
            <p:cNvSpPr txBox="1">
              <a:spLocks noChangeArrowheads="1"/>
            </p:cNvSpPr>
            <p:nvPr/>
          </p:nvSpPr>
          <p:spPr bwMode="auto">
            <a:xfrm>
              <a:off x="5651573" y="2082737"/>
              <a:ext cx="3312915" cy="70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262626"/>
                  </a:solidFill>
                  <a:ea typeface="新細明體" charset="0"/>
                </a:rPr>
                <a:t>Building production ready ELK deployment is a great challenge organization face. With hundreds of different configurations and support matrix, making sure it’s always up is difficult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4788024" y="1707654"/>
              <a:ext cx="541306" cy="5419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/>
            </a:p>
          </p:txBody>
        </p:sp>
        <p:grpSp>
          <p:nvGrpSpPr>
            <p:cNvPr id="22569" name="Group 155"/>
            <p:cNvGrpSpPr>
              <a:grpSpLocks noChangeAspect="1"/>
            </p:cNvGrpSpPr>
            <p:nvPr/>
          </p:nvGrpSpPr>
          <p:grpSpPr bwMode="auto">
            <a:xfrm>
              <a:off x="4860032" y="1779662"/>
              <a:ext cx="387350" cy="387350"/>
              <a:chOff x="4679" y="1671"/>
              <a:chExt cx="244" cy="244"/>
            </a:xfrm>
          </p:grpSpPr>
          <p:sp>
            <p:nvSpPr>
              <p:cNvPr id="22570" name="AutoShape 154"/>
              <p:cNvSpPr>
                <a:spLocks noChangeAspect="1" noChangeArrowheads="1" noTextEdit="1"/>
              </p:cNvSpPr>
              <p:nvPr/>
            </p:nvSpPr>
            <p:spPr bwMode="auto">
              <a:xfrm>
                <a:off x="4679" y="1671"/>
                <a:ext cx="24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56"/>
              <p:cNvSpPr>
                <a:spLocks/>
              </p:cNvSpPr>
              <p:nvPr/>
            </p:nvSpPr>
            <p:spPr bwMode="auto">
              <a:xfrm>
                <a:off x="4679" y="1671"/>
                <a:ext cx="245" cy="245"/>
              </a:xfrm>
              <a:custGeom>
                <a:avLst/>
                <a:gdLst>
                  <a:gd name="T0" fmla="*/ 248 w 256"/>
                  <a:gd name="T1" fmla="*/ 240 h 256"/>
                  <a:gd name="T2" fmla="*/ 16 w 256"/>
                  <a:gd name="T3" fmla="*/ 240 h 256"/>
                  <a:gd name="T4" fmla="*/ 16 w 256"/>
                  <a:gd name="T5" fmla="*/ 208 h 256"/>
                  <a:gd name="T6" fmla="*/ 32 w 256"/>
                  <a:gd name="T7" fmla="*/ 208 h 256"/>
                  <a:gd name="T8" fmla="*/ 40 w 256"/>
                  <a:gd name="T9" fmla="*/ 200 h 256"/>
                  <a:gd name="T10" fmla="*/ 32 w 256"/>
                  <a:gd name="T11" fmla="*/ 192 h 256"/>
                  <a:gd name="T12" fmla="*/ 16 w 256"/>
                  <a:gd name="T13" fmla="*/ 192 h 256"/>
                  <a:gd name="T14" fmla="*/ 16 w 256"/>
                  <a:gd name="T15" fmla="*/ 168 h 256"/>
                  <a:gd name="T16" fmla="*/ 24 w 256"/>
                  <a:gd name="T17" fmla="*/ 160 h 256"/>
                  <a:gd name="T18" fmla="*/ 16 w 256"/>
                  <a:gd name="T19" fmla="*/ 152 h 256"/>
                  <a:gd name="T20" fmla="*/ 16 w 256"/>
                  <a:gd name="T21" fmla="*/ 128 h 256"/>
                  <a:gd name="T22" fmla="*/ 32 w 256"/>
                  <a:gd name="T23" fmla="*/ 128 h 256"/>
                  <a:gd name="T24" fmla="*/ 40 w 256"/>
                  <a:gd name="T25" fmla="*/ 120 h 256"/>
                  <a:gd name="T26" fmla="*/ 32 w 256"/>
                  <a:gd name="T27" fmla="*/ 112 h 256"/>
                  <a:gd name="T28" fmla="*/ 16 w 256"/>
                  <a:gd name="T29" fmla="*/ 112 h 256"/>
                  <a:gd name="T30" fmla="*/ 16 w 256"/>
                  <a:gd name="T31" fmla="*/ 88 h 256"/>
                  <a:gd name="T32" fmla="*/ 24 w 256"/>
                  <a:gd name="T33" fmla="*/ 80 h 256"/>
                  <a:gd name="T34" fmla="*/ 16 w 256"/>
                  <a:gd name="T35" fmla="*/ 72 h 256"/>
                  <a:gd name="T36" fmla="*/ 16 w 256"/>
                  <a:gd name="T37" fmla="*/ 48 h 256"/>
                  <a:gd name="T38" fmla="*/ 32 w 256"/>
                  <a:gd name="T39" fmla="*/ 48 h 256"/>
                  <a:gd name="T40" fmla="*/ 40 w 256"/>
                  <a:gd name="T41" fmla="*/ 40 h 256"/>
                  <a:gd name="T42" fmla="*/ 32 w 256"/>
                  <a:gd name="T43" fmla="*/ 32 h 256"/>
                  <a:gd name="T44" fmla="*/ 16 w 256"/>
                  <a:gd name="T45" fmla="*/ 32 h 256"/>
                  <a:gd name="T46" fmla="*/ 16 w 256"/>
                  <a:gd name="T47" fmla="*/ 8 h 256"/>
                  <a:gd name="T48" fmla="*/ 8 w 256"/>
                  <a:gd name="T49" fmla="*/ 0 h 256"/>
                  <a:gd name="T50" fmla="*/ 0 w 256"/>
                  <a:gd name="T51" fmla="*/ 8 h 256"/>
                  <a:gd name="T52" fmla="*/ 0 w 256"/>
                  <a:gd name="T53" fmla="*/ 240 h 256"/>
                  <a:gd name="T54" fmla="*/ 16 w 256"/>
                  <a:gd name="T55" fmla="*/ 256 h 256"/>
                  <a:gd name="T56" fmla="*/ 248 w 256"/>
                  <a:gd name="T57" fmla="*/ 256 h 256"/>
                  <a:gd name="T58" fmla="*/ 256 w 256"/>
                  <a:gd name="T59" fmla="*/ 248 h 256"/>
                  <a:gd name="T60" fmla="*/ 248 w 256"/>
                  <a:gd name="T61" fmla="*/ 2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6" h="256">
                    <a:moveTo>
                      <a:pt x="248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32" y="208"/>
                      <a:pt x="32" y="208"/>
                      <a:pt x="32" y="208"/>
                    </a:cubicBezTo>
                    <a:cubicBezTo>
                      <a:pt x="36" y="208"/>
                      <a:pt x="40" y="204"/>
                      <a:pt x="40" y="200"/>
                    </a:cubicBezTo>
                    <a:cubicBezTo>
                      <a:pt x="40" y="196"/>
                      <a:pt x="36" y="192"/>
                      <a:pt x="32" y="192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20" y="168"/>
                      <a:pt x="24" y="164"/>
                      <a:pt x="24" y="160"/>
                    </a:cubicBezTo>
                    <a:cubicBezTo>
                      <a:pt x="24" y="156"/>
                      <a:pt x="20" y="152"/>
                      <a:pt x="16" y="152"/>
                    </a:cubicBezTo>
                    <a:cubicBezTo>
                      <a:pt x="16" y="128"/>
                      <a:pt x="16" y="128"/>
                      <a:pt x="16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6" y="128"/>
                      <a:pt x="40" y="124"/>
                      <a:pt x="40" y="120"/>
                    </a:cubicBezTo>
                    <a:cubicBezTo>
                      <a:pt x="40" y="116"/>
                      <a:pt x="36" y="112"/>
                      <a:pt x="32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20" y="88"/>
                      <a:pt x="24" y="84"/>
                      <a:pt x="24" y="80"/>
                    </a:cubicBezTo>
                    <a:cubicBezTo>
                      <a:pt x="24" y="76"/>
                      <a:pt x="20" y="72"/>
                      <a:pt x="16" y="72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6" y="48"/>
                      <a:pt x="40" y="44"/>
                      <a:pt x="40" y="40"/>
                    </a:cubicBezTo>
                    <a:cubicBezTo>
                      <a:pt x="40" y="36"/>
                      <a:pt x="36" y="32"/>
                      <a:pt x="32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49"/>
                      <a:pt x="7" y="256"/>
                      <a:pt x="16" y="256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2" y="256"/>
                      <a:pt x="256" y="252"/>
                      <a:pt x="256" y="248"/>
                    </a:cubicBezTo>
                    <a:cubicBezTo>
                      <a:pt x="256" y="244"/>
                      <a:pt x="252" y="240"/>
                      <a:pt x="248" y="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HK" altLang="en-US">
                  <a:ea typeface="新細明體" charset="0"/>
                  <a:cs typeface="新細明體" charset="0"/>
                </a:endParaRPr>
              </a:p>
            </p:txBody>
          </p:sp>
          <p:sp>
            <p:nvSpPr>
              <p:cNvPr id="146" name="Freeform 157"/>
              <p:cNvSpPr>
                <a:spLocks/>
              </p:cNvSpPr>
              <p:nvPr/>
            </p:nvSpPr>
            <p:spPr bwMode="auto">
              <a:xfrm>
                <a:off x="4747" y="1701"/>
                <a:ext cx="123" cy="169"/>
              </a:xfrm>
              <a:custGeom>
                <a:avLst/>
                <a:gdLst>
                  <a:gd name="T0" fmla="*/ 55 w 129"/>
                  <a:gd name="T1" fmla="*/ 43 h 177"/>
                  <a:gd name="T2" fmla="*/ 15 w 129"/>
                  <a:gd name="T3" fmla="*/ 3 h 177"/>
                  <a:gd name="T4" fmla="*/ 3 w 129"/>
                  <a:gd name="T5" fmla="*/ 3 h 177"/>
                  <a:gd name="T6" fmla="*/ 3 w 129"/>
                  <a:gd name="T7" fmla="*/ 15 h 177"/>
                  <a:gd name="T8" fmla="*/ 38 w 129"/>
                  <a:gd name="T9" fmla="*/ 49 h 177"/>
                  <a:gd name="T10" fmla="*/ 19 w 129"/>
                  <a:gd name="T11" fmla="*/ 67 h 177"/>
                  <a:gd name="T12" fmla="*/ 19 w 129"/>
                  <a:gd name="T13" fmla="*/ 79 h 177"/>
                  <a:gd name="T14" fmla="*/ 102 w 129"/>
                  <a:gd name="T15" fmla="*/ 161 h 177"/>
                  <a:gd name="T16" fmla="*/ 81 w 129"/>
                  <a:gd name="T17" fmla="*/ 161 h 177"/>
                  <a:gd name="T18" fmla="*/ 73 w 129"/>
                  <a:gd name="T19" fmla="*/ 169 h 177"/>
                  <a:gd name="T20" fmla="*/ 81 w 129"/>
                  <a:gd name="T21" fmla="*/ 177 h 177"/>
                  <a:gd name="T22" fmla="*/ 121 w 129"/>
                  <a:gd name="T23" fmla="*/ 177 h 177"/>
                  <a:gd name="T24" fmla="*/ 123 w 129"/>
                  <a:gd name="T25" fmla="*/ 177 h 177"/>
                  <a:gd name="T26" fmla="*/ 123 w 129"/>
                  <a:gd name="T27" fmla="*/ 177 h 177"/>
                  <a:gd name="T28" fmla="*/ 124 w 129"/>
                  <a:gd name="T29" fmla="*/ 176 h 177"/>
                  <a:gd name="T30" fmla="*/ 125 w 129"/>
                  <a:gd name="T31" fmla="*/ 176 h 177"/>
                  <a:gd name="T32" fmla="*/ 125 w 129"/>
                  <a:gd name="T33" fmla="*/ 176 h 177"/>
                  <a:gd name="T34" fmla="*/ 128 w 129"/>
                  <a:gd name="T35" fmla="*/ 173 h 177"/>
                  <a:gd name="T36" fmla="*/ 128 w 129"/>
                  <a:gd name="T37" fmla="*/ 173 h 177"/>
                  <a:gd name="T38" fmla="*/ 128 w 129"/>
                  <a:gd name="T39" fmla="*/ 172 h 177"/>
                  <a:gd name="T40" fmla="*/ 129 w 129"/>
                  <a:gd name="T41" fmla="*/ 171 h 177"/>
                  <a:gd name="T42" fmla="*/ 129 w 129"/>
                  <a:gd name="T43" fmla="*/ 171 h 177"/>
                  <a:gd name="T44" fmla="*/ 129 w 129"/>
                  <a:gd name="T45" fmla="*/ 169 h 177"/>
                  <a:gd name="T46" fmla="*/ 129 w 129"/>
                  <a:gd name="T47" fmla="*/ 129 h 177"/>
                  <a:gd name="T48" fmla="*/ 121 w 129"/>
                  <a:gd name="T49" fmla="*/ 121 h 177"/>
                  <a:gd name="T50" fmla="*/ 113 w 129"/>
                  <a:gd name="T51" fmla="*/ 129 h 177"/>
                  <a:gd name="T52" fmla="*/ 113 w 129"/>
                  <a:gd name="T53" fmla="*/ 150 h 177"/>
                  <a:gd name="T54" fmla="*/ 36 w 129"/>
                  <a:gd name="T55" fmla="*/ 73 h 177"/>
                  <a:gd name="T56" fmla="*/ 55 w 129"/>
                  <a:gd name="T57" fmla="*/ 55 h 177"/>
                  <a:gd name="T58" fmla="*/ 55 w 129"/>
                  <a:gd name="T59" fmla="*/ 4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77">
                    <a:moveTo>
                      <a:pt x="55" y="43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2" y="0"/>
                      <a:pt x="6" y="0"/>
                      <a:pt x="3" y="3"/>
                    </a:cubicBezTo>
                    <a:cubicBezTo>
                      <a:pt x="0" y="6"/>
                      <a:pt x="0" y="12"/>
                      <a:pt x="3" y="15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16" y="70"/>
                      <a:pt x="16" y="76"/>
                      <a:pt x="19" y="79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81" y="161"/>
                      <a:pt x="81" y="161"/>
                      <a:pt x="81" y="161"/>
                    </a:cubicBezTo>
                    <a:cubicBezTo>
                      <a:pt x="77" y="161"/>
                      <a:pt x="73" y="165"/>
                      <a:pt x="73" y="169"/>
                    </a:cubicBezTo>
                    <a:cubicBezTo>
                      <a:pt x="73" y="173"/>
                      <a:pt x="77" y="177"/>
                      <a:pt x="81" y="177"/>
                    </a:cubicBezTo>
                    <a:cubicBezTo>
                      <a:pt x="121" y="177"/>
                      <a:pt x="121" y="177"/>
                      <a:pt x="121" y="177"/>
                    </a:cubicBezTo>
                    <a:cubicBezTo>
                      <a:pt x="122" y="177"/>
                      <a:pt x="122" y="177"/>
                      <a:pt x="123" y="177"/>
                    </a:cubicBezTo>
                    <a:cubicBezTo>
                      <a:pt x="123" y="177"/>
                      <a:pt x="123" y="177"/>
                      <a:pt x="123" y="177"/>
                    </a:cubicBezTo>
                    <a:cubicBezTo>
                      <a:pt x="124" y="177"/>
                      <a:pt x="124" y="176"/>
                      <a:pt x="124" y="176"/>
                    </a:cubicBezTo>
                    <a:cubicBezTo>
                      <a:pt x="124" y="176"/>
                      <a:pt x="125" y="176"/>
                      <a:pt x="125" y="176"/>
                    </a:cubicBez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26" y="175"/>
                      <a:pt x="127" y="174"/>
                      <a:pt x="128" y="173"/>
                    </a:cubicBezTo>
                    <a:cubicBezTo>
                      <a:pt x="128" y="173"/>
                      <a:pt x="128" y="173"/>
                      <a:pt x="128" y="173"/>
                    </a:cubicBezTo>
                    <a:cubicBezTo>
                      <a:pt x="128" y="173"/>
                      <a:pt x="128" y="172"/>
                      <a:pt x="128" y="172"/>
                    </a:cubicBezTo>
                    <a:cubicBezTo>
                      <a:pt x="128" y="172"/>
                      <a:pt x="129" y="172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0"/>
                      <a:pt x="129" y="170"/>
                      <a:pt x="129" y="16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5"/>
                      <a:pt x="125" y="121"/>
                      <a:pt x="121" y="121"/>
                    </a:cubicBezTo>
                    <a:cubicBezTo>
                      <a:pt x="117" y="121"/>
                      <a:pt x="113" y="125"/>
                      <a:pt x="113" y="129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8" y="52"/>
                      <a:pt x="58" y="46"/>
                      <a:pt x="55" y="4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HK" altLang="en-US">
                  <a:ea typeface="新細明體" charset="0"/>
                  <a:cs typeface="新細明體" charset="0"/>
                </a:endParaRPr>
              </a:p>
            </p:txBody>
          </p:sp>
        </p:grpSp>
      </p:grpSp>
      <p:grpSp>
        <p:nvGrpSpPr>
          <p:cNvPr id="22537" name="Group 214"/>
          <p:cNvGrpSpPr>
            <a:grpSpLocks noChangeAspect="1"/>
          </p:cNvGrpSpPr>
          <p:nvPr/>
        </p:nvGrpSpPr>
        <p:grpSpPr bwMode="auto">
          <a:xfrm>
            <a:off x="684213" y="2932113"/>
            <a:ext cx="358775" cy="317500"/>
            <a:chOff x="4130" y="2165"/>
            <a:chExt cx="244" cy="215"/>
          </a:xfrm>
        </p:grpSpPr>
        <p:sp>
          <p:nvSpPr>
            <p:cNvPr id="22556" name="AutoShape 213"/>
            <p:cNvSpPr>
              <a:spLocks noChangeAspect="1" noChangeArrowheads="1" noTextEdit="1"/>
            </p:cNvSpPr>
            <p:nvPr/>
          </p:nvSpPr>
          <p:spPr bwMode="auto">
            <a:xfrm>
              <a:off x="4130" y="2165"/>
              <a:ext cx="2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15"/>
            <p:cNvSpPr>
              <a:spLocks noEditPoints="1"/>
            </p:cNvSpPr>
            <p:nvPr/>
          </p:nvSpPr>
          <p:spPr bwMode="auto">
            <a:xfrm>
              <a:off x="4130" y="2166"/>
              <a:ext cx="245" cy="214"/>
            </a:xfrm>
            <a:custGeom>
              <a:avLst/>
              <a:gdLst>
                <a:gd name="T0" fmla="*/ 247 w 256"/>
                <a:gd name="T1" fmla="*/ 0 h 224"/>
                <a:gd name="T2" fmla="*/ 128 w 256"/>
                <a:gd name="T3" fmla="*/ 16 h 224"/>
                <a:gd name="T4" fmla="*/ 9 w 256"/>
                <a:gd name="T5" fmla="*/ 0 h 224"/>
                <a:gd name="T6" fmla="*/ 3 w 256"/>
                <a:gd name="T7" fmla="*/ 2 h 224"/>
                <a:gd name="T8" fmla="*/ 0 w 256"/>
                <a:gd name="T9" fmla="*/ 8 h 224"/>
                <a:gd name="T10" fmla="*/ 0 w 256"/>
                <a:gd name="T11" fmla="*/ 200 h 224"/>
                <a:gd name="T12" fmla="*/ 7 w 256"/>
                <a:gd name="T13" fmla="*/ 208 h 224"/>
                <a:gd name="T14" fmla="*/ 127 w 256"/>
                <a:gd name="T15" fmla="*/ 224 h 224"/>
                <a:gd name="T16" fmla="*/ 128 w 256"/>
                <a:gd name="T17" fmla="*/ 224 h 224"/>
                <a:gd name="T18" fmla="*/ 129 w 256"/>
                <a:gd name="T19" fmla="*/ 224 h 224"/>
                <a:gd name="T20" fmla="*/ 249 w 256"/>
                <a:gd name="T21" fmla="*/ 208 h 224"/>
                <a:gd name="T22" fmla="*/ 256 w 256"/>
                <a:gd name="T23" fmla="*/ 200 h 224"/>
                <a:gd name="T24" fmla="*/ 256 w 256"/>
                <a:gd name="T25" fmla="*/ 8 h 224"/>
                <a:gd name="T26" fmla="*/ 253 w 256"/>
                <a:gd name="T27" fmla="*/ 2 h 224"/>
                <a:gd name="T28" fmla="*/ 247 w 256"/>
                <a:gd name="T29" fmla="*/ 0 h 224"/>
                <a:gd name="T30" fmla="*/ 16 w 256"/>
                <a:gd name="T31" fmla="*/ 17 h 224"/>
                <a:gd name="T32" fmla="*/ 120 w 256"/>
                <a:gd name="T33" fmla="*/ 31 h 224"/>
                <a:gd name="T34" fmla="*/ 120 w 256"/>
                <a:gd name="T35" fmla="*/ 207 h 224"/>
                <a:gd name="T36" fmla="*/ 16 w 256"/>
                <a:gd name="T37" fmla="*/ 193 h 224"/>
                <a:gd name="T38" fmla="*/ 16 w 256"/>
                <a:gd name="T39" fmla="*/ 17 h 224"/>
                <a:gd name="T40" fmla="*/ 240 w 256"/>
                <a:gd name="T41" fmla="*/ 193 h 224"/>
                <a:gd name="T42" fmla="*/ 136 w 256"/>
                <a:gd name="T43" fmla="*/ 207 h 224"/>
                <a:gd name="T44" fmla="*/ 136 w 256"/>
                <a:gd name="T45" fmla="*/ 31 h 224"/>
                <a:gd name="T46" fmla="*/ 240 w 256"/>
                <a:gd name="T47" fmla="*/ 17 h 224"/>
                <a:gd name="T48" fmla="*/ 240 w 256"/>
                <a:gd name="T49" fmla="*/ 19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24">
                  <a:moveTo>
                    <a:pt x="247" y="0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4" y="0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4"/>
                    <a:pt x="3" y="207"/>
                    <a:pt x="7" y="208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8" y="224"/>
                    <a:pt x="128" y="224"/>
                  </a:cubicBezTo>
                  <a:cubicBezTo>
                    <a:pt x="128" y="224"/>
                    <a:pt x="129" y="224"/>
                    <a:pt x="129" y="224"/>
                  </a:cubicBezTo>
                  <a:cubicBezTo>
                    <a:pt x="249" y="208"/>
                    <a:pt x="249" y="208"/>
                    <a:pt x="249" y="208"/>
                  </a:cubicBezTo>
                  <a:cubicBezTo>
                    <a:pt x="253" y="207"/>
                    <a:pt x="256" y="204"/>
                    <a:pt x="256" y="200"/>
                  </a:cubicBezTo>
                  <a:cubicBezTo>
                    <a:pt x="256" y="8"/>
                    <a:pt x="256" y="8"/>
                    <a:pt x="256" y="8"/>
                  </a:cubicBezTo>
                  <a:cubicBezTo>
                    <a:pt x="256" y="6"/>
                    <a:pt x="255" y="4"/>
                    <a:pt x="253" y="2"/>
                  </a:cubicBezTo>
                  <a:cubicBezTo>
                    <a:pt x="252" y="0"/>
                    <a:pt x="249" y="0"/>
                    <a:pt x="247" y="0"/>
                  </a:cubicBezTo>
                  <a:close/>
                  <a:moveTo>
                    <a:pt x="16" y="17"/>
                  </a:moveTo>
                  <a:cubicBezTo>
                    <a:pt x="120" y="31"/>
                    <a:pt x="120" y="31"/>
                    <a:pt x="120" y="31"/>
                  </a:cubicBezTo>
                  <a:cubicBezTo>
                    <a:pt x="120" y="207"/>
                    <a:pt x="120" y="207"/>
                    <a:pt x="120" y="207"/>
                  </a:cubicBezTo>
                  <a:cubicBezTo>
                    <a:pt x="16" y="193"/>
                    <a:pt x="16" y="193"/>
                    <a:pt x="16" y="193"/>
                  </a:cubicBezTo>
                  <a:lnTo>
                    <a:pt x="16" y="17"/>
                  </a:lnTo>
                  <a:close/>
                  <a:moveTo>
                    <a:pt x="240" y="193"/>
                  </a:moveTo>
                  <a:cubicBezTo>
                    <a:pt x="136" y="207"/>
                    <a:pt x="136" y="207"/>
                    <a:pt x="136" y="207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240" y="17"/>
                    <a:pt x="240" y="17"/>
                    <a:pt x="240" y="17"/>
                  </a:cubicBezTo>
                  <a:lnTo>
                    <a:pt x="240" y="1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0" name="Freeform 216"/>
            <p:cNvSpPr>
              <a:spLocks/>
            </p:cNvSpPr>
            <p:nvPr/>
          </p:nvSpPr>
          <p:spPr bwMode="auto">
            <a:xfrm>
              <a:off x="4161" y="2204"/>
              <a:ext cx="76" cy="26"/>
            </a:xfrm>
            <a:custGeom>
              <a:avLst/>
              <a:gdLst>
                <a:gd name="T0" fmla="*/ 7 w 80"/>
                <a:gd name="T1" fmla="*/ 16 h 24"/>
                <a:gd name="T2" fmla="*/ 71 w 80"/>
                <a:gd name="T3" fmla="*/ 24 h 24"/>
                <a:gd name="T4" fmla="*/ 72 w 80"/>
                <a:gd name="T5" fmla="*/ 24 h 24"/>
                <a:gd name="T6" fmla="*/ 80 w 80"/>
                <a:gd name="T7" fmla="*/ 17 h 24"/>
                <a:gd name="T8" fmla="*/ 73 w 80"/>
                <a:gd name="T9" fmla="*/ 8 h 24"/>
                <a:gd name="T10" fmla="*/ 9 w 80"/>
                <a:gd name="T11" fmla="*/ 0 h 24"/>
                <a:gd name="T12" fmla="*/ 0 w 80"/>
                <a:gd name="T13" fmla="*/ 7 h 24"/>
                <a:gd name="T14" fmla="*/ 7 w 80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4">
                  <a:moveTo>
                    <a:pt x="7" y="16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2" y="24"/>
                    <a:pt x="72" y="24"/>
                  </a:cubicBezTo>
                  <a:cubicBezTo>
                    <a:pt x="76" y="24"/>
                    <a:pt x="79" y="21"/>
                    <a:pt x="80" y="17"/>
                  </a:cubicBezTo>
                  <a:cubicBezTo>
                    <a:pt x="80" y="13"/>
                    <a:pt x="77" y="9"/>
                    <a:pt x="73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11"/>
                    <a:pt x="3" y="15"/>
                    <a:pt x="7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1" name="Freeform 217"/>
            <p:cNvSpPr>
              <a:spLocks/>
            </p:cNvSpPr>
            <p:nvPr/>
          </p:nvSpPr>
          <p:spPr bwMode="auto">
            <a:xfrm>
              <a:off x="4161" y="2241"/>
              <a:ext cx="76" cy="24"/>
            </a:xfrm>
            <a:custGeom>
              <a:avLst/>
              <a:gdLst>
                <a:gd name="T0" fmla="*/ 73 w 80"/>
                <a:gd name="T1" fmla="*/ 9 h 25"/>
                <a:gd name="T2" fmla="*/ 9 w 80"/>
                <a:gd name="T3" fmla="*/ 1 h 25"/>
                <a:gd name="T4" fmla="*/ 0 w 80"/>
                <a:gd name="T5" fmla="*/ 8 h 25"/>
                <a:gd name="T6" fmla="*/ 7 w 80"/>
                <a:gd name="T7" fmla="*/ 17 h 25"/>
                <a:gd name="T8" fmla="*/ 71 w 80"/>
                <a:gd name="T9" fmla="*/ 25 h 25"/>
                <a:gd name="T10" fmla="*/ 72 w 80"/>
                <a:gd name="T11" fmla="*/ 25 h 25"/>
                <a:gd name="T12" fmla="*/ 80 w 80"/>
                <a:gd name="T13" fmla="*/ 18 h 25"/>
                <a:gd name="T14" fmla="*/ 73 w 80"/>
                <a:gd name="T1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">
                  <a:moveTo>
                    <a:pt x="73" y="9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2" y="25"/>
                    <a:pt x="72" y="25"/>
                  </a:cubicBezTo>
                  <a:cubicBezTo>
                    <a:pt x="76" y="25"/>
                    <a:pt x="79" y="22"/>
                    <a:pt x="80" y="18"/>
                  </a:cubicBezTo>
                  <a:cubicBezTo>
                    <a:pt x="80" y="14"/>
                    <a:pt x="77" y="10"/>
                    <a:pt x="73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2" name="Freeform 218"/>
            <p:cNvSpPr>
              <a:spLocks/>
            </p:cNvSpPr>
            <p:nvPr/>
          </p:nvSpPr>
          <p:spPr bwMode="auto">
            <a:xfrm>
              <a:off x="4161" y="2280"/>
              <a:ext cx="76" cy="24"/>
            </a:xfrm>
            <a:custGeom>
              <a:avLst/>
              <a:gdLst>
                <a:gd name="T0" fmla="*/ 73 w 80"/>
                <a:gd name="T1" fmla="*/ 9 h 25"/>
                <a:gd name="T2" fmla="*/ 9 w 80"/>
                <a:gd name="T3" fmla="*/ 1 h 25"/>
                <a:gd name="T4" fmla="*/ 0 w 80"/>
                <a:gd name="T5" fmla="*/ 8 h 25"/>
                <a:gd name="T6" fmla="*/ 7 w 80"/>
                <a:gd name="T7" fmla="*/ 17 h 25"/>
                <a:gd name="T8" fmla="*/ 71 w 80"/>
                <a:gd name="T9" fmla="*/ 25 h 25"/>
                <a:gd name="T10" fmla="*/ 72 w 80"/>
                <a:gd name="T11" fmla="*/ 25 h 25"/>
                <a:gd name="T12" fmla="*/ 80 w 80"/>
                <a:gd name="T13" fmla="*/ 18 h 25"/>
                <a:gd name="T14" fmla="*/ 73 w 80"/>
                <a:gd name="T1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">
                  <a:moveTo>
                    <a:pt x="73" y="9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4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2" y="25"/>
                    <a:pt x="72" y="25"/>
                  </a:cubicBezTo>
                  <a:cubicBezTo>
                    <a:pt x="76" y="25"/>
                    <a:pt x="79" y="22"/>
                    <a:pt x="80" y="18"/>
                  </a:cubicBezTo>
                  <a:cubicBezTo>
                    <a:pt x="80" y="14"/>
                    <a:pt x="77" y="10"/>
                    <a:pt x="73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3" name="Freeform 219"/>
            <p:cNvSpPr>
              <a:spLocks/>
            </p:cNvSpPr>
            <p:nvPr/>
          </p:nvSpPr>
          <p:spPr bwMode="auto">
            <a:xfrm>
              <a:off x="4161" y="2319"/>
              <a:ext cx="76" cy="26"/>
            </a:xfrm>
            <a:custGeom>
              <a:avLst/>
              <a:gdLst>
                <a:gd name="T0" fmla="*/ 73 w 80"/>
                <a:gd name="T1" fmla="*/ 8 h 24"/>
                <a:gd name="T2" fmla="*/ 9 w 80"/>
                <a:gd name="T3" fmla="*/ 0 h 24"/>
                <a:gd name="T4" fmla="*/ 0 w 80"/>
                <a:gd name="T5" fmla="*/ 7 h 24"/>
                <a:gd name="T6" fmla="*/ 7 w 80"/>
                <a:gd name="T7" fmla="*/ 16 h 24"/>
                <a:gd name="T8" fmla="*/ 71 w 80"/>
                <a:gd name="T9" fmla="*/ 24 h 24"/>
                <a:gd name="T10" fmla="*/ 72 w 80"/>
                <a:gd name="T11" fmla="*/ 24 h 24"/>
                <a:gd name="T12" fmla="*/ 80 w 80"/>
                <a:gd name="T13" fmla="*/ 17 h 24"/>
                <a:gd name="T14" fmla="*/ 73 w 80"/>
                <a:gd name="T1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4">
                  <a:moveTo>
                    <a:pt x="73" y="8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11"/>
                    <a:pt x="3" y="15"/>
                    <a:pt x="7" y="1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2" y="24"/>
                    <a:pt x="72" y="24"/>
                  </a:cubicBezTo>
                  <a:cubicBezTo>
                    <a:pt x="76" y="24"/>
                    <a:pt x="79" y="21"/>
                    <a:pt x="80" y="17"/>
                  </a:cubicBezTo>
                  <a:cubicBezTo>
                    <a:pt x="80" y="13"/>
                    <a:pt x="77" y="9"/>
                    <a:pt x="73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4" name="Freeform 220"/>
            <p:cNvSpPr>
              <a:spLocks/>
            </p:cNvSpPr>
            <p:nvPr/>
          </p:nvSpPr>
          <p:spPr bwMode="auto">
            <a:xfrm>
              <a:off x="4268" y="2204"/>
              <a:ext cx="76" cy="26"/>
            </a:xfrm>
            <a:custGeom>
              <a:avLst/>
              <a:gdLst>
                <a:gd name="T0" fmla="*/ 8 w 80"/>
                <a:gd name="T1" fmla="*/ 24 h 24"/>
                <a:gd name="T2" fmla="*/ 9 w 80"/>
                <a:gd name="T3" fmla="*/ 24 h 24"/>
                <a:gd name="T4" fmla="*/ 73 w 80"/>
                <a:gd name="T5" fmla="*/ 16 h 24"/>
                <a:gd name="T6" fmla="*/ 80 w 80"/>
                <a:gd name="T7" fmla="*/ 7 h 24"/>
                <a:gd name="T8" fmla="*/ 71 w 80"/>
                <a:gd name="T9" fmla="*/ 0 h 24"/>
                <a:gd name="T10" fmla="*/ 7 w 80"/>
                <a:gd name="T11" fmla="*/ 8 h 24"/>
                <a:gd name="T12" fmla="*/ 0 w 80"/>
                <a:gd name="T13" fmla="*/ 17 h 24"/>
                <a:gd name="T14" fmla="*/ 8 w 80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4">
                  <a:moveTo>
                    <a:pt x="8" y="24"/>
                  </a:moveTo>
                  <a:cubicBezTo>
                    <a:pt x="8" y="24"/>
                    <a:pt x="9" y="24"/>
                    <a:pt x="9" y="24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7" y="15"/>
                    <a:pt x="80" y="11"/>
                    <a:pt x="80" y="7"/>
                  </a:cubicBezTo>
                  <a:cubicBezTo>
                    <a:pt x="79" y="3"/>
                    <a:pt x="75" y="0"/>
                    <a:pt x="71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9"/>
                    <a:pt x="0" y="13"/>
                    <a:pt x="0" y="17"/>
                  </a:cubicBezTo>
                  <a:cubicBezTo>
                    <a:pt x="1" y="21"/>
                    <a:pt x="4" y="24"/>
                    <a:pt x="8" y="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5" name="Freeform 221"/>
            <p:cNvSpPr>
              <a:spLocks/>
            </p:cNvSpPr>
            <p:nvPr/>
          </p:nvSpPr>
          <p:spPr bwMode="auto">
            <a:xfrm>
              <a:off x="4268" y="2241"/>
              <a:ext cx="76" cy="24"/>
            </a:xfrm>
            <a:custGeom>
              <a:avLst/>
              <a:gdLst>
                <a:gd name="T0" fmla="*/ 8 w 80"/>
                <a:gd name="T1" fmla="*/ 25 h 25"/>
                <a:gd name="T2" fmla="*/ 9 w 80"/>
                <a:gd name="T3" fmla="*/ 25 h 25"/>
                <a:gd name="T4" fmla="*/ 73 w 80"/>
                <a:gd name="T5" fmla="*/ 17 h 25"/>
                <a:gd name="T6" fmla="*/ 80 w 80"/>
                <a:gd name="T7" fmla="*/ 8 h 25"/>
                <a:gd name="T8" fmla="*/ 71 w 80"/>
                <a:gd name="T9" fmla="*/ 1 h 25"/>
                <a:gd name="T10" fmla="*/ 7 w 80"/>
                <a:gd name="T11" fmla="*/ 9 h 25"/>
                <a:gd name="T12" fmla="*/ 0 w 80"/>
                <a:gd name="T13" fmla="*/ 18 h 25"/>
                <a:gd name="T14" fmla="*/ 8 w 80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">
                  <a:moveTo>
                    <a:pt x="8" y="25"/>
                  </a:moveTo>
                  <a:cubicBezTo>
                    <a:pt x="8" y="25"/>
                    <a:pt x="9" y="25"/>
                    <a:pt x="9" y="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7" y="16"/>
                    <a:pt x="80" y="12"/>
                    <a:pt x="80" y="8"/>
                  </a:cubicBezTo>
                  <a:cubicBezTo>
                    <a:pt x="79" y="4"/>
                    <a:pt x="75" y="0"/>
                    <a:pt x="71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10"/>
                    <a:pt x="0" y="14"/>
                    <a:pt x="0" y="18"/>
                  </a:cubicBezTo>
                  <a:cubicBezTo>
                    <a:pt x="1" y="22"/>
                    <a:pt x="4" y="25"/>
                    <a:pt x="8" y="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6" name="Freeform 222"/>
            <p:cNvSpPr>
              <a:spLocks/>
            </p:cNvSpPr>
            <p:nvPr/>
          </p:nvSpPr>
          <p:spPr bwMode="auto">
            <a:xfrm>
              <a:off x="4268" y="2280"/>
              <a:ext cx="76" cy="24"/>
            </a:xfrm>
            <a:custGeom>
              <a:avLst/>
              <a:gdLst>
                <a:gd name="T0" fmla="*/ 8 w 80"/>
                <a:gd name="T1" fmla="*/ 25 h 25"/>
                <a:gd name="T2" fmla="*/ 9 w 80"/>
                <a:gd name="T3" fmla="*/ 25 h 25"/>
                <a:gd name="T4" fmla="*/ 73 w 80"/>
                <a:gd name="T5" fmla="*/ 17 h 25"/>
                <a:gd name="T6" fmla="*/ 80 w 80"/>
                <a:gd name="T7" fmla="*/ 8 h 25"/>
                <a:gd name="T8" fmla="*/ 71 w 80"/>
                <a:gd name="T9" fmla="*/ 1 h 25"/>
                <a:gd name="T10" fmla="*/ 7 w 80"/>
                <a:gd name="T11" fmla="*/ 9 h 25"/>
                <a:gd name="T12" fmla="*/ 0 w 80"/>
                <a:gd name="T13" fmla="*/ 18 h 25"/>
                <a:gd name="T14" fmla="*/ 8 w 80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">
                  <a:moveTo>
                    <a:pt x="8" y="25"/>
                  </a:moveTo>
                  <a:cubicBezTo>
                    <a:pt x="8" y="25"/>
                    <a:pt x="9" y="25"/>
                    <a:pt x="9" y="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7" y="16"/>
                    <a:pt x="80" y="12"/>
                    <a:pt x="80" y="8"/>
                  </a:cubicBezTo>
                  <a:cubicBezTo>
                    <a:pt x="79" y="4"/>
                    <a:pt x="75" y="0"/>
                    <a:pt x="71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10"/>
                    <a:pt x="0" y="14"/>
                    <a:pt x="0" y="18"/>
                  </a:cubicBezTo>
                  <a:cubicBezTo>
                    <a:pt x="1" y="22"/>
                    <a:pt x="4" y="25"/>
                    <a:pt x="8" y="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57" name="Freeform 223"/>
            <p:cNvSpPr>
              <a:spLocks/>
            </p:cNvSpPr>
            <p:nvPr/>
          </p:nvSpPr>
          <p:spPr bwMode="auto">
            <a:xfrm>
              <a:off x="4268" y="2319"/>
              <a:ext cx="76" cy="26"/>
            </a:xfrm>
            <a:custGeom>
              <a:avLst/>
              <a:gdLst>
                <a:gd name="T0" fmla="*/ 71 w 80"/>
                <a:gd name="T1" fmla="*/ 0 h 24"/>
                <a:gd name="T2" fmla="*/ 7 w 80"/>
                <a:gd name="T3" fmla="*/ 8 h 24"/>
                <a:gd name="T4" fmla="*/ 0 w 80"/>
                <a:gd name="T5" fmla="*/ 17 h 24"/>
                <a:gd name="T6" fmla="*/ 8 w 80"/>
                <a:gd name="T7" fmla="*/ 24 h 24"/>
                <a:gd name="T8" fmla="*/ 9 w 80"/>
                <a:gd name="T9" fmla="*/ 24 h 24"/>
                <a:gd name="T10" fmla="*/ 73 w 80"/>
                <a:gd name="T11" fmla="*/ 16 h 24"/>
                <a:gd name="T12" fmla="*/ 80 w 80"/>
                <a:gd name="T13" fmla="*/ 7 h 24"/>
                <a:gd name="T14" fmla="*/ 71 w 8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4">
                  <a:moveTo>
                    <a:pt x="71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3" y="9"/>
                    <a:pt x="0" y="13"/>
                    <a:pt x="0" y="17"/>
                  </a:cubicBezTo>
                  <a:cubicBezTo>
                    <a:pt x="1" y="21"/>
                    <a:pt x="4" y="24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7" y="15"/>
                    <a:pt x="80" y="11"/>
                    <a:pt x="80" y="7"/>
                  </a:cubicBezTo>
                  <a:cubicBezTo>
                    <a:pt x="79" y="3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2538" name="Group 247"/>
          <p:cNvGrpSpPr>
            <a:grpSpLocks noChangeAspect="1"/>
          </p:cNvGrpSpPr>
          <p:nvPr/>
        </p:nvGrpSpPr>
        <p:grpSpPr bwMode="auto">
          <a:xfrm>
            <a:off x="684213" y="1779588"/>
            <a:ext cx="387350" cy="392112"/>
            <a:chOff x="2570" y="2622"/>
            <a:chExt cx="244" cy="247"/>
          </a:xfrm>
        </p:grpSpPr>
        <p:sp>
          <p:nvSpPr>
            <p:cNvPr id="22546" name="AutoShape 246"/>
            <p:cNvSpPr>
              <a:spLocks noChangeAspect="1" noChangeArrowheads="1" noTextEdit="1"/>
            </p:cNvSpPr>
            <p:nvPr/>
          </p:nvSpPr>
          <p:spPr bwMode="auto">
            <a:xfrm>
              <a:off x="2570" y="2622"/>
              <a:ext cx="24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8"/>
            <p:cNvSpPr>
              <a:spLocks noEditPoints="1"/>
            </p:cNvSpPr>
            <p:nvPr/>
          </p:nvSpPr>
          <p:spPr bwMode="auto">
            <a:xfrm>
              <a:off x="2623" y="2677"/>
              <a:ext cx="137" cy="137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2 w 144"/>
                <a:gd name="T11" fmla="*/ 128 h 144"/>
                <a:gd name="T12" fmla="*/ 16 w 144"/>
                <a:gd name="T13" fmla="*/ 72 h 144"/>
                <a:gd name="T14" fmla="*/ 72 w 144"/>
                <a:gd name="T15" fmla="*/ 16 h 144"/>
                <a:gd name="T16" fmla="*/ 128 w 144"/>
                <a:gd name="T17" fmla="*/ 72 h 144"/>
                <a:gd name="T18" fmla="*/ 72 w 144"/>
                <a:gd name="T19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2" y="128"/>
                  </a:moveTo>
                  <a:cubicBezTo>
                    <a:pt x="41" y="128"/>
                    <a:pt x="16" y="103"/>
                    <a:pt x="16" y="72"/>
                  </a:cubicBezTo>
                  <a:cubicBezTo>
                    <a:pt x="16" y="41"/>
                    <a:pt x="41" y="16"/>
                    <a:pt x="72" y="16"/>
                  </a:cubicBezTo>
                  <a:cubicBezTo>
                    <a:pt x="103" y="16"/>
                    <a:pt x="128" y="41"/>
                    <a:pt x="128" y="72"/>
                  </a:cubicBezTo>
                  <a:cubicBezTo>
                    <a:pt x="128" y="103"/>
                    <a:pt x="103" y="128"/>
                    <a:pt x="72" y="1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1" name="Freeform 249"/>
            <p:cNvSpPr>
              <a:spLocks/>
            </p:cNvSpPr>
            <p:nvPr/>
          </p:nvSpPr>
          <p:spPr bwMode="auto">
            <a:xfrm>
              <a:off x="2684" y="2623"/>
              <a:ext cx="15" cy="46"/>
            </a:xfrm>
            <a:custGeom>
              <a:avLst/>
              <a:gdLst>
                <a:gd name="T0" fmla="*/ 0 w 16"/>
                <a:gd name="T1" fmla="*/ 8 h 48"/>
                <a:gd name="T2" fmla="*/ 0 w 16"/>
                <a:gd name="T3" fmla="*/ 40 h 48"/>
                <a:gd name="T4" fmla="*/ 8 w 16"/>
                <a:gd name="T5" fmla="*/ 48 h 48"/>
                <a:gd name="T6" fmla="*/ 16 w 16"/>
                <a:gd name="T7" fmla="*/ 40 h 48"/>
                <a:gd name="T8" fmla="*/ 16 w 16"/>
                <a:gd name="T9" fmla="*/ 8 h 48"/>
                <a:gd name="T10" fmla="*/ 8 w 16"/>
                <a:gd name="T11" fmla="*/ 0 h 48"/>
                <a:gd name="T12" fmla="*/ 0 w 16"/>
                <a:gd name="T13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0" y="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4" y="48"/>
                    <a:pt x="8" y="48"/>
                  </a:cubicBezTo>
                  <a:cubicBezTo>
                    <a:pt x="12" y="48"/>
                    <a:pt x="16" y="44"/>
                    <a:pt x="16" y="4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2" name="Freeform 250"/>
            <p:cNvSpPr>
              <a:spLocks/>
            </p:cNvSpPr>
            <p:nvPr/>
          </p:nvSpPr>
          <p:spPr bwMode="auto">
            <a:xfrm>
              <a:off x="2684" y="2822"/>
              <a:ext cx="15" cy="46"/>
            </a:xfrm>
            <a:custGeom>
              <a:avLst/>
              <a:gdLst>
                <a:gd name="T0" fmla="*/ 8 w 16"/>
                <a:gd name="T1" fmla="*/ 0 h 48"/>
                <a:gd name="T2" fmla="*/ 0 w 16"/>
                <a:gd name="T3" fmla="*/ 8 h 48"/>
                <a:gd name="T4" fmla="*/ 0 w 16"/>
                <a:gd name="T5" fmla="*/ 40 h 48"/>
                <a:gd name="T6" fmla="*/ 8 w 16"/>
                <a:gd name="T7" fmla="*/ 48 h 48"/>
                <a:gd name="T8" fmla="*/ 16 w 16"/>
                <a:gd name="T9" fmla="*/ 40 h 48"/>
                <a:gd name="T10" fmla="*/ 16 w 16"/>
                <a:gd name="T11" fmla="*/ 8 h 48"/>
                <a:gd name="T12" fmla="*/ 8 w 16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4" y="48"/>
                    <a:pt x="8" y="48"/>
                  </a:cubicBezTo>
                  <a:cubicBezTo>
                    <a:pt x="12" y="48"/>
                    <a:pt x="16" y="44"/>
                    <a:pt x="16" y="4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3" name="Freeform 251"/>
            <p:cNvSpPr>
              <a:spLocks/>
            </p:cNvSpPr>
            <p:nvPr/>
          </p:nvSpPr>
          <p:spPr bwMode="auto">
            <a:xfrm>
              <a:off x="2768" y="2738"/>
              <a:ext cx="46" cy="15"/>
            </a:xfrm>
            <a:custGeom>
              <a:avLst/>
              <a:gdLst>
                <a:gd name="T0" fmla="*/ 40 w 48"/>
                <a:gd name="T1" fmla="*/ 0 h 16"/>
                <a:gd name="T2" fmla="*/ 8 w 48"/>
                <a:gd name="T3" fmla="*/ 0 h 16"/>
                <a:gd name="T4" fmla="*/ 0 w 48"/>
                <a:gd name="T5" fmla="*/ 8 h 16"/>
                <a:gd name="T6" fmla="*/ 8 w 48"/>
                <a:gd name="T7" fmla="*/ 16 h 16"/>
                <a:gd name="T8" fmla="*/ 40 w 48"/>
                <a:gd name="T9" fmla="*/ 16 h 16"/>
                <a:gd name="T10" fmla="*/ 48 w 48"/>
                <a:gd name="T11" fmla="*/ 8 h 16"/>
                <a:gd name="T12" fmla="*/ 40 w 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">
                  <a:moveTo>
                    <a:pt x="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16"/>
                    <a:pt x="48" y="12"/>
                    <a:pt x="48" y="8"/>
                  </a:cubicBezTo>
                  <a:cubicBezTo>
                    <a:pt x="48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4" name="Freeform 252"/>
            <p:cNvSpPr>
              <a:spLocks/>
            </p:cNvSpPr>
            <p:nvPr/>
          </p:nvSpPr>
          <p:spPr bwMode="auto">
            <a:xfrm>
              <a:off x="2569" y="2738"/>
              <a:ext cx="46" cy="15"/>
            </a:xfrm>
            <a:custGeom>
              <a:avLst/>
              <a:gdLst>
                <a:gd name="T0" fmla="*/ 48 w 48"/>
                <a:gd name="T1" fmla="*/ 8 h 16"/>
                <a:gd name="T2" fmla="*/ 40 w 48"/>
                <a:gd name="T3" fmla="*/ 0 h 16"/>
                <a:gd name="T4" fmla="*/ 8 w 48"/>
                <a:gd name="T5" fmla="*/ 0 h 16"/>
                <a:gd name="T6" fmla="*/ 0 w 48"/>
                <a:gd name="T7" fmla="*/ 8 h 16"/>
                <a:gd name="T8" fmla="*/ 8 w 48"/>
                <a:gd name="T9" fmla="*/ 16 h 16"/>
                <a:gd name="T10" fmla="*/ 40 w 48"/>
                <a:gd name="T11" fmla="*/ 16 h 16"/>
                <a:gd name="T12" fmla="*/ 48 w 48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">
                  <a:moveTo>
                    <a:pt x="48" y="8"/>
                  </a:moveTo>
                  <a:cubicBezTo>
                    <a:pt x="48" y="4"/>
                    <a:pt x="44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16"/>
                    <a:pt x="48" y="12"/>
                    <a:pt x="48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5" name="Freeform 253"/>
            <p:cNvSpPr>
              <a:spLocks/>
            </p:cNvSpPr>
            <p:nvPr/>
          </p:nvSpPr>
          <p:spPr bwMode="auto">
            <a:xfrm>
              <a:off x="2744" y="2660"/>
              <a:ext cx="33" cy="32"/>
            </a:xfrm>
            <a:custGeom>
              <a:avLst/>
              <a:gdLst>
                <a:gd name="T0" fmla="*/ 19 w 34"/>
                <a:gd name="T1" fmla="*/ 3 h 33"/>
                <a:gd name="T2" fmla="*/ 3 w 34"/>
                <a:gd name="T3" fmla="*/ 19 h 33"/>
                <a:gd name="T4" fmla="*/ 3 w 34"/>
                <a:gd name="T5" fmla="*/ 31 h 33"/>
                <a:gd name="T6" fmla="*/ 9 w 34"/>
                <a:gd name="T7" fmla="*/ 33 h 33"/>
                <a:gd name="T8" fmla="*/ 15 w 34"/>
                <a:gd name="T9" fmla="*/ 31 h 33"/>
                <a:gd name="T10" fmla="*/ 31 w 34"/>
                <a:gd name="T11" fmla="*/ 15 h 33"/>
                <a:gd name="T12" fmla="*/ 31 w 34"/>
                <a:gd name="T13" fmla="*/ 3 h 33"/>
                <a:gd name="T14" fmla="*/ 19 w 34"/>
                <a:gd name="T15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19" y="3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5" y="32"/>
                    <a:pt x="7" y="33"/>
                    <a:pt x="9" y="33"/>
                  </a:cubicBezTo>
                  <a:cubicBezTo>
                    <a:pt x="11" y="33"/>
                    <a:pt x="13" y="32"/>
                    <a:pt x="15" y="3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4" y="12"/>
                    <a:pt x="34" y="6"/>
                    <a:pt x="31" y="3"/>
                  </a:cubicBezTo>
                  <a:cubicBezTo>
                    <a:pt x="28" y="0"/>
                    <a:pt x="22" y="0"/>
                    <a:pt x="19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6" name="Freeform 254"/>
            <p:cNvSpPr>
              <a:spLocks/>
            </p:cNvSpPr>
            <p:nvPr/>
          </p:nvSpPr>
          <p:spPr bwMode="auto">
            <a:xfrm>
              <a:off x="2606" y="2798"/>
              <a:ext cx="33" cy="32"/>
            </a:xfrm>
            <a:custGeom>
              <a:avLst/>
              <a:gdLst>
                <a:gd name="T0" fmla="*/ 19 w 34"/>
                <a:gd name="T1" fmla="*/ 3 h 33"/>
                <a:gd name="T2" fmla="*/ 3 w 34"/>
                <a:gd name="T3" fmla="*/ 19 h 33"/>
                <a:gd name="T4" fmla="*/ 3 w 34"/>
                <a:gd name="T5" fmla="*/ 31 h 33"/>
                <a:gd name="T6" fmla="*/ 9 w 34"/>
                <a:gd name="T7" fmla="*/ 33 h 33"/>
                <a:gd name="T8" fmla="*/ 15 w 34"/>
                <a:gd name="T9" fmla="*/ 31 h 33"/>
                <a:gd name="T10" fmla="*/ 31 w 34"/>
                <a:gd name="T11" fmla="*/ 15 h 33"/>
                <a:gd name="T12" fmla="*/ 31 w 34"/>
                <a:gd name="T13" fmla="*/ 3 h 33"/>
                <a:gd name="T14" fmla="*/ 19 w 34"/>
                <a:gd name="T15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19" y="3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5" y="32"/>
                    <a:pt x="7" y="33"/>
                    <a:pt x="9" y="33"/>
                  </a:cubicBezTo>
                  <a:cubicBezTo>
                    <a:pt x="11" y="33"/>
                    <a:pt x="13" y="32"/>
                    <a:pt x="15" y="3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4" y="12"/>
                    <a:pt x="34" y="6"/>
                    <a:pt x="31" y="3"/>
                  </a:cubicBezTo>
                  <a:cubicBezTo>
                    <a:pt x="28" y="0"/>
                    <a:pt x="22" y="0"/>
                    <a:pt x="19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7" name="Freeform 255"/>
            <p:cNvSpPr>
              <a:spLocks/>
            </p:cNvSpPr>
            <p:nvPr/>
          </p:nvSpPr>
          <p:spPr bwMode="auto">
            <a:xfrm>
              <a:off x="2744" y="2798"/>
              <a:ext cx="33" cy="32"/>
            </a:xfrm>
            <a:custGeom>
              <a:avLst/>
              <a:gdLst>
                <a:gd name="T0" fmla="*/ 15 w 34"/>
                <a:gd name="T1" fmla="*/ 3 h 33"/>
                <a:gd name="T2" fmla="*/ 3 w 34"/>
                <a:gd name="T3" fmla="*/ 3 h 33"/>
                <a:gd name="T4" fmla="*/ 3 w 34"/>
                <a:gd name="T5" fmla="*/ 15 h 33"/>
                <a:gd name="T6" fmla="*/ 19 w 34"/>
                <a:gd name="T7" fmla="*/ 31 h 33"/>
                <a:gd name="T8" fmla="*/ 25 w 34"/>
                <a:gd name="T9" fmla="*/ 33 h 33"/>
                <a:gd name="T10" fmla="*/ 31 w 34"/>
                <a:gd name="T11" fmla="*/ 31 h 33"/>
                <a:gd name="T12" fmla="*/ 31 w 34"/>
                <a:gd name="T13" fmla="*/ 19 h 33"/>
                <a:gd name="T14" fmla="*/ 15 w 34"/>
                <a:gd name="T15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15" y="3"/>
                  </a:move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2"/>
                    <a:pt x="23" y="33"/>
                    <a:pt x="25" y="33"/>
                  </a:cubicBezTo>
                  <a:cubicBezTo>
                    <a:pt x="27" y="33"/>
                    <a:pt x="29" y="32"/>
                    <a:pt x="31" y="31"/>
                  </a:cubicBezTo>
                  <a:cubicBezTo>
                    <a:pt x="34" y="28"/>
                    <a:pt x="34" y="22"/>
                    <a:pt x="31" y="19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68" name="Freeform 256"/>
            <p:cNvSpPr>
              <a:spLocks/>
            </p:cNvSpPr>
            <p:nvPr/>
          </p:nvSpPr>
          <p:spPr bwMode="auto">
            <a:xfrm>
              <a:off x="2606" y="2660"/>
              <a:ext cx="33" cy="32"/>
            </a:xfrm>
            <a:custGeom>
              <a:avLst/>
              <a:gdLst>
                <a:gd name="T0" fmla="*/ 3 w 34"/>
                <a:gd name="T1" fmla="*/ 3 h 33"/>
                <a:gd name="T2" fmla="*/ 3 w 34"/>
                <a:gd name="T3" fmla="*/ 15 h 33"/>
                <a:gd name="T4" fmla="*/ 19 w 34"/>
                <a:gd name="T5" fmla="*/ 31 h 33"/>
                <a:gd name="T6" fmla="*/ 25 w 34"/>
                <a:gd name="T7" fmla="*/ 33 h 33"/>
                <a:gd name="T8" fmla="*/ 31 w 34"/>
                <a:gd name="T9" fmla="*/ 31 h 33"/>
                <a:gd name="T10" fmla="*/ 31 w 34"/>
                <a:gd name="T11" fmla="*/ 19 h 33"/>
                <a:gd name="T12" fmla="*/ 15 w 34"/>
                <a:gd name="T13" fmla="*/ 3 h 33"/>
                <a:gd name="T14" fmla="*/ 3 w 34"/>
                <a:gd name="T15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2"/>
                    <a:pt x="23" y="33"/>
                    <a:pt x="25" y="33"/>
                  </a:cubicBezTo>
                  <a:cubicBezTo>
                    <a:pt x="27" y="33"/>
                    <a:pt x="29" y="32"/>
                    <a:pt x="31" y="31"/>
                  </a:cubicBezTo>
                  <a:cubicBezTo>
                    <a:pt x="34" y="28"/>
                    <a:pt x="34" y="22"/>
                    <a:pt x="31" y="19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2539" name="Group 54"/>
          <p:cNvGrpSpPr>
            <a:grpSpLocks noChangeAspect="1"/>
          </p:cNvGrpSpPr>
          <p:nvPr/>
        </p:nvGrpSpPr>
        <p:grpSpPr bwMode="auto">
          <a:xfrm>
            <a:off x="684213" y="4011613"/>
            <a:ext cx="387350" cy="385762"/>
            <a:chOff x="288" y="1207"/>
            <a:chExt cx="244" cy="243"/>
          </a:xfrm>
        </p:grpSpPr>
        <p:sp>
          <p:nvSpPr>
            <p:cNvPr id="22540" name="AutoShape 53"/>
            <p:cNvSpPr>
              <a:spLocks noChangeAspect="1" noChangeArrowheads="1" noTextEdit="1"/>
            </p:cNvSpPr>
            <p:nvPr/>
          </p:nvSpPr>
          <p:spPr bwMode="auto">
            <a:xfrm>
              <a:off x="288" y="1207"/>
              <a:ext cx="24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55"/>
            <p:cNvSpPr>
              <a:spLocks noEditPoints="1"/>
            </p:cNvSpPr>
            <p:nvPr/>
          </p:nvSpPr>
          <p:spPr bwMode="auto">
            <a:xfrm>
              <a:off x="288" y="1207"/>
              <a:ext cx="245" cy="244"/>
            </a:xfrm>
            <a:custGeom>
              <a:avLst/>
              <a:gdLst>
                <a:gd name="T0" fmla="*/ 128 w 256"/>
                <a:gd name="T1" fmla="*/ 0 h 256"/>
                <a:gd name="T2" fmla="*/ 37 w 256"/>
                <a:gd name="T3" fmla="*/ 37 h 256"/>
                <a:gd name="T4" fmla="*/ 0 w 256"/>
                <a:gd name="T5" fmla="*/ 128 h 256"/>
                <a:gd name="T6" fmla="*/ 37 w 256"/>
                <a:gd name="T7" fmla="*/ 219 h 256"/>
                <a:gd name="T8" fmla="*/ 128 w 256"/>
                <a:gd name="T9" fmla="*/ 256 h 256"/>
                <a:gd name="T10" fmla="*/ 219 w 256"/>
                <a:gd name="T11" fmla="*/ 219 h 256"/>
                <a:gd name="T12" fmla="*/ 256 w 256"/>
                <a:gd name="T13" fmla="*/ 128 h 256"/>
                <a:gd name="T14" fmla="*/ 219 w 256"/>
                <a:gd name="T15" fmla="*/ 37 h 256"/>
                <a:gd name="T16" fmla="*/ 128 w 256"/>
                <a:gd name="T17" fmla="*/ 0 h 256"/>
                <a:gd name="T18" fmla="*/ 207 w 256"/>
                <a:gd name="T19" fmla="*/ 207 h 256"/>
                <a:gd name="T20" fmla="*/ 128 w 256"/>
                <a:gd name="T21" fmla="*/ 240 h 256"/>
                <a:gd name="T22" fmla="*/ 49 w 256"/>
                <a:gd name="T23" fmla="*/ 207 h 256"/>
                <a:gd name="T24" fmla="*/ 16 w 256"/>
                <a:gd name="T25" fmla="*/ 128 h 256"/>
                <a:gd name="T26" fmla="*/ 49 w 256"/>
                <a:gd name="T27" fmla="*/ 49 h 256"/>
                <a:gd name="T28" fmla="*/ 128 w 256"/>
                <a:gd name="T29" fmla="*/ 16 h 256"/>
                <a:gd name="T30" fmla="*/ 207 w 256"/>
                <a:gd name="T31" fmla="*/ 49 h 256"/>
                <a:gd name="T32" fmla="*/ 240 w 256"/>
                <a:gd name="T33" fmla="*/ 128 h 256"/>
                <a:gd name="T34" fmla="*/ 207 w 256"/>
                <a:gd name="T35" fmla="*/ 20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94" y="0"/>
                    <a:pt x="62" y="13"/>
                    <a:pt x="37" y="37"/>
                  </a:cubicBezTo>
                  <a:cubicBezTo>
                    <a:pt x="13" y="62"/>
                    <a:pt x="0" y="94"/>
                    <a:pt x="0" y="128"/>
                  </a:cubicBezTo>
                  <a:cubicBezTo>
                    <a:pt x="0" y="162"/>
                    <a:pt x="13" y="194"/>
                    <a:pt x="37" y="219"/>
                  </a:cubicBezTo>
                  <a:cubicBezTo>
                    <a:pt x="62" y="243"/>
                    <a:pt x="94" y="256"/>
                    <a:pt x="128" y="256"/>
                  </a:cubicBezTo>
                  <a:cubicBezTo>
                    <a:pt x="162" y="256"/>
                    <a:pt x="194" y="243"/>
                    <a:pt x="219" y="219"/>
                  </a:cubicBezTo>
                  <a:cubicBezTo>
                    <a:pt x="243" y="194"/>
                    <a:pt x="256" y="162"/>
                    <a:pt x="256" y="128"/>
                  </a:cubicBezTo>
                  <a:cubicBezTo>
                    <a:pt x="256" y="94"/>
                    <a:pt x="243" y="62"/>
                    <a:pt x="219" y="37"/>
                  </a:cubicBezTo>
                  <a:cubicBezTo>
                    <a:pt x="194" y="13"/>
                    <a:pt x="162" y="0"/>
                    <a:pt x="128" y="0"/>
                  </a:cubicBezTo>
                  <a:close/>
                  <a:moveTo>
                    <a:pt x="207" y="207"/>
                  </a:moveTo>
                  <a:cubicBezTo>
                    <a:pt x="186" y="228"/>
                    <a:pt x="158" y="240"/>
                    <a:pt x="128" y="240"/>
                  </a:cubicBezTo>
                  <a:cubicBezTo>
                    <a:pt x="98" y="240"/>
                    <a:pt x="70" y="228"/>
                    <a:pt x="49" y="207"/>
                  </a:cubicBezTo>
                  <a:cubicBezTo>
                    <a:pt x="28" y="186"/>
                    <a:pt x="16" y="158"/>
                    <a:pt x="16" y="128"/>
                  </a:cubicBezTo>
                  <a:cubicBezTo>
                    <a:pt x="16" y="98"/>
                    <a:pt x="28" y="70"/>
                    <a:pt x="49" y="49"/>
                  </a:cubicBezTo>
                  <a:cubicBezTo>
                    <a:pt x="70" y="28"/>
                    <a:pt x="98" y="16"/>
                    <a:pt x="128" y="16"/>
                  </a:cubicBezTo>
                  <a:cubicBezTo>
                    <a:pt x="158" y="16"/>
                    <a:pt x="186" y="28"/>
                    <a:pt x="207" y="49"/>
                  </a:cubicBezTo>
                  <a:cubicBezTo>
                    <a:pt x="228" y="70"/>
                    <a:pt x="240" y="98"/>
                    <a:pt x="240" y="128"/>
                  </a:cubicBezTo>
                  <a:cubicBezTo>
                    <a:pt x="240" y="158"/>
                    <a:pt x="228" y="186"/>
                    <a:pt x="207" y="2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72" name="Freeform 56"/>
            <p:cNvSpPr>
              <a:spLocks/>
            </p:cNvSpPr>
            <p:nvPr/>
          </p:nvSpPr>
          <p:spPr bwMode="auto">
            <a:xfrm>
              <a:off x="403" y="1238"/>
              <a:ext cx="70" cy="122"/>
            </a:xfrm>
            <a:custGeom>
              <a:avLst/>
              <a:gdLst>
                <a:gd name="T0" fmla="*/ 67 w 73"/>
                <a:gd name="T1" fmla="*/ 113 h 128"/>
                <a:gd name="T2" fmla="*/ 16 w 73"/>
                <a:gd name="T3" fmla="*/ 91 h 128"/>
                <a:gd name="T4" fmla="*/ 16 w 73"/>
                <a:gd name="T5" fmla="*/ 8 h 128"/>
                <a:gd name="T6" fmla="*/ 8 w 73"/>
                <a:gd name="T7" fmla="*/ 0 h 128"/>
                <a:gd name="T8" fmla="*/ 0 w 73"/>
                <a:gd name="T9" fmla="*/ 8 h 128"/>
                <a:gd name="T10" fmla="*/ 0 w 73"/>
                <a:gd name="T11" fmla="*/ 96 h 128"/>
                <a:gd name="T12" fmla="*/ 5 w 73"/>
                <a:gd name="T13" fmla="*/ 103 h 128"/>
                <a:gd name="T14" fmla="*/ 61 w 73"/>
                <a:gd name="T15" fmla="*/ 127 h 128"/>
                <a:gd name="T16" fmla="*/ 64 w 73"/>
                <a:gd name="T17" fmla="*/ 128 h 128"/>
                <a:gd name="T18" fmla="*/ 71 w 73"/>
                <a:gd name="T19" fmla="*/ 123 h 128"/>
                <a:gd name="T20" fmla="*/ 67 w 73"/>
                <a:gd name="T2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8">
                  <a:moveTo>
                    <a:pt x="67" y="113"/>
                  </a:moveTo>
                  <a:cubicBezTo>
                    <a:pt x="16" y="91"/>
                    <a:pt x="16" y="91"/>
                    <a:pt x="16" y="9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2" y="102"/>
                    <a:pt x="5" y="103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2" y="128"/>
                    <a:pt x="63" y="128"/>
                    <a:pt x="64" y="128"/>
                  </a:cubicBezTo>
                  <a:cubicBezTo>
                    <a:pt x="67" y="128"/>
                    <a:pt x="70" y="126"/>
                    <a:pt x="71" y="123"/>
                  </a:cubicBezTo>
                  <a:cubicBezTo>
                    <a:pt x="73" y="119"/>
                    <a:pt x="71" y="114"/>
                    <a:pt x="67" y="1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73" name="Freeform 57"/>
            <p:cNvSpPr>
              <a:spLocks/>
            </p:cNvSpPr>
            <p:nvPr/>
          </p:nvSpPr>
          <p:spPr bwMode="auto">
            <a:xfrm>
              <a:off x="319" y="1321"/>
              <a:ext cx="23" cy="16"/>
            </a:xfrm>
            <a:custGeom>
              <a:avLst/>
              <a:gdLst>
                <a:gd name="T0" fmla="*/ 16 w 24"/>
                <a:gd name="T1" fmla="*/ 0 h 16"/>
                <a:gd name="T2" fmla="*/ 8 w 24"/>
                <a:gd name="T3" fmla="*/ 0 h 16"/>
                <a:gd name="T4" fmla="*/ 0 w 24"/>
                <a:gd name="T5" fmla="*/ 8 h 16"/>
                <a:gd name="T6" fmla="*/ 8 w 24"/>
                <a:gd name="T7" fmla="*/ 16 h 16"/>
                <a:gd name="T8" fmla="*/ 16 w 24"/>
                <a:gd name="T9" fmla="*/ 16 h 16"/>
                <a:gd name="T10" fmla="*/ 24 w 24"/>
                <a:gd name="T11" fmla="*/ 8 h 16"/>
                <a:gd name="T12" fmla="*/ 16 w 2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74" name="Freeform 58"/>
            <p:cNvSpPr>
              <a:spLocks/>
            </p:cNvSpPr>
            <p:nvPr/>
          </p:nvSpPr>
          <p:spPr bwMode="auto">
            <a:xfrm>
              <a:off x="479" y="1321"/>
              <a:ext cx="23" cy="16"/>
            </a:xfrm>
            <a:custGeom>
              <a:avLst/>
              <a:gdLst>
                <a:gd name="T0" fmla="*/ 0 w 24"/>
                <a:gd name="T1" fmla="*/ 8 h 16"/>
                <a:gd name="T2" fmla="*/ 8 w 24"/>
                <a:gd name="T3" fmla="*/ 16 h 16"/>
                <a:gd name="T4" fmla="*/ 16 w 24"/>
                <a:gd name="T5" fmla="*/ 16 h 16"/>
                <a:gd name="T6" fmla="*/ 24 w 24"/>
                <a:gd name="T7" fmla="*/ 8 h 16"/>
                <a:gd name="T8" fmla="*/ 16 w 24"/>
                <a:gd name="T9" fmla="*/ 0 h 16"/>
                <a:gd name="T10" fmla="*/ 8 w 24"/>
                <a:gd name="T11" fmla="*/ 0 h 16"/>
                <a:gd name="T12" fmla="*/ 0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175" name="Freeform 59"/>
            <p:cNvSpPr>
              <a:spLocks/>
            </p:cNvSpPr>
            <p:nvPr/>
          </p:nvSpPr>
          <p:spPr bwMode="auto">
            <a:xfrm>
              <a:off x="403" y="1398"/>
              <a:ext cx="15" cy="22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0 w 16"/>
                <a:gd name="T5" fmla="*/ 16 h 24"/>
                <a:gd name="T6" fmla="*/ 8 w 16"/>
                <a:gd name="T7" fmla="*/ 24 h 24"/>
                <a:gd name="T8" fmla="*/ 16 w 16"/>
                <a:gd name="T9" fmla="*/ 16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4"/>
                    <a:pt x="8" y="24"/>
                  </a:cubicBezTo>
                  <a:cubicBezTo>
                    <a:pt x="12" y="24"/>
                    <a:pt x="16" y="20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1555750"/>
            <a:ext cx="3268663" cy="741363"/>
            <a:chOff x="1305331" y="1555651"/>
            <a:chExt cx="3268928" cy="740788"/>
          </a:xfrm>
        </p:grpSpPr>
        <p:sp>
          <p:nvSpPr>
            <p:cNvPr id="5" name="Oval 4"/>
            <p:cNvSpPr/>
            <p:nvPr/>
          </p:nvSpPr>
          <p:spPr>
            <a:xfrm>
              <a:off x="1305331" y="1650827"/>
              <a:ext cx="633464" cy="63292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516" y="1555651"/>
              <a:ext cx="2522743" cy="3696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Up and running in minutes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516" y="1834834"/>
              <a:ext cx="2522743" cy="4616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Sign up in and get insights into your data in minutes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49806" y="1676207"/>
              <a:ext cx="184165" cy="583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HK" altLang="en-US" sz="3200" dirty="0">
                <a:solidFill>
                  <a:schemeClr val="bg1">
                    <a:lumMod val="9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Logz.io</a:t>
            </a:r>
            <a:r>
              <a:rPr lang="en-US" altLang="zh-HK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 </a:t>
            </a:r>
            <a:r>
              <a:rPr lang="en-US" altLang="zh-HK" sz="4000" dirty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Enterprise</a:t>
            </a:r>
            <a:r>
              <a:rPr lang="en-US" altLang="zh-HK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 </a:t>
            </a:r>
            <a:r>
              <a:rPr lang="en-US" altLang="zh-HK" sz="4000" dirty="0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ELK Cloud Service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60450" y="3608388"/>
            <a:ext cx="3268663" cy="1109662"/>
            <a:chOff x="1305331" y="1555651"/>
            <a:chExt cx="3268928" cy="1110120"/>
          </a:xfrm>
        </p:grpSpPr>
        <p:sp>
          <p:nvSpPr>
            <p:cNvPr id="36" name="Oval 35"/>
            <p:cNvSpPr/>
            <p:nvPr/>
          </p:nvSpPr>
          <p:spPr>
            <a:xfrm>
              <a:off x="1305331" y="1650940"/>
              <a:ext cx="633464" cy="63367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516" y="1555651"/>
              <a:ext cx="2522743" cy="370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Production ready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1516" y="1835166"/>
              <a:ext cx="2522743" cy="8306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Predefined and community designed dashboard, visualization and alerts are all bundled and ready to provide insights</a:t>
              </a: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060450" y="2582863"/>
            <a:ext cx="3268663" cy="739775"/>
            <a:chOff x="1305331" y="1555651"/>
            <a:chExt cx="3268928" cy="740788"/>
          </a:xfrm>
        </p:grpSpPr>
        <p:sp>
          <p:nvSpPr>
            <p:cNvPr id="41" name="Oval 40"/>
            <p:cNvSpPr/>
            <p:nvPr/>
          </p:nvSpPr>
          <p:spPr>
            <a:xfrm>
              <a:off x="1305331" y="1651031"/>
              <a:ext cx="633464" cy="6326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1516" y="1555651"/>
              <a:ext cx="2522743" cy="3688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Infinitely scalable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1516" y="1835434"/>
              <a:ext cx="2522743" cy="4610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Ship as much data as you want whenever you want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787900" y="1563688"/>
            <a:ext cx="3587750" cy="1117600"/>
            <a:chOff x="1261891" y="1563542"/>
            <a:chExt cx="3236491" cy="1118756"/>
          </a:xfrm>
        </p:grpSpPr>
        <p:sp>
          <p:nvSpPr>
            <p:cNvPr id="46" name="Oval 45"/>
            <p:cNvSpPr/>
            <p:nvPr/>
          </p:nvSpPr>
          <p:spPr>
            <a:xfrm>
              <a:off x="1261891" y="1635053"/>
              <a:ext cx="632977" cy="6340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6497" y="1563542"/>
              <a:ext cx="2521885" cy="3702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Alerts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6497" y="1851176"/>
              <a:ext cx="2521885" cy="8311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Unique Alerts system proprietary built on top of open source ELK transform the ELK into a proactive system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30763" y="3608388"/>
            <a:ext cx="3270250" cy="1109662"/>
            <a:chOff x="1305331" y="1555651"/>
            <a:chExt cx="3268928" cy="1110120"/>
          </a:xfrm>
        </p:grpSpPr>
        <p:sp>
          <p:nvSpPr>
            <p:cNvPr id="51" name="Oval 50"/>
            <p:cNvSpPr/>
            <p:nvPr/>
          </p:nvSpPr>
          <p:spPr>
            <a:xfrm>
              <a:off x="1305331" y="1650940"/>
              <a:ext cx="633156" cy="63367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1154" y="1555651"/>
              <a:ext cx="2523105" cy="370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Highly Available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51154" y="1835166"/>
              <a:ext cx="2523105" cy="8306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Data  and entire data ingestion pipeline can sustain downtime in full datacenter without losing data or service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30763" y="2582863"/>
            <a:ext cx="3270250" cy="739775"/>
            <a:chOff x="1305331" y="1555651"/>
            <a:chExt cx="3268928" cy="740788"/>
          </a:xfrm>
        </p:grpSpPr>
        <p:sp>
          <p:nvSpPr>
            <p:cNvPr id="56" name="Oval 55"/>
            <p:cNvSpPr/>
            <p:nvPr/>
          </p:nvSpPr>
          <p:spPr>
            <a:xfrm>
              <a:off x="1305331" y="1651031"/>
              <a:ext cx="633156" cy="6326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154" y="1555651"/>
              <a:ext cx="2523105" cy="3688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Advanced</a:t>
              </a:r>
              <a:r>
                <a:rPr lang="en-US" dirty="0">
                  <a:solidFill>
                    <a:schemeClr val="accent5"/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Security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154" y="1835434"/>
              <a:ext cx="2523105" cy="4610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360 degrees security with role based access and multi-layer security</a:t>
              </a:r>
            </a:p>
          </p:txBody>
        </p:sp>
      </p:grpSp>
      <p:grpSp>
        <p:nvGrpSpPr>
          <p:cNvPr id="23560" name="Group 76"/>
          <p:cNvGrpSpPr>
            <a:grpSpLocks noChangeAspect="1"/>
          </p:cNvGrpSpPr>
          <p:nvPr/>
        </p:nvGrpSpPr>
        <p:grpSpPr bwMode="auto">
          <a:xfrm>
            <a:off x="4932363" y="1779588"/>
            <a:ext cx="385762" cy="385762"/>
            <a:chOff x="2484" y="1207"/>
            <a:chExt cx="243" cy="243"/>
          </a:xfrm>
        </p:grpSpPr>
        <p:sp>
          <p:nvSpPr>
            <p:cNvPr id="23580" name="AutoShape 75"/>
            <p:cNvSpPr>
              <a:spLocks noChangeAspect="1" noChangeArrowheads="1" noTextEdit="1"/>
            </p:cNvSpPr>
            <p:nvPr/>
          </p:nvSpPr>
          <p:spPr bwMode="auto">
            <a:xfrm>
              <a:off x="2484" y="1207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7"/>
            <p:cNvSpPr>
              <a:spLocks noEditPoints="1"/>
            </p:cNvSpPr>
            <p:nvPr/>
          </p:nvSpPr>
          <p:spPr bwMode="auto">
            <a:xfrm>
              <a:off x="2507" y="1230"/>
              <a:ext cx="198" cy="221"/>
            </a:xfrm>
            <a:custGeom>
              <a:avLst/>
              <a:gdLst>
                <a:gd name="T0" fmla="*/ 208 w 208"/>
                <a:gd name="T1" fmla="*/ 104 h 232"/>
                <a:gd name="T2" fmla="*/ 104 w 208"/>
                <a:gd name="T3" fmla="*/ 0 h 232"/>
                <a:gd name="T4" fmla="*/ 0 w 208"/>
                <a:gd name="T5" fmla="*/ 104 h 232"/>
                <a:gd name="T6" fmla="*/ 54 w 208"/>
                <a:gd name="T7" fmla="*/ 195 h 232"/>
                <a:gd name="T8" fmla="*/ 30 w 208"/>
                <a:gd name="T9" fmla="*/ 218 h 232"/>
                <a:gd name="T10" fmla="*/ 30 w 208"/>
                <a:gd name="T11" fmla="*/ 230 h 232"/>
                <a:gd name="T12" fmla="*/ 36 w 208"/>
                <a:gd name="T13" fmla="*/ 232 h 232"/>
                <a:gd name="T14" fmla="*/ 42 w 208"/>
                <a:gd name="T15" fmla="*/ 230 h 232"/>
                <a:gd name="T16" fmla="*/ 69 w 208"/>
                <a:gd name="T17" fmla="*/ 202 h 232"/>
                <a:gd name="T18" fmla="*/ 104 w 208"/>
                <a:gd name="T19" fmla="*/ 208 h 232"/>
                <a:gd name="T20" fmla="*/ 139 w 208"/>
                <a:gd name="T21" fmla="*/ 202 h 232"/>
                <a:gd name="T22" fmla="*/ 166 w 208"/>
                <a:gd name="T23" fmla="*/ 230 h 232"/>
                <a:gd name="T24" fmla="*/ 172 w 208"/>
                <a:gd name="T25" fmla="*/ 232 h 232"/>
                <a:gd name="T26" fmla="*/ 178 w 208"/>
                <a:gd name="T27" fmla="*/ 230 h 232"/>
                <a:gd name="T28" fmla="*/ 178 w 208"/>
                <a:gd name="T29" fmla="*/ 218 h 232"/>
                <a:gd name="T30" fmla="*/ 154 w 208"/>
                <a:gd name="T31" fmla="*/ 195 h 232"/>
                <a:gd name="T32" fmla="*/ 208 w 208"/>
                <a:gd name="T33" fmla="*/ 104 h 232"/>
                <a:gd name="T34" fmla="*/ 140 w 208"/>
                <a:gd name="T35" fmla="*/ 184 h 232"/>
                <a:gd name="T36" fmla="*/ 134 w 208"/>
                <a:gd name="T37" fmla="*/ 186 h 232"/>
                <a:gd name="T38" fmla="*/ 134 w 208"/>
                <a:gd name="T39" fmla="*/ 187 h 232"/>
                <a:gd name="T40" fmla="*/ 104 w 208"/>
                <a:gd name="T41" fmla="*/ 192 h 232"/>
                <a:gd name="T42" fmla="*/ 74 w 208"/>
                <a:gd name="T43" fmla="*/ 187 h 232"/>
                <a:gd name="T44" fmla="*/ 74 w 208"/>
                <a:gd name="T45" fmla="*/ 186 h 232"/>
                <a:gd name="T46" fmla="*/ 68 w 208"/>
                <a:gd name="T47" fmla="*/ 184 h 232"/>
                <a:gd name="T48" fmla="*/ 16 w 208"/>
                <a:gd name="T49" fmla="*/ 104 h 232"/>
                <a:gd name="T50" fmla="*/ 104 w 208"/>
                <a:gd name="T51" fmla="*/ 16 h 232"/>
                <a:gd name="T52" fmla="*/ 192 w 208"/>
                <a:gd name="T53" fmla="*/ 104 h 232"/>
                <a:gd name="T54" fmla="*/ 140 w 208"/>
                <a:gd name="T55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32">
                  <a:moveTo>
                    <a:pt x="208" y="104"/>
                  </a:moveTo>
                  <a:cubicBezTo>
                    <a:pt x="208" y="47"/>
                    <a:pt x="161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43"/>
                    <a:pt x="22" y="177"/>
                    <a:pt x="54" y="195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7" y="221"/>
                    <a:pt x="27" y="227"/>
                    <a:pt x="30" y="230"/>
                  </a:cubicBezTo>
                  <a:cubicBezTo>
                    <a:pt x="32" y="231"/>
                    <a:pt x="34" y="232"/>
                    <a:pt x="36" y="232"/>
                  </a:cubicBezTo>
                  <a:cubicBezTo>
                    <a:pt x="38" y="232"/>
                    <a:pt x="40" y="231"/>
                    <a:pt x="42" y="230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80" y="206"/>
                    <a:pt x="92" y="208"/>
                    <a:pt x="104" y="208"/>
                  </a:cubicBezTo>
                  <a:cubicBezTo>
                    <a:pt x="116" y="208"/>
                    <a:pt x="128" y="206"/>
                    <a:pt x="139" y="202"/>
                  </a:cubicBezTo>
                  <a:cubicBezTo>
                    <a:pt x="166" y="230"/>
                    <a:pt x="166" y="230"/>
                    <a:pt x="166" y="230"/>
                  </a:cubicBezTo>
                  <a:cubicBezTo>
                    <a:pt x="168" y="231"/>
                    <a:pt x="170" y="232"/>
                    <a:pt x="172" y="232"/>
                  </a:cubicBezTo>
                  <a:cubicBezTo>
                    <a:pt x="174" y="232"/>
                    <a:pt x="176" y="231"/>
                    <a:pt x="178" y="230"/>
                  </a:cubicBezTo>
                  <a:cubicBezTo>
                    <a:pt x="181" y="227"/>
                    <a:pt x="181" y="221"/>
                    <a:pt x="178" y="218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86" y="177"/>
                    <a:pt x="208" y="143"/>
                    <a:pt x="208" y="104"/>
                  </a:cubicBezTo>
                  <a:close/>
                  <a:moveTo>
                    <a:pt x="140" y="184"/>
                  </a:moveTo>
                  <a:cubicBezTo>
                    <a:pt x="138" y="184"/>
                    <a:pt x="136" y="185"/>
                    <a:pt x="134" y="186"/>
                  </a:cubicBezTo>
                  <a:cubicBezTo>
                    <a:pt x="134" y="186"/>
                    <a:pt x="134" y="187"/>
                    <a:pt x="134" y="187"/>
                  </a:cubicBezTo>
                  <a:cubicBezTo>
                    <a:pt x="125" y="190"/>
                    <a:pt x="115" y="192"/>
                    <a:pt x="104" y="192"/>
                  </a:cubicBezTo>
                  <a:cubicBezTo>
                    <a:pt x="93" y="192"/>
                    <a:pt x="83" y="190"/>
                    <a:pt x="74" y="187"/>
                  </a:cubicBezTo>
                  <a:cubicBezTo>
                    <a:pt x="74" y="187"/>
                    <a:pt x="74" y="186"/>
                    <a:pt x="74" y="186"/>
                  </a:cubicBezTo>
                  <a:cubicBezTo>
                    <a:pt x="72" y="185"/>
                    <a:pt x="70" y="184"/>
                    <a:pt x="68" y="184"/>
                  </a:cubicBezTo>
                  <a:cubicBezTo>
                    <a:pt x="37" y="170"/>
                    <a:pt x="16" y="140"/>
                    <a:pt x="16" y="104"/>
                  </a:cubicBezTo>
                  <a:cubicBezTo>
                    <a:pt x="16" y="55"/>
                    <a:pt x="55" y="16"/>
                    <a:pt x="104" y="16"/>
                  </a:cubicBezTo>
                  <a:cubicBezTo>
                    <a:pt x="153" y="16"/>
                    <a:pt x="192" y="55"/>
                    <a:pt x="192" y="104"/>
                  </a:cubicBezTo>
                  <a:cubicBezTo>
                    <a:pt x="192" y="140"/>
                    <a:pt x="171" y="170"/>
                    <a:pt x="140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2598" y="1276"/>
              <a:ext cx="47" cy="76"/>
            </a:xfrm>
            <a:custGeom>
              <a:avLst/>
              <a:gdLst>
                <a:gd name="T0" fmla="*/ 44 w 49"/>
                <a:gd name="T1" fmla="*/ 65 h 80"/>
                <a:gd name="T2" fmla="*/ 16 w 49"/>
                <a:gd name="T3" fmla="*/ 51 h 80"/>
                <a:gd name="T4" fmla="*/ 16 w 49"/>
                <a:gd name="T5" fmla="*/ 8 h 80"/>
                <a:gd name="T6" fmla="*/ 8 w 49"/>
                <a:gd name="T7" fmla="*/ 0 h 80"/>
                <a:gd name="T8" fmla="*/ 0 w 49"/>
                <a:gd name="T9" fmla="*/ 8 h 80"/>
                <a:gd name="T10" fmla="*/ 0 w 49"/>
                <a:gd name="T11" fmla="*/ 56 h 80"/>
                <a:gd name="T12" fmla="*/ 4 w 49"/>
                <a:gd name="T13" fmla="*/ 63 h 80"/>
                <a:gd name="T14" fmla="*/ 36 w 49"/>
                <a:gd name="T15" fmla="*/ 79 h 80"/>
                <a:gd name="T16" fmla="*/ 40 w 49"/>
                <a:gd name="T17" fmla="*/ 80 h 80"/>
                <a:gd name="T18" fmla="*/ 47 w 49"/>
                <a:gd name="T19" fmla="*/ 76 h 80"/>
                <a:gd name="T20" fmla="*/ 44 w 49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80">
                  <a:moveTo>
                    <a:pt x="44" y="65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2"/>
                    <a:pt x="4" y="63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3" y="80"/>
                    <a:pt x="46" y="78"/>
                    <a:pt x="47" y="76"/>
                  </a:cubicBezTo>
                  <a:cubicBezTo>
                    <a:pt x="49" y="72"/>
                    <a:pt x="48" y="67"/>
                    <a:pt x="44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2484" y="1207"/>
              <a:ext cx="70" cy="69"/>
            </a:xfrm>
            <a:custGeom>
              <a:avLst/>
              <a:gdLst>
                <a:gd name="T0" fmla="*/ 72 w 73"/>
                <a:gd name="T1" fmla="*/ 14 h 72"/>
                <a:gd name="T2" fmla="*/ 66 w 73"/>
                <a:gd name="T3" fmla="*/ 8 h 72"/>
                <a:gd name="T4" fmla="*/ 26 w 73"/>
                <a:gd name="T5" fmla="*/ 0 h 72"/>
                <a:gd name="T6" fmla="*/ 18 w 73"/>
                <a:gd name="T7" fmla="*/ 2 h 72"/>
                <a:gd name="T8" fmla="*/ 2 w 73"/>
                <a:gd name="T9" fmla="*/ 18 h 72"/>
                <a:gd name="T10" fmla="*/ 0 w 73"/>
                <a:gd name="T11" fmla="*/ 26 h 72"/>
                <a:gd name="T12" fmla="*/ 8 w 73"/>
                <a:gd name="T13" fmla="*/ 66 h 72"/>
                <a:gd name="T14" fmla="*/ 14 w 73"/>
                <a:gd name="T15" fmla="*/ 72 h 72"/>
                <a:gd name="T16" fmla="*/ 16 w 73"/>
                <a:gd name="T17" fmla="*/ 72 h 72"/>
                <a:gd name="T18" fmla="*/ 22 w 73"/>
                <a:gd name="T19" fmla="*/ 70 h 72"/>
                <a:gd name="T20" fmla="*/ 70 w 73"/>
                <a:gd name="T21" fmla="*/ 22 h 72"/>
                <a:gd name="T22" fmla="*/ 72 w 73"/>
                <a:gd name="T23" fmla="*/ 14 h 72"/>
                <a:gd name="T24" fmla="*/ 21 w 73"/>
                <a:gd name="T25" fmla="*/ 48 h 72"/>
                <a:gd name="T26" fmla="*/ 17 w 73"/>
                <a:gd name="T27" fmla="*/ 27 h 72"/>
                <a:gd name="T28" fmla="*/ 27 w 73"/>
                <a:gd name="T29" fmla="*/ 17 h 72"/>
                <a:gd name="T30" fmla="*/ 48 w 73"/>
                <a:gd name="T31" fmla="*/ 21 h 72"/>
                <a:gd name="T32" fmla="*/ 21 w 73"/>
                <a:gd name="T33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72" y="14"/>
                  </a:moveTo>
                  <a:cubicBezTo>
                    <a:pt x="71" y="11"/>
                    <a:pt x="68" y="9"/>
                    <a:pt x="6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0" y="0"/>
                    <a:pt x="1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8"/>
                    <a:pt x="11" y="71"/>
                    <a:pt x="14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8" y="72"/>
                    <a:pt x="20" y="71"/>
                    <a:pt x="22" y="7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2" y="20"/>
                    <a:pt x="73" y="17"/>
                    <a:pt x="72" y="14"/>
                  </a:cubicBezTo>
                  <a:close/>
                  <a:moveTo>
                    <a:pt x="21" y="4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8" y="21"/>
                    <a:pt x="48" y="21"/>
                    <a:pt x="48" y="21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2658" y="1207"/>
              <a:ext cx="70" cy="69"/>
            </a:xfrm>
            <a:custGeom>
              <a:avLst/>
              <a:gdLst>
                <a:gd name="T0" fmla="*/ 57 w 73"/>
                <a:gd name="T1" fmla="*/ 72 h 72"/>
                <a:gd name="T2" fmla="*/ 59 w 73"/>
                <a:gd name="T3" fmla="*/ 72 h 72"/>
                <a:gd name="T4" fmla="*/ 65 w 73"/>
                <a:gd name="T5" fmla="*/ 66 h 72"/>
                <a:gd name="T6" fmla="*/ 73 w 73"/>
                <a:gd name="T7" fmla="*/ 26 h 72"/>
                <a:gd name="T8" fmla="*/ 71 w 73"/>
                <a:gd name="T9" fmla="*/ 18 h 72"/>
                <a:gd name="T10" fmla="*/ 55 w 73"/>
                <a:gd name="T11" fmla="*/ 2 h 72"/>
                <a:gd name="T12" fmla="*/ 47 w 73"/>
                <a:gd name="T13" fmla="*/ 0 h 72"/>
                <a:gd name="T14" fmla="*/ 7 w 73"/>
                <a:gd name="T15" fmla="*/ 8 h 72"/>
                <a:gd name="T16" fmla="*/ 1 w 73"/>
                <a:gd name="T17" fmla="*/ 14 h 72"/>
                <a:gd name="T18" fmla="*/ 3 w 73"/>
                <a:gd name="T19" fmla="*/ 22 h 72"/>
                <a:gd name="T20" fmla="*/ 51 w 73"/>
                <a:gd name="T21" fmla="*/ 70 h 72"/>
                <a:gd name="T22" fmla="*/ 57 w 73"/>
                <a:gd name="T23" fmla="*/ 72 h 72"/>
                <a:gd name="T24" fmla="*/ 46 w 73"/>
                <a:gd name="T25" fmla="*/ 17 h 72"/>
                <a:gd name="T26" fmla="*/ 56 w 73"/>
                <a:gd name="T27" fmla="*/ 27 h 72"/>
                <a:gd name="T28" fmla="*/ 52 w 73"/>
                <a:gd name="T29" fmla="*/ 48 h 72"/>
                <a:gd name="T30" fmla="*/ 25 w 73"/>
                <a:gd name="T31" fmla="*/ 21 h 72"/>
                <a:gd name="T32" fmla="*/ 46 w 73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57" y="72"/>
                  </a:moveTo>
                  <a:cubicBezTo>
                    <a:pt x="58" y="72"/>
                    <a:pt x="59" y="72"/>
                    <a:pt x="59" y="72"/>
                  </a:cubicBezTo>
                  <a:cubicBezTo>
                    <a:pt x="62" y="71"/>
                    <a:pt x="64" y="68"/>
                    <a:pt x="65" y="6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3" y="20"/>
                    <a:pt x="71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0"/>
                    <a:pt x="50" y="0"/>
                    <a:pt x="47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2" y="11"/>
                    <a:pt x="1" y="14"/>
                  </a:cubicBezTo>
                  <a:cubicBezTo>
                    <a:pt x="0" y="17"/>
                    <a:pt x="1" y="20"/>
                    <a:pt x="3" y="22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3" y="71"/>
                    <a:pt x="55" y="72"/>
                    <a:pt x="57" y="72"/>
                  </a:cubicBezTo>
                  <a:close/>
                  <a:moveTo>
                    <a:pt x="46" y="1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3561" name="Group 200"/>
          <p:cNvGrpSpPr>
            <a:grpSpLocks noChangeAspect="1"/>
          </p:cNvGrpSpPr>
          <p:nvPr/>
        </p:nvGrpSpPr>
        <p:grpSpPr bwMode="auto">
          <a:xfrm>
            <a:off x="1187450" y="2859088"/>
            <a:ext cx="385763" cy="242887"/>
            <a:chOff x="5228" y="2237"/>
            <a:chExt cx="243" cy="153"/>
          </a:xfrm>
        </p:grpSpPr>
        <p:sp>
          <p:nvSpPr>
            <p:cNvPr id="23577" name="AutoShape 199"/>
            <p:cNvSpPr>
              <a:spLocks noChangeAspect="1" noChangeArrowheads="1" noTextEdit="1"/>
            </p:cNvSpPr>
            <p:nvPr/>
          </p:nvSpPr>
          <p:spPr bwMode="auto">
            <a:xfrm>
              <a:off x="5228" y="2237"/>
              <a:ext cx="2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1"/>
            <p:cNvSpPr>
              <a:spLocks noEditPoints="1"/>
            </p:cNvSpPr>
            <p:nvPr/>
          </p:nvSpPr>
          <p:spPr bwMode="auto">
            <a:xfrm>
              <a:off x="5228" y="2237"/>
              <a:ext cx="244" cy="154"/>
            </a:xfrm>
            <a:custGeom>
              <a:avLst/>
              <a:gdLst>
                <a:gd name="T0" fmla="*/ 48 w 256"/>
                <a:gd name="T1" fmla="*/ 160 h 160"/>
                <a:gd name="T2" fmla="*/ 216 w 256"/>
                <a:gd name="T3" fmla="*/ 160 h 160"/>
                <a:gd name="T4" fmla="*/ 256 w 256"/>
                <a:gd name="T5" fmla="*/ 120 h 160"/>
                <a:gd name="T6" fmla="*/ 224 w 256"/>
                <a:gd name="T7" fmla="*/ 81 h 160"/>
                <a:gd name="T8" fmla="*/ 136 w 256"/>
                <a:gd name="T9" fmla="*/ 0 h 160"/>
                <a:gd name="T10" fmla="*/ 50 w 256"/>
                <a:gd name="T11" fmla="*/ 64 h 160"/>
                <a:gd name="T12" fmla="*/ 48 w 256"/>
                <a:gd name="T13" fmla="*/ 64 h 160"/>
                <a:gd name="T14" fmla="*/ 0 w 256"/>
                <a:gd name="T15" fmla="*/ 112 h 160"/>
                <a:gd name="T16" fmla="*/ 48 w 256"/>
                <a:gd name="T17" fmla="*/ 160 h 160"/>
                <a:gd name="T18" fmla="*/ 48 w 256"/>
                <a:gd name="T19" fmla="*/ 80 h 160"/>
                <a:gd name="T20" fmla="*/ 56 w 256"/>
                <a:gd name="T21" fmla="*/ 80 h 160"/>
                <a:gd name="T22" fmla="*/ 64 w 256"/>
                <a:gd name="T23" fmla="*/ 73 h 160"/>
                <a:gd name="T24" fmla="*/ 136 w 256"/>
                <a:gd name="T25" fmla="*/ 16 h 160"/>
                <a:gd name="T26" fmla="*/ 208 w 256"/>
                <a:gd name="T27" fmla="*/ 88 h 160"/>
                <a:gd name="T28" fmla="*/ 216 w 256"/>
                <a:gd name="T29" fmla="*/ 96 h 160"/>
                <a:gd name="T30" fmla="*/ 240 w 256"/>
                <a:gd name="T31" fmla="*/ 120 h 160"/>
                <a:gd name="T32" fmla="*/ 216 w 256"/>
                <a:gd name="T33" fmla="*/ 144 h 160"/>
                <a:gd name="T34" fmla="*/ 48 w 256"/>
                <a:gd name="T35" fmla="*/ 144 h 160"/>
                <a:gd name="T36" fmla="*/ 16 w 256"/>
                <a:gd name="T37" fmla="*/ 112 h 160"/>
                <a:gd name="T38" fmla="*/ 48 w 256"/>
                <a:gd name="T3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160">
                  <a:moveTo>
                    <a:pt x="48" y="160"/>
                  </a:moveTo>
                  <a:cubicBezTo>
                    <a:pt x="216" y="160"/>
                    <a:pt x="216" y="160"/>
                    <a:pt x="216" y="160"/>
                  </a:cubicBezTo>
                  <a:cubicBezTo>
                    <a:pt x="238" y="160"/>
                    <a:pt x="256" y="142"/>
                    <a:pt x="256" y="120"/>
                  </a:cubicBezTo>
                  <a:cubicBezTo>
                    <a:pt x="256" y="101"/>
                    <a:pt x="242" y="84"/>
                    <a:pt x="224" y="81"/>
                  </a:cubicBezTo>
                  <a:cubicBezTo>
                    <a:pt x="220" y="36"/>
                    <a:pt x="182" y="0"/>
                    <a:pt x="136" y="0"/>
                  </a:cubicBezTo>
                  <a:cubicBezTo>
                    <a:pt x="95" y="0"/>
                    <a:pt x="60" y="27"/>
                    <a:pt x="5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22" y="64"/>
                    <a:pt x="0" y="86"/>
                    <a:pt x="0" y="112"/>
                  </a:cubicBezTo>
                  <a:cubicBezTo>
                    <a:pt x="0" y="138"/>
                    <a:pt x="22" y="160"/>
                    <a:pt x="48" y="160"/>
                  </a:cubicBezTo>
                  <a:close/>
                  <a:moveTo>
                    <a:pt x="4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3" y="77"/>
                    <a:pt x="64" y="73"/>
                  </a:cubicBezTo>
                  <a:cubicBezTo>
                    <a:pt x="70" y="40"/>
                    <a:pt x="100" y="16"/>
                    <a:pt x="136" y="16"/>
                  </a:cubicBezTo>
                  <a:cubicBezTo>
                    <a:pt x="176" y="16"/>
                    <a:pt x="208" y="48"/>
                    <a:pt x="208" y="88"/>
                  </a:cubicBezTo>
                  <a:cubicBezTo>
                    <a:pt x="208" y="92"/>
                    <a:pt x="212" y="96"/>
                    <a:pt x="216" y="96"/>
                  </a:cubicBezTo>
                  <a:cubicBezTo>
                    <a:pt x="229" y="96"/>
                    <a:pt x="240" y="107"/>
                    <a:pt x="240" y="120"/>
                  </a:cubicBezTo>
                  <a:cubicBezTo>
                    <a:pt x="240" y="133"/>
                    <a:pt x="229" y="144"/>
                    <a:pt x="2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30" y="144"/>
                    <a:pt x="16" y="130"/>
                    <a:pt x="16" y="112"/>
                  </a:cubicBezTo>
                  <a:cubicBezTo>
                    <a:pt x="16" y="94"/>
                    <a:pt x="30" y="80"/>
                    <a:pt x="48" y="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76" name="Freeform 202"/>
            <p:cNvSpPr>
              <a:spLocks/>
            </p:cNvSpPr>
            <p:nvPr/>
          </p:nvSpPr>
          <p:spPr bwMode="auto">
            <a:xfrm>
              <a:off x="5311" y="2298"/>
              <a:ext cx="78" cy="55"/>
            </a:xfrm>
            <a:custGeom>
              <a:avLst/>
              <a:gdLst>
                <a:gd name="T0" fmla="*/ 27 w 82"/>
                <a:gd name="T1" fmla="*/ 55 h 57"/>
                <a:gd name="T2" fmla="*/ 33 w 82"/>
                <a:gd name="T3" fmla="*/ 57 h 57"/>
                <a:gd name="T4" fmla="*/ 39 w 82"/>
                <a:gd name="T5" fmla="*/ 55 h 57"/>
                <a:gd name="T6" fmla="*/ 79 w 82"/>
                <a:gd name="T7" fmla="*/ 15 h 57"/>
                <a:gd name="T8" fmla="*/ 79 w 82"/>
                <a:gd name="T9" fmla="*/ 3 h 57"/>
                <a:gd name="T10" fmla="*/ 67 w 82"/>
                <a:gd name="T11" fmla="*/ 3 h 57"/>
                <a:gd name="T12" fmla="*/ 33 w 82"/>
                <a:gd name="T13" fmla="*/ 38 h 57"/>
                <a:gd name="T14" fmla="*/ 15 w 82"/>
                <a:gd name="T15" fmla="*/ 19 h 57"/>
                <a:gd name="T16" fmla="*/ 3 w 82"/>
                <a:gd name="T17" fmla="*/ 19 h 57"/>
                <a:gd name="T18" fmla="*/ 3 w 82"/>
                <a:gd name="T19" fmla="*/ 31 h 57"/>
                <a:gd name="T20" fmla="*/ 27 w 82"/>
                <a:gd name="T2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27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3562" name="Group 62"/>
          <p:cNvGrpSpPr>
            <a:grpSpLocks noChangeAspect="1"/>
          </p:cNvGrpSpPr>
          <p:nvPr/>
        </p:nvGrpSpPr>
        <p:grpSpPr bwMode="auto">
          <a:xfrm>
            <a:off x="1187450" y="1779588"/>
            <a:ext cx="350838" cy="385762"/>
            <a:chOff x="839" y="1207"/>
            <a:chExt cx="221" cy="243"/>
          </a:xfrm>
        </p:grpSpPr>
        <p:sp>
          <p:nvSpPr>
            <p:cNvPr id="23574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39" y="1207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839" y="1207"/>
              <a:ext cx="222" cy="244"/>
            </a:xfrm>
            <a:custGeom>
              <a:avLst/>
              <a:gdLst>
                <a:gd name="T0" fmla="*/ 34 w 232"/>
                <a:gd name="T1" fmla="*/ 222 h 256"/>
                <a:gd name="T2" fmla="*/ 198 w 232"/>
                <a:gd name="T3" fmla="*/ 222 h 256"/>
                <a:gd name="T4" fmla="*/ 198 w 232"/>
                <a:gd name="T5" fmla="*/ 58 h 256"/>
                <a:gd name="T6" fmla="*/ 124 w 232"/>
                <a:gd name="T7" fmla="*/ 16 h 256"/>
                <a:gd name="T8" fmla="*/ 148 w 232"/>
                <a:gd name="T9" fmla="*/ 8 h 256"/>
                <a:gd name="T10" fmla="*/ 116 w 232"/>
                <a:gd name="T11" fmla="*/ 0 h 256"/>
                <a:gd name="T12" fmla="*/ 92 w 232"/>
                <a:gd name="T13" fmla="*/ 0 h 256"/>
                <a:gd name="T14" fmla="*/ 92 w 232"/>
                <a:gd name="T15" fmla="*/ 16 h 256"/>
                <a:gd name="T16" fmla="*/ 108 w 232"/>
                <a:gd name="T17" fmla="*/ 24 h 256"/>
                <a:gd name="T18" fmla="*/ 0 w 232"/>
                <a:gd name="T19" fmla="*/ 140 h 256"/>
                <a:gd name="T20" fmla="*/ 208 w 232"/>
                <a:gd name="T21" fmla="*/ 132 h 256"/>
                <a:gd name="T22" fmla="*/ 208 w 232"/>
                <a:gd name="T23" fmla="*/ 148 h 256"/>
                <a:gd name="T24" fmla="*/ 192 w 232"/>
                <a:gd name="T25" fmla="*/ 205 h 256"/>
                <a:gd name="T26" fmla="*/ 180 w 232"/>
                <a:gd name="T27" fmla="*/ 193 h 256"/>
                <a:gd name="T28" fmla="*/ 169 w 232"/>
                <a:gd name="T29" fmla="*/ 204 h 256"/>
                <a:gd name="T30" fmla="*/ 181 w 232"/>
                <a:gd name="T31" fmla="*/ 216 h 256"/>
                <a:gd name="T32" fmla="*/ 124 w 232"/>
                <a:gd name="T33" fmla="*/ 228 h 256"/>
                <a:gd name="T34" fmla="*/ 108 w 232"/>
                <a:gd name="T35" fmla="*/ 228 h 256"/>
                <a:gd name="T36" fmla="*/ 51 w 232"/>
                <a:gd name="T37" fmla="*/ 216 h 256"/>
                <a:gd name="T38" fmla="*/ 63 w 232"/>
                <a:gd name="T39" fmla="*/ 204 h 256"/>
                <a:gd name="T40" fmla="*/ 52 w 232"/>
                <a:gd name="T41" fmla="*/ 193 h 256"/>
                <a:gd name="T42" fmla="*/ 40 w 232"/>
                <a:gd name="T43" fmla="*/ 205 h 256"/>
                <a:gd name="T44" fmla="*/ 24 w 232"/>
                <a:gd name="T45" fmla="*/ 148 h 256"/>
                <a:gd name="T46" fmla="*/ 24 w 232"/>
                <a:gd name="T47" fmla="*/ 132 h 256"/>
                <a:gd name="T48" fmla="*/ 40 w 232"/>
                <a:gd name="T49" fmla="*/ 75 h 256"/>
                <a:gd name="T50" fmla="*/ 52 w 232"/>
                <a:gd name="T51" fmla="*/ 87 h 256"/>
                <a:gd name="T52" fmla="*/ 63 w 232"/>
                <a:gd name="T53" fmla="*/ 87 h 256"/>
                <a:gd name="T54" fmla="*/ 52 w 232"/>
                <a:gd name="T55" fmla="*/ 65 h 256"/>
                <a:gd name="T56" fmla="*/ 108 w 232"/>
                <a:gd name="T57" fmla="*/ 40 h 256"/>
                <a:gd name="T58" fmla="*/ 116 w 232"/>
                <a:gd name="T59" fmla="*/ 56 h 256"/>
                <a:gd name="T60" fmla="*/ 124 w 232"/>
                <a:gd name="T61" fmla="*/ 40 h 256"/>
                <a:gd name="T62" fmla="*/ 180 w 232"/>
                <a:gd name="T63" fmla="*/ 65 h 256"/>
                <a:gd name="T64" fmla="*/ 169 w 232"/>
                <a:gd name="T65" fmla="*/ 87 h 256"/>
                <a:gd name="T66" fmla="*/ 180 w 232"/>
                <a:gd name="T67" fmla="*/ 87 h 256"/>
                <a:gd name="T68" fmla="*/ 192 w 232"/>
                <a:gd name="T69" fmla="*/ 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56">
                  <a:moveTo>
                    <a:pt x="0" y="140"/>
                  </a:move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8" y="38"/>
                    <a:pt x="152" y="26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4" y="4"/>
                    <a:pt x="84" y="8"/>
                  </a:cubicBezTo>
                  <a:cubicBezTo>
                    <a:pt x="84" y="12"/>
                    <a:pt x="88" y="16"/>
                    <a:pt x="92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80" y="26"/>
                    <a:pt x="54" y="38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lose/>
                  <a:moveTo>
                    <a:pt x="216" y="132"/>
                  </a:moveTo>
                  <a:cubicBezTo>
                    <a:pt x="208" y="132"/>
                    <a:pt x="208" y="132"/>
                    <a:pt x="208" y="132"/>
                  </a:cubicBezTo>
                  <a:cubicBezTo>
                    <a:pt x="204" y="132"/>
                    <a:pt x="200" y="136"/>
                    <a:pt x="200" y="140"/>
                  </a:cubicBezTo>
                  <a:cubicBezTo>
                    <a:pt x="200" y="144"/>
                    <a:pt x="204" y="148"/>
                    <a:pt x="208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4" y="169"/>
                    <a:pt x="206" y="189"/>
                    <a:pt x="192" y="205"/>
                  </a:cubicBezTo>
                  <a:cubicBezTo>
                    <a:pt x="192" y="205"/>
                    <a:pt x="192" y="204"/>
                    <a:pt x="191" y="204"/>
                  </a:cubicBezTo>
                  <a:cubicBezTo>
                    <a:pt x="180" y="193"/>
                    <a:pt x="180" y="193"/>
                    <a:pt x="180" y="193"/>
                  </a:cubicBezTo>
                  <a:cubicBezTo>
                    <a:pt x="177" y="190"/>
                    <a:pt x="172" y="190"/>
                    <a:pt x="169" y="193"/>
                  </a:cubicBezTo>
                  <a:cubicBezTo>
                    <a:pt x="166" y="196"/>
                    <a:pt x="166" y="201"/>
                    <a:pt x="169" y="20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0" y="216"/>
                    <a:pt x="181" y="216"/>
                    <a:pt x="181" y="216"/>
                  </a:cubicBezTo>
                  <a:cubicBezTo>
                    <a:pt x="165" y="230"/>
                    <a:pt x="145" y="238"/>
                    <a:pt x="124" y="240"/>
                  </a:cubicBezTo>
                  <a:cubicBezTo>
                    <a:pt x="124" y="228"/>
                    <a:pt x="124" y="228"/>
                    <a:pt x="124" y="228"/>
                  </a:cubicBezTo>
                  <a:cubicBezTo>
                    <a:pt x="124" y="224"/>
                    <a:pt x="120" y="220"/>
                    <a:pt x="116" y="220"/>
                  </a:cubicBezTo>
                  <a:cubicBezTo>
                    <a:pt x="112" y="220"/>
                    <a:pt x="108" y="224"/>
                    <a:pt x="108" y="228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87" y="238"/>
                    <a:pt x="67" y="230"/>
                    <a:pt x="51" y="216"/>
                  </a:cubicBezTo>
                  <a:cubicBezTo>
                    <a:pt x="51" y="216"/>
                    <a:pt x="52" y="216"/>
                    <a:pt x="52" y="215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6" y="201"/>
                    <a:pt x="66" y="196"/>
                    <a:pt x="63" y="193"/>
                  </a:cubicBezTo>
                  <a:cubicBezTo>
                    <a:pt x="60" y="190"/>
                    <a:pt x="55" y="190"/>
                    <a:pt x="52" y="193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4"/>
                    <a:pt x="40" y="205"/>
                    <a:pt x="40" y="205"/>
                  </a:cubicBezTo>
                  <a:cubicBezTo>
                    <a:pt x="26" y="189"/>
                    <a:pt x="18" y="169"/>
                    <a:pt x="1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8" y="148"/>
                    <a:pt x="32" y="144"/>
                    <a:pt x="32" y="140"/>
                  </a:cubicBezTo>
                  <a:cubicBezTo>
                    <a:pt x="32" y="136"/>
                    <a:pt x="28" y="132"/>
                    <a:pt x="24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11"/>
                    <a:pt x="26" y="91"/>
                    <a:pt x="40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6" y="90"/>
                    <a:pt x="58" y="90"/>
                  </a:cubicBezTo>
                  <a:cubicBezTo>
                    <a:pt x="60" y="90"/>
                    <a:pt x="62" y="89"/>
                    <a:pt x="63" y="87"/>
                  </a:cubicBezTo>
                  <a:cubicBezTo>
                    <a:pt x="66" y="84"/>
                    <a:pt x="66" y="79"/>
                    <a:pt x="63" y="7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67" y="50"/>
                    <a:pt x="87" y="42"/>
                    <a:pt x="108" y="4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52"/>
                    <a:pt x="112" y="56"/>
                    <a:pt x="116" y="56"/>
                  </a:cubicBezTo>
                  <a:cubicBezTo>
                    <a:pt x="120" y="56"/>
                    <a:pt x="124" y="52"/>
                    <a:pt x="124" y="48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45" y="42"/>
                    <a:pt x="165" y="50"/>
                    <a:pt x="181" y="64"/>
                  </a:cubicBezTo>
                  <a:cubicBezTo>
                    <a:pt x="181" y="64"/>
                    <a:pt x="180" y="64"/>
                    <a:pt x="180" y="65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6" y="79"/>
                    <a:pt x="166" y="84"/>
                    <a:pt x="169" y="87"/>
                  </a:cubicBezTo>
                  <a:cubicBezTo>
                    <a:pt x="170" y="89"/>
                    <a:pt x="172" y="90"/>
                    <a:pt x="174" y="90"/>
                  </a:cubicBezTo>
                  <a:cubicBezTo>
                    <a:pt x="176" y="90"/>
                    <a:pt x="179" y="89"/>
                    <a:pt x="180" y="87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2" y="76"/>
                    <a:pt x="192" y="75"/>
                    <a:pt x="192" y="75"/>
                  </a:cubicBezTo>
                  <a:cubicBezTo>
                    <a:pt x="206" y="91"/>
                    <a:pt x="214" y="111"/>
                    <a:pt x="216" y="1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935" y="1287"/>
              <a:ext cx="30" cy="69"/>
            </a:xfrm>
            <a:custGeom>
              <a:avLst/>
              <a:gdLst>
                <a:gd name="T0" fmla="*/ 24 w 32"/>
                <a:gd name="T1" fmla="*/ 42 h 72"/>
                <a:gd name="T2" fmla="*/ 24 w 32"/>
                <a:gd name="T3" fmla="*/ 8 h 72"/>
                <a:gd name="T4" fmla="*/ 16 w 32"/>
                <a:gd name="T5" fmla="*/ 0 h 72"/>
                <a:gd name="T6" fmla="*/ 8 w 32"/>
                <a:gd name="T7" fmla="*/ 8 h 72"/>
                <a:gd name="T8" fmla="*/ 8 w 32"/>
                <a:gd name="T9" fmla="*/ 42 h 72"/>
                <a:gd name="T10" fmla="*/ 0 w 32"/>
                <a:gd name="T11" fmla="*/ 56 h 72"/>
                <a:gd name="T12" fmla="*/ 16 w 32"/>
                <a:gd name="T13" fmla="*/ 72 h 72"/>
                <a:gd name="T14" fmla="*/ 32 w 32"/>
                <a:gd name="T15" fmla="*/ 56 h 72"/>
                <a:gd name="T16" fmla="*/ 24 w 32"/>
                <a:gd name="T1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2">
                  <a:moveTo>
                    <a:pt x="24" y="42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ubicBezTo>
                    <a:pt x="25" y="72"/>
                    <a:pt x="32" y="65"/>
                    <a:pt x="32" y="56"/>
                  </a:cubicBezTo>
                  <a:cubicBezTo>
                    <a:pt x="32" y="50"/>
                    <a:pt x="29" y="45"/>
                    <a:pt x="24" y="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3563" name="Group 143"/>
          <p:cNvGrpSpPr>
            <a:grpSpLocks noChangeAspect="1"/>
          </p:cNvGrpSpPr>
          <p:nvPr/>
        </p:nvGrpSpPr>
        <p:grpSpPr bwMode="auto">
          <a:xfrm>
            <a:off x="4932363" y="3795713"/>
            <a:ext cx="385762" cy="387350"/>
            <a:chOff x="5228" y="1717"/>
            <a:chExt cx="243" cy="244"/>
          </a:xfrm>
        </p:grpSpPr>
        <p:sp>
          <p:nvSpPr>
            <p:cNvPr id="23572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5228" y="1717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/>
            <p:cNvSpPr>
              <a:spLocks noEditPoints="1"/>
            </p:cNvSpPr>
            <p:nvPr/>
          </p:nvSpPr>
          <p:spPr bwMode="auto">
            <a:xfrm>
              <a:off x="5228" y="1717"/>
              <a:ext cx="244" cy="245"/>
            </a:xfrm>
            <a:custGeom>
              <a:avLst/>
              <a:gdLst>
                <a:gd name="T0" fmla="*/ 48 w 256"/>
                <a:gd name="T1" fmla="*/ 216 h 256"/>
                <a:gd name="T2" fmla="*/ 86 w 256"/>
                <a:gd name="T3" fmla="*/ 197 h 256"/>
                <a:gd name="T4" fmla="*/ 152 w 256"/>
                <a:gd name="T5" fmla="*/ 222 h 256"/>
                <a:gd name="T6" fmla="*/ 192 w 256"/>
                <a:gd name="T7" fmla="*/ 256 h 256"/>
                <a:gd name="T8" fmla="*/ 232 w 256"/>
                <a:gd name="T9" fmla="*/ 216 h 256"/>
                <a:gd name="T10" fmla="*/ 192 w 256"/>
                <a:gd name="T11" fmla="*/ 176 h 256"/>
                <a:gd name="T12" fmla="*/ 154 w 256"/>
                <a:gd name="T13" fmla="*/ 205 h 256"/>
                <a:gd name="T14" fmla="*/ 94 w 256"/>
                <a:gd name="T15" fmla="*/ 183 h 256"/>
                <a:gd name="T16" fmla="*/ 96 w 256"/>
                <a:gd name="T17" fmla="*/ 168 h 256"/>
                <a:gd name="T18" fmla="*/ 88 w 256"/>
                <a:gd name="T19" fmla="*/ 141 h 256"/>
                <a:gd name="T20" fmla="*/ 161 w 256"/>
                <a:gd name="T21" fmla="*/ 96 h 256"/>
                <a:gd name="T22" fmla="*/ 200 w 256"/>
                <a:gd name="T23" fmla="*/ 112 h 256"/>
                <a:gd name="T24" fmla="*/ 256 w 256"/>
                <a:gd name="T25" fmla="*/ 56 h 256"/>
                <a:gd name="T26" fmla="*/ 200 w 256"/>
                <a:gd name="T27" fmla="*/ 0 h 256"/>
                <a:gd name="T28" fmla="*/ 144 w 256"/>
                <a:gd name="T29" fmla="*/ 56 h 256"/>
                <a:gd name="T30" fmla="*/ 151 w 256"/>
                <a:gd name="T31" fmla="*/ 84 h 256"/>
                <a:gd name="T32" fmla="*/ 76 w 256"/>
                <a:gd name="T33" fmla="*/ 129 h 256"/>
                <a:gd name="T34" fmla="*/ 48 w 256"/>
                <a:gd name="T35" fmla="*/ 120 h 256"/>
                <a:gd name="T36" fmla="*/ 0 w 256"/>
                <a:gd name="T37" fmla="*/ 168 h 256"/>
                <a:gd name="T38" fmla="*/ 48 w 256"/>
                <a:gd name="T39" fmla="*/ 216 h 256"/>
                <a:gd name="T40" fmla="*/ 192 w 256"/>
                <a:gd name="T41" fmla="*/ 192 h 256"/>
                <a:gd name="T42" fmla="*/ 216 w 256"/>
                <a:gd name="T43" fmla="*/ 216 h 256"/>
                <a:gd name="T44" fmla="*/ 192 w 256"/>
                <a:gd name="T45" fmla="*/ 240 h 256"/>
                <a:gd name="T46" fmla="*/ 168 w 256"/>
                <a:gd name="T47" fmla="*/ 216 h 256"/>
                <a:gd name="T48" fmla="*/ 192 w 256"/>
                <a:gd name="T49" fmla="*/ 192 h 256"/>
                <a:gd name="T50" fmla="*/ 200 w 256"/>
                <a:gd name="T51" fmla="*/ 16 h 256"/>
                <a:gd name="T52" fmla="*/ 240 w 256"/>
                <a:gd name="T53" fmla="*/ 56 h 256"/>
                <a:gd name="T54" fmla="*/ 200 w 256"/>
                <a:gd name="T55" fmla="*/ 96 h 256"/>
                <a:gd name="T56" fmla="*/ 160 w 256"/>
                <a:gd name="T57" fmla="*/ 56 h 256"/>
                <a:gd name="T58" fmla="*/ 200 w 256"/>
                <a:gd name="T59" fmla="*/ 16 h 256"/>
                <a:gd name="T60" fmla="*/ 48 w 256"/>
                <a:gd name="T61" fmla="*/ 136 h 256"/>
                <a:gd name="T62" fmla="*/ 80 w 256"/>
                <a:gd name="T63" fmla="*/ 168 h 256"/>
                <a:gd name="T64" fmla="*/ 48 w 256"/>
                <a:gd name="T65" fmla="*/ 200 h 256"/>
                <a:gd name="T66" fmla="*/ 16 w 256"/>
                <a:gd name="T67" fmla="*/ 168 h 256"/>
                <a:gd name="T68" fmla="*/ 48 w 256"/>
                <a:gd name="T6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48" y="216"/>
                  </a:moveTo>
                  <a:cubicBezTo>
                    <a:pt x="63" y="216"/>
                    <a:pt x="77" y="209"/>
                    <a:pt x="86" y="197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5" y="241"/>
                    <a:pt x="172" y="256"/>
                    <a:pt x="192" y="256"/>
                  </a:cubicBezTo>
                  <a:cubicBezTo>
                    <a:pt x="214" y="256"/>
                    <a:pt x="232" y="238"/>
                    <a:pt x="232" y="216"/>
                  </a:cubicBezTo>
                  <a:cubicBezTo>
                    <a:pt x="232" y="194"/>
                    <a:pt x="214" y="176"/>
                    <a:pt x="192" y="176"/>
                  </a:cubicBezTo>
                  <a:cubicBezTo>
                    <a:pt x="174" y="176"/>
                    <a:pt x="158" y="188"/>
                    <a:pt x="154" y="20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78"/>
                    <a:pt x="96" y="173"/>
                    <a:pt x="96" y="168"/>
                  </a:cubicBezTo>
                  <a:cubicBezTo>
                    <a:pt x="96" y="158"/>
                    <a:pt x="93" y="149"/>
                    <a:pt x="88" y="141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1" y="106"/>
                    <a:pt x="185" y="112"/>
                    <a:pt x="200" y="112"/>
                  </a:cubicBezTo>
                  <a:cubicBezTo>
                    <a:pt x="231" y="112"/>
                    <a:pt x="256" y="87"/>
                    <a:pt x="256" y="56"/>
                  </a:cubicBezTo>
                  <a:cubicBezTo>
                    <a:pt x="256" y="25"/>
                    <a:pt x="231" y="0"/>
                    <a:pt x="200" y="0"/>
                  </a:cubicBezTo>
                  <a:cubicBezTo>
                    <a:pt x="169" y="0"/>
                    <a:pt x="144" y="25"/>
                    <a:pt x="144" y="56"/>
                  </a:cubicBezTo>
                  <a:cubicBezTo>
                    <a:pt x="144" y="66"/>
                    <a:pt x="147" y="76"/>
                    <a:pt x="151" y="84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23"/>
                    <a:pt x="58" y="120"/>
                    <a:pt x="48" y="120"/>
                  </a:cubicBezTo>
                  <a:cubicBezTo>
                    <a:pt x="22" y="120"/>
                    <a:pt x="0" y="142"/>
                    <a:pt x="0" y="168"/>
                  </a:cubicBezTo>
                  <a:cubicBezTo>
                    <a:pt x="0" y="194"/>
                    <a:pt x="22" y="216"/>
                    <a:pt x="48" y="216"/>
                  </a:cubicBezTo>
                  <a:close/>
                  <a:moveTo>
                    <a:pt x="192" y="192"/>
                  </a:moveTo>
                  <a:cubicBezTo>
                    <a:pt x="205" y="192"/>
                    <a:pt x="216" y="203"/>
                    <a:pt x="216" y="216"/>
                  </a:cubicBezTo>
                  <a:cubicBezTo>
                    <a:pt x="216" y="229"/>
                    <a:pt x="205" y="240"/>
                    <a:pt x="192" y="240"/>
                  </a:cubicBezTo>
                  <a:cubicBezTo>
                    <a:pt x="179" y="240"/>
                    <a:pt x="168" y="229"/>
                    <a:pt x="168" y="216"/>
                  </a:cubicBezTo>
                  <a:cubicBezTo>
                    <a:pt x="168" y="203"/>
                    <a:pt x="179" y="192"/>
                    <a:pt x="192" y="192"/>
                  </a:cubicBezTo>
                  <a:close/>
                  <a:moveTo>
                    <a:pt x="200" y="16"/>
                  </a:moveTo>
                  <a:cubicBezTo>
                    <a:pt x="222" y="16"/>
                    <a:pt x="240" y="34"/>
                    <a:pt x="240" y="56"/>
                  </a:cubicBezTo>
                  <a:cubicBezTo>
                    <a:pt x="240" y="78"/>
                    <a:pt x="222" y="96"/>
                    <a:pt x="200" y="96"/>
                  </a:cubicBezTo>
                  <a:cubicBezTo>
                    <a:pt x="178" y="96"/>
                    <a:pt x="160" y="78"/>
                    <a:pt x="160" y="56"/>
                  </a:cubicBezTo>
                  <a:cubicBezTo>
                    <a:pt x="160" y="34"/>
                    <a:pt x="178" y="16"/>
                    <a:pt x="200" y="16"/>
                  </a:cubicBezTo>
                  <a:close/>
                  <a:moveTo>
                    <a:pt x="48" y="136"/>
                  </a:moveTo>
                  <a:cubicBezTo>
                    <a:pt x="66" y="136"/>
                    <a:pt x="80" y="150"/>
                    <a:pt x="80" y="168"/>
                  </a:cubicBezTo>
                  <a:cubicBezTo>
                    <a:pt x="80" y="186"/>
                    <a:pt x="66" y="200"/>
                    <a:pt x="48" y="200"/>
                  </a:cubicBezTo>
                  <a:cubicBezTo>
                    <a:pt x="30" y="200"/>
                    <a:pt x="16" y="186"/>
                    <a:pt x="16" y="168"/>
                  </a:cubicBezTo>
                  <a:cubicBezTo>
                    <a:pt x="16" y="150"/>
                    <a:pt x="30" y="136"/>
                    <a:pt x="48" y="1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3564" name="Group 125"/>
          <p:cNvGrpSpPr>
            <a:grpSpLocks noChangeAspect="1"/>
          </p:cNvGrpSpPr>
          <p:nvPr/>
        </p:nvGrpSpPr>
        <p:grpSpPr bwMode="auto">
          <a:xfrm>
            <a:off x="5003800" y="2787650"/>
            <a:ext cx="314325" cy="387350"/>
            <a:chOff x="3101" y="1717"/>
            <a:chExt cx="198" cy="244"/>
          </a:xfrm>
        </p:grpSpPr>
        <p:sp>
          <p:nvSpPr>
            <p:cNvPr id="23569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101" y="1717"/>
              <a:ext cx="1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6"/>
            <p:cNvSpPr>
              <a:spLocks noEditPoints="1"/>
            </p:cNvSpPr>
            <p:nvPr/>
          </p:nvSpPr>
          <p:spPr bwMode="auto">
            <a:xfrm>
              <a:off x="3101" y="1717"/>
              <a:ext cx="199" cy="245"/>
            </a:xfrm>
            <a:custGeom>
              <a:avLst/>
              <a:gdLst>
                <a:gd name="T0" fmla="*/ 32 w 208"/>
                <a:gd name="T1" fmla="*/ 72 h 256"/>
                <a:gd name="T2" fmla="*/ 32 w 208"/>
                <a:gd name="T3" fmla="*/ 128 h 256"/>
                <a:gd name="T4" fmla="*/ 8 w 208"/>
                <a:gd name="T5" fmla="*/ 128 h 256"/>
                <a:gd name="T6" fmla="*/ 0 w 208"/>
                <a:gd name="T7" fmla="*/ 136 h 256"/>
                <a:gd name="T8" fmla="*/ 0 w 208"/>
                <a:gd name="T9" fmla="*/ 248 h 256"/>
                <a:gd name="T10" fmla="*/ 8 w 208"/>
                <a:gd name="T11" fmla="*/ 256 h 256"/>
                <a:gd name="T12" fmla="*/ 200 w 208"/>
                <a:gd name="T13" fmla="*/ 256 h 256"/>
                <a:gd name="T14" fmla="*/ 208 w 208"/>
                <a:gd name="T15" fmla="*/ 248 h 256"/>
                <a:gd name="T16" fmla="*/ 208 w 208"/>
                <a:gd name="T17" fmla="*/ 136 h 256"/>
                <a:gd name="T18" fmla="*/ 200 w 208"/>
                <a:gd name="T19" fmla="*/ 128 h 256"/>
                <a:gd name="T20" fmla="*/ 176 w 208"/>
                <a:gd name="T21" fmla="*/ 128 h 256"/>
                <a:gd name="T22" fmla="*/ 176 w 208"/>
                <a:gd name="T23" fmla="*/ 72 h 256"/>
                <a:gd name="T24" fmla="*/ 104 w 208"/>
                <a:gd name="T25" fmla="*/ 0 h 256"/>
                <a:gd name="T26" fmla="*/ 32 w 208"/>
                <a:gd name="T27" fmla="*/ 72 h 256"/>
                <a:gd name="T28" fmla="*/ 192 w 208"/>
                <a:gd name="T29" fmla="*/ 240 h 256"/>
                <a:gd name="T30" fmla="*/ 16 w 208"/>
                <a:gd name="T31" fmla="*/ 240 h 256"/>
                <a:gd name="T32" fmla="*/ 16 w 208"/>
                <a:gd name="T33" fmla="*/ 144 h 256"/>
                <a:gd name="T34" fmla="*/ 192 w 208"/>
                <a:gd name="T35" fmla="*/ 144 h 256"/>
                <a:gd name="T36" fmla="*/ 192 w 208"/>
                <a:gd name="T37" fmla="*/ 240 h 256"/>
                <a:gd name="T38" fmla="*/ 104 w 208"/>
                <a:gd name="T39" fmla="*/ 16 h 256"/>
                <a:gd name="T40" fmla="*/ 160 w 208"/>
                <a:gd name="T41" fmla="*/ 72 h 256"/>
                <a:gd name="T42" fmla="*/ 160 w 208"/>
                <a:gd name="T43" fmla="*/ 128 h 256"/>
                <a:gd name="T44" fmla="*/ 48 w 208"/>
                <a:gd name="T45" fmla="*/ 128 h 256"/>
                <a:gd name="T46" fmla="*/ 48 w 208"/>
                <a:gd name="T47" fmla="*/ 72 h 256"/>
                <a:gd name="T48" fmla="*/ 104 w 208"/>
                <a:gd name="T4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256">
                  <a:moveTo>
                    <a:pt x="32" y="72"/>
                  </a:moveTo>
                  <a:cubicBezTo>
                    <a:pt x="32" y="128"/>
                    <a:pt x="32" y="128"/>
                    <a:pt x="32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32"/>
                    <a:pt x="0" y="13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00" y="256"/>
                    <a:pt x="200" y="256"/>
                    <a:pt x="200" y="256"/>
                  </a:cubicBezTo>
                  <a:cubicBezTo>
                    <a:pt x="204" y="256"/>
                    <a:pt x="208" y="252"/>
                    <a:pt x="208" y="24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8" y="132"/>
                    <a:pt x="204" y="128"/>
                    <a:pt x="200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32"/>
                    <a:pt x="144" y="0"/>
                    <a:pt x="104" y="0"/>
                  </a:cubicBezTo>
                  <a:cubicBezTo>
                    <a:pt x="64" y="0"/>
                    <a:pt x="32" y="32"/>
                    <a:pt x="32" y="72"/>
                  </a:cubicBezTo>
                  <a:close/>
                  <a:moveTo>
                    <a:pt x="192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92" y="240"/>
                  </a:lnTo>
                  <a:close/>
                  <a:moveTo>
                    <a:pt x="104" y="16"/>
                  </a:moveTo>
                  <a:cubicBezTo>
                    <a:pt x="135" y="16"/>
                    <a:pt x="160" y="41"/>
                    <a:pt x="160" y="7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41"/>
                    <a:pt x="73" y="16"/>
                    <a:pt x="104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7" name="Freeform 127"/>
            <p:cNvSpPr>
              <a:spLocks noEditPoints="1"/>
            </p:cNvSpPr>
            <p:nvPr/>
          </p:nvSpPr>
          <p:spPr bwMode="auto">
            <a:xfrm>
              <a:off x="3178" y="1870"/>
              <a:ext cx="45" cy="61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6 w 48"/>
                <a:gd name="T5" fmla="*/ 47 h 64"/>
                <a:gd name="T6" fmla="*/ 16 w 48"/>
                <a:gd name="T7" fmla="*/ 56 h 64"/>
                <a:gd name="T8" fmla="*/ 24 w 48"/>
                <a:gd name="T9" fmla="*/ 64 h 64"/>
                <a:gd name="T10" fmla="*/ 32 w 48"/>
                <a:gd name="T11" fmla="*/ 56 h 64"/>
                <a:gd name="T12" fmla="*/ 32 w 48"/>
                <a:gd name="T13" fmla="*/ 47 h 64"/>
                <a:gd name="T14" fmla="*/ 48 w 48"/>
                <a:gd name="T15" fmla="*/ 24 h 64"/>
                <a:gd name="T16" fmla="*/ 24 w 48"/>
                <a:gd name="T17" fmla="*/ 0 h 64"/>
                <a:gd name="T18" fmla="*/ 24 w 48"/>
                <a:gd name="T19" fmla="*/ 32 h 64"/>
                <a:gd name="T20" fmla="*/ 16 w 48"/>
                <a:gd name="T21" fmla="*/ 24 h 64"/>
                <a:gd name="T22" fmla="*/ 24 w 48"/>
                <a:gd name="T23" fmla="*/ 16 h 64"/>
                <a:gd name="T24" fmla="*/ 32 w 48"/>
                <a:gd name="T25" fmla="*/ 24 h 64"/>
                <a:gd name="T26" fmla="*/ 24 w 48"/>
                <a:gd name="T2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6" y="4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20" y="64"/>
                    <a:pt x="24" y="64"/>
                  </a:cubicBezTo>
                  <a:cubicBezTo>
                    <a:pt x="28" y="64"/>
                    <a:pt x="32" y="60"/>
                    <a:pt x="32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1" y="43"/>
                    <a:pt x="48" y="3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3565" name="Group 253"/>
          <p:cNvGrpSpPr>
            <a:grpSpLocks noChangeAspect="1"/>
          </p:cNvGrpSpPr>
          <p:nvPr/>
        </p:nvGrpSpPr>
        <p:grpSpPr bwMode="auto">
          <a:xfrm>
            <a:off x="1258888" y="3795713"/>
            <a:ext cx="292100" cy="387350"/>
            <a:chOff x="3108" y="2645"/>
            <a:chExt cx="184" cy="244"/>
          </a:xfrm>
        </p:grpSpPr>
        <p:sp>
          <p:nvSpPr>
            <p:cNvPr id="23566" name="AutoShape 252"/>
            <p:cNvSpPr>
              <a:spLocks noChangeAspect="1" noChangeArrowheads="1" noTextEdit="1"/>
            </p:cNvSpPr>
            <p:nvPr/>
          </p:nvSpPr>
          <p:spPr bwMode="auto">
            <a:xfrm>
              <a:off x="3108" y="2645"/>
              <a:ext cx="18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3107" y="2645"/>
              <a:ext cx="184" cy="245"/>
            </a:xfrm>
            <a:custGeom>
              <a:avLst/>
              <a:gdLst>
                <a:gd name="T0" fmla="*/ 184 w 192"/>
                <a:gd name="T1" fmla="*/ 256 h 256"/>
                <a:gd name="T2" fmla="*/ 192 w 192"/>
                <a:gd name="T3" fmla="*/ 248 h 256"/>
                <a:gd name="T4" fmla="*/ 192 w 192"/>
                <a:gd name="T5" fmla="*/ 32 h 256"/>
                <a:gd name="T6" fmla="*/ 184 w 192"/>
                <a:gd name="T7" fmla="*/ 24 h 256"/>
                <a:gd name="T8" fmla="*/ 145 w 192"/>
                <a:gd name="T9" fmla="*/ 24 h 256"/>
                <a:gd name="T10" fmla="*/ 135 w 192"/>
                <a:gd name="T11" fmla="*/ 4 h 256"/>
                <a:gd name="T12" fmla="*/ 128 w 192"/>
                <a:gd name="T13" fmla="*/ 0 h 256"/>
                <a:gd name="T14" fmla="*/ 64 w 192"/>
                <a:gd name="T15" fmla="*/ 0 h 256"/>
                <a:gd name="T16" fmla="*/ 57 w 192"/>
                <a:gd name="T17" fmla="*/ 4 h 256"/>
                <a:gd name="T18" fmla="*/ 47 w 192"/>
                <a:gd name="T19" fmla="*/ 24 h 256"/>
                <a:gd name="T20" fmla="*/ 8 w 192"/>
                <a:gd name="T21" fmla="*/ 24 h 256"/>
                <a:gd name="T22" fmla="*/ 0 w 192"/>
                <a:gd name="T23" fmla="*/ 32 h 256"/>
                <a:gd name="T24" fmla="*/ 0 w 192"/>
                <a:gd name="T25" fmla="*/ 248 h 256"/>
                <a:gd name="T26" fmla="*/ 8 w 192"/>
                <a:gd name="T27" fmla="*/ 256 h 256"/>
                <a:gd name="T28" fmla="*/ 184 w 192"/>
                <a:gd name="T29" fmla="*/ 256 h 256"/>
                <a:gd name="T30" fmla="*/ 69 w 192"/>
                <a:gd name="T31" fmla="*/ 16 h 256"/>
                <a:gd name="T32" fmla="*/ 123 w 192"/>
                <a:gd name="T33" fmla="*/ 16 h 256"/>
                <a:gd name="T34" fmla="*/ 139 w 192"/>
                <a:gd name="T35" fmla="*/ 48 h 256"/>
                <a:gd name="T36" fmla="*/ 53 w 192"/>
                <a:gd name="T37" fmla="*/ 48 h 256"/>
                <a:gd name="T38" fmla="*/ 69 w 192"/>
                <a:gd name="T39" fmla="*/ 16 h 256"/>
                <a:gd name="T40" fmla="*/ 16 w 192"/>
                <a:gd name="T41" fmla="*/ 40 h 256"/>
                <a:gd name="T42" fmla="*/ 39 w 192"/>
                <a:gd name="T43" fmla="*/ 40 h 256"/>
                <a:gd name="T44" fmla="*/ 33 w 192"/>
                <a:gd name="T45" fmla="*/ 52 h 256"/>
                <a:gd name="T46" fmla="*/ 33 w 192"/>
                <a:gd name="T47" fmla="*/ 60 h 256"/>
                <a:gd name="T48" fmla="*/ 40 w 192"/>
                <a:gd name="T49" fmla="*/ 64 h 256"/>
                <a:gd name="T50" fmla="*/ 152 w 192"/>
                <a:gd name="T51" fmla="*/ 64 h 256"/>
                <a:gd name="T52" fmla="*/ 152 w 192"/>
                <a:gd name="T53" fmla="*/ 64 h 256"/>
                <a:gd name="T54" fmla="*/ 160 w 192"/>
                <a:gd name="T55" fmla="*/ 56 h 256"/>
                <a:gd name="T56" fmla="*/ 159 w 192"/>
                <a:gd name="T57" fmla="*/ 51 h 256"/>
                <a:gd name="T58" fmla="*/ 153 w 192"/>
                <a:gd name="T59" fmla="*/ 40 h 256"/>
                <a:gd name="T60" fmla="*/ 176 w 192"/>
                <a:gd name="T61" fmla="*/ 40 h 256"/>
                <a:gd name="T62" fmla="*/ 176 w 192"/>
                <a:gd name="T63" fmla="*/ 240 h 256"/>
                <a:gd name="T64" fmla="*/ 16 w 192"/>
                <a:gd name="T65" fmla="*/ 240 h 256"/>
                <a:gd name="T66" fmla="*/ 16 w 192"/>
                <a:gd name="T67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256">
                  <a:moveTo>
                    <a:pt x="184" y="256"/>
                  </a:move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lnTo>
                    <a:pt x="184" y="256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7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3160" y="2751"/>
              <a:ext cx="78" cy="55"/>
            </a:xfrm>
            <a:custGeom>
              <a:avLst/>
              <a:gdLst>
                <a:gd name="T0" fmla="*/ 67 w 82"/>
                <a:gd name="T1" fmla="*/ 3 h 57"/>
                <a:gd name="T2" fmla="*/ 33 w 82"/>
                <a:gd name="T3" fmla="*/ 38 h 57"/>
                <a:gd name="T4" fmla="*/ 15 w 82"/>
                <a:gd name="T5" fmla="*/ 19 h 57"/>
                <a:gd name="T6" fmla="*/ 3 w 82"/>
                <a:gd name="T7" fmla="*/ 19 h 57"/>
                <a:gd name="T8" fmla="*/ 3 w 82"/>
                <a:gd name="T9" fmla="*/ 31 h 57"/>
                <a:gd name="T10" fmla="*/ 27 w 82"/>
                <a:gd name="T11" fmla="*/ 55 h 57"/>
                <a:gd name="T12" fmla="*/ 33 w 82"/>
                <a:gd name="T13" fmla="*/ 57 h 57"/>
                <a:gd name="T14" fmla="*/ 39 w 82"/>
                <a:gd name="T15" fmla="*/ 55 h 57"/>
                <a:gd name="T16" fmla="*/ 79 w 82"/>
                <a:gd name="T17" fmla="*/ 15 h 57"/>
                <a:gd name="T18" fmla="*/ 79 w 82"/>
                <a:gd name="T19" fmla="*/ 3 h 57"/>
                <a:gd name="T20" fmla="*/ 67 w 82"/>
                <a:gd name="T21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67" y="3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Installing ELK on your own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Prototype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Installing ELK stack on a single server – 1hr</a:t>
            </a:r>
          </a:p>
          <a:p>
            <a:r>
              <a:rPr lang="en-US" altLang="en-US" dirty="0">
                <a:ea typeface="ＭＳ Ｐゴシック" charset="-128"/>
              </a:rPr>
              <a:t>Shipping one type of </a:t>
            </a:r>
            <a:r>
              <a:rPr lang="en-US" altLang="en-US" dirty="0" smtClean="0">
                <a:ea typeface="ＭＳ Ｐゴシック" charset="-128"/>
              </a:rPr>
              <a:t>log </a:t>
            </a:r>
            <a:r>
              <a:rPr lang="en-US" altLang="en-US" dirty="0">
                <a:ea typeface="ＭＳ Ｐゴシック" charset="-128"/>
              </a:rPr>
              <a:t>– 1hr</a:t>
            </a:r>
          </a:p>
          <a:p>
            <a:r>
              <a:rPr lang="en-US" altLang="en-US" dirty="0">
                <a:ea typeface="ＭＳ Ｐゴシック" charset="-128"/>
              </a:rPr>
              <a:t>Log parsing – 2 </a:t>
            </a:r>
            <a:r>
              <a:rPr lang="en-US" altLang="en-US" dirty="0" err="1">
                <a:ea typeface="ＭＳ Ｐゴシック" charset="-128"/>
              </a:rPr>
              <a:t>hr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Building </a:t>
            </a:r>
            <a:r>
              <a:rPr lang="en-US" altLang="en-US" dirty="0" err="1">
                <a:ea typeface="ＭＳ Ｐゴシック" charset="-128"/>
              </a:rPr>
              <a:t>Kibana</a:t>
            </a:r>
            <a:r>
              <a:rPr lang="en-US" altLang="en-US" dirty="0">
                <a:ea typeface="ＭＳ Ｐゴシック" charset="-128"/>
              </a:rPr>
              <a:t> Dashboard – 2hr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6 hours to get a simple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Turning ELK Production ready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1555750"/>
            <a:ext cx="3268663" cy="741363"/>
            <a:chOff x="1305331" y="1555651"/>
            <a:chExt cx="3268928" cy="740490"/>
          </a:xfrm>
        </p:grpSpPr>
        <p:sp>
          <p:nvSpPr>
            <p:cNvPr id="5" name="Oval 4"/>
            <p:cNvSpPr/>
            <p:nvPr/>
          </p:nvSpPr>
          <p:spPr>
            <a:xfrm>
              <a:off x="1305331" y="1650789"/>
              <a:ext cx="633464" cy="63266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516" y="1555651"/>
              <a:ext cx="2522743" cy="3694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OS Level Optimization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516" y="1834722"/>
              <a:ext cx="2522743" cy="461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Elasticsearch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require a lot of OS level optimization in order to run properly.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49806" y="1676159"/>
              <a:ext cx="184165" cy="5835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HK" altLang="en-US" sz="3200" dirty="0">
                <a:solidFill>
                  <a:schemeClr val="bg1">
                    <a:lumMod val="9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Elastic</a:t>
            </a:r>
            <a:r>
              <a:rPr lang="en-US" altLang="zh-HK" sz="4000" dirty="0" err="1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search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60450" y="3608388"/>
            <a:ext cx="3268663" cy="925512"/>
            <a:chOff x="1305331" y="1555651"/>
            <a:chExt cx="3268928" cy="926113"/>
          </a:xfrm>
        </p:grpSpPr>
        <p:sp>
          <p:nvSpPr>
            <p:cNvPr id="36" name="Oval 35"/>
            <p:cNvSpPr/>
            <p:nvPr/>
          </p:nvSpPr>
          <p:spPr>
            <a:xfrm>
              <a:off x="1305331" y="1650963"/>
              <a:ext cx="633464" cy="63382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516" y="1555651"/>
              <a:ext cx="2522743" cy="3701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Shard Allocation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1516" y="1835232"/>
              <a:ext cx="2522743" cy="6465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Optimizing insert and query times can be tricky and require a lot of attention.</a:t>
              </a: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060450" y="2582863"/>
            <a:ext cx="3268663" cy="925512"/>
            <a:chOff x="1305331" y="1555651"/>
            <a:chExt cx="3268928" cy="926999"/>
          </a:xfrm>
        </p:grpSpPr>
        <p:sp>
          <p:nvSpPr>
            <p:cNvPr id="41" name="Oval 40"/>
            <p:cNvSpPr/>
            <p:nvPr/>
          </p:nvSpPr>
          <p:spPr>
            <a:xfrm>
              <a:off x="1305331" y="1651054"/>
              <a:ext cx="633464" cy="6328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1516" y="1555651"/>
              <a:ext cx="2522743" cy="36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Index Management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1516" y="1835500"/>
              <a:ext cx="2522743" cy="647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Because deletion is an expensive operation Index management is required for log analytics solutions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787900" y="1563688"/>
            <a:ext cx="3587750" cy="749300"/>
            <a:chOff x="1261891" y="1563542"/>
            <a:chExt cx="3236491" cy="749776"/>
          </a:xfrm>
        </p:grpSpPr>
        <p:sp>
          <p:nvSpPr>
            <p:cNvPr id="46" name="Oval 45"/>
            <p:cNvSpPr/>
            <p:nvPr/>
          </p:nvSpPr>
          <p:spPr>
            <a:xfrm>
              <a:off x="1261891" y="1635024"/>
              <a:ext cx="632977" cy="63381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6497" y="1563542"/>
              <a:ext cx="2521885" cy="3701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Zone awareness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6497" y="1851062"/>
              <a:ext cx="2521885" cy="4622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This is specific for AWS and required to achieve high availability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30763" y="3608388"/>
            <a:ext cx="3270250" cy="925731"/>
            <a:chOff x="1305331" y="1555651"/>
            <a:chExt cx="3268928" cy="925742"/>
          </a:xfrm>
        </p:grpSpPr>
        <p:sp>
          <p:nvSpPr>
            <p:cNvPr id="51" name="Oval 50"/>
            <p:cNvSpPr/>
            <p:nvPr/>
          </p:nvSpPr>
          <p:spPr>
            <a:xfrm>
              <a:off x="1305331" y="1650902"/>
              <a:ext cx="633156" cy="6334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1154" y="1555651"/>
              <a:ext cx="2523105" cy="3698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Cluster Topology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51154" y="1835054"/>
              <a:ext cx="2523105" cy="6463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Elasticsearch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clusters require 3 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Master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nodes, Data nodes and Client nodes.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30763" y="2582863"/>
            <a:ext cx="3270250" cy="727075"/>
            <a:chOff x="1305331" y="1555651"/>
            <a:chExt cx="3268928" cy="728070"/>
          </a:xfrm>
        </p:grpSpPr>
        <p:sp>
          <p:nvSpPr>
            <p:cNvPr id="56" name="Oval 55"/>
            <p:cNvSpPr/>
            <p:nvPr/>
          </p:nvSpPr>
          <p:spPr>
            <a:xfrm>
              <a:off x="1305331" y="1651031"/>
              <a:ext cx="633156" cy="63269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154" y="1555651"/>
              <a:ext cx="2523105" cy="3688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Bulk inserts Optimization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154" y="1835433"/>
              <a:ext cx="2523105" cy="2766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Optimizing insert time and latency</a:t>
              </a:r>
            </a:p>
          </p:txBody>
        </p:sp>
      </p:grpSp>
      <p:grpSp>
        <p:nvGrpSpPr>
          <p:cNvPr id="27656" name="Group 76"/>
          <p:cNvGrpSpPr>
            <a:grpSpLocks noChangeAspect="1"/>
          </p:cNvGrpSpPr>
          <p:nvPr/>
        </p:nvGrpSpPr>
        <p:grpSpPr bwMode="auto">
          <a:xfrm>
            <a:off x="4932363" y="1779588"/>
            <a:ext cx="385762" cy="385762"/>
            <a:chOff x="2484" y="1207"/>
            <a:chExt cx="243" cy="243"/>
          </a:xfrm>
        </p:grpSpPr>
        <p:sp>
          <p:nvSpPr>
            <p:cNvPr id="27676" name="AutoShape 75"/>
            <p:cNvSpPr>
              <a:spLocks noChangeAspect="1" noChangeArrowheads="1" noTextEdit="1"/>
            </p:cNvSpPr>
            <p:nvPr/>
          </p:nvSpPr>
          <p:spPr bwMode="auto">
            <a:xfrm>
              <a:off x="2484" y="1207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7"/>
            <p:cNvSpPr>
              <a:spLocks noEditPoints="1"/>
            </p:cNvSpPr>
            <p:nvPr/>
          </p:nvSpPr>
          <p:spPr bwMode="auto">
            <a:xfrm>
              <a:off x="2507" y="1230"/>
              <a:ext cx="198" cy="221"/>
            </a:xfrm>
            <a:custGeom>
              <a:avLst/>
              <a:gdLst>
                <a:gd name="T0" fmla="*/ 208 w 208"/>
                <a:gd name="T1" fmla="*/ 104 h 232"/>
                <a:gd name="T2" fmla="*/ 104 w 208"/>
                <a:gd name="T3" fmla="*/ 0 h 232"/>
                <a:gd name="T4" fmla="*/ 0 w 208"/>
                <a:gd name="T5" fmla="*/ 104 h 232"/>
                <a:gd name="T6" fmla="*/ 54 w 208"/>
                <a:gd name="T7" fmla="*/ 195 h 232"/>
                <a:gd name="T8" fmla="*/ 30 w 208"/>
                <a:gd name="T9" fmla="*/ 218 h 232"/>
                <a:gd name="T10" fmla="*/ 30 w 208"/>
                <a:gd name="T11" fmla="*/ 230 h 232"/>
                <a:gd name="T12" fmla="*/ 36 w 208"/>
                <a:gd name="T13" fmla="*/ 232 h 232"/>
                <a:gd name="T14" fmla="*/ 42 w 208"/>
                <a:gd name="T15" fmla="*/ 230 h 232"/>
                <a:gd name="T16" fmla="*/ 69 w 208"/>
                <a:gd name="T17" fmla="*/ 202 h 232"/>
                <a:gd name="T18" fmla="*/ 104 w 208"/>
                <a:gd name="T19" fmla="*/ 208 h 232"/>
                <a:gd name="T20" fmla="*/ 139 w 208"/>
                <a:gd name="T21" fmla="*/ 202 h 232"/>
                <a:gd name="T22" fmla="*/ 166 w 208"/>
                <a:gd name="T23" fmla="*/ 230 h 232"/>
                <a:gd name="T24" fmla="*/ 172 w 208"/>
                <a:gd name="T25" fmla="*/ 232 h 232"/>
                <a:gd name="T26" fmla="*/ 178 w 208"/>
                <a:gd name="T27" fmla="*/ 230 h 232"/>
                <a:gd name="T28" fmla="*/ 178 w 208"/>
                <a:gd name="T29" fmla="*/ 218 h 232"/>
                <a:gd name="T30" fmla="*/ 154 w 208"/>
                <a:gd name="T31" fmla="*/ 195 h 232"/>
                <a:gd name="T32" fmla="*/ 208 w 208"/>
                <a:gd name="T33" fmla="*/ 104 h 232"/>
                <a:gd name="T34" fmla="*/ 140 w 208"/>
                <a:gd name="T35" fmla="*/ 184 h 232"/>
                <a:gd name="T36" fmla="*/ 134 w 208"/>
                <a:gd name="T37" fmla="*/ 186 h 232"/>
                <a:gd name="T38" fmla="*/ 134 w 208"/>
                <a:gd name="T39" fmla="*/ 187 h 232"/>
                <a:gd name="T40" fmla="*/ 104 w 208"/>
                <a:gd name="T41" fmla="*/ 192 h 232"/>
                <a:gd name="T42" fmla="*/ 74 w 208"/>
                <a:gd name="T43" fmla="*/ 187 h 232"/>
                <a:gd name="T44" fmla="*/ 74 w 208"/>
                <a:gd name="T45" fmla="*/ 186 h 232"/>
                <a:gd name="T46" fmla="*/ 68 w 208"/>
                <a:gd name="T47" fmla="*/ 184 h 232"/>
                <a:gd name="T48" fmla="*/ 16 w 208"/>
                <a:gd name="T49" fmla="*/ 104 h 232"/>
                <a:gd name="T50" fmla="*/ 104 w 208"/>
                <a:gd name="T51" fmla="*/ 16 h 232"/>
                <a:gd name="T52" fmla="*/ 192 w 208"/>
                <a:gd name="T53" fmla="*/ 104 h 232"/>
                <a:gd name="T54" fmla="*/ 140 w 208"/>
                <a:gd name="T55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32">
                  <a:moveTo>
                    <a:pt x="208" y="104"/>
                  </a:moveTo>
                  <a:cubicBezTo>
                    <a:pt x="208" y="47"/>
                    <a:pt x="161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43"/>
                    <a:pt x="22" y="177"/>
                    <a:pt x="54" y="195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7" y="221"/>
                    <a:pt x="27" y="227"/>
                    <a:pt x="30" y="230"/>
                  </a:cubicBezTo>
                  <a:cubicBezTo>
                    <a:pt x="32" y="231"/>
                    <a:pt x="34" y="232"/>
                    <a:pt x="36" y="232"/>
                  </a:cubicBezTo>
                  <a:cubicBezTo>
                    <a:pt x="38" y="232"/>
                    <a:pt x="40" y="231"/>
                    <a:pt x="42" y="230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80" y="206"/>
                    <a:pt x="92" y="208"/>
                    <a:pt x="104" y="208"/>
                  </a:cubicBezTo>
                  <a:cubicBezTo>
                    <a:pt x="116" y="208"/>
                    <a:pt x="128" y="206"/>
                    <a:pt x="139" y="202"/>
                  </a:cubicBezTo>
                  <a:cubicBezTo>
                    <a:pt x="166" y="230"/>
                    <a:pt x="166" y="230"/>
                    <a:pt x="166" y="230"/>
                  </a:cubicBezTo>
                  <a:cubicBezTo>
                    <a:pt x="168" y="231"/>
                    <a:pt x="170" y="232"/>
                    <a:pt x="172" y="232"/>
                  </a:cubicBezTo>
                  <a:cubicBezTo>
                    <a:pt x="174" y="232"/>
                    <a:pt x="176" y="231"/>
                    <a:pt x="178" y="230"/>
                  </a:cubicBezTo>
                  <a:cubicBezTo>
                    <a:pt x="181" y="227"/>
                    <a:pt x="181" y="221"/>
                    <a:pt x="178" y="218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86" y="177"/>
                    <a:pt x="208" y="143"/>
                    <a:pt x="208" y="104"/>
                  </a:cubicBezTo>
                  <a:close/>
                  <a:moveTo>
                    <a:pt x="140" y="184"/>
                  </a:moveTo>
                  <a:cubicBezTo>
                    <a:pt x="138" y="184"/>
                    <a:pt x="136" y="185"/>
                    <a:pt x="134" y="186"/>
                  </a:cubicBezTo>
                  <a:cubicBezTo>
                    <a:pt x="134" y="186"/>
                    <a:pt x="134" y="187"/>
                    <a:pt x="134" y="187"/>
                  </a:cubicBezTo>
                  <a:cubicBezTo>
                    <a:pt x="125" y="190"/>
                    <a:pt x="115" y="192"/>
                    <a:pt x="104" y="192"/>
                  </a:cubicBezTo>
                  <a:cubicBezTo>
                    <a:pt x="93" y="192"/>
                    <a:pt x="83" y="190"/>
                    <a:pt x="74" y="187"/>
                  </a:cubicBezTo>
                  <a:cubicBezTo>
                    <a:pt x="74" y="187"/>
                    <a:pt x="74" y="186"/>
                    <a:pt x="74" y="186"/>
                  </a:cubicBezTo>
                  <a:cubicBezTo>
                    <a:pt x="72" y="185"/>
                    <a:pt x="70" y="184"/>
                    <a:pt x="68" y="184"/>
                  </a:cubicBezTo>
                  <a:cubicBezTo>
                    <a:pt x="37" y="170"/>
                    <a:pt x="16" y="140"/>
                    <a:pt x="16" y="104"/>
                  </a:cubicBezTo>
                  <a:cubicBezTo>
                    <a:pt x="16" y="55"/>
                    <a:pt x="55" y="16"/>
                    <a:pt x="104" y="16"/>
                  </a:cubicBezTo>
                  <a:cubicBezTo>
                    <a:pt x="153" y="16"/>
                    <a:pt x="192" y="55"/>
                    <a:pt x="192" y="104"/>
                  </a:cubicBezTo>
                  <a:cubicBezTo>
                    <a:pt x="192" y="140"/>
                    <a:pt x="171" y="170"/>
                    <a:pt x="140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2598" y="1276"/>
              <a:ext cx="47" cy="76"/>
            </a:xfrm>
            <a:custGeom>
              <a:avLst/>
              <a:gdLst>
                <a:gd name="T0" fmla="*/ 44 w 49"/>
                <a:gd name="T1" fmla="*/ 65 h 80"/>
                <a:gd name="T2" fmla="*/ 16 w 49"/>
                <a:gd name="T3" fmla="*/ 51 h 80"/>
                <a:gd name="T4" fmla="*/ 16 w 49"/>
                <a:gd name="T5" fmla="*/ 8 h 80"/>
                <a:gd name="T6" fmla="*/ 8 w 49"/>
                <a:gd name="T7" fmla="*/ 0 h 80"/>
                <a:gd name="T8" fmla="*/ 0 w 49"/>
                <a:gd name="T9" fmla="*/ 8 h 80"/>
                <a:gd name="T10" fmla="*/ 0 w 49"/>
                <a:gd name="T11" fmla="*/ 56 h 80"/>
                <a:gd name="T12" fmla="*/ 4 w 49"/>
                <a:gd name="T13" fmla="*/ 63 h 80"/>
                <a:gd name="T14" fmla="*/ 36 w 49"/>
                <a:gd name="T15" fmla="*/ 79 h 80"/>
                <a:gd name="T16" fmla="*/ 40 w 49"/>
                <a:gd name="T17" fmla="*/ 80 h 80"/>
                <a:gd name="T18" fmla="*/ 47 w 49"/>
                <a:gd name="T19" fmla="*/ 76 h 80"/>
                <a:gd name="T20" fmla="*/ 44 w 49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80">
                  <a:moveTo>
                    <a:pt x="44" y="65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2"/>
                    <a:pt x="4" y="63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3" y="80"/>
                    <a:pt x="46" y="78"/>
                    <a:pt x="47" y="76"/>
                  </a:cubicBezTo>
                  <a:cubicBezTo>
                    <a:pt x="49" y="72"/>
                    <a:pt x="48" y="67"/>
                    <a:pt x="44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2484" y="1207"/>
              <a:ext cx="70" cy="69"/>
            </a:xfrm>
            <a:custGeom>
              <a:avLst/>
              <a:gdLst>
                <a:gd name="T0" fmla="*/ 72 w 73"/>
                <a:gd name="T1" fmla="*/ 14 h 72"/>
                <a:gd name="T2" fmla="*/ 66 w 73"/>
                <a:gd name="T3" fmla="*/ 8 h 72"/>
                <a:gd name="T4" fmla="*/ 26 w 73"/>
                <a:gd name="T5" fmla="*/ 0 h 72"/>
                <a:gd name="T6" fmla="*/ 18 w 73"/>
                <a:gd name="T7" fmla="*/ 2 h 72"/>
                <a:gd name="T8" fmla="*/ 2 w 73"/>
                <a:gd name="T9" fmla="*/ 18 h 72"/>
                <a:gd name="T10" fmla="*/ 0 w 73"/>
                <a:gd name="T11" fmla="*/ 26 h 72"/>
                <a:gd name="T12" fmla="*/ 8 w 73"/>
                <a:gd name="T13" fmla="*/ 66 h 72"/>
                <a:gd name="T14" fmla="*/ 14 w 73"/>
                <a:gd name="T15" fmla="*/ 72 h 72"/>
                <a:gd name="T16" fmla="*/ 16 w 73"/>
                <a:gd name="T17" fmla="*/ 72 h 72"/>
                <a:gd name="T18" fmla="*/ 22 w 73"/>
                <a:gd name="T19" fmla="*/ 70 h 72"/>
                <a:gd name="T20" fmla="*/ 70 w 73"/>
                <a:gd name="T21" fmla="*/ 22 h 72"/>
                <a:gd name="T22" fmla="*/ 72 w 73"/>
                <a:gd name="T23" fmla="*/ 14 h 72"/>
                <a:gd name="T24" fmla="*/ 21 w 73"/>
                <a:gd name="T25" fmla="*/ 48 h 72"/>
                <a:gd name="T26" fmla="*/ 17 w 73"/>
                <a:gd name="T27" fmla="*/ 27 h 72"/>
                <a:gd name="T28" fmla="*/ 27 w 73"/>
                <a:gd name="T29" fmla="*/ 17 h 72"/>
                <a:gd name="T30" fmla="*/ 48 w 73"/>
                <a:gd name="T31" fmla="*/ 21 h 72"/>
                <a:gd name="T32" fmla="*/ 21 w 73"/>
                <a:gd name="T33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72" y="14"/>
                  </a:moveTo>
                  <a:cubicBezTo>
                    <a:pt x="71" y="11"/>
                    <a:pt x="68" y="9"/>
                    <a:pt x="6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0" y="0"/>
                    <a:pt x="1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8"/>
                    <a:pt x="11" y="71"/>
                    <a:pt x="14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8" y="72"/>
                    <a:pt x="20" y="71"/>
                    <a:pt x="22" y="7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2" y="20"/>
                    <a:pt x="73" y="17"/>
                    <a:pt x="72" y="14"/>
                  </a:cubicBezTo>
                  <a:close/>
                  <a:moveTo>
                    <a:pt x="21" y="4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8" y="21"/>
                    <a:pt x="48" y="21"/>
                    <a:pt x="48" y="21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2658" y="1207"/>
              <a:ext cx="70" cy="69"/>
            </a:xfrm>
            <a:custGeom>
              <a:avLst/>
              <a:gdLst>
                <a:gd name="T0" fmla="*/ 57 w 73"/>
                <a:gd name="T1" fmla="*/ 72 h 72"/>
                <a:gd name="T2" fmla="*/ 59 w 73"/>
                <a:gd name="T3" fmla="*/ 72 h 72"/>
                <a:gd name="T4" fmla="*/ 65 w 73"/>
                <a:gd name="T5" fmla="*/ 66 h 72"/>
                <a:gd name="T6" fmla="*/ 73 w 73"/>
                <a:gd name="T7" fmla="*/ 26 h 72"/>
                <a:gd name="T8" fmla="*/ 71 w 73"/>
                <a:gd name="T9" fmla="*/ 18 h 72"/>
                <a:gd name="T10" fmla="*/ 55 w 73"/>
                <a:gd name="T11" fmla="*/ 2 h 72"/>
                <a:gd name="T12" fmla="*/ 47 w 73"/>
                <a:gd name="T13" fmla="*/ 0 h 72"/>
                <a:gd name="T14" fmla="*/ 7 w 73"/>
                <a:gd name="T15" fmla="*/ 8 h 72"/>
                <a:gd name="T16" fmla="*/ 1 w 73"/>
                <a:gd name="T17" fmla="*/ 14 h 72"/>
                <a:gd name="T18" fmla="*/ 3 w 73"/>
                <a:gd name="T19" fmla="*/ 22 h 72"/>
                <a:gd name="T20" fmla="*/ 51 w 73"/>
                <a:gd name="T21" fmla="*/ 70 h 72"/>
                <a:gd name="T22" fmla="*/ 57 w 73"/>
                <a:gd name="T23" fmla="*/ 72 h 72"/>
                <a:gd name="T24" fmla="*/ 46 w 73"/>
                <a:gd name="T25" fmla="*/ 17 h 72"/>
                <a:gd name="T26" fmla="*/ 56 w 73"/>
                <a:gd name="T27" fmla="*/ 27 h 72"/>
                <a:gd name="T28" fmla="*/ 52 w 73"/>
                <a:gd name="T29" fmla="*/ 48 h 72"/>
                <a:gd name="T30" fmla="*/ 25 w 73"/>
                <a:gd name="T31" fmla="*/ 21 h 72"/>
                <a:gd name="T32" fmla="*/ 46 w 73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57" y="72"/>
                  </a:moveTo>
                  <a:cubicBezTo>
                    <a:pt x="58" y="72"/>
                    <a:pt x="59" y="72"/>
                    <a:pt x="59" y="72"/>
                  </a:cubicBezTo>
                  <a:cubicBezTo>
                    <a:pt x="62" y="71"/>
                    <a:pt x="64" y="68"/>
                    <a:pt x="65" y="6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3" y="20"/>
                    <a:pt x="71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0"/>
                    <a:pt x="50" y="0"/>
                    <a:pt x="47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2" y="11"/>
                    <a:pt x="1" y="14"/>
                  </a:cubicBezTo>
                  <a:cubicBezTo>
                    <a:pt x="0" y="17"/>
                    <a:pt x="1" y="20"/>
                    <a:pt x="3" y="22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3" y="71"/>
                    <a:pt x="55" y="72"/>
                    <a:pt x="57" y="72"/>
                  </a:cubicBezTo>
                  <a:close/>
                  <a:moveTo>
                    <a:pt x="46" y="1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7657" name="Group 200"/>
          <p:cNvGrpSpPr>
            <a:grpSpLocks noChangeAspect="1"/>
          </p:cNvGrpSpPr>
          <p:nvPr/>
        </p:nvGrpSpPr>
        <p:grpSpPr bwMode="auto">
          <a:xfrm>
            <a:off x="1187450" y="2859088"/>
            <a:ext cx="385763" cy="242887"/>
            <a:chOff x="5228" y="2237"/>
            <a:chExt cx="243" cy="153"/>
          </a:xfrm>
        </p:grpSpPr>
        <p:sp>
          <p:nvSpPr>
            <p:cNvPr id="27673" name="AutoShape 199"/>
            <p:cNvSpPr>
              <a:spLocks noChangeAspect="1" noChangeArrowheads="1" noTextEdit="1"/>
            </p:cNvSpPr>
            <p:nvPr/>
          </p:nvSpPr>
          <p:spPr bwMode="auto">
            <a:xfrm>
              <a:off x="5228" y="2237"/>
              <a:ext cx="2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1"/>
            <p:cNvSpPr>
              <a:spLocks noEditPoints="1"/>
            </p:cNvSpPr>
            <p:nvPr/>
          </p:nvSpPr>
          <p:spPr bwMode="auto">
            <a:xfrm>
              <a:off x="5228" y="2237"/>
              <a:ext cx="244" cy="154"/>
            </a:xfrm>
            <a:custGeom>
              <a:avLst/>
              <a:gdLst>
                <a:gd name="T0" fmla="*/ 48 w 256"/>
                <a:gd name="T1" fmla="*/ 160 h 160"/>
                <a:gd name="T2" fmla="*/ 216 w 256"/>
                <a:gd name="T3" fmla="*/ 160 h 160"/>
                <a:gd name="T4" fmla="*/ 256 w 256"/>
                <a:gd name="T5" fmla="*/ 120 h 160"/>
                <a:gd name="T6" fmla="*/ 224 w 256"/>
                <a:gd name="T7" fmla="*/ 81 h 160"/>
                <a:gd name="T8" fmla="*/ 136 w 256"/>
                <a:gd name="T9" fmla="*/ 0 h 160"/>
                <a:gd name="T10" fmla="*/ 50 w 256"/>
                <a:gd name="T11" fmla="*/ 64 h 160"/>
                <a:gd name="T12" fmla="*/ 48 w 256"/>
                <a:gd name="T13" fmla="*/ 64 h 160"/>
                <a:gd name="T14" fmla="*/ 0 w 256"/>
                <a:gd name="T15" fmla="*/ 112 h 160"/>
                <a:gd name="T16" fmla="*/ 48 w 256"/>
                <a:gd name="T17" fmla="*/ 160 h 160"/>
                <a:gd name="T18" fmla="*/ 48 w 256"/>
                <a:gd name="T19" fmla="*/ 80 h 160"/>
                <a:gd name="T20" fmla="*/ 56 w 256"/>
                <a:gd name="T21" fmla="*/ 80 h 160"/>
                <a:gd name="T22" fmla="*/ 64 w 256"/>
                <a:gd name="T23" fmla="*/ 73 h 160"/>
                <a:gd name="T24" fmla="*/ 136 w 256"/>
                <a:gd name="T25" fmla="*/ 16 h 160"/>
                <a:gd name="T26" fmla="*/ 208 w 256"/>
                <a:gd name="T27" fmla="*/ 88 h 160"/>
                <a:gd name="T28" fmla="*/ 216 w 256"/>
                <a:gd name="T29" fmla="*/ 96 h 160"/>
                <a:gd name="T30" fmla="*/ 240 w 256"/>
                <a:gd name="T31" fmla="*/ 120 h 160"/>
                <a:gd name="T32" fmla="*/ 216 w 256"/>
                <a:gd name="T33" fmla="*/ 144 h 160"/>
                <a:gd name="T34" fmla="*/ 48 w 256"/>
                <a:gd name="T35" fmla="*/ 144 h 160"/>
                <a:gd name="T36" fmla="*/ 16 w 256"/>
                <a:gd name="T37" fmla="*/ 112 h 160"/>
                <a:gd name="T38" fmla="*/ 48 w 256"/>
                <a:gd name="T3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160">
                  <a:moveTo>
                    <a:pt x="48" y="160"/>
                  </a:moveTo>
                  <a:cubicBezTo>
                    <a:pt x="216" y="160"/>
                    <a:pt x="216" y="160"/>
                    <a:pt x="216" y="160"/>
                  </a:cubicBezTo>
                  <a:cubicBezTo>
                    <a:pt x="238" y="160"/>
                    <a:pt x="256" y="142"/>
                    <a:pt x="256" y="120"/>
                  </a:cubicBezTo>
                  <a:cubicBezTo>
                    <a:pt x="256" y="101"/>
                    <a:pt x="242" y="84"/>
                    <a:pt x="224" y="81"/>
                  </a:cubicBezTo>
                  <a:cubicBezTo>
                    <a:pt x="220" y="36"/>
                    <a:pt x="182" y="0"/>
                    <a:pt x="136" y="0"/>
                  </a:cubicBezTo>
                  <a:cubicBezTo>
                    <a:pt x="95" y="0"/>
                    <a:pt x="60" y="27"/>
                    <a:pt x="5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22" y="64"/>
                    <a:pt x="0" y="86"/>
                    <a:pt x="0" y="112"/>
                  </a:cubicBezTo>
                  <a:cubicBezTo>
                    <a:pt x="0" y="138"/>
                    <a:pt x="22" y="160"/>
                    <a:pt x="48" y="160"/>
                  </a:cubicBezTo>
                  <a:close/>
                  <a:moveTo>
                    <a:pt x="4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3" y="77"/>
                    <a:pt x="64" y="73"/>
                  </a:cubicBezTo>
                  <a:cubicBezTo>
                    <a:pt x="70" y="40"/>
                    <a:pt x="100" y="16"/>
                    <a:pt x="136" y="16"/>
                  </a:cubicBezTo>
                  <a:cubicBezTo>
                    <a:pt x="176" y="16"/>
                    <a:pt x="208" y="48"/>
                    <a:pt x="208" y="88"/>
                  </a:cubicBezTo>
                  <a:cubicBezTo>
                    <a:pt x="208" y="92"/>
                    <a:pt x="212" y="96"/>
                    <a:pt x="216" y="96"/>
                  </a:cubicBezTo>
                  <a:cubicBezTo>
                    <a:pt x="229" y="96"/>
                    <a:pt x="240" y="107"/>
                    <a:pt x="240" y="120"/>
                  </a:cubicBezTo>
                  <a:cubicBezTo>
                    <a:pt x="240" y="133"/>
                    <a:pt x="229" y="144"/>
                    <a:pt x="2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30" y="144"/>
                    <a:pt x="16" y="130"/>
                    <a:pt x="16" y="112"/>
                  </a:cubicBezTo>
                  <a:cubicBezTo>
                    <a:pt x="16" y="94"/>
                    <a:pt x="30" y="80"/>
                    <a:pt x="48" y="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76" name="Freeform 202"/>
            <p:cNvSpPr>
              <a:spLocks/>
            </p:cNvSpPr>
            <p:nvPr/>
          </p:nvSpPr>
          <p:spPr bwMode="auto">
            <a:xfrm>
              <a:off x="5311" y="2298"/>
              <a:ext cx="78" cy="55"/>
            </a:xfrm>
            <a:custGeom>
              <a:avLst/>
              <a:gdLst>
                <a:gd name="T0" fmla="*/ 27 w 82"/>
                <a:gd name="T1" fmla="*/ 55 h 57"/>
                <a:gd name="T2" fmla="*/ 33 w 82"/>
                <a:gd name="T3" fmla="*/ 57 h 57"/>
                <a:gd name="T4" fmla="*/ 39 w 82"/>
                <a:gd name="T5" fmla="*/ 55 h 57"/>
                <a:gd name="T6" fmla="*/ 79 w 82"/>
                <a:gd name="T7" fmla="*/ 15 h 57"/>
                <a:gd name="T8" fmla="*/ 79 w 82"/>
                <a:gd name="T9" fmla="*/ 3 h 57"/>
                <a:gd name="T10" fmla="*/ 67 w 82"/>
                <a:gd name="T11" fmla="*/ 3 h 57"/>
                <a:gd name="T12" fmla="*/ 33 w 82"/>
                <a:gd name="T13" fmla="*/ 38 h 57"/>
                <a:gd name="T14" fmla="*/ 15 w 82"/>
                <a:gd name="T15" fmla="*/ 19 h 57"/>
                <a:gd name="T16" fmla="*/ 3 w 82"/>
                <a:gd name="T17" fmla="*/ 19 h 57"/>
                <a:gd name="T18" fmla="*/ 3 w 82"/>
                <a:gd name="T19" fmla="*/ 31 h 57"/>
                <a:gd name="T20" fmla="*/ 27 w 82"/>
                <a:gd name="T2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27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7658" name="Group 62"/>
          <p:cNvGrpSpPr>
            <a:grpSpLocks noChangeAspect="1"/>
          </p:cNvGrpSpPr>
          <p:nvPr/>
        </p:nvGrpSpPr>
        <p:grpSpPr bwMode="auto">
          <a:xfrm>
            <a:off x="1187450" y="1779588"/>
            <a:ext cx="350838" cy="385762"/>
            <a:chOff x="839" y="1207"/>
            <a:chExt cx="221" cy="243"/>
          </a:xfrm>
        </p:grpSpPr>
        <p:sp>
          <p:nvSpPr>
            <p:cNvPr id="27670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39" y="1207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839" y="1207"/>
              <a:ext cx="222" cy="244"/>
            </a:xfrm>
            <a:custGeom>
              <a:avLst/>
              <a:gdLst>
                <a:gd name="T0" fmla="*/ 34 w 232"/>
                <a:gd name="T1" fmla="*/ 222 h 256"/>
                <a:gd name="T2" fmla="*/ 198 w 232"/>
                <a:gd name="T3" fmla="*/ 222 h 256"/>
                <a:gd name="T4" fmla="*/ 198 w 232"/>
                <a:gd name="T5" fmla="*/ 58 h 256"/>
                <a:gd name="T6" fmla="*/ 124 w 232"/>
                <a:gd name="T7" fmla="*/ 16 h 256"/>
                <a:gd name="T8" fmla="*/ 148 w 232"/>
                <a:gd name="T9" fmla="*/ 8 h 256"/>
                <a:gd name="T10" fmla="*/ 116 w 232"/>
                <a:gd name="T11" fmla="*/ 0 h 256"/>
                <a:gd name="T12" fmla="*/ 92 w 232"/>
                <a:gd name="T13" fmla="*/ 0 h 256"/>
                <a:gd name="T14" fmla="*/ 92 w 232"/>
                <a:gd name="T15" fmla="*/ 16 h 256"/>
                <a:gd name="T16" fmla="*/ 108 w 232"/>
                <a:gd name="T17" fmla="*/ 24 h 256"/>
                <a:gd name="T18" fmla="*/ 0 w 232"/>
                <a:gd name="T19" fmla="*/ 140 h 256"/>
                <a:gd name="T20" fmla="*/ 208 w 232"/>
                <a:gd name="T21" fmla="*/ 132 h 256"/>
                <a:gd name="T22" fmla="*/ 208 w 232"/>
                <a:gd name="T23" fmla="*/ 148 h 256"/>
                <a:gd name="T24" fmla="*/ 192 w 232"/>
                <a:gd name="T25" fmla="*/ 205 h 256"/>
                <a:gd name="T26" fmla="*/ 180 w 232"/>
                <a:gd name="T27" fmla="*/ 193 h 256"/>
                <a:gd name="T28" fmla="*/ 169 w 232"/>
                <a:gd name="T29" fmla="*/ 204 h 256"/>
                <a:gd name="T30" fmla="*/ 181 w 232"/>
                <a:gd name="T31" fmla="*/ 216 h 256"/>
                <a:gd name="T32" fmla="*/ 124 w 232"/>
                <a:gd name="T33" fmla="*/ 228 h 256"/>
                <a:gd name="T34" fmla="*/ 108 w 232"/>
                <a:gd name="T35" fmla="*/ 228 h 256"/>
                <a:gd name="T36" fmla="*/ 51 w 232"/>
                <a:gd name="T37" fmla="*/ 216 h 256"/>
                <a:gd name="T38" fmla="*/ 63 w 232"/>
                <a:gd name="T39" fmla="*/ 204 h 256"/>
                <a:gd name="T40" fmla="*/ 52 w 232"/>
                <a:gd name="T41" fmla="*/ 193 h 256"/>
                <a:gd name="T42" fmla="*/ 40 w 232"/>
                <a:gd name="T43" fmla="*/ 205 h 256"/>
                <a:gd name="T44" fmla="*/ 24 w 232"/>
                <a:gd name="T45" fmla="*/ 148 h 256"/>
                <a:gd name="T46" fmla="*/ 24 w 232"/>
                <a:gd name="T47" fmla="*/ 132 h 256"/>
                <a:gd name="T48" fmla="*/ 40 w 232"/>
                <a:gd name="T49" fmla="*/ 75 h 256"/>
                <a:gd name="T50" fmla="*/ 52 w 232"/>
                <a:gd name="T51" fmla="*/ 87 h 256"/>
                <a:gd name="T52" fmla="*/ 63 w 232"/>
                <a:gd name="T53" fmla="*/ 87 h 256"/>
                <a:gd name="T54" fmla="*/ 52 w 232"/>
                <a:gd name="T55" fmla="*/ 65 h 256"/>
                <a:gd name="T56" fmla="*/ 108 w 232"/>
                <a:gd name="T57" fmla="*/ 40 h 256"/>
                <a:gd name="T58" fmla="*/ 116 w 232"/>
                <a:gd name="T59" fmla="*/ 56 h 256"/>
                <a:gd name="T60" fmla="*/ 124 w 232"/>
                <a:gd name="T61" fmla="*/ 40 h 256"/>
                <a:gd name="T62" fmla="*/ 180 w 232"/>
                <a:gd name="T63" fmla="*/ 65 h 256"/>
                <a:gd name="T64" fmla="*/ 169 w 232"/>
                <a:gd name="T65" fmla="*/ 87 h 256"/>
                <a:gd name="T66" fmla="*/ 180 w 232"/>
                <a:gd name="T67" fmla="*/ 87 h 256"/>
                <a:gd name="T68" fmla="*/ 192 w 232"/>
                <a:gd name="T69" fmla="*/ 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56">
                  <a:moveTo>
                    <a:pt x="0" y="140"/>
                  </a:move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8" y="38"/>
                    <a:pt x="152" y="26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4" y="4"/>
                    <a:pt x="84" y="8"/>
                  </a:cubicBezTo>
                  <a:cubicBezTo>
                    <a:pt x="84" y="12"/>
                    <a:pt x="88" y="16"/>
                    <a:pt x="92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80" y="26"/>
                    <a:pt x="54" y="38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lose/>
                  <a:moveTo>
                    <a:pt x="216" y="132"/>
                  </a:moveTo>
                  <a:cubicBezTo>
                    <a:pt x="208" y="132"/>
                    <a:pt x="208" y="132"/>
                    <a:pt x="208" y="132"/>
                  </a:cubicBezTo>
                  <a:cubicBezTo>
                    <a:pt x="204" y="132"/>
                    <a:pt x="200" y="136"/>
                    <a:pt x="200" y="140"/>
                  </a:cubicBezTo>
                  <a:cubicBezTo>
                    <a:pt x="200" y="144"/>
                    <a:pt x="204" y="148"/>
                    <a:pt x="208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4" y="169"/>
                    <a:pt x="206" y="189"/>
                    <a:pt x="192" y="205"/>
                  </a:cubicBezTo>
                  <a:cubicBezTo>
                    <a:pt x="192" y="205"/>
                    <a:pt x="192" y="204"/>
                    <a:pt x="191" y="204"/>
                  </a:cubicBezTo>
                  <a:cubicBezTo>
                    <a:pt x="180" y="193"/>
                    <a:pt x="180" y="193"/>
                    <a:pt x="180" y="193"/>
                  </a:cubicBezTo>
                  <a:cubicBezTo>
                    <a:pt x="177" y="190"/>
                    <a:pt x="172" y="190"/>
                    <a:pt x="169" y="193"/>
                  </a:cubicBezTo>
                  <a:cubicBezTo>
                    <a:pt x="166" y="196"/>
                    <a:pt x="166" y="201"/>
                    <a:pt x="169" y="20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0" y="216"/>
                    <a:pt x="181" y="216"/>
                    <a:pt x="181" y="216"/>
                  </a:cubicBezTo>
                  <a:cubicBezTo>
                    <a:pt x="165" y="230"/>
                    <a:pt x="145" y="238"/>
                    <a:pt x="124" y="240"/>
                  </a:cubicBezTo>
                  <a:cubicBezTo>
                    <a:pt x="124" y="228"/>
                    <a:pt x="124" y="228"/>
                    <a:pt x="124" y="228"/>
                  </a:cubicBezTo>
                  <a:cubicBezTo>
                    <a:pt x="124" y="224"/>
                    <a:pt x="120" y="220"/>
                    <a:pt x="116" y="220"/>
                  </a:cubicBezTo>
                  <a:cubicBezTo>
                    <a:pt x="112" y="220"/>
                    <a:pt x="108" y="224"/>
                    <a:pt x="108" y="228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87" y="238"/>
                    <a:pt x="67" y="230"/>
                    <a:pt x="51" y="216"/>
                  </a:cubicBezTo>
                  <a:cubicBezTo>
                    <a:pt x="51" y="216"/>
                    <a:pt x="52" y="216"/>
                    <a:pt x="52" y="215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6" y="201"/>
                    <a:pt x="66" y="196"/>
                    <a:pt x="63" y="193"/>
                  </a:cubicBezTo>
                  <a:cubicBezTo>
                    <a:pt x="60" y="190"/>
                    <a:pt x="55" y="190"/>
                    <a:pt x="52" y="193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4"/>
                    <a:pt x="40" y="205"/>
                    <a:pt x="40" y="205"/>
                  </a:cubicBezTo>
                  <a:cubicBezTo>
                    <a:pt x="26" y="189"/>
                    <a:pt x="18" y="169"/>
                    <a:pt x="1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8" y="148"/>
                    <a:pt x="32" y="144"/>
                    <a:pt x="32" y="140"/>
                  </a:cubicBezTo>
                  <a:cubicBezTo>
                    <a:pt x="32" y="136"/>
                    <a:pt x="28" y="132"/>
                    <a:pt x="24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11"/>
                    <a:pt x="26" y="91"/>
                    <a:pt x="40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6" y="90"/>
                    <a:pt x="58" y="90"/>
                  </a:cubicBezTo>
                  <a:cubicBezTo>
                    <a:pt x="60" y="90"/>
                    <a:pt x="62" y="89"/>
                    <a:pt x="63" y="87"/>
                  </a:cubicBezTo>
                  <a:cubicBezTo>
                    <a:pt x="66" y="84"/>
                    <a:pt x="66" y="79"/>
                    <a:pt x="63" y="7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67" y="50"/>
                    <a:pt x="87" y="42"/>
                    <a:pt x="108" y="4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52"/>
                    <a:pt x="112" y="56"/>
                    <a:pt x="116" y="56"/>
                  </a:cubicBezTo>
                  <a:cubicBezTo>
                    <a:pt x="120" y="56"/>
                    <a:pt x="124" y="52"/>
                    <a:pt x="124" y="48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45" y="42"/>
                    <a:pt x="165" y="50"/>
                    <a:pt x="181" y="64"/>
                  </a:cubicBezTo>
                  <a:cubicBezTo>
                    <a:pt x="181" y="64"/>
                    <a:pt x="180" y="64"/>
                    <a:pt x="180" y="65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6" y="79"/>
                    <a:pt x="166" y="84"/>
                    <a:pt x="169" y="87"/>
                  </a:cubicBezTo>
                  <a:cubicBezTo>
                    <a:pt x="170" y="89"/>
                    <a:pt x="172" y="90"/>
                    <a:pt x="174" y="90"/>
                  </a:cubicBezTo>
                  <a:cubicBezTo>
                    <a:pt x="176" y="90"/>
                    <a:pt x="179" y="89"/>
                    <a:pt x="180" y="87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2" y="76"/>
                    <a:pt x="192" y="75"/>
                    <a:pt x="192" y="75"/>
                  </a:cubicBezTo>
                  <a:cubicBezTo>
                    <a:pt x="206" y="91"/>
                    <a:pt x="214" y="111"/>
                    <a:pt x="216" y="1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935" y="1287"/>
              <a:ext cx="30" cy="69"/>
            </a:xfrm>
            <a:custGeom>
              <a:avLst/>
              <a:gdLst>
                <a:gd name="T0" fmla="*/ 24 w 32"/>
                <a:gd name="T1" fmla="*/ 42 h 72"/>
                <a:gd name="T2" fmla="*/ 24 w 32"/>
                <a:gd name="T3" fmla="*/ 8 h 72"/>
                <a:gd name="T4" fmla="*/ 16 w 32"/>
                <a:gd name="T5" fmla="*/ 0 h 72"/>
                <a:gd name="T6" fmla="*/ 8 w 32"/>
                <a:gd name="T7" fmla="*/ 8 h 72"/>
                <a:gd name="T8" fmla="*/ 8 w 32"/>
                <a:gd name="T9" fmla="*/ 42 h 72"/>
                <a:gd name="T10" fmla="*/ 0 w 32"/>
                <a:gd name="T11" fmla="*/ 56 h 72"/>
                <a:gd name="T12" fmla="*/ 16 w 32"/>
                <a:gd name="T13" fmla="*/ 72 h 72"/>
                <a:gd name="T14" fmla="*/ 32 w 32"/>
                <a:gd name="T15" fmla="*/ 56 h 72"/>
                <a:gd name="T16" fmla="*/ 24 w 32"/>
                <a:gd name="T1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2">
                  <a:moveTo>
                    <a:pt x="24" y="42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ubicBezTo>
                    <a:pt x="25" y="72"/>
                    <a:pt x="32" y="65"/>
                    <a:pt x="32" y="56"/>
                  </a:cubicBezTo>
                  <a:cubicBezTo>
                    <a:pt x="32" y="50"/>
                    <a:pt x="29" y="45"/>
                    <a:pt x="24" y="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7659" name="Group 143"/>
          <p:cNvGrpSpPr>
            <a:grpSpLocks noChangeAspect="1"/>
          </p:cNvGrpSpPr>
          <p:nvPr/>
        </p:nvGrpSpPr>
        <p:grpSpPr bwMode="auto">
          <a:xfrm>
            <a:off x="4932363" y="3795713"/>
            <a:ext cx="385762" cy="387350"/>
            <a:chOff x="5228" y="1717"/>
            <a:chExt cx="243" cy="244"/>
          </a:xfrm>
        </p:grpSpPr>
        <p:sp>
          <p:nvSpPr>
            <p:cNvPr id="27668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5228" y="1717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/>
            <p:cNvSpPr>
              <a:spLocks noEditPoints="1"/>
            </p:cNvSpPr>
            <p:nvPr/>
          </p:nvSpPr>
          <p:spPr bwMode="auto">
            <a:xfrm>
              <a:off x="5228" y="1717"/>
              <a:ext cx="244" cy="245"/>
            </a:xfrm>
            <a:custGeom>
              <a:avLst/>
              <a:gdLst>
                <a:gd name="T0" fmla="*/ 48 w 256"/>
                <a:gd name="T1" fmla="*/ 216 h 256"/>
                <a:gd name="T2" fmla="*/ 86 w 256"/>
                <a:gd name="T3" fmla="*/ 197 h 256"/>
                <a:gd name="T4" fmla="*/ 152 w 256"/>
                <a:gd name="T5" fmla="*/ 222 h 256"/>
                <a:gd name="T6" fmla="*/ 192 w 256"/>
                <a:gd name="T7" fmla="*/ 256 h 256"/>
                <a:gd name="T8" fmla="*/ 232 w 256"/>
                <a:gd name="T9" fmla="*/ 216 h 256"/>
                <a:gd name="T10" fmla="*/ 192 w 256"/>
                <a:gd name="T11" fmla="*/ 176 h 256"/>
                <a:gd name="T12" fmla="*/ 154 w 256"/>
                <a:gd name="T13" fmla="*/ 205 h 256"/>
                <a:gd name="T14" fmla="*/ 94 w 256"/>
                <a:gd name="T15" fmla="*/ 183 h 256"/>
                <a:gd name="T16" fmla="*/ 96 w 256"/>
                <a:gd name="T17" fmla="*/ 168 h 256"/>
                <a:gd name="T18" fmla="*/ 88 w 256"/>
                <a:gd name="T19" fmla="*/ 141 h 256"/>
                <a:gd name="T20" fmla="*/ 161 w 256"/>
                <a:gd name="T21" fmla="*/ 96 h 256"/>
                <a:gd name="T22" fmla="*/ 200 w 256"/>
                <a:gd name="T23" fmla="*/ 112 h 256"/>
                <a:gd name="T24" fmla="*/ 256 w 256"/>
                <a:gd name="T25" fmla="*/ 56 h 256"/>
                <a:gd name="T26" fmla="*/ 200 w 256"/>
                <a:gd name="T27" fmla="*/ 0 h 256"/>
                <a:gd name="T28" fmla="*/ 144 w 256"/>
                <a:gd name="T29" fmla="*/ 56 h 256"/>
                <a:gd name="T30" fmla="*/ 151 w 256"/>
                <a:gd name="T31" fmla="*/ 84 h 256"/>
                <a:gd name="T32" fmla="*/ 76 w 256"/>
                <a:gd name="T33" fmla="*/ 129 h 256"/>
                <a:gd name="T34" fmla="*/ 48 w 256"/>
                <a:gd name="T35" fmla="*/ 120 h 256"/>
                <a:gd name="T36" fmla="*/ 0 w 256"/>
                <a:gd name="T37" fmla="*/ 168 h 256"/>
                <a:gd name="T38" fmla="*/ 48 w 256"/>
                <a:gd name="T39" fmla="*/ 216 h 256"/>
                <a:gd name="T40" fmla="*/ 192 w 256"/>
                <a:gd name="T41" fmla="*/ 192 h 256"/>
                <a:gd name="T42" fmla="*/ 216 w 256"/>
                <a:gd name="T43" fmla="*/ 216 h 256"/>
                <a:gd name="T44" fmla="*/ 192 w 256"/>
                <a:gd name="T45" fmla="*/ 240 h 256"/>
                <a:gd name="T46" fmla="*/ 168 w 256"/>
                <a:gd name="T47" fmla="*/ 216 h 256"/>
                <a:gd name="T48" fmla="*/ 192 w 256"/>
                <a:gd name="T49" fmla="*/ 192 h 256"/>
                <a:gd name="T50" fmla="*/ 200 w 256"/>
                <a:gd name="T51" fmla="*/ 16 h 256"/>
                <a:gd name="T52" fmla="*/ 240 w 256"/>
                <a:gd name="T53" fmla="*/ 56 h 256"/>
                <a:gd name="T54" fmla="*/ 200 w 256"/>
                <a:gd name="T55" fmla="*/ 96 h 256"/>
                <a:gd name="T56" fmla="*/ 160 w 256"/>
                <a:gd name="T57" fmla="*/ 56 h 256"/>
                <a:gd name="T58" fmla="*/ 200 w 256"/>
                <a:gd name="T59" fmla="*/ 16 h 256"/>
                <a:gd name="T60" fmla="*/ 48 w 256"/>
                <a:gd name="T61" fmla="*/ 136 h 256"/>
                <a:gd name="T62" fmla="*/ 80 w 256"/>
                <a:gd name="T63" fmla="*/ 168 h 256"/>
                <a:gd name="T64" fmla="*/ 48 w 256"/>
                <a:gd name="T65" fmla="*/ 200 h 256"/>
                <a:gd name="T66" fmla="*/ 16 w 256"/>
                <a:gd name="T67" fmla="*/ 168 h 256"/>
                <a:gd name="T68" fmla="*/ 48 w 256"/>
                <a:gd name="T6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48" y="216"/>
                  </a:moveTo>
                  <a:cubicBezTo>
                    <a:pt x="63" y="216"/>
                    <a:pt x="77" y="209"/>
                    <a:pt x="86" y="197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5" y="241"/>
                    <a:pt x="172" y="256"/>
                    <a:pt x="192" y="256"/>
                  </a:cubicBezTo>
                  <a:cubicBezTo>
                    <a:pt x="214" y="256"/>
                    <a:pt x="232" y="238"/>
                    <a:pt x="232" y="216"/>
                  </a:cubicBezTo>
                  <a:cubicBezTo>
                    <a:pt x="232" y="194"/>
                    <a:pt x="214" y="176"/>
                    <a:pt x="192" y="176"/>
                  </a:cubicBezTo>
                  <a:cubicBezTo>
                    <a:pt x="174" y="176"/>
                    <a:pt x="158" y="188"/>
                    <a:pt x="154" y="20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78"/>
                    <a:pt x="96" y="173"/>
                    <a:pt x="96" y="168"/>
                  </a:cubicBezTo>
                  <a:cubicBezTo>
                    <a:pt x="96" y="158"/>
                    <a:pt x="93" y="149"/>
                    <a:pt x="88" y="141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1" y="106"/>
                    <a:pt x="185" y="112"/>
                    <a:pt x="200" y="112"/>
                  </a:cubicBezTo>
                  <a:cubicBezTo>
                    <a:pt x="231" y="112"/>
                    <a:pt x="256" y="87"/>
                    <a:pt x="256" y="56"/>
                  </a:cubicBezTo>
                  <a:cubicBezTo>
                    <a:pt x="256" y="25"/>
                    <a:pt x="231" y="0"/>
                    <a:pt x="200" y="0"/>
                  </a:cubicBezTo>
                  <a:cubicBezTo>
                    <a:pt x="169" y="0"/>
                    <a:pt x="144" y="25"/>
                    <a:pt x="144" y="56"/>
                  </a:cubicBezTo>
                  <a:cubicBezTo>
                    <a:pt x="144" y="66"/>
                    <a:pt x="147" y="76"/>
                    <a:pt x="151" y="84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23"/>
                    <a:pt x="58" y="120"/>
                    <a:pt x="48" y="120"/>
                  </a:cubicBezTo>
                  <a:cubicBezTo>
                    <a:pt x="22" y="120"/>
                    <a:pt x="0" y="142"/>
                    <a:pt x="0" y="168"/>
                  </a:cubicBezTo>
                  <a:cubicBezTo>
                    <a:pt x="0" y="194"/>
                    <a:pt x="22" y="216"/>
                    <a:pt x="48" y="216"/>
                  </a:cubicBezTo>
                  <a:close/>
                  <a:moveTo>
                    <a:pt x="192" y="192"/>
                  </a:moveTo>
                  <a:cubicBezTo>
                    <a:pt x="205" y="192"/>
                    <a:pt x="216" y="203"/>
                    <a:pt x="216" y="216"/>
                  </a:cubicBezTo>
                  <a:cubicBezTo>
                    <a:pt x="216" y="229"/>
                    <a:pt x="205" y="240"/>
                    <a:pt x="192" y="240"/>
                  </a:cubicBezTo>
                  <a:cubicBezTo>
                    <a:pt x="179" y="240"/>
                    <a:pt x="168" y="229"/>
                    <a:pt x="168" y="216"/>
                  </a:cubicBezTo>
                  <a:cubicBezTo>
                    <a:pt x="168" y="203"/>
                    <a:pt x="179" y="192"/>
                    <a:pt x="192" y="192"/>
                  </a:cubicBezTo>
                  <a:close/>
                  <a:moveTo>
                    <a:pt x="200" y="16"/>
                  </a:moveTo>
                  <a:cubicBezTo>
                    <a:pt x="222" y="16"/>
                    <a:pt x="240" y="34"/>
                    <a:pt x="240" y="56"/>
                  </a:cubicBezTo>
                  <a:cubicBezTo>
                    <a:pt x="240" y="78"/>
                    <a:pt x="222" y="96"/>
                    <a:pt x="200" y="96"/>
                  </a:cubicBezTo>
                  <a:cubicBezTo>
                    <a:pt x="178" y="96"/>
                    <a:pt x="160" y="78"/>
                    <a:pt x="160" y="56"/>
                  </a:cubicBezTo>
                  <a:cubicBezTo>
                    <a:pt x="160" y="34"/>
                    <a:pt x="178" y="16"/>
                    <a:pt x="200" y="16"/>
                  </a:cubicBezTo>
                  <a:close/>
                  <a:moveTo>
                    <a:pt x="48" y="136"/>
                  </a:moveTo>
                  <a:cubicBezTo>
                    <a:pt x="66" y="136"/>
                    <a:pt x="80" y="150"/>
                    <a:pt x="80" y="168"/>
                  </a:cubicBezTo>
                  <a:cubicBezTo>
                    <a:pt x="80" y="186"/>
                    <a:pt x="66" y="200"/>
                    <a:pt x="48" y="200"/>
                  </a:cubicBezTo>
                  <a:cubicBezTo>
                    <a:pt x="30" y="200"/>
                    <a:pt x="16" y="186"/>
                    <a:pt x="16" y="168"/>
                  </a:cubicBezTo>
                  <a:cubicBezTo>
                    <a:pt x="16" y="150"/>
                    <a:pt x="30" y="136"/>
                    <a:pt x="48" y="1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7660" name="Group 125"/>
          <p:cNvGrpSpPr>
            <a:grpSpLocks noChangeAspect="1"/>
          </p:cNvGrpSpPr>
          <p:nvPr/>
        </p:nvGrpSpPr>
        <p:grpSpPr bwMode="auto">
          <a:xfrm>
            <a:off x="5003800" y="2787650"/>
            <a:ext cx="314325" cy="387350"/>
            <a:chOff x="3101" y="1717"/>
            <a:chExt cx="198" cy="244"/>
          </a:xfrm>
        </p:grpSpPr>
        <p:sp>
          <p:nvSpPr>
            <p:cNvPr id="27665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101" y="1717"/>
              <a:ext cx="1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6"/>
            <p:cNvSpPr>
              <a:spLocks noEditPoints="1"/>
            </p:cNvSpPr>
            <p:nvPr/>
          </p:nvSpPr>
          <p:spPr bwMode="auto">
            <a:xfrm>
              <a:off x="3101" y="1717"/>
              <a:ext cx="199" cy="245"/>
            </a:xfrm>
            <a:custGeom>
              <a:avLst/>
              <a:gdLst>
                <a:gd name="T0" fmla="*/ 32 w 208"/>
                <a:gd name="T1" fmla="*/ 72 h 256"/>
                <a:gd name="T2" fmla="*/ 32 w 208"/>
                <a:gd name="T3" fmla="*/ 128 h 256"/>
                <a:gd name="T4" fmla="*/ 8 w 208"/>
                <a:gd name="T5" fmla="*/ 128 h 256"/>
                <a:gd name="T6" fmla="*/ 0 w 208"/>
                <a:gd name="T7" fmla="*/ 136 h 256"/>
                <a:gd name="T8" fmla="*/ 0 w 208"/>
                <a:gd name="T9" fmla="*/ 248 h 256"/>
                <a:gd name="T10" fmla="*/ 8 w 208"/>
                <a:gd name="T11" fmla="*/ 256 h 256"/>
                <a:gd name="T12" fmla="*/ 200 w 208"/>
                <a:gd name="T13" fmla="*/ 256 h 256"/>
                <a:gd name="T14" fmla="*/ 208 w 208"/>
                <a:gd name="T15" fmla="*/ 248 h 256"/>
                <a:gd name="T16" fmla="*/ 208 w 208"/>
                <a:gd name="T17" fmla="*/ 136 h 256"/>
                <a:gd name="T18" fmla="*/ 200 w 208"/>
                <a:gd name="T19" fmla="*/ 128 h 256"/>
                <a:gd name="T20" fmla="*/ 176 w 208"/>
                <a:gd name="T21" fmla="*/ 128 h 256"/>
                <a:gd name="T22" fmla="*/ 176 w 208"/>
                <a:gd name="T23" fmla="*/ 72 h 256"/>
                <a:gd name="T24" fmla="*/ 104 w 208"/>
                <a:gd name="T25" fmla="*/ 0 h 256"/>
                <a:gd name="T26" fmla="*/ 32 w 208"/>
                <a:gd name="T27" fmla="*/ 72 h 256"/>
                <a:gd name="T28" fmla="*/ 192 w 208"/>
                <a:gd name="T29" fmla="*/ 240 h 256"/>
                <a:gd name="T30" fmla="*/ 16 w 208"/>
                <a:gd name="T31" fmla="*/ 240 h 256"/>
                <a:gd name="T32" fmla="*/ 16 w 208"/>
                <a:gd name="T33" fmla="*/ 144 h 256"/>
                <a:gd name="T34" fmla="*/ 192 w 208"/>
                <a:gd name="T35" fmla="*/ 144 h 256"/>
                <a:gd name="T36" fmla="*/ 192 w 208"/>
                <a:gd name="T37" fmla="*/ 240 h 256"/>
                <a:gd name="T38" fmla="*/ 104 w 208"/>
                <a:gd name="T39" fmla="*/ 16 h 256"/>
                <a:gd name="T40" fmla="*/ 160 w 208"/>
                <a:gd name="T41" fmla="*/ 72 h 256"/>
                <a:gd name="T42" fmla="*/ 160 w 208"/>
                <a:gd name="T43" fmla="*/ 128 h 256"/>
                <a:gd name="T44" fmla="*/ 48 w 208"/>
                <a:gd name="T45" fmla="*/ 128 h 256"/>
                <a:gd name="T46" fmla="*/ 48 w 208"/>
                <a:gd name="T47" fmla="*/ 72 h 256"/>
                <a:gd name="T48" fmla="*/ 104 w 208"/>
                <a:gd name="T4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256">
                  <a:moveTo>
                    <a:pt x="32" y="72"/>
                  </a:moveTo>
                  <a:cubicBezTo>
                    <a:pt x="32" y="128"/>
                    <a:pt x="32" y="128"/>
                    <a:pt x="32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32"/>
                    <a:pt x="0" y="13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00" y="256"/>
                    <a:pt x="200" y="256"/>
                    <a:pt x="200" y="256"/>
                  </a:cubicBezTo>
                  <a:cubicBezTo>
                    <a:pt x="204" y="256"/>
                    <a:pt x="208" y="252"/>
                    <a:pt x="208" y="24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8" y="132"/>
                    <a:pt x="204" y="128"/>
                    <a:pt x="200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32"/>
                    <a:pt x="144" y="0"/>
                    <a:pt x="104" y="0"/>
                  </a:cubicBezTo>
                  <a:cubicBezTo>
                    <a:pt x="64" y="0"/>
                    <a:pt x="32" y="32"/>
                    <a:pt x="32" y="72"/>
                  </a:cubicBezTo>
                  <a:close/>
                  <a:moveTo>
                    <a:pt x="192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92" y="240"/>
                  </a:lnTo>
                  <a:close/>
                  <a:moveTo>
                    <a:pt x="104" y="16"/>
                  </a:moveTo>
                  <a:cubicBezTo>
                    <a:pt x="135" y="16"/>
                    <a:pt x="160" y="41"/>
                    <a:pt x="160" y="7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41"/>
                    <a:pt x="73" y="16"/>
                    <a:pt x="104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7" name="Freeform 127"/>
            <p:cNvSpPr>
              <a:spLocks noEditPoints="1"/>
            </p:cNvSpPr>
            <p:nvPr/>
          </p:nvSpPr>
          <p:spPr bwMode="auto">
            <a:xfrm>
              <a:off x="3178" y="1870"/>
              <a:ext cx="45" cy="61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6 w 48"/>
                <a:gd name="T5" fmla="*/ 47 h 64"/>
                <a:gd name="T6" fmla="*/ 16 w 48"/>
                <a:gd name="T7" fmla="*/ 56 h 64"/>
                <a:gd name="T8" fmla="*/ 24 w 48"/>
                <a:gd name="T9" fmla="*/ 64 h 64"/>
                <a:gd name="T10" fmla="*/ 32 w 48"/>
                <a:gd name="T11" fmla="*/ 56 h 64"/>
                <a:gd name="T12" fmla="*/ 32 w 48"/>
                <a:gd name="T13" fmla="*/ 47 h 64"/>
                <a:gd name="T14" fmla="*/ 48 w 48"/>
                <a:gd name="T15" fmla="*/ 24 h 64"/>
                <a:gd name="T16" fmla="*/ 24 w 48"/>
                <a:gd name="T17" fmla="*/ 0 h 64"/>
                <a:gd name="T18" fmla="*/ 24 w 48"/>
                <a:gd name="T19" fmla="*/ 32 h 64"/>
                <a:gd name="T20" fmla="*/ 16 w 48"/>
                <a:gd name="T21" fmla="*/ 24 h 64"/>
                <a:gd name="T22" fmla="*/ 24 w 48"/>
                <a:gd name="T23" fmla="*/ 16 h 64"/>
                <a:gd name="T24" fmla="*/ 32 w 48"/>
                <a:gd name="T25" fmla="*/ 24 h 64"/>
                <a:gd name="T26" fmla="*/ 24 w 48"/>
                <a:gd name="T2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6" y="4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20" y="64"/>
                    <a:pt x="24" y="64"/>
                  </a:cubicBezTo>
                  <a:cubicBezTo>
                    <a:pt x="28" y="64"/>
                    <a:pt x="32" y="60"/>
                    <a:pt x="32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1" y="43"/>
                    <a:pt x="48" y="3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7661" name="Group 253"/>
          <p:cNvGrpSpPr>
            <a:grpSpLocks noChangeAspect="1"/>
          </p:cNvGrpSpPr>
          <p:nvPr/>
        </p:nvGrpSpPr>
        <p:grpSpPr bwMode="auto">
          <a:xfrm>
            <a:off x="1258888" y="3795713"/>
            <a:ext cx="292100" cy="387350"/>
            <a:chOff x="3108" y="2645"/>
            <a:chExt cx="184" cy="244"/>
          </a:xfrm>
        </p:grpSpPr>
        <p:sp>
          <p:nvSpPr>
            <p:cNvPr id="27662" name="AutoShape 252"/>
            <p:cNvSpPr>
              <a:spLocks noChangeAspect="1" noChangeArrowheads="1" noTextEdit="1"/>
            </p:cNvSpPr>
            <p:nvPr/>
          </p:nvSpPr>
          <p:spPr bwMode="auto">
            <a:xfrm>
              <a:off x="3108" y="2645"/>
              <a:ext cx="18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3107" y="2645"/>
              <a:ext cx="184" cy="245"/>
            </a:xfrm>
            <a:custGeom>
              <a:avLst/>
              <a:gdLst>
                <a:gd name="T0" fmla="*/ 184 w 192"/>
                <a:gd name="T1" fmla="*/ 256 h 256"/>
                <a:gd name="T2" fmla="*/ 192 w 192"/>
                <a:gd name="T3" fmla="*/ 248 h 256"/>
                <a:gd name="T4" fmla="*/ 192 w 192"/>
                <a:gd name="T5" fmla="*/ 32 h 256"/>
                <a:gd name="T6" fmla="*/ 184 w 192"/>
                <a:gd name="T7" fmla="*/ 24 h 256"/>
                <a:gd name="T8" fmla="*/ 145 w 192"/>
                <a:gd name="T9" fmla="*/ 24 h 256"/>
                <a:gd name="T10" fmla="*/ 135 w 192"/>
                <a:gd name="T11" fmla="*/ 4 h 256"/>
                <a:gd name="T12" fmla="*/ 128 w 192"/>
                <a:gd name="T13" fmla="*/ 0 h 256"/>
                <a:gd name="T14" fmla="*/ 64 w 192"/>
                <a:gd name="T15" fmla="*/ 0 h 256"/>
                <a:gd name="T16" fmla="*/ 57 w 192"/>
                <a:gd name="T17" fmla="*/ 4 h 256"/>
                <a:gd name="T18" fmla="*/ 47 w 192"/>
                <a:gd name="T19" fmla="*/ 24 h 256"/>
                <a:gd name="T20" fmla="*/ 8 w 192"/>
                <a:gd name="T21" fmla="*/ 24 h 256"/>
                <a:gd name="T22" fmla="*/ 0 w 192"/>
                <a:gd name="T23" fmla="*/ 32 h 256"/>
                <a:gd name="T24" fmla="*/ 0 w 192"/>
                <a:gd name="T25" fmla="*/ 248 h 256"/>
                <a:gd name="T26" fmla="*/ 8 w 192"/>
                <a:gd name="T27" fmla="*/ 256 h 256"/>
                <a:gd name="T28" fmla="*/ 184 w 192"/>
                <a:gd name="T29" fmla="*/ 256 h 256"/>
                <a:gd name="T30" fmla="*/ 69 w 192"/>
                <a:gd name="T31" fmla="*/ 16 h 256"/>
                <a:gd name="T32" fmla="*/ 123 w 192"/>
                <a:gd name="T33" fmla="*/ 16 h 256"/>
                <a:gd name="T34" fmla="*/ 139 w 192"/>
                <a:gd name="T35" fmla="*/ 48 h 256"/>
                <a:gd name="T36" fmla="*/ 53 w 192"/>
                <a:gd name="T37" fmla="*/ 48 h 256"/>
                <a:gd name="T38" fmla="*/ 69 w 192"/>
                <a:gd name="T39" fmla="*/ 16 h 256"/>
                <a:gd name="T40" fmla="*/ 16 w 192"/>
                <a:gd name="T41" fmla="*/ 40 h 256"/>
                <a:gd name="T42" fmla="*/ 39 w 192"/>
                <a:gd name="T43" fmla="*/ 40 h 256"/>
                <a:gd name="T44" fmla="*/ 33 w 192"/>
                <a:gd name="T45" fmla="*/ 52 h 256"/>
                <a:gd name="T46" fmla="*/ 33 w 192"/>
                <a:gd name="T47" fmla="*/ 60 h 256"/>
                <a:gd name="T48" fmla="*/ 40 w 192"/>
                <a:gd name="T49" fmla="*/ 64 h 256"/>
                <a:gd name="T50" fmla="*/ 152 w 192"/>
                <a:gd name="T51" fmla="*/ 64 h 256"/>
                <a:gd name="T52" fmla="*/ 152 w 192"/>
                <a:gd name="T53" fmla="*/ 64 h 256"/>
                <a:gd name="T54" fmla="*/ 160 w 192"/>
                <a:gd name="T55" fmla="*/ 56 h 256"/>
                <a:gd name="T56" fmla="*/ 159 w 192"/>
                <a:gd name="T57" fmla="*/ 51 h 256"/>
                <a:gd name="T58" fmla="*/ 153 w 192"/>
                <a:gd name="T59" fmla="*/ 40 h 256"/>
                <a:gd name="T60" fmla="*/ 176 w 192"/>
                <a:gd name="T61" fmla="*/ 40 h 256"/>
                <a:gd name="T62" fmla="*/ 176 w 192"/>
                <a:gd name="T63" fmla="*/ 240 h 256"/>
                <a:gd name="T64" fmla="*/ 16 w 192"/>
                <a:gd name="T65" fmla="*/ 240 h 256"/>
                <a:gd name="T66" fmla="*/ 16 w 192"/>
                <a:gd name="T67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256">
                  <a:moveTo>
                    <a:pt x="184" y="256"/>
                  </a:move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lnTo>
                    <a:pt x="184" y="256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7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3160" y="2751"/>
              <a:ext cx="78" cy="55"/>
            </a:xfrm>
            <a:custGeom>
              <a:avLst/>
              <a:gdLst>
                <a:gd name="T0" fmla="*/ 67 w 82"/>
                <a:gd name="T1" fmla="*/ 3 h 57"/>
                <a:gd name="T2" fmla="*/ 33 w 82"/>
                <a:gd name="T3" fmla="*/ 38 h 57"/>
                <a:gd name="T4" fmla="*/ 15 w 82"/>
                <a:gd name="T5" fmla="*/ 19 h 57"/>
                <a:gd name="T6" fmla="*/ 3 w 82"/>
                <a:gd name="T7" fmla="*/ 19 h 57"/>
                <a:gd name="T8" fmla="*/ 3 w 82"/>
                <a:gd name="T9" fmla="*/ 31 h 57"/>
                <a:gd name="T10" fmla="*/ 27 w 82"/>
                <a:gd name="T11" fmla="*/ 55 h 57"/>
                <a:gd name="T12" fmla="*/ 33 w 82"/>
                <a:gd name="T13" fmla="*/ 57 h 57"/>
                <a:gd name="T14" fmla="*/ 39 w 82"/>
                <a:gd name="T15" fmla="*/ 55 h 57"/>
                <a:gd name="T16" fmla="*/ 79 w 82"/>
                <a:gd name="T17" fmla="*/ 15 h 57"/>
                <a:gd name="T18" fmla="*/ 79 w 82"/>
                <a:gd name="T19" fmla="*/ 3 h 57"/>
                <a:gd name="T20" fmla="*/ 67 w 82"/>
                <a:gd name="T21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67" y="3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1555750"/>
            <a:ext cx="3268663" cy="741363"/>
            <a:chOff x="1305331" y="1555651"/>
            <a:chExt cx="3268928" cy="740192"/>
          </a:xfrm>
        </p:grpSpPr>
        <p:sp>
          <p:nvSpPr>
            <p:cNvPr id="5" name="Oval 4"/>
            <p:cNvSpPr/>
            <p:nvPr/>
          </p:nvSpPr>
          <p:spPr>
            <a:xfrm>
              <a:off x="1305331" y="1650751"/>
              <a:ext cx="633464" cy="6324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516" y="1555651"/>
              <a:ext cx="2522743" cy="3693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Capacity provisioning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516" y="1834610"/>
              <a:ext cx="2522743" cy="461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Need to account for log bursts and be able to provision enough capacity.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49806" y="1676110"/>
              <a:ext cx="184165" cy="583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HK" altLang="en-US" sz="3200" dirty="0">
                <a:solidFill>
                  <a:schemeClr val="bg1">
                    <a:lumMod val="9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Elastic</a:t>
            </a:r>
            <a:r>
              <a:rPr lang="en-US" altLang="zh-HK" sz="4000" dirty="0" err="1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search</a:t>
            </a:r>
            <a:r>
              <a:rPr lang="en-US" altLang="zh-HK" sz="4000" dirty="0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 (2)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60450" y="3608388"/>
            <a:ext cx="3268663" cy="741362"/>
            <a:chOff x="1305331" y="1555651"/>
            <a:chExt cx="3268928" cy="741546"/>
          </a:xfrm>
        </p:grpSpPr>
        <p:sp>
          <p:nvSpPr>
            <p:cNvPr id="36" name="Oval 35"/>
            <p:cNvSpPr/>
            <p:nvPr/>
          </p:nvSpPr>
          <p:spPr>
            <a:xfrm>
              <a:off x="1305331" y="1650925"/>
              <a:ext cx="633464" cy="6335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516" y="1555651"/>
              <a:ext cx="2522743" cy="3699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Archive (DR)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1516" y="1835120"/>
              <a:ext cx="2522743" cy="4620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Snapshot the data to a different repository for disaster recovery</a:t>
              </a: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060450" y="2582863"/>
            <a:ext cx="3268663" cy="741362"/>
            <a:chOff x="1305331" y="1555651"/>
            <a:chExt cx="3268928" cy="742256"/>
          </a:xfrm>
        </p:grpSpPr>
        <p:sp>
          <p:nvSpPr>
            <p:cNvPr id="41" name="Oval 40"/>
            <p:cNvSpPr/>
            <p:nvPr/>
          </p:nvSpPr>
          <p:spPr>
            <a:xfrm>
              <a:off x="1305331" y="1651016"/>
              <a:ext cx="633464" cy="6325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1516" y="1555651"/>
              <a:ext cx="2522743" cy="3687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Mapping management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1516" y="1835388"/>
              <a:ext cx="2522743" cy="4625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Mapping conflicts and sync issues need to be detected and addressed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787900" y="1563688"/>
            <a:ext cx="3587750" cy="749300"/>
            <a:chOff x="1261891" y="1563542"/>
            <a:chExt cx="3236491" cy="749478"/>
          </a:xfrm>
        </p:grpSpPr>
        <p:sp>
          <p:nvSpPr>
            <p:cNvPr id="46" name="Oval 45"/>
            <p:cNvSpPr/>
            <p:nvPr/>
          </p:nvSpPr>
          <p:spPr>
            <a:xfrm>
              <a:off x="1261891" y="1634996"/>
              <a:ext cx="632977" cy="6335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6497" y="1563542"/>
              <a:ext cx="2521885" cy="369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Monitoring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6497" y="1850947"/>
              <a:ext cx="2521885" cy="4620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Marvell does a good job but require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DevOps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constant attention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30763" y="3608388"/>
            <a:ext cx="3270250" cy="728662"/>
            <a:chOff x="1305331" y="1555651"/>
            <a:chExt cx="3268928" cy="728671"/>
          </a:xfrm>
        </p:grpSpPr>
        <p:sp>
          <p:nvSpPr>
            <p:cNvPr id="51" name="Oval 50"/>
            <p:cNvSpPr/>
            <p:nvPr/>
          </p:nvSpPr>
          <p:spPr>
            <a:xfrm>
              <a:off x="1305331" y="1650902"/>
              <a:ext cx="633156" cy="6334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1154" y="1555651"/>
              <a:ext cx="2523105" cy="369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Curator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51154" y="1835054"/>
              <a:ext cx="2523105" cy="2762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Remove or optimize old indices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30763" y="2582863"/>
            <a:ext cx="3270250" cy="741362"/>
            <a:chOff x="1305331" y="1555651"/>
            <a:chExt cx="3268928" cy="742079"/>
          </a:xfrm>
        </p:grpSpPr>
        <p:sp>
          <p:nvSpPr>
            <p:cNvPr id="56" name="Oval 55"/>
            <p:cNvSpPr/>
            <p:nvPr/>
          </p:nvSpPr>
          <p:spPr>
            <a:xfrm>
              <a:off x="1305331" y="1650993"/>
              <a:ext cx="633156" cy="63243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154" y="1555651"/>
              <a:ext cx="2523105" cy="3686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Alias management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154" y="1835321"/>
              <a:ext cx="2523105" cy="4624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For better cluster control you need to define and use aliases</a:t>
              </a:r>
            </a:p>
          </p:txBody>
        </p:sp>
      </p:grpSp>
      <p:grpSp>
        <p:nvGrpSpPr>
          <p:cNvPr id="28680" name="Group 76"/>
          <p:cNvGrpSpPr>
            <a:grpSpLocks noChangeAspect="1"/>
          </p:cNvGrpSpPr>
          <p:nvPr/>
        </p:nvGrpSpPr>
        <p:grpSpPr bwMode="auto">
          <a:xfrm>
            <a:off x="4932363" y="1779588"/>
            <a:ext cx="385762" cy="385762"/>
            <a:chOff x="2484" y="1207"/>
            <a:chExt cx="243" cy="243"/>
          </a:xfrm>
        </p:grpSpPr>
        <p:sp>
          <p:nvSpPr>
            <p:cNvPr id="28700" name="AutoShape 75"/>
            <p:cNvSpPr>
              <a:spLocks noChangeAspect="1" noChangeArrowheads="1" noTextEdit="1"/>
            </p:cNvSpPr>
            <p:nvPr/>
          </p:nvSpPr>
          <p:spPr bwMode="auto">
            <a:xfrm>
              <a:off x="2484" y="1207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7"/>
            <p:cNvSpPr>
              <a:spLocks noEditPoints="1"/>
            </p:cNvSpPr>
            <p:nvPr/>
          </p:nvSpPr>
          <p:spPr bwMode="auto">
            <a:xfrm>
              <a:off x="2507" y="1230"/>
              <a:ext cx="198" cy="221"/>
            </a:xfrm>
            <a:custGeom>
              <a:avLst/>
              <a:gdLst>
                <a:gd name="T0" fmla="*/ 208 w 208"/>
                <a:gd name="T1" fmla="*/ 104 h 232"/>
                <a:gd name="T2" fmla="*/ 104 w 208"/>
                <a:gd name="T3" fmla="*/ 0 h 232"/>
                <a:gd name="T4" fmla="*/ 0 w 208"/>
                <a:gd name="T5" fmla="*/ 104 h 232"/>
                <a:gd name="T6" fmla="*/ 54 w 208"/>
                <a:gd name="T7" fmla="*/ 195 h 232"/>
                <a:gd name="T8" fmla="*/ 30 w 208"/>
                <a:gd name="T9" fmla="*/ 218 h 232"/>
                <a:gd name="T10" fmla="*/ 30 w 208"/>
                <a:gd name="T11" fmla="*/ 230 h 232"/>
                <a:gd name="T12" fmla="*/ 36 w 208"/>
                <a:gd name="T13" fmla="*/ 232 h 232"/>
                <a:gd name="T14" fmla="*/ 42 w 208"/>
                <a:gd name="T15" fmla="*/ 230 h 232"/>
                <a:gd name="T16" fmla="*/ 69 w 208"/>
                <a:gd name="T17" fmla="*/ 202 h 232"/>
                <a:gd name="T18" fmla="*/ 104 w 208"/>
                <a:gd name="T19" fmla="*/ 208 h 232"/>
                <a:gd name="T20" fmla="*/ 139 w 208"/>
                <a:gd name="T21" fmla="*/ 202 h 232"/>
                <a:gd name="T22" fmla="*/ 166 w 208"/>
                <a:gd name="T23" fmla="*/ 230 h 232"/>
                <a:gd name="T24" fmla="*/ 172 w 208"/>
                <a:gd name="T25" fmla="*/ 232 h 232"/>
                <a:gd name="T26" fmla="*/ 178 w 208"/>
                <a:gd name="T27" fmla="*/ 230 h 232"/>
                <a:gd name="T28" fmla="*/ 178 w 208"/>
                <a:gd name="T29" fmla="*/ 218 h 232"/>
                <a:gd name="T30" fmla="*/ 154 w 208"/>
                <a:gd name="T31" fmla="*/ 195 h 232"/>
                <a:gd name="T32" fmla="*/ 208 w 208"/>
                <a:gd name="T33" fmla="*/ 104 h 232"/>
                <a:gd name="T34" fmla="*/ 140 w 208"/>
                <a:gd name="T35" fmla="*/ 184 h 232"/>
                <a:gd name="T36" fmla="*/ 134 w 208"/>
                <a:gd name="T37" fmla="*/ 186 h 232"/>
                <a:gd name="T38" fmla="*/ 134 w 208"/>
                <a:gd name="T39" fmla="*/ 187 h 232"/>
                <a:gd name="T40" fmla="*/ 104 w 208"/>
                <a:gd name="T41" fmla="*/ 192 h 232"/>
                <a:gd name="T42" fmla="*/ 74 w 208"/>
                <a:gd name="T43" fmla="*/ 187 h 232"/>
                <a:gd name="T44" fmla="*/ 74 w 208"/>
                <a:gd name="T45" fmla="*/ 186 h 232"/>
                <a:gd name="T46" fmla="*/ 68 w 208"/>
                <a:gd name="T47" fmla="*/ 184 h 232"/>
                <a:gd name="T48" fmla="*/ 16 w 208"/>
                <a:gd name="T49" fmla="*/ 104 h 232"/>
                <a:gd name="T50" fmla="*/ 104 w 208"/>
                <a:gd name="T51" fmla="*/ 16 h 232"/>
                <a:gd name="T52" fmla="*/ 192 w 208"/>
                <a:gd name="T53" fmla="*/ 104 h 232"/>
                <a:gd name="T54" fmla="*/ 140 w 208"/>
                <a:gd name="T55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32">
                  <a:moveTo>
                    <a:pt x="208" y="104"/>
                  </a:moveTo>
                  <a:cubicBezTo>
                    <a:pt x="208" y="47"/>
                    <a:pt x="161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43"/>
                    <a:pt x="22" y="177"/>
                    <a:pt x="54" y="195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7" y="221"/>
                    <a:pt x="27" y="227"/>
                    <a:pt x="30" y="230"/>
                  </a:cubicBezTo>
                  <a:cubicBezTo>
                    <a:pt x="32" y="231"/>
                    <a:pt x="34" y="232"/>
                    <a:pt x="36" y="232"/>
                  </a:cubicBezTo>
                  <a:cubicBezTo>
                    <a:pt x="38" y="232"/>
                    <a:pt x="40" y="231"/>
                    <a:pt x="42" y="230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80" y="206"/>
                    <a:pt x="92" y="208"/>
                    <a:pt x="104" y="208"/>
                  </a:cubicBezTo>
                  <a:cubicBezTo>
                    <a:pt x="116" y="208"/>
                    <a:pt x="128" y="206"/>
                    <a:pt x="139" y="202"/>
                  </a:cubicBezTo>
                  <a:cubicBezTo>
                    <a:pt x="166" y="230"/>
                    <a:pt x="166" y="230"/>
                    <a:pt x="166" y="230"/>
                  </a:cubicBezTo>
                  <a:cubicBezTo>
                    <a:pt x="168" y="231"/>
                    <a:pt x="170" y="232"/>
                    <a:pt x="172" y="232"/>
                  </a:cubicBezTo>
                  <a:cubicBezTo>
                    <a:pt x="174" y="232"/>
                    <a:pt x="176" y="231"/>
                    <a:pt x="178" y="230"/>
                  </a:cubicBezTo>
                  <a:cubicBezTo>
                    <a:pt x="181" y="227"/>
                    <a:pt x="181" y="221"/>
                    <a:pt x="178" y="218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86" y="177"/>
                    <a:pt x="208" y="143"/>
                    <a:pt x="208" y="104"/>
                  </a:cubicBezTo>
                  <a:close/>
                  <a:moveTo>
                    <a:pt x="140" y="184"/>
                  </a:moveTo>
                  <a:cubicBezTo>
                    <a:pt x="138" y="184"/>
                    <a:pt x="136" y="185"/>
                    <a:pt x="134" y="186"/>
                  </a:cubicBezTo>
                  <a:cubicBezTo>
                    <a:pt x="134" y="186"/>
                    <a:pt x="134" y="187"/>
                    <a:pt x="134" y="187"/>
                  </a:cubicBezTo>
                  <a:cubicBezTo>
                    <a:pt x="125" y="190"/>
                    <a:pt x="115" y="192"/>
                    <a:pt x="104" y="192"/>
                  </a:cubicBezTo>
                  <a:cubicBezTo>
                    <a:pt x="93" y="192"/>
                    <a:pt x="83" y="190"/>
                    <a:pt x="74" y="187"/>
                  </a:cubicBezTo>
                  <a:cubicBezTo>
                    <a:pt x="74" y="187"/>
                    <a:pt x="74" y="186"/>
                    <a:pt x="74" y="186"/>
                  </a:cubicBezTo>
                  <a:cubicBezTo>
                    <a:pt x="72" y="185"/>
                    <a:pt x="70" y="184"/>
                    <a:pt x="68" y="184"/>
                  </a:cubicBezTo>
                  <a:cubicBezTo>
                    <a:pt x="37" y="170"/>
                    <a:pt x="16" y="140"/>
                    <a:pt x="16" y="104"/>
                  </a:cubicBezTo>
                  <a:cubicBezTo>
                    <a:pt x="16" y="55"/>
                    <a:pt x="55" y="16"/>
                    <a:pt x="104" y="16"/>
                  </a:cubicBezTo>
                  <a:cubicBezTo>
                    <a:pt x="153" y="16"/>
                    <a:pt x="192" y="55"/>
                    <a:pt x="192" y="104"/>
                  </a:cubicBezTo>
                  <a:cubicBezTo>
                    <a:pt x="192" y="140"/>
                    <a:pt x="171" y="170"/>
                    <a:pt x="140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2598" y="1276"/>
              <a:ext cx="47" cy="76"/>
            </a:xfrm>
            <a:custGeom>
              <a:avLst/>
              <a:gdLst>
                <a:gd name="T0" fmla="*/ 44 w 49"/>
                <a:gd name="T1" fmla="*/ 65 h 80"/>
                <a:gd name="T2" fmla="*/ 16 w 49"/>
                <a:gd name="T3" fmla="*/ 51 h 80"/>
                <a:gd name="T4" fmla="*/ 16 w 49"/>
                <a:gd name="T5" fmla="*/ 8 h 80"/>
                <a:gd name="T6" fmla="*/ 8 w 49"/>
                <a:gd name="T7" fmla="*/ 0 h 80"/>
                <a:gd name="T8" fmla="*/ 0 w 49"/>
                <a:gd name="T9" fmla="*/ 8 h 80"/>
                <a:gd name="T10" fmla="*/ 0 w 49"/>
                <a:gd name="T11" fmla="*/ 56 h 80"/>
                <a:gd name="T12" fmla="*/ 4 w 49"/>
                <a:gd name="T13" fmla="*/ 63 h 80"/>
                <a:gd name="T14" fmla="*/ 36 w 49"/>
                <a:gd name="T15" fmla="*/ 79 h 80"/>
                <a:gd name="T16" fmla="*/ 40 w 49"/>
                <a:gd name="T17" fmla="*/ 80 h 80"/>
                <a:gd name="T18" fmla="*/ 47 w 49"/>
                <a:gd name="T19" fmla="*/ 76 h 80"/>
                <a:gd name="T20" fmla="*/ 44 w 49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80">
                  <a:moveTo>
                    <a:pt x="44" y="65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2"/>
                    <a:pt x="4" y="63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3" y="80"/>
                    <a:pt x="46" y="78"/>
                    <a:pt x="47" y="76"/>
                  </a:cubicBezTo>
                  <a:cubicBezTo>
                    <a:pt x="49" y="72"/>
                    <a:pt x="48" y="67"/>
                    <a:pt x="44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2484" y="1207"/>
              <a:ext cx="70" cy="69"/>
            </a:xfrm>
            <a:custGeom>
              <a:avLst/>
              <a:gdLst>
                <a:gd name="T0" fmla="*/ 72 w 73"/>
                <a:gd name="T1" fmla="*/ 14 h 72"/>
                <a:gd name="T2" fmla="*/ 66 w 73"/>
                <a:gd name="T3" fmla="*/ 8 h 72"/>
                <a:gd name="T4" fmla="*/ 26 w 73"/>
                <a:gd name="T5" fmla="*/ 0 h 72"/>
                <a:gd name="T6" fmla="*/ 18 w 73"/>
                <a:gd name="T7" fmla="*/ 2 h 72"/>
                <a:gd name="T8" fmla="*/ 2 w 73"/>
                <a:gd name="T9" fmla="*/ 18 h 72"/>
                <a:gd name="T10" fmla="*/ 0 w 73"/>
                <a:gd name="T11" fmla="*/ 26 h 72"/>
                <a:gd name="T12" fmla="*/ 8 w 73"/>
                <a:gd name="T13" fmla="*/ 66 h 72"/>
                <a:gd name="T14" fmla="*/ 14 w 73"/>
                <a:gd name="T15" fmla="*/ 72 h 72"/>
                <a:gd name="T16" fmla="*/ 16 w 73"/>
                <a:gd name="T17" fmla="*/ 72 h 72"/>
                <a:gd name="T18" fmla="*/ 22 w 73"/>
                <a:gd name="T19" fmla="*/ 70 h 72"/>
                <a:gd name="T20" fmla="*/ 70 w 73"/>
                <a:gd name="T21" fmla="*/ 22 h 72"/>
                <a:gd name="T22" fmla="*/ 72 w 73"/>
                <a:gd name="T23" fmla="*/ 14 h 72"/>
                <a:gd name="T24" fmla="*/ 21 w 73"/>
                <a:gd name="T25" fmla="*/ 48 h 72"/>
                <a:gd name="T26" fmla="*/ 17 w 73"/>
                <a:gd name="T27" fmla="*/ 27 h 72"/>
                <a:gd name="T28" fmla="*/ 27 w 73"/>
                <a:gd name="T29" fmla="*/ 17 h 72"/>
                <a:gd name="T30" fmla="*/ 48 w 73"/>
                <a:gd name="T31" fmla="*/ 21 h 72"/>
                <a:gd name="T32" fmla="*/ 21 w 73"/>
                <a:gd name="T33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72" y="14"/>
                  </a:moveTo>
                  <a:cubicBezTo>
                    <a:pt x="71" y="11"/>
                    <a:pt x="68" y="9"/>
                    <a:pt x="6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0" y="0"/>
                    <a:pt x="1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8"/>
                    <a:pt x="11" y="71"/>
                    <a:pt x="14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8" y="72"/>
                    <a:pt x="20" y="71"/>
                    <a:pt x="22" y="7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2" y="20"/>
                    <a:pt x="73" y="17"/>
                    <a:pt x="72" y="14"/>
                  </a:cubicBezTo>
                  <a:close/>
                  <a:moveTo>
                    <a:pt x="21" y="4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8" y="21"/>
                    <a:pt x="48" y="21"/>
                    <a:pt x="48" y="21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2658" y="1207"/>
              <a:ext cx="70" cy="69"/>
            </a:xfrm>
            <a:custGeom>
              <a:avLst/>
              <a:gdLst>
                <a:gd name="T0" fmla="*/ 57 w 73"/>
                <a:gd name="T1" fmla="*/ 72 h 72"/>
                <a:gd name="T2" fmla="*/ 59 w 73"/>
                <a:gd name="T3" fmla="*/ 72 h 72"/>
                <a:gd name="T4" fmla="*/ 65 w 73"/>
                <a:gd name="T5" fmla="*/ 66 h 72"/>
                <a:gd name="T6" fmla="*/ 73 w 73"/>
                <a:gd name="T7" fmla="*/ 26 h 72"/>
                <a:gd name="T8" fmla="*/ 71 w 73"/>
                <a:gd name="T9" fmla="*/ 18 h 72"/>
                <a:gd name="T10" fmla="*/ 55 w 73"/>
                <a:gd name="T11" fmla="*/ 2 h 72"/>
                <a:gd name="T12" fmla="*/ 47 w 73"/>
                <a:gd name="T13" fmla="*/ 0 h 72"/>
                <a:gd name="T14" fmla="*/ 7 w 73"/>
                <a:gd name="T15" fmla="*/ 8 h 72"/>
                <a:gd name="T16" fmla="*/ 1 w 73"/>
                <a:gd name="T17" fmla="*/ 14 h 72"/>
                <a:gd name="T18" fmla="*/ 3 w 73"/>
                <a:gd name="T19" fmla="*/ 22 h 72"/>
                <a:gd name="T20" fmla="*/ 51 w 73"/>
                <a:gd name="T21" fmla="*/ 70 h 72"/>
                <a:gd name="T22" fmla="*/ 57 w 73"/>
                <a:gd name="T23" fmla="*/ 72 h 72"/>
                <a:gd name="T24" fmla="*/ 46 w 73"/>
                <a:gd name="T25" fmla="*/ 17 h 72"/>
                <a:gd name="T26" fmla="*/ 56 w 73"/>
                <a:gd name="T27" fmla="*/ 27 h 72"/>
                <a:gd name="T28" fmla="*/ 52 w 73"/>
                <a:gd name="T29" fmla="*/ 48 h 72"/>
                <a:gd name="T30" fmla="*/ 25 w 73"/>
                <a:gd name="T31" fmla="*/ 21 h 72"/>
                <a:gd name="T32" fmla="*/ 46 w 73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57" y="72"/>
                  </a:moveTo>
                  <a:cubicBezTo>
                    <a:pt x="58" y="72"/>
                    <a:pt x="59" y="72"/>
                    <a:pt x="59" y="72"/>
                  </a:cubicBezTo>
                  <a:cubicBezTo>
                    <a:pt x="62" y="71"/>
                    <a:pt x="64" y="68"/>
                    <a:pt x="65" y="6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3" y="20"/>
                    <a:pt x="71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0"/>
                    <a:pt x="50" y="0"/>
                    <a:pt x="47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2" y="11"/>
                    <a:pt x="1" y="14"/>
                  </a:cubicBezTo>
                  <a:cubicBezTo>
                    <a:pt x="0" y="17"/>
                    <a:pt x="1" y="20"/>
                    <a:pt x="3" y="22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3" y="71"/>
                    <a:pt x="55" y="72"/>
                    <a:pt x="57" y="72"/>
                  </a:cubicBezTo>
                  <a:close/>
                  <a:moveTo>
                    <a:pt x="46" y="1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8681" name="Group 200"/>
          <p:cNvGrpSpPr>
            <a:grpSpLocks noChangeAspect="1"/>
          </p:cNvGrpSpPr>
          <p:nvPr/>
        </p:nvGrpSpPr>
        <p:grpSpPr bwMode="auto">
          <a:xfrm>
            <a:off x="1187450" y="2859088"/>
            <a:ext cx="385763" cy="242887"/>
            <a:chOff x="5228" y="2237"/>
            <a:chExt cx="243" cy="153"/>
          </a:xfrm>
        </p:grpSpPr>
        <p:sp>
          <p:nvSpPr>
            <p:cNvPr id="28697" name="AutoShape 199"/>
            <p:cNvSpPr>
              <a:spLocks noChangeAspect="1" noChangeArrowheads="1" noTextEdit="1"/>
            </p:cNvSpPr>
            <p:nvPr/>
          </p:nvSpPr>
          <p:spPr bwMode="auto">
            <a:xfrm>
              <a:off x="5228" y="2237"/>
              <a:ext cx="2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1"/>
            <p:cNvSpPr>
              <a:spLocks noEditPoints="1"/>
            </p:cNvSpPr>
            <p:nvPr/>
          </p:nvSpPr>
          <p:spPr bwMode="auto">
            <a:xfrm>
              <a:off x="5228" y="2237"/>
              <a:ext cx="244" cy="154"/>
            </a:xfrm>
            <a:custGeom>
              <a:avLst/>
              <a:gdLst>
                <a:gd name="T0" fmla="*/ 48 w 256"/>
                <a:gd name="T1" fmla="*/ 160 h 160"/>
                <a:gd name="T2" fmla="*/ 216 w 256"/>
                <a:gd name="T3" fmla="*/ 160 h 160"/>
                <a:gd name="T4" fmla="*/ 256 w 256"/>
                <a:gd name="T5" fmla="*/ 120 h 160"/>
                <a:gd name="T6" fmla="*/ 224 w 256"/>
                <a:gd name="T7" fmla="*/ 81 h 160"/>
                <a:gd name="T8" fmla="*/ 136 w 256"/>
                <a:gd name="T9" fmla="*/ 0 h 160"/>
                <a:gd name="T10" fmla="*/ 50 w 256"/>
                <a:gd name="T11" fmla="*/ 64 h 160"/>
                <a:gd name="T12" fmla="*/ 48 w 256"/>
                <a:gd name="T13" fmla="*/ 64 h 160"/>
                <a:gd name="T14" fmla="*/ 0 w 256"/>
                <a:gd name="T15" fmla="*/ 112 h 160"/>
                <a:gd name="T16" fmla="*/ 48 w 256"/>
                <a:gd name="T17" fmla="*/ 160 h 160"/>
                <a:gd name="T18" fmla="*/ 48 w 256"/>
                <a:gd name="T19" fmla="*/ 80 h 160"/>
                <a:gd name="T20" fmla="*/ 56 w 256"/>
                <a:gd name="T21" fmla="*/ 80 h 160"/>
                <a:gd name="T22" fmla="*/ 64 w 256"/>
                <a:gd name="T23" fmla="*/ 73 h 160"/>
                <a:gd name="T24" fmla="*/ 136 w 256"/>
                <a:gd name="T25" fmla="*/ 16 h 160"/>
                <a:gd name="T26" fmla="*/ 208 w 256"/>
                <a:gd name="T27" fmla="*/ 88 h 160"/>
                <a:gd name="T28" fmla="*/ 216 w 256"/>
                <a:gd name="T29" fmla="*/ 96 h 160"/>
                <a:gd name="T30" fmla="*/ 240 w 256"/>
                <a:gd name="T31" fmla="*/ 120 h 160"/>
                <a:gd name="T32" fmla="*/ 216 w 256"/>
                <a:gd name="T33" fmla="*/ 144 h 160"/>
                <a:gd name="T34" fmla="*/ 48 w 256"/>
                <a:gd name="T35" fmla="*/ 144 h 160"/>
                <a:gd name="T36" fmla="*/ 16 w 256"/>
                <a:gd name="T37" fmla="*/ 112 h 160"/>
                <a:gd name="T38" fmla="*/ 48 w 256"/>
                <a:gd name="T3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160">
                  <a:moveTo>
                    <a:pt x="48" y="160"/>
                  </a:moveTo>
                  <a:cubicBezTo>
                    <a:pt x="216" y="160"/>
                    <a:pt x="216" y="160"/>
                    <a:pt x="216" y="160"/>
                  </a:cubicBezTo>
                  <a:cubicBezTo>
                    <a:pt x="238" y="160"/>
                    <a:pt x="256" y="142"/>
                    <a:pt x="256" y="120"/>
                  </a:cubicBezTo>
                  <a:cubicBezTo>
                    <a:pt x="256" y="101"/>
                    <a:pt x="242" y="84"/>
                    <a:pt x="224" y="81"/>
                  </a:cubicBezTo>
                  <a:cubicBezTo>
                    <a:pt x="220" y="36"/>
                    <a:pt x="182" y="0"/>
                    <a:pt x="136" y="0"/>
                  </a:cubicBezTo>
                  <a:cubicBezTo>
                    <a:pt x="95" y="0"/>
                    <a:pt x="60" y="27"/>
                    <a:pt x="5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22" y="64"/>
                    <a:pt x="0" y="86"/>
                    <a:pt x="0" y="112"/>
                  </a:cubicBezTo>
                  <a:cubicBezTo>
                    <a:pt x="0" y="138"/>
                    <a:pt x="22" y="160"/>
                    <a:pt x="48" y="160"/>
                  </a:cubicBezTo>
                  <a:close/>
                  <a:moveTo>
                    <a:pt x="4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3" y="77"/>
                    <a:pt x="64" y="73"/>
                  </a:cubicBezTo>
                  <a:cubicBezTo>
                    <a:pt x="70" y="40"/>
                    <a:pt x="100" y="16"/>
                    <a:pt x="136" y="16"/>
                  </a:cubicBezTo>
                  <a:cubicBezTo>
                    <a:pt x="176" y="16"/>
                    <a:pt x="208" y="48"/>
                    <a:pt x="208" y="88"/>
                  </a:cubicBezTo>
                  <a:cubicBezTo>
                    <a:pt x="208" y="92"/>
                    <a:pt x="212" y="96"/>
                    <a:pt x="216" y="96"/>
                  </a:cubicBezTo>
                  <a:cubicBezTo>
                    <a:pt x="229" y="96"/>
                    <a:pt x="240" y="107"/>
                    <a:pt x="240" y="120"/>
                  </a:cubicBezTo>
                  <a:cubicBezTo>
                    <a:pt x="240" y="133"/>
                    <a:pt x="229" y="144"/>
                    <a:pt x="2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30" y="144"/>
                    <a:pt x="16" y="130"/>
                    <a:pt x="16" y="112"/>
                  </a:cubicBezTo>
                  <a:cubicBezTo>
                    <a:pt x="16" y="94"/>
                    <a:pt x="30" y="80"/>
                    <a:pt x="48" y="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76" name="Freeform 202"/>
            <p:cNvSpPr>
              <a:spLocks/>
            </p:cNvSpPr>
            <p:nvPr/>
          </p:nvSpPr>
          <p:spPr bwMode="auto">
            <a:xfrm>
              <a:off x="5311" y="2298"/>
              <a:ext cx="78" cy="55"/>
            </a:xfrm>
            <a:custGeom>
              <a:avLst/>
              <a:gdLst>
                <a:gd name="T0" fmla="*/ 27 w 82"/>
                <a:gd name="T1" fmla="*/ 55 h 57"/>
                <a:gd name="T2" fmla="*/ 33 w 82"/>
                <a:gd name="T3" fmla="*/ 57 h 57"/>
                <a:gd name="T4" fmla="*/ 39 w 82"/>
                <a:gd name="T5" fmla="*/ 55 h 57"/>
                <a:gd name="T6" fmla="*/ 79 w 82"/>
                <a:gd name="T7" fmla="*/ 15 h 57"/>
                <a:gd name="T8" fmla="*/ 79 w 82"/>
                <a:gd name="T9" fmla="*/ 3 h 57"/>
                <a:gd name="T10" fmla="*/ 67 w 82"/>
                <a:gd name="T11" fmla="*/ 3 h 57"/>
                <a:gd name="T12" fmla="*/ 33 w 82"/>
                <a:gd name="T13" fmla="*/ 38 h 57"/>
                <a:gd name="T14" fmla="*/ 15 w 82"/>
                <a:gd name="T15" fmla="*/ 19 h 57"/>
                <a:gd name="T16" fmla="*/ 3 w 82"/>
                <a:gd name="T17" fmla="*/ 19 h 57"/>
                <a:gd name="T18" fmla="*/ 3 w 82"/>
                <a:gd name="T19" fmla="*/ 31 h 57"/>
                <a:gd name="T20" fmla="*/ 27 w 82"/>
                <a:gd name="T2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27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8682" name="Group 62"/>
          <p:cNvGrpSpPr>
            <a:grpSpLocks noChangeAspect="1"/>
          </p:cNvGrpSpPr>
          <p:nvPr/>
        </p:nvGrpSpPr>
        <p:grpSpPr bwMode="auto">
          <a:xfrm>
            <a:off x="1187450" y="1779588"/>
            <a:ext cx="350838" cy="385762"/>
            <a:chOff x="839" y="1207"/>
            <a:chExt cx="221" cy="243"/>
          </a:xfrm>
        </p:grpSpPr>
        <p:sp>
          <p:nvSpPr>
            <p:cNvPr id="28694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39" y="1207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839" y="1207"/>
              <a:ext cx="222" cy="244"/>
            </a:xfrm>
            <a:custGeom>
              <a:avLst/>
              <a:gdLst>
                <a:gd name="T0" fmla="*/ 34 w 232"/>
                <a:gd name="T1" fmla="*/ 222 h 256"/>
                <a:gd name="T2" fmla="*/ 198 w 232"/>
                <a:gd name="T3" fmla="*/ 222 h 256"/>
                <a:gd name="T4" fmla="*/ 198 w 232"/>
                <a:gd name="T5" fmla="*/ 58 h 256"/>
                <a:gd name="T6" fmla="*/ 124 w 232"/>
                <a:gd name="T7" fmla="*/ 16 h 256"/>
                <a:gd name="T8" fmla="*/ 148 w 232"/>
                <a:gd name="T9" fmla="*/ 8 h 256"/>
                <a:gd name="T10" fmla="*/ 116 w 232"/>
                <a:gd name="T11" fmla="*/ 0 h 256"/>
                <a:gd name="T12" fmla="*/ 92 w 232"/>
                <a:gd name="T13" fmla="*/ 0 h 256"/>
                <a:gd name="T14" fmla="*/ 92 w 232"/>
                <a:gd name="T15" fmla="*/ 16 h 256"/>
                <a:gd name="T16" fmla="*/ 108 w 232"/>
                <a:gd name="T17" fmla="*/ 24 h 256"/>
                <a:gd name="T18" fmla="*/ 0 w 232"/>
                <a:gd name="T19" fmla="*/ 140 h 256"/>
                <a:gd name="T20" fmla="*/ 208 w 232"/>
                <a:gd name="T21" fmla="*/ 132 h 256"/>
                <a:gd name="T22" fmla="*/ 208 w 232"/>
                <a:gd name="T23" fmla="*/ 148 h 256"/>
                <a:gd name="T24" fmla="*/ 192 w 232"/>
                <a:gd name="T25" fmla="*/ 205 h 256"/>
                <a:gd name="T26" fmla="*/ 180 w 232"/>
                <a:gd name="T27" fmla="*/ 193 h 256"/>
                <a:gd name="T28" fmla="*/ 169 w 232"/>
                <a:gd name="T29" fmla="*/ 204 h 256"/>
                <a:gd name="T30" fmla="*/ 181 w 232"/>
                <a:gd name="T31" fmla="*/ 216 h 256"/>
                <a:gd name="T32" fmla="*/ 124 w 232"/>
                <a:gd name="T33" fmla="*/ 228 h 256"/>
                <a:gd name="T34" fmla="*/ 108 w 232"/>
                <a:gd name="T35" fmla="*/ 228 h 256"/>
                <a:gd name="T36" fmla="*/ 51 w 232"/>
                <a:gd name="T37" fmla="*/ 216 h 256"/>
                <a:gd name="T38" fmla="*/ 63 w 232"/>
                <a:gd name="T39" fmla="*/ 204 h 256"/>
                <a:gd name="T40" fmla="*/ 52 w 232"/>
                <a:gd name="T41" fmla="*/ 193 h 256"/>
                <a:gd name="T42" fmla="*/ 40 w 232"/>
                <a:gd name="T43" fmla="*/ 205 h 256"/>
                <a:gd name="T44" fmla="*/ 24 w 232"/>
                <a:gd name="T45" fmla="*/ 148 h 256"/>
                <a:gd name="T46" fmla="*/ 24 w 232"/>
                <a:gd name="T47" fmla="*/ 132 h 256"/>
                <a:gd name="T48" fmla="*/ 40 w 232"/>
                <a:gd name="T49" fmla="*/ 75 h 256"/>
                <a:gd name="T50" fmla="*/ 52 w 232"/>
                <a:gd name="T51" fmla="*/ 87 h 256"/>
                <a:gd name="T52" fmla="*/ 63 w 232"/>
                <a:gd name="T53" fmla="*/ 87 h 256"/>
                <a:gd name="T54" fmla="*/ 52 w 232"/>
                <a:gd name="T55" fmla="*/ 65 h 256"/>
                <a:gd name="T56" fmla="*/ 108 w 232"/>
                <a:gd name="T57" fmla="*/ 40 h 256"/>
                <a:gd name="T58" fmla="*/ 116 w 232"/>
                <a:gd name="T59" fmla="*/ 56 h 256"/>
                <a:gd name="T60" fmla="*/ 124 w 232"/>
                <a:gd name="T61" fmla="*/ 40 h 256"/>
                <a:gd name="T62" fmla="*/ 180 w 232"/>
                <a:gd name="T63" fmla="*/ 65 h 256"/>
                <a:gd name="T64" fmla="*/ 169 w 232"/>
                <a:gd name="T65" fmla="*/ 87 h 256"/>
                <a:gd name="T66" fmla="*/ 180 w 232"/>
                <a:gd name="T67" fmla="*/ 87 h 256"/>
                <a:gd name="T68" fmla="*/ 192 w 232"/>
                <a:gd name="T69" fmla="*/ 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56">
                  <a:moveTo>
                    <a:pt x="0" y="140"/>
                  </a:move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8" y="38"/>
                    <a:pt x="152" y="26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4" y="4"/>
                    <a:pt x="84" y="8"/>
                  </a:cubicBezTo>
                  <a:cubicBezTo>
                    <a:pt x="84" y="12"/>
                    <a:pt x="88" y="16"/>
                    <a:pt x="92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80" y="26"/>
                    <a:pt x="54" y="38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lose/>
                  <a:moveTo>
                    <a:pt x="216" y="132"/>
                  </a:moveTo>
                  <a:cubicBezTo>
                    <a:pt x="208" y="132"/>
                    <a:pt x="208" y="132"/>
                    <a:pt x="208" y="132"/>
                  </a:cubicBezTo>
                  <a:cubicBezTo>
                    <a:pt x="204" y="132"/>
                    <a:pt x="200" y="136"/>
                    <a:pt x="200" y="140"/>
                  </a:cubicBezTo>
                  <a:cubicBezTo>
                    <a:pt x="200" y="144"/>
                    <a:pt x="204" y="148"/>
                    <a:pt x="208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4" y="169"/>
                    <a:pt x="206" y="189"/>
                    <a:pt x="192" y="205"/>
                  </a:cubicBezTo>
                  <a:cubicBezTo>
                    <a:pt x="192" y="205"/>
                    <a:pt x="192" y="204"/>
                    <a:pt x="191" y="204"/>
                  </a:cubicBezTo>
                  <a:cubicBezTo>
                    <a:pt x="180" y="193"/>
                    <a:pt x="180" y="193"/>
                    <a:pt x="180" y="193"/>
                  </a:cubicBezTo>
                  <a:cubicBezTo>
                    <a:pt x="177" y="190"/>
                    <a:pt x="172" y="190"/>
                    <a:pt x="169" y="193"/>
                  </a:cubicBezTo>
                  <a:cubicBezTo>
                    <a:pt x="166" y="196"/>
                    <a:pt x="166" y="201"/>
                    <a:pt x="169" y="20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0" y="216"/>
                    <a:pt x="181" y="216"/>
                    <a:pt x="181" y="216"/>
                  </a:cubicBezTo>
                  <a:cubicBezTo>
                    <a:pt x="165" y="230"/>
                    <a:pt x="145" y="238"/>
                    <a:pt x="124" y="240"/>
                  </a:cubicBezTo>
                  <a:cubicBezTo>
                    <a:pt x="124" y="228"/>
                    <a:pt x="124" y="228"/>
                    <a:pt x="124" y="228"/>
                  </a:cubicBezTo>
                  <a:cubicBezTo>
                    <a:pt x="124" y="224"/>
                    <a:pt x="120" y="220"/>
                    <a:pt x="116" y="220"/>
                  </a:cubicBezTo>
                  <a:cubicBezTo>
                    <a:pt x="112" y="220"/>
                    <a:pt x="108" y="224"/>
                    <a:pt x="108" y="228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87" y="238"/>
                    <a:pt x="67" y="230"/>
                    <a:pt x="51" y="216"/>
                  </a:cubicBezTo>
                  <a:cubicBezTo>
                    <a:pt x="51" y="216"/>
                    <a:pt x="52" y="216"/>
                    <a:pt x="52" y="215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6" y="201"/>
                    <a:pt x="66" y="196"/>
                    <a:pt x="63" y="193"/>
                  </a:cubicBezTo>
                  <a:cubicBezTo>
                    <a:pt x="60" y="190"/>
                    <a:pt x="55" y="190"/>
                    <a:pt x="52" y="193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4"/>
                    <a:pt x="40" y="205"/>
                    <a:pt x="40" y="205"/>
                  </a:cubicBezTo>
                  <a:cubicBezTo>
                    <a:pt x="26" y="189"/>
                    <a:pt x="18" y="169"/>
                    <a:pt x="1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8" y="148"/>
                    <a:pt x="32" y="144"/>
                    <a:pt x="32" y="140"/>
                  </a:cubicBezTo>
                  <a:cubicBezTo>
                    <a:pt x="32" y="136"/>
                    <a:pt x="28" y="132"/>
                    <a:pt x="24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11"/>
                    <a:pt x="26" y="91"/>
                    <a:pt x="40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6" y="90"/>
                    <a:pt x="58" y="90"/>
                  </a:cubicBezTo>
                  <a:cubicBezTo>
                    <a:pt x="60" y="90"/>
                    <a:pt x="62" y="89"/>
                    <a:pt x="63" y="87"/>
                  </a:cubicBezTo>
                  <a:cubicBezTo>
                    <a:pt x="66" y="84"/>
                    <a:pt x="66" y="79"/>
                    <a:pt x="63" y="7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67" y="50"/>
                    <a:pt x="87" y="42"/>
                    <a:pt x="108" y="4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52"/>
                    <a:pt x="112" y="56"/>
                    <a:pt x="116" y="56"/>
                  </a:cubicBezTo>
                  <a:cubicBezTo>
                    <a:pt x="120" y="56"/>
                    <a:pt x="124" y="52"/>
                    <a:pt x="124" y="48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45" y="42"/>
                    <a:pt x="165" y="50"/>
                    <a:pt x="181" y="64"/>
                  </a:cubicBezTo>
                  <a:cubicBezTo>
                    <a:pt x="181" y="64"/>
                    <a:pt x="180" y="64"/>
                    <a:pt x="180" y="65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6" y="79"/>
                    <a:pt x="166" y="84"/>
                    <a:pt x="169" y="87"/>
                  </a:cubicBezTo>
                  <a:cubicBezTo>
                    <a:pt x="170" y="89"/>
                    <a:pt x="172" y="90"/>
                    <a:pt x="174" y="90"/>
                  </a:cubicBezTo>
                  <a:cubicBezTo>
                    <a:pt x="176" y="90"/>
                    <a:pt x="179" y="89"/>
                    <a:pt x="180" y="87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2" y="76"/>
                    <a:pt x="192" y="75"/>
                    <a:pt x="192" y="75"/>
                  </a:cubicBezTo>
                  <a:cubicBezTo>
                    <a:pt x="206" y="91"/>
                    <a:pt x="214" y="111"/>
                    <a:pt x="216" y="1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935" y="1287"/>
              <a:ext cx="30" cy="69"/>
            </a:xfrm>
            <a:custGeom>
              <a:avLst/>
              <a:gdLst>
                <a:gd name="T0" fmla="*/ 24 w 32"/>
                <a:gd name="T1" fmla="*/ 42 h 72"/>
                <a:gd name="T2" fmla="*/ 24 w 32"/>
                <a:gd name="T3" fmla="*/ 8 h 72"/>
                <a:gd name="T4" fmla="*/ 16 w 32"/>
                <a:gd name="T5" fmla="*/ 0 h 72"/>
                <a:gd name="T6" fmla="*/ 8 w 32"/>
                <a:gd name="T7" fmla="*/ 8 h 72"/>
                <a:gd name="T8" fmla="*/ 8 w 32"/>
                <a:gd name="T9" fmla="*/ 42 h 72"/>
                <a:gd name="T10" fmla="*/ 0 w 32"/>
                <a:gd name="T11" fmla="*/ 56 h 72"/>
                <a:gd name="T12" fmla="*/ 16 w 32"/>
                <a:gd name="T13" fmla="*/ 72 h 72"/>
                <a:gd name="T14" fmla="*/ 32 w 32"/>
                <a:gd name="T15" fmla="*/ 56 h 72"/>
                <a:gd name="T16" fmla="*/ 24 w 32"/>
                <a:gd name="T1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2">
                  <a:moveTo>
                    <a:pt x="24" y="42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ubicBezTo>
                    <a:pt x="25" y="72"/>
                    <a:pt x="32" y="65"/>
                    <a:pt x="32" y="56"/>
                  </a:cubicBezTo>
                  <a:cubicBezTo>
                    <a:pt x="32" y="50"/>
                    <a:pt x="29" y="45"/>
                    <a:pt x="24" y="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8683" name="Group 143"/>
          <p:cNvGrpSpPr>
            <a:grpSpLocks noChangeAspect="1"/>
          </p:cNvGrpSpPr>
          <p:nvPr/>
        </p:nvGrpSpPr>
        <p:grpSpPr bwMode="auto">
          <a:xfrm>
            <a:off x="4932363" y="3795713"/>
            <a:ext cx="385762" cy="387350"/>
            <a:chOff x="5228" y="1717"/>
            <a:chExt cx="243" cy="244"/>
          </a:xfrm>
        </p:grpSpPr>
        <p:sp>
          <p:nvSpPr>
            <p:cNvPr id="28692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5228" y="1717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/>
            <p:cNvSpPr>
              <a:spLocks noEditPoints="1"/>
            </p:cNvSpPr>
            <p:nvPr/>
          </p:nvSpPr>
          <p:spPr bwMode="auto">
            <a:xfrm>
              <a:off x="5228" y="1717"/>
              <a:ext cx="244" cy="245"/>
            </a:xfrm>
            <a:custGeom>
              <a:avLst/>
              <a:gdLst>
                <a:gd name="T0" fmla="*/ 48 w 256"/>
                <a:gd name="T1" fmla="*/ 216 h 256"/>
                <a:gd name="T2" fmla="*/ 86 w 256"/>
                <a:gd name="T3" fmla="*/ 197 h 256"/>
                <a:gd name="T4" fmla="*/ 152 w 256"/>
                <a:gd name="T5" fmla="*/ 222 h 256"/>
                <a:gd name="T6" fmla="*/ 192 w 256"/>
                <a:gd name="T7" fmla="*/ 256 h 256"/>
                <a:gd name="T8" fmla="*/ 232 w 256"/>
                <a:gd name="T9" fmla="*/ 216 h 256"/>
                <a:gd name="T10" fmla="*/ 192 w 256"/>
                <a:gd name="T11" fmla="*/ 176 h 256"/>
                <a:gd name="T12" fmla="*/ 154 w 256"/>
                <a:gd name="T13" fmla="*/ 205 h 256"/>
                <a:gd name="T14" fmla="*/ 94 w 256"/>
                <a:gd name="T15" fmla="*/ 183 h 256"/>
                <a:gd name="T16" fmla="*/ 96 w 256"/>
                <a:gd name="T17" fmla="*/ 168 h 256"/>
                <a:gd name="T18" fmla="*/ 88 w 256"/>
                <a:gd name="T19" fmla="*/ 141 h 256"/>
                <a:gd name="T20" fmla="*/ 161 w 256"/>
                <a:gd name="T21" fmla="*/ 96 h 256"/>
                <a:gd name="T22" fmla="*/ 200 w 256"/>
                <a:gd name="T23" fmla="*/ 112 h 256"/>
                <a:gd name="T24" fmla="*/ 256 w 256"/>
                <a:gd name="T25" fmla="*/ 56 h 256"/>
                <a:gd name="T26" fmla="*/ 200 w 256"/>
                <a:gd name="T27" fmla="*/ 0 h 256"/>
                <a:gd name="T28" fmla="*/ 144 w 256"/>
                <a:gd name="T29" fmla="*/ 56 h 256"/>
                <a:gd name="T30" fmla="*/ 151 w 256"/>
                <a:gd name="T31" fmla="*/ 84 h 256"/>
                <a:gd name="T32" fmla="*/ 76 w 256"/>
                <a:gd name="T33" fmla="*/ 129 h 256"/>
                <a:gd name="T34" fmla="*/ 48 w 256"/>
                <a:gd name="T35" fmla="*/ 120 h 256"/>
                <a:gd name="T36" fmla="*/ 0 w 256"/>
                <a:gd name="T37" fmla="*/ 168 h 256"/>
                <a:gd name="T38" fmla="*/ 48 w 256"/>
                <a:gd name="T39" fmla="*/ 216 h 256"/>
                <a:gd name="T40" fmla="*/ 192 w 256"/>
                <a:gd name="T41" fmla="*/ 192 h 256"/>
                <a:gd name="T42" fmla="*/ 216 w 256"/>
                <a:gd name="T43" fmla="*/ 216 h 256"/>
                <a:gd name="T44" fmla="*/ 192 w 256"/>
                <a:gd name="T45" fmla="*/ 240 h 256"/>
                <a:gd name="T46" fmla="*/ 168 w 256"/>
                <a:gd name="T47" fmla="*/ 216 h 256"/>
                <a:gd name="T48" fmla="*/ 192 w 256"/>
                <a:gd name="T49" fmla="*/ 192 h 256"/>
                <a:gd name="T50" fmla="*/ 200 w 256"/>
                <a:gd name="T51" fmla="*/ 16 h 256"/>
                <a:gd name="T52" fmla="*/ 240 w 256"/>
                <a:gd name="T53" fmla="*/ 56 h 256"/>
                <a:gd name="T54" fmla="*/ 200 w 256"/>
                <a:gd name="T55" fmla="*/ 96 h 256"/>
                <a:gd name="T56" fmla="*/ 160 w 256"/>
                <a:gd name="T57" fmla="*/ 56 h 256"/>
                <a:gd name="T58" fmla="*/ 200 w 256"/>
                <a:gd name="T59" fmla="*/ 16 h 256"/>
                <a:gd name="T60" fmla="*/ 48 w 256"/>
                <a:gd name="T61" fmla="*/ 136 h 256"/>
                <a:gd name="T62" fmla="*/ 80 w 256"/>
                <a:gd name="T63" fmla="*/ 168 h 256"/>
                <a:gd name="T64" fmla="*/ 48 w 256"/>
                <a:gd name="T65" fmla="*/ 200 h 256"/>
                <a:gd name="T66" fmla="*/ 16 w 256"/>
                <a:gd name="T67" fmla="*/ 168 h 256"/>
                <a:gd name="T68" fmla="*/ 48 w 256"/>
                <a:gd name="T6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48" y="216"/>
                  </a:moveTo>
                  <a:cubicBezTo>
                    <a:pt x="63" y="216"/>
                    <a:pt x="77" y="209"/>
                    <a:pt x="86" y="197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5" y="241"/>
                    <a:pt x="172" y="256"/>
                    <a:pt x="192" y="256"/>
                  </a:cubicBezTo>
                  <a:cubicBezTo>
                    <a:pt x="214" y="256"/>
                    <a:pt x="232" y="238"/>
                    <a:pt x="232" y="216"/>
                  </a:cubicBezTo>
                  <a:cubicBezTo>
                    <a:pt x="232" y="194"/>
                    <a:pt x="214" y="176"/>
                    <a:pt x="192" y="176"/>
                  </a:cubicBezTo>
                  <a:cubicBezTo>
                    <a:pt x="174" y="176"/>
                    <a:pt x="158" y="188"/>
                    <a:pt x="154" y="20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78"/>
                    <a:pt x="96" y="173"/>
                    <a:pt x="96" y="168"/>
                  </a:cubicBezTo>
                  <a:cubicBezTo>
                    <a:pt x="96" y="158"/>
                    <a:pt x="93" y="149"/>
                    <a:pt x="88" y="141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1" y="106"/>
                    <a:pt x="185" y="112"/>
                    <a:pt x="200" y="112"/>
                  </a:cubicBezTo>
                  <a:cubicBezTo>
                    <a:pt x="231" y="112"/>
                    <a:pt x="256" y="87"/>
                    <a:pt x="256" y="56"/>
                  </a:cubicBezTo>
                  <a:cubicBezTo>
                    <a:pt x="256" y="25"/>
                    <a:pt x="231" y="0"/>
                    <a:pt x="200" y="0"/>
                  </a:cubicBezTo>
                  <a:cubicBezTo>
                    <a:pt x="169" y="0"/>
                    <a:pt x="144" y="25"/>
                    <a:pt x="144" y="56"/>
                  </a:cubicBezTo>
                  <a:cubicBezTo>
                    <a:pt x="144" y="66"/>
                    <a:pt x="147" y="76"/>
                    <a:pt x="151" y="84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23"/>
                    <a:pt x="58" y="120"/>
                    <a:pt x="48" y="120"/>
                  </a:cubicBezTo>
                  <a:cubicBezTo>
                    <a:pt x="22" y="120"/>
                    <a:pt x="0" y="142"/>
                    <a:pt x="0" y="168"/>
                  </a:cubicBezTo>
                  <a:cubicBezTo>
                    <a:pt x="0" y="194"/>
                    <a:pt x="22" y="216"/>
                    <a:pt x="48" y="216"/>
                  </a:cubicBezTo>
                  <a:close/>
                  <a:moveTo>
                    <a:pt x="192" y="192"/>
                  </a:moveTo>
                  <a:cubicBezTo>
                    <a:pt x="205" y="192"/>
                    <a:pt x="216" y="203"/>
                    <a:pt x="216" y="216"/>
                  </a:cubicBezTo>
                  <a:cubicBezTo>
                    <a:pt x="216" y="229"/>
                    <a:pt x="205" y="240"/>
                    <a:pt x="192" y="240"/>
                  </a:cubicBezTo>
                  <a:cubicBezTo>
                    <a:pt x="179" y="240"/>
                    <a:pt x="168" y="229"/>
                    <a:pt x="168" y="216"/>
                  </a:cubicBezTo>
                  <a:cubicBezTo>
                    <a:pt x="168" y="203"/>
                    <a:pt x="179" y="192"/>
                    <a:pt x="192" y="192"/>
                  </a:cubicBezTo>
                  <a:close/>
                  <a:moveTo>
                    <a:pt x="200" y="16"/>
                  </a:moveTo>
                  <a:cubicBezTo>
                    <a:pt x="222" y="16"/>
                    <a:pt x="240" y="34"/>
                    <a:pt x="240" y="56"/>
                  </a:cubicBezTo>
                  <a:cubicBezTo>
                    <a:pt x="240" y="78"/>
                    <a:pt x="222" y="96"/>
                    <a:pt x="200" y="96"/>
                  </a:cubicBezTo>
                  <a:cubicBezTo>
                    <a:pt x="178" y="96"/>
                    <a:pt x="160" y="78"/>
                    <a:pt x="160" y="56"/>
                  </a:cubicBezTo>
                  <a:cubicBezTo>
                    <a:pt x="160" y="34"/>
                    <a:pt x="178" y="16"/>
                    <a:pt x="200" y="16"/>
                  </a:cubicBezTo>
                  <a:close/>
                  <a:moveTo>
                    <a:pt x="48" y="136"/>
                  </a:moveTo>
                  <a:cubicBezTo>
                    <a:pt x="66" y="136"/>
                    <a:pt x="80" y="150"/>
                    <a:pt x="80" y="168"/>
                  </a:cubicBezTo>
                  <a:cubicBezTo>
                    <a:pt x="80" y="186"/>
                    <a:pt x="66" y="200"/>
                    <a:pt x="48" y="200"/>
                  </a:cubicBezTo>
                  <a:cubicBezTo>
                    <a:pt x="30" y="200"/>
                    <a:pt x="16" y="186"/>
                    <a:pt x="16" y="168"/>
                  </a:cubicBezTo>
                  <a:cubicBezTo>
                    <a:pt x="16" y="150"/>
                    <a:pt x="30" y="136"/>
                    <a:pt x="48" y="1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8684" name="Group 125"/>
          <p:cNvGrpSpPr>
            <a:grpSpLocks noChangeAspect="1"/>
          </p:cNvGrpSpPr>
          <p:nvPr/>
        </p:nvGrpSpPr>
        <p:grpSpPr bwMode="auto">
          <a:xfrm>
            <a:off x="5003800" y="2787650"/>
            <a:ext cx="314325" cy="387350"/>
            <a:chOff x="3101" y="1717"/>
            <a:chExt cx="198" cy="244"/>
          </a:xfrm>
        </p:grpSpPr>
        <p:sp>
          <p:nvSpPr>
            <p:cNvPr id="28689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101" y="1717"/>
              <a:ext cx="1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6"/>
            <p:cNvSpPr>
              <a:spLocks noEditPoints="1"/>
            </p:cNvSpPr>
            <p:nvPr/>
          </p:nvSpPr>
          <p:spPr bwMode="auto">
            <a:xfrm>
              <a:off x="3101" y="1717"/>
              <a:ext cx="199" cy="245"/>
            </a:xfrm>
            <a:custGeom>
              <a:avLst/>
              <a:gdLst>
                <a:gd name="T0" fmla="*/ 32 w 208"/>
                <a:gd name="T1" fmla="*/ 72 h 256"/>
                <a:gd name="T2" fmla="*/ 32 w 208"/>
                <a:gd name="T3" fmla="*/ 128 h 256"/>
                <a:gd name="T4" fmla="*/ 8 w 208"/>
                <a:gd name="T5" fmla="*/ 128 h 256"/>
                <a:gd name="T6" fmla="*/ 0 w 208"/>
                <a:gd name="T7" fmla="*/ 136 h 256"/>
                <a:gd name="T8" fmla="*/ 0 w 208"/>
                <a:gd name="T9" fmla="*/ 248 h 256"/>
                <a:gd name="T10" fmla="*/ 8 w 208"/>
                <a:gd name="T11" fmla="*/ 256 h 256"/>
                <a:gd name="T12" fmla="*/ 200 w 208"/>
                <a:gd name="T13" fmla="*/ 256 h 256"/>
                <a:gd name="T14" fmla="*/ 208 w 208"/>
                <a:gd name="T15" fmla="*/ 248 h 256"/>
                <a:gd name="T16" fmla="*/ 208 w 208"/>
                <a:gd name="T17" fmla="*/ 136 h 256"/>
                <a:gd name="T18" fmla="*/ 200 w 208"/>
                <a:gd name="T19" fmla="*/ 128 h 256"/>
                <a:gd name="T20" fmla="*/ 176 w 208"/>
                <a:gd name="T21" fmla="*/ 128 h 256"/>
                <a:gd name="T22" fmla="*/ 176 w 208"/>
                <a:gd name="T23" fmla="*/ 72 h 256"/>
                <a:gd name="T24" fmla="*/ 104 w 208"/>
                <a:gd name="T25" fmla="*/ 0 h 256"/>
                <a:gd name="T26" fmla="*/ 32 w 208"/>
                <a:gd name="T27" fmla="*/ 72 h 256"/>
                <a:gd name="T28" fmla="*/ 192 w 208"/>
                <a:gd name="T29" fmla="*/ 240 h 256"/>
                <a:gd name="T30" fmla="*/ 16 w 208"/>
                <a:gd name="T31" fmla="*/ 240 h 256"/>
                <a:gd name="T32" fmla="*/ 16 w 208"/>
                <a:gd name="T33" fmla="*/ 144 h 256"/>
                <a:gd name="T34" fmla="*/ 192 w 208"/>
                <a:gd name="T35" fmla="*/ 144 h 256"/>
                <a:gd name="T36" fmla="*/ 192 w 208"/>
                <a:gd name="T37" fmla="*/ 240 h 256"/>
                <a:gd name="T38" fmla="*/ 104 w 208"/>
                <a:gd name="T39" fmla="*/ 16 h 256"/>
                <a:gd name="T40" fmla="*/ 160 w 208"/>
                <a:gd name="T41" fmla="*/ 72 h 256"/>
                <a:gd name="T42" fmla="*/ 160 w 208"/>
                <a:gd name="T43" fmla="*/ 128 h 256"/>
                <a:gd name="T44" fmla="*/ 48 w 208"/>
                <a:gd name="T45" fmla="*/ 128 h 256"/>
                <a:gd name="T46" fmla="*/ 48 w 208"/>
                <a:gd name="T47" fmla="*/ 72 h 256"/>
                <a:gd name="T48" fmla="*/ 104 w 208"/>
                <a:gd name="T4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256">
                  <a:moveTo>
                    <a:pt x="32" y="72"/>
                  </a:moveTo>
                  <a:cubicBezTo>
                    <a:pt x="32" y="128"/>
                    <a:pt x="32" y="128"/>
                    <a:pt x="32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32"/>
                    <a:pt x="0" y="13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00" y="256"/>
                    <a:pt x="200" y="256"/>
                    <a:pt x="200" y="256"/>
                  </a:cubicBezTo>
                  <a:cubicBezTo>
                    <a:pt x="204" y="256"/>
                    <a:pt x="208" y="252"/>
                    <a:pt x="208" y="24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8" y="132"/>
                    <a:pt x="204" y="128"/>
                    <a:pt x="200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32"/>
                    <a:pt x="144" y="0"/>
                    <a:pt x="104" y="0"/>
                  </a:cubicBezTo>
                  <a:cubicBezTo>
                    <a:pt x="64" y="0"/>
                    <a:pt x="32" y="32"/>
                    <a:pt x="32" y="72"/>
                  </a:cubicBezTo>
                  <a:close/>
                  <a:moveTo>
                    <a:pt x="192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92" y="240"/>
                  </a:lnTo>
                  <a:close/>
                  <a:moveTo>
                    <a:pt x="104" y="16"/>
                  </a:moveTo>
                  <a:cubicBezTo>
                    <a:pt x="135" y="16"/>
                    <a:pt x="160" y="41"/>
                    <a:pt x="160" y="7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41"/>
                    <a:pt x="73" y="16"/>
                    <a:pt x="104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7" name="Freeform 127"/>
            <p:cNvSpPr>
              <a:spLocks noEditPoints="1"/>
            </p:cNvSpPr>
            <p:nvPr/>
          </p:nvSpPr>
          <p:spPr bwMode="auto">
            <a:xfrm>
              <a:off x="3178" y="1870"/>
              <a:ext cx="45" cy="61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6 w 48"/>
                <a:gd name="T5" fmla="*/ 47 h 64"/>
                <a:gd name="T6" fmla="*/ 16 w 48"/>
                <a:gd name="T7" fmla="*/ 56 h 64"/>
                <a:gd name="T8" fmla="*/ 24 w 48"/>
                <a:gd name="T9" fmla="*/ 64 h 64"/>
                <a:gd name="T10" fmla="*/ 32 w 48"/>
                <a:gd name="T11" fmla="*/ 56 h 64"/>
                <a:gd name="T12" fmla="*/ 32 w 48"/>
                <a:gd name="T13" fmla="*/ 47 h 64"/>
                <a:gd name="T14" fmla="*/ 48 w 48"/>
                <a:gd name="T15" fmla="*/ 24 h 64"/>
                <a:gd name="T16" fmla="*/ 24 w 48"/>
                <a:gd name="T17" fmla="*/ 0 h 64"/>
                <a:gd name="T18" fmla="*/ 24 w 48"/>
                <a:gd name="T19" fmla="*/ 32 h 64"/>
                <a:gd name="T20" fmla="*/ 16 w 48"/>
                <a:gd name="T21" fmla="*/ 24 h 64"/>
                <a:gd name="T22" fmla="*/ 24 w 48"/>
                <a:gd name="T23" fmla="*/ 16 h 64"/>
                <a:gd name="T24" fmla="*/ 32 w 48"/>
                <a:gd name="T25" fmla="*/ 24 h 64"/>
                <a:gd name="T26" fmla="*/ 24 w 48"/>
                <a:gd name="T2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6" y="4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20" y="64"/>
                    <a:pt x="24" y="64"/>
                  </a:cubicBezTo>
                  <a:cubicBezTo>
                    <a:pt x="28" y="64"/>
                    <a:pt x="32" y="60"/>
                    <a:pt x="32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1" y="43"/>
                    <a:pt x="48" y="3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8685" name="Group 253"/>
          <p:cNvGrpSpPr>
            <a:grpSpLocks noChangeAspect="1"/>
          </p:cNvGrpSpPr>
          <p:nvPr/>
        </p:nvGrpSpPr>
        <p:grpSpPr bwMode="auto">
          <a:xfrm>
            <a:off x="1258888" y="3795713"/>
            <a:ext cx="292100" cy="387350"/>
            <a:chOff x="3108" y="2645"/>
            <a:chExt cx="184" cy="244"/>
          </a:xfrm>
        </p:grpSpPr>
        <p:sp>
          <p:nvSpPr>
            <p:cNvPr id="28686" name="AutoShape 252"/>
            <p:cNvSpPr>
              <a:spLocks noChangeAspect="1" noChangeArrowheads="1" noTextEdit="1"/>
            </p:cNvSpPr>
            <p:nvPr/>
          </p:nvSpPr>
          <p:spPr bwMode="auto">
            <a:xfrm>
              <a:off x="3108" y="2645"/>
              <a:ext cx="18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3107" y="2645"/>
              <a:ext cx="184" cy="245"/>
            </a:xfrm>
            <a:custGeom>
              <a:avLst/>
              <a:gdLst>
                <a:gd name="T0" fmla="*/ 184 w 192"/>
                <a:gd name="T1" fmla="*/ 256 h 256"/>
                <a:gd name="T2" fmla="*/ 192 w 192"/>
                <a:gd name="T3" fmla="*/ 248 h 256"/>
                <a:gd name="T4" fmla="*/ 192 w 192"/>
                <a:gd name="T5" fmla="*/ 32 h 256"/>
                <a:gd name="T6" fmla="*/ 184 w 192"/>
                <a:gd name="T7" fmla="*/ 24 h 256"/>
                <a:gd name="T8" fmla="*/ 145 w 192"/>
                <a:gd name="T9" fmla="*/ 24 h 256"/>
                <a:gd name="T10" fmla="*/ 135 w 192"/>
                <a:gd name="T11" fmla="*/ 4 h 256"/>
                <a:gd name="T12" fmla="*/ 128 w 192"/>
                <a:gd name="T13" fmla="*/ 0 h 256"/>
                <a:gd name="T14" fmla="*/ 64 w 192"/>
                <a:gd name="T15" fmla="*/ 0 h 256"/>
                <a:gd name="T16" fmla="*/ 57 w 192"/>
                <a:gd name="T17" fmla="*/ 4 h 256"/>
                <a:gd name="T18" fmla="*/ 47 w 192"/>
                <a:gd name="T19" fmla="*/ 24 h 256"/>
                <a:gd name="T20" fmla="*/ 8 w 192"/>
                <a:gd name="T21" fmla="*/ 24 h 256"/>
                <a:gd name="T22" fmla="*/ 0 w 192"/>
                <a:gd name="T23" fmla="*/ 32 h 256"/>
                <a:gd name="T24" fmla="*/ 0 w 192"/>
                <a:gd name="T25" fmla="*/ 248 h 256"/>
                <a:gd name="T26" fmla="*/ 8 w 192"/>
                <a:gd name="T27" fmla="*/ 256 h 256"/>
                <a:gd name="T28" fmla="*/ 184 w 192"/>
                <a:gd name="T29" fmla="*/ 256 h 256"/>
                <a:gd name="T30" fmla="*/ 69 w 192"/>
                <a:gd name="T31" fmla="*/ 16 h 256"/>
                <a:gd name="T32" fmla="*/ 123 w 192"/>
                <a:gd name="T33" fmla="*/ 16 h 256"/>
                <a:gd name="T34" fmla="*/ 139 w 192"/>
                <a:gd name="T35" fmla="*/ 48 h 256"/>
                <a:gd name="T36" fmla="*/ 53 w 192"/>
                <a:gd name="T37" fmla="*/ 48 h 256"/>
                <a:gd name="T38" fmla="*/ 69 w 192"/>
                <a:gd name="T39" fmla="*/ 16 h 256"/>
                <a:gd name="T40" fmla="*/ 16 w 192"/>
                <a:gd name="T41" fmla="*/ 40 h 256"/>
                <a:gd name="T42" fmla="*/ 39 w 192"/>
                <a:gd name="T43" fmla="*/ 40 h 256"/>
                <a:gd name="T44" fmla="*/ 33 w 192"/>
                <a:gd name="T45" fmla="*/ 52 h 256"/>
                <a:gd name="T46" fmla="*/ 33 w 192"/>
                <a:gd name="T47" fmla="*/ 60 h 256"/>
                <a:gd name="T48" fmla="*/ 40 w 192"/>
                <a:gd name="T49" fmla="*/ 64 h 256"/>
                <a:gd name="T50" fmla="*/ 152 w 192"/>
                <a:gd name="T51" fmla="*/ 64 h 256"/>
                <a:gd name="T52" fmla="*/ 152 w 192"/>
                <a:gd name="T53" fmla="*/ 64 h 256"/>
                <a:gd name="T54" fmla="*/ 160 w 192"/>
                <a:gd name="T55" fmla="*/ 56 h 256"/>
                <a:gd name="T56" fmla="*/ 159 w 192"/>
                <a:gd name="T57" fmla="*/ 51 h 256"/>
                <a:gd name="T58" fmla="*/ 153 w 192"/>
                <a:gd name="T59" fmla="*/ 40 h 256"/>
                <a:gd name="T60" fmla="*/ 176 w 192"/>
                <a:gd name="T61" fmla="*/ 40 h 256"/>
                <a:gd name="T62" fmla="*/ 176 w 192"/>
                <a:gd name="T63" fmla="*/ 240 h 256"/>
                <a:gd name="T64" fmla="*/ 16 w 192"/>
                <a:gd name="T65" fmla="*/ 240 h 256"/>
                <a:gd name="T66" fmla="*/ 16 w 192"/>
                <a:gd name="T67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256">
                  <a:moveTo>
                    <a:pt x="184" y="256"/>
                  </a:move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lnTo>
                    <a:pt x="184" y="256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7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3160" y="2751"/>
              <a:ext cx="78" cy="55"/>
            </a:xfrm>
            <a:custGeom>
              <a:avLst/>
              <a:gdLst>
                <a:gd name="T0" fmla="*/ 67 w 82"/>
                <a:gd name="T1" fmla="*/ 3 h 57"/>
                <a:gd name="T2" fmla="*/ 33 w 82"/>
                <a:gd name="T3" fmla="*/ 38 h 57"/>
                <a:gd name="T4" fmla="*/ 15 w 82"/>
                <a:gd name="T5" fmla="*/ 19 h 57"/>
                <a:gd name="T6" fmla="*/ 3 w 82"/>
                <a:gd name="T7" fmla="*/ 19 h 57"/>
                <a:gd name="T8" fmla="*/ 3 w 82"/>
                <a:gd name="T9" fmla="*/ 31 h 57"/>
                <a:gd name="T10" fmla="*/ 27 w 82"/>
                <a:gd name="T11" fmla="*/ 55 h 57"/>
                <a:gd name="T12" fmla="*/ 33 w 82"/>
                <a:gd name="T13" fmla="*/ 57 h 57"/>
                <a:gd name="T14" fmla="*/ 39 w 82"/>
                <a:gd name="T15" fmla="*/ 55 h 57"/>
                <a:gd name="T16" fmla="*/ 79 w 82"/>
                <a:gd name="T17" fmla="*/ 15 h 57"/>
                <a:gd name="T18" fmla="*/ 79 w 82"/>
                <a:gd name="T19" fmla="*/ 3 h 57"/>
                <a:gd name="T20" fmla="*/ 67 w 82"/>
                <a:gd name="T21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67" y="3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Who am I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Asaf Yigal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Co-Founder and VP Product @logz.io</a:t>
            </a: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Email: </a:t>
            </a:r>
            <a:r>
              <a:rPr lang="en-US" altLang="en-US">
                <a:ea typeface="ＭＳ Ｐゴシック" charset="-128"/>
                <a:hlinkClick r:id="rId2"/>
              </a:rPr>
              <a:t>asaf@logz.io</a:t>
            </a:r>
            <a:endParaRPr lang="en-US" altLang="en-US">
              <a:ea typeface="ＭＳ Ｐゴシック" charset="-128"/>
            </a:endParaRPr>
          </a:p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Twitter @asafyigal</a:t>
            </a:r>
          </a:p>
        </p:txBody>
      </p:sp>
      <p:pic>
        <p:nvPicPr>
          <p:cNvPr id="16387" name="Picture 3" descr="Screen Shot 2015-10-28 at 6.29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700088"/>
            <a:ext cx="23574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1555750"/>
            <a:ext cx="3268663" cy="925513"/>
            <a:chOff x="1305331" y="1555651"/>
            <a:chExt cx="3268928" cy="925013"/>
          </a:xfrm>
        </p:grpSpPr>
        <p:sp>
          <p:nvSpPr>
            <p:cNvPr id="5" name="Oval 4"/>
            <p:cNvSpPr/>
            <p:nvPr/>
          </p:nvSpPr>
          <p:spPr>
            <a:xfrm>
              <a:off x="1305331" y="1650850"/>
              <a:ext cx="633464" cy="63307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516" y="1555651"/>
              <a:ext cx="2522743" cy="369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Data parsing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516" y="1834900"/>
              <a:ext cx="2522743" cy="645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Extracting values from text messages and enhancing them with geo user agent etc.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49806" y="1676236"/>
              <a:ext cx="184165" cy="5838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HK" altLang="en-US" sz="3200" dirty="0">
                <a:solidFill>
                  <a:schemeClr val="bg1">
                    <a:lumMod val="9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Log</a:t>
            </a:r>
            <a:r>
              <a:rPr lang="en-US" altLang="zh-HK" sz="4000" dirty="0" err="1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stash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60450" y="3608388"/>
            <a:ext cx="3268663" cy="741362"/>
            <a:chOff x="1305331" y="1555651"/>
            <a:chExt cx="3268928" cy="741371"/>
          </a:xfrm>
        </p:grpSpPr>
        <p:sp>
          <p:nvSpPr>
            <p:cNvPr id="36" name="Oval 35"/>
            <p:cNvSpPr/>
            <p:nvPr/>
          </p:nvSpPr>
          <p:spPr>
            <a:xfrm>
              <a:off x="1305331" y="1650902"/>
              <a:ext cx="633464" cy="6334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516" y="1555651"/>
              <a:ext cx="2522743" cy="3698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High Availability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1516" y="1835054"/>
              <a:ext cx="2522743" cy="461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Running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logstash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in a cluster is not trivial.</a:t>
              </a: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060450" y="2582863"/>
            <a:ext cx="3268663" cy="741362"/>
            <a:chOff x="1305331" y="1555651"/>
            <a:chExt cx="3268928" cy="742080"/>
          </a:xfrm>
        </p:grpSpPr>
        <p:sp>
          <p:nvSpPr>
            <p:cNvPr id="41" name="Oval 40"/>
            <p:cNvSpPr/>
            <p:nvPr/>
          </p:nvSpPr>
          <p:spPr>
            <a:xfrm>
              <a:off x="1305331" y="1650993"/>
              <a:ext cx="633464" cy="6324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1516" y="1555651"/>
              <a:ext cx="2522743" cy="368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Scalability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1516" y="1835322"/>
              <a:ext cx="2522743" cy="4624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Dealing with increase of load on the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logstash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servers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787900" y="1563688"/>
            <a:ext cx="3587750" cy="933450"/>
            <a:chOff x="1261891" y="1563542"/>
            <a:chExt cx="3236491" cy="934634"/>
          </a:xfrm>
        </p:grpSpPr>
        <p:sp>
          <p:nvSpPr>
            <p:cNvPr id="46" name="Oval 45"/>
            <p:cNvSpPr/>
            <p:nvPr/>
          </p:nvSpPr>
          <p:spPr>
            <a:xfrm>
              <a:off x="1261891" y="1635070"/>
              <a:ext cx="632977" cy="6342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6497" y="1563542"/>
              <a:ext cx="2521885" cy="3703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Burst Protection</a:t>
              </a:r>
            </a:p>
          </p:txBody>
        </p:sp>
        <p:sp>
          <p:nvSpPr>
            <p:cNvPr id="29737" name="TextBox 47"/>
            <p:cNvSpPr txBox="1">
              <a:spLocks noChangeArrowheads="1"/>
            </p:cNvSpPr>
            <p:nvPr/>
          </p:nvSpPr>
          <p:spPr bwMode="auto">
            <a:xfrm>
              <a:off x="1976497" y="1851243"/>
              <a:ext cx="2521885" cy="64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A6A6A6"/>
                  </a:solidFill>
                  <a:ea typeface="新細明體" charset="0"/>
                </a:rPr>
                <a:t>Logs tend to be bursty – A special buffer like Redis, Kafka etc. is required to front logstash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30763" y="3608388"/>
            <a:ext cx="3270250" cy="925512"/>
            <a:chOff x="1305331" y="1555651"/>
            <a:chExt cx="3268928" cy="926113"/>
          </a:xfrm>
        </p:grpSpPr>
        <p:sp>
          <p:nvSpPr>
            <p:cNvPr id="51" name="Oval 50"/>
            <p:cNvSpPr/>
            <p:nvPr/>
          </p:nvSpPr>
          <p:spPr>
            <a:xfrm>
              <a:off x="1305331" y="1650963"/>
              <a:ext cx="633156" cy="63382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1154" y="1555651"/>
              <a:ext cx="2523105" cy="3701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Rejection from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Elasticsearch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新細明體" charset="0"/>
                <a:cs typeface="BPreplay"/>
              </a:endParaRPr>
            </a:p>
          </p:txBody>
        </p:sp>
        <p:sp>
          <p:nvSpPr>
            <p:cNvPr id="29734" name="TextBox 52"/>
            <p:cNvSpPr txBox="1">
              <a:spLocks noChangeArrowheads="1"/>
            </p:cNvSpPr>
            <p:nvPr/>
          </p:nvSpPr>
          <p:spPr bwMode="auto">
            <a:xfrm>
              <a:off x="2051154" y="1835232"/>
              <a:ext cx="2523105" cy="646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A6A6A6"/>
                  </a:solidFill>
                  <a:ea typeface="新細明體" charset="0"/>
                </a:rPr>
                <a:t>Elaticsearch rejects about 1% of messages due to mapping issues – This needs to be addressed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30763" y="2582863"/>
            <a:ext cx="3270250" cy="925512"/>
            <a:chOff x="1305331" y="1555651"/>
            <a:chExt cx="3268928" cy="926999"/>
          </a:xfrm>
        </p:grpSpPr>
        <p:sp>
          <p:nvSpPr>
            <p:cNvPr id="56" name="Oval 55"/>
            <p:cNvSpPr/>
            <p:nvPr/>
          </p:nvSpPr>
          <p:spPr>
            <a:xfrm>
              <a:off x="1305331" y="1651054"/>
              <a:ext cx="633156" cy="6328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154" y="1555651"/>
              <a:ext cx="2523105" cy="36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Configuration management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154" y="1835500"/>
              <a:ext cx="2523105" cy="647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A special infrastructure need to be in place to allow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config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changes with no data loss</a:t>
              </a:r>
            </a:p>
          </p:txBody>
        </p:sp>
      </p:grpSp>
      <p:grpSp>
        <p:nvGrpSpPr>
          <p:cNvPr id="29704" name="Group 76"/>
          <p:cNvGrpSpPr>
            <a:grpSpLocks noChangeAspect="1"/>
          </p:cNvGrpSpPr>
          <p:nvPr/>
        </p:nvGrpSpPr>
        <p:grpSpPr bwMode="auto">
          <a:xfrm>
            <a:off x="4932363" y="1779588"/>
            <a:ext cx="385762" cy="385762"/>
            <a:chOff x="2484" y="1207"/>
            <a:chExt cx="243" cy="243"/>
          </a:xfrm>
        </p:grpSpPr>
        <p:sp>
          <p:nvSpPr>
            <p:cNvPr id="29724" name="AutoShape 75"/>
            <p:cNvSpPr>
              <a:spLocks noChangeAspect="1" noChangeArrowheads="1" noTextEdit="1"/>
            </p:cNvSpPr>
            <p:nvPr/>
          </p:nvSpPr>
          <p:spPr bwMode="auto">
            <a:xfrm>
              <a:off x="2484" y="1207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7"/>
            <p:cNvSpPr>
              <a:spLocks noEditPoints="1"/>
            </p:cNvSpPr>
            <p:nvPr/>
          </p:nvSpPr>
          <p:spPr bwMode="auto">
            <a:xfrm>
              <a:off x="2507" y="1230"/>
              <a:ext cx="198" cy="221"/>
            </a:xfrm>
            <a:custGeom>
              <a:avLst/>
              <a:gdLst>
                <a:gd name="T0" fmla="*/ 208 w 208"/>
                <a:gd name="T1" fmla="*/ 104 h 232"/>
                <a:gd name="T2" fmla="*/ 104 w 208"/>
                <a:gd name="T3" fmla="*/ 0 h 232"/>
                <a:gd name="T4" fmla="*/ 0 w 208"/>
                <a:gd name="T5" fmla="*/ 104 h 232"/>
                <a:gd name="T6" fmla="*/ 54 w 208"/>
                <a:gd name="T7" fmla="*/ 195 h 232"/>
                <a:gd name="T8" fmla="*/ 30 w 208"/>
                <a:gd name="T9" fmla="*/ 218 h 232"/>
                <a:gd name="T10" fmla="*/ 30 w 208"/>
                <a:gd name="T11" fmla="*/ 230 h 232"/>
                <a:gd name="T12" fmla="*/ 36 w 208"/>
                <a:gd name="T13" fmla="*/ 232 h 232"/>
                <a:gd name="T14" fmla="*/ 42 w 208"/>
                <a:gd name="T15" fmla="*/ 230 h 232"/>
                <a:gd name="T16" fmla="*/ 69 w 208"/>
                <a:gd name="T17" fmla="*/ 202 h 232"/>
                <a:gd name="T18" fmla="*/ 104 w 208"/>
                <a:gd name="T19" fmla="*/ 208 h 232"/>
                <a:gd name="T20" fmla="*/ 139 w 208"/>
                <a:gd name="T21" fmla="*/ 202 h 232"/>
                <a:gd name="T22" fmla="*/ 166 w 208"/>
                <a:gd name="T23" fmla="*/ 230 h 232"/>
                <a:gd name="T24" fmla="*/ 172 w 208"/>
                <a:gd name="T25" fmla="*/ 232 h 232"/>
                <a:gd name="T26" fmla="*/ 178 w 208"/>
                <a:gd name="T27" fmla="*/ 230 h 232"/>
                <a:gd name="T28" fmla="*/ 178 w 208"/>
                <a:gd name="T29" fmla="*/ 218 h 232"/>
                <a:gd name="T30" fmla="*/ 154 w 208"/>
                <a:gd name="T31" fmla="*/ 195 h 232"/>
                <a:gd name="T32" fmla="*/ 208 w 208"/>
                <a:gd name="T33" fmla="*/ 104 h 232"/>
                <a:gd name="T34" fmla="*/ 140 w 208"/>
                <a:gd name="T35" fmla="*/ 184 h 232"/>
                <a:gd name="T36" fmla="*/ 134 w 208"/>
                <a:gd name="T37" fmla="*/ 186 h 232"/>
                <a:gd name="T38" fmla="*/ 134 w 208"/>
                <a:gd name="T39" fmla="*/ 187 h 232"/>
                <a:gd name="T40" fmla="*/ 104 w 208"/>
                <a:gd name="T41" fmla="*/ 192 h 232"/>
                <a:gd name="T42" fmla="*/ 74 w 208"/>
                <a:gd name="T43" fmla="*/ 187 h 232"/>
                <a:gd name="T44" fmla="*/ 74 w 208"/>
                <a:gd name="T45" fmla="*/ 186 h 232"/>
                <a:gd name="T46" fmla="*/ 68 w 208"/>
                <a:gd name="T47" fmla="*/ 184 h 232"/>
                <a:gd name="T48" fmla="*/ 16 w 208"/>
                <a:gd name="T49" fmla="*/ 104 h 232"/>
                <a:gd name="T50" fmla="*/ 104 w 208"/>
                <a:gd name="T51" fmla="*/ 16 h 232"/>
                <a:gd name="T52" fmla="*/ 192 w 208"/>
                <a:gd name="T53" fmla="*/ 104 h 232"/>
                <a:gd name="T54" fmla="*/ 140 w 208"/>
                <a:gd name="T55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32">
                  <a:moveTo>
                    <a:pt x="208" y="104"/>
                  </a:moveTo>
                  <a:cubicBezTo>
                    <a:pt x="208" y="47"/>
                    <a:pt x="161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43"/>
                    <a:pt x="22" y="177"/>
                    <a:pt x="54" y="195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7" y="221"/>
                    <a:pt x="27" y="227"/>
                    <a:pt x="30" y="230"/>
                  </a:cubicBezTo>
                  <a:cubicBezTo>
                    <a:pt x="32" y="231"/>
                    <a:pt x="34" y="232"/>
                    <a:pt x="36" y="232"/>
                  </a:cubicBezTo>
                  <a:cubicBezTo>
                    <a:pt x="38" y="232"/>
                    <a:pt x="40" y="231"/>
                    <a:pt x="42" y="230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80" y="206"/>
                    <a:pt x="92" y="208"/>
                    <a:pt x="104" y="208"/>
                  </a:cubicBezTo>
                  <a:cubicBezTo>
                    <a:pt x="116" y="208"/>
                    <a:pt x="128" y="206"/>
                    <a:pt x="139" y="202"/>
                  </a:cubicBezTo>
                  <a:cubicBezTo>
                    <a:pt x="166" y="230"/>
                    <a:pt x="166" y="230"/>
                    <a:pt x="166" y="230"/>
                  </a:cubicBezTo>
                  <a:cubicBezTo>
                    <a:pt x="168" y="231"/>
                    <a:pt x="170" y="232"/>
                    <a:pt x="172" y="232"/>
                  </a:cubicBezTo>
                  <a:cubicBezTo>
                    <a:pt x="174" y="232"/>
                    <a:pt x="176" y="231"/>
                    <a:pt x="178" y="230"/>
                  </a:cubicBezTo>
                  <a:cubicBezTo>
                    <a:pt x="181" y="227"/>
                    <a:pt x="181" y="221"/>
                    <a:pt x="178" y="218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86" y="177"/>
                    <a:pt x="208" y="143"/>
                    <a:pt x="208" y="104"/>
                  </a:cubicBezTo>
                  <a:close/>
                  <a:moveTo>
                    <a:pt x="140" y="184"/>
                  </a:moveTo>
                  <a:cubicBezTo>
                    <a:pt x="138" y="184"/>
                    <a:pt x="136" y="185"/>
                    <a:pt x="134" y="186"/>
                  </a:cubicBezTo>
                  <a:cubicBezTo>
                    <a:pt x="134" y="186"/>
                    <a:pt x="134" y="187"/>
                    <a:pt x="134" y="187"/>
                  </a:cubicBezTo>
                  <a:cubicBezTo>
                    <a:pt x="125" y="190"/>
                    <a:pt x="115" y="192"/>
                    <a:pt x="104" y="192"/>
                  </a:cubicBezTo>
                  <a:cubicBezTo>
                    <a:pt x="93" y="192"/>
                    <a:pt x="83" y="190"/>
                    <a:pt x="74" y="187"/>
                  </a:cubicBezTo>
                  <a:cubicBezTo>
                    <a:pt x="74" y="187"/>
                    <a:pt x="74" y="186"/>
                    <a:pt x="74" y="186"/>
                  </a:cubicBezTo>
                  <a:cubicBezTo>
                    <a:pt x="72" y="185"/>
                    <a:pt x="70" y="184"/>
                    <a:pt x="68" y="184"/>
                  </a:cubicBezTo>
                  <a:cubicBezTo>
                    <a:pt x="37" y="170"/>
                    <a:pt x="16" y="140"/>
                    <a:pt x="16" y="104"/>
                  </a:cubicBezTo>
                  <a:cubicBezTo>
                    <a:pt x="16" y="55"/>
                    <a:pt x="55" y="16"/>
                    <a:pt x="104" y="16"/>
                  </a:cubicBezTo>
                  <a:cubicBezTo>
                    <a:pt x="153" y="16"/>
                    <a:pt x="192" y="55"/>
                    <a:pt x="192" y="104"/>
                  </a:cubicBezTo>
                  <a:cubicBezTo>
                    <a:pt x="192" y="140"/>
                    <a:pt x="171" y="170"/>
                    <a:pt x="140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2598" y="1276"/>
              <a:ext cx="47" cy="76"/>
            </a:xfrm>
            <a:custGeom>
              <a:avLst/>
              <a:gdLst>
                <a:gd name="T0" fmla="*/ 44 w 49"/>
                <a:gd name="T1" fmla="*/ 65 h 80"/>
                <a:gd name="T2" fmla="*/ 16 w 49"/>
                <a:gd name="T3" fmla="*/ 51 h 80"/>
                <a:gd name="T4" fmla="*/ 16 w 49"/>
                <a:gd name="T5" fmla="*/ 8 h 80"/>
                <a:gd name="T6" fmla="*/ 8 w 49"/>
                <a:gd name="T7" fmla="*/ 0 h 80"/>
                <a:gd name="T8" fmla="*/ 0 w 49"/>
                <a:gd name="T9" fmla="*/ 8 h 80"/>
                <a:gd name="T10" fmla="*/ 0 w 49"/>
                <a:gd name="T11" fmla="*/ 56 h 80"/>
                <a:gd name="T12" fmla="*/ 4 w 49"/>
                <a:gd name="T13" fmla="*/ 63 h 80"/>
                <a:gd name="T14" fmla="*/ 36 w 49"/>
                <a:gd name="T15" fmla="*/ 79 h 80"/>
                <a:gd name="T16" fmla="*/ 40 w 49"/>
                <a:gd name="T17" fmla="*/ 80 h 80"/>
                <a:gd name="T18" fmla="*/ 47 w 49"/>
                <a:gd name="T19" fmla="*/ 76 h 80"/>
                <a:gd name="T20" fmla="*/ 44 w 49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80">
                  <a:moveTo>
                    <a:pt x="44" y="65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2"/>
                    <a:pt x="4" y="63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3" y="80"/>
                    <a:pt x="46" y="78"/>
                    <a:pt x="47" y="76"/>
                  </a:cubicBezTo>
                  <a:cubicBezTo>
                    <a:pt x="49" y="72"/>
                    <a:pt x="48" y="67"/>
                    <a:pt x="44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2484" y="1207"/>
              <a:ext cx="70" cy="69"/>
            </a:xfrm>
            <a:custGeom>
              <a:avLst/>
              <a:gdLst>
                <a:gd name="T0" fmla="*/ 72 w 73"/>
                <a:gd name="T1" fmla="*/ 14 h 72"/>
                <a:gd name="T2" fmla="*/ 66 w 73"/>
                <a:gd name="T3" fmla="*/ 8 h 72"/>
                <a:gd name="T4" fmla="*/ 26 w 73"/>
                <a:gd name="T5" fmla="*/ 0 h 72"/>
                <a:gd name="T6" fmla="*/ 18 w 73"/>
                <a:gd name="T7" fmla="*/ 2 h 72"/>
                <a:gd name="T8" fmla="*/ 2 w 73"/>
                <a:gd name="T9" fmla="*/ 18 h 72"/>
                <a:gd name="T10" fmla="*/ 0 w 73"/>
                <a:gd name="T11" fmla="*/ 26 h 72"/>
                <a:gd name="T12" fmla="*/ 8 w 73"/>
                <a:gd name="T13" fmla="*/ 66 h 72"/>
                <a:gd name="T14" fmla="*/ 14 w 73"/>
                <a:gd name="T15" fmla="*/ 72 h 72"/>
                <a:gd name="T16" fmla="*/ 16 w 73"/>
                <a:gd name="T17" fmla="*/ 72 h 72"/>
                <a:gd name="T18" fmla="*/ 22 w 73"/>
                <a:gd name="T19" fmla="*/ 70 h 72"/>
                <a:gd name="T20" fmla="*/ 70 w 73"/>
                <a:gd name="T21" fmla="*/ 22 h 72"/>
                <a:gd name="T22" fmla="*/ 72 w 73"/>
                <a:gd name="T23" fmla="*/ 14 h 72"/>
                <a:gd name="T24" fmla="*/ 21 w 73"/>
                <a:gd name="T25" fmla="*/ 48 h 72"/>
                <a:gd name="T26" fmla="*/ 17 w 73"/>
                <a:gd name="T27" fmla="*/ 27 h 72"/>
                <a:gd name="T28" fmla="*/ 27 w 73"/>
                <a:gd name="T29" fmla="*/ 17 h 72"/>
                <a:gd name="T30" fmla="*/ 48 w 73"/>
                <a:gd name="T31" fmla="*/ 21 h 72"/>
                <a:gd name="T32" fmla="*/ 21 w 73"/>
                <a:gd name="T33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72" y="14"/>
                  </a:moveTo>
                  <a:cubicBezTo>
                    <a:pt x="71" y="11"/>
                    <a:pt x="68" y="9"/>
                    <a:pt x="6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0" y="0"/>
                    <a:pt x="1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8"/>
                    <a:pt x="11" y="71"/>
                    <a:pt x="14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8" y="72"/>
                    <a:pt x="20" y="71"/>
                    <a:pt x="22" y="7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2" y="20"/>
                    <a:pt x="73" y="17"/>
                    <a:pt x="72" y="14"/>
                  </a:cubicBezTo>
                  <a:close/>
                  <a:moveTo>
                    <a:pt x="21" y="4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8" y="21"/>
                    <a:pt x="48" y="21"/>
                    <a:pt x="48" y="21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2658" y="1207"/>
              <a:ext cx="70" cy="69"/>
            </a:xfrm>
            <a:custGeom>
              <a:avLst/>
              <a:gdLst>
                <a:gd name="T0" fmla="*/ 57 w 73"/>
                <a:gd name="T1" fmla="*/ 72 h 72"/>
                <a:gd name="T2" fmla="*/ 59 w 73"/>
                <a:gd name="T3" fmla="*/ 72 h 72"/>
                <a:gd name="T4" fmla="*/ 65 w 73"/>
                <a:gd name="T5" fmla="*/ 66 h 72"/>
                <a:gd name="T6" fmla="*/ 73 w 73"/>
                <a:gd name="T7" fmla="*/ 26 h 72"/>
                <a:gd name="T8" fmla="*/ 71 w 73"/>
                <a:gd name="T9" fmla="*/ 18 h 72"/>
                <a:gd name="T10" fmla="*/ 55 w 73"/>
                <a:gd name="T11" fmla="*/ 2 h 72"/>
                <a:gd name="T12" fmla="*/ 47 w 73"/>
                <a:gd name="T13" fmla="*/ 0 h 72"/>
                <a:gd name="T14" fmla="*/ 7 w 73"/>
                <a:gd name="T15" fmla="*/ 8 h 72"/>
                <a:gd name="T16" fmla="*/ 1 w 73"/>
                <a:gd name="T17" fmla="*/ 14 h 72"/>
                <a:gd name="T18" fmla="*/ 3 w 73"/>
                <a:gd name="T19" fmla="*/ 22 h 72"/>
                <a:gd name="T20" fmla="*/ 51 w 73"/>
                <a:gd name="T21" fmla="*/ 70 h 72"/>
                <a:gd name="T22" fmla="*/ 57 w 73"/>
                <a:gd name="T23" fmla="*/ 72 h 72"/>
                <a:gd name="T24" fmla="*/ 46 w 73"/>
                <a:gd name="T25" fmla="*/ 17 h 72"/>
                <a:gd name="T26" fmla="*/ 56 w 73"/>
                <a:gd name="T27" fmla="*/ 27 h 72"/>
                <a:gd name="T28" fmla="*/ 52 w 73"/>
                <a:gd name="T29" fmla="*/ 48 h 72"/>
                <a:gd name="T30" fmla="*/ 25 w 73"/>
                <a:gd name="T31" fmla="*/ 21 h 72"/>
                <a:gd name="T32" fmla="*/ 46 w 73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57" y="72"/>
                  </a:moveTo>
                  <a:cubicBezTo>
                    <a:pt x="58" y="72"/>
                    <a:pt x="59" y="72"/>
                    <a:pt x="59" y="72"/>
                  </a:cubicBezTo>
                  <a:cubicBezTo>
                    <a:pt x="62" y="71"/>
                    <a:pt x="64" y="68"/>
                    <a:pt x="65" y="6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3" y="20"/>
                    <a:pt x="71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0"/>
                    <a:pt x="50" y="0"/>
                    <a:pt x="47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2" y="11"/>
                    <a:pt x="1" y="14"/>
                  </a:cubicBezTo>
                  <a:cubicBezTo>
                    <a:pt x="0" y="17"/>
                    <a:pt x="1" y="20"/>
                    <a:pt x="3" y="22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3" y="71"/>
                    <a:pt x="55" y="72"/>
                    <a:pt x="57" y="72"/>
                  </a:cubicBezTo>
                  <a:close/>
                  <a:moveTo>
                    <a:pt x="46" y="1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9705" name="Group 200"/>
          <p:cNvGrpSpPr>
            <a:grpSpLocks noChangeAspect="1"/>
          </p:cNvGrpSpPr>
          <p:nvPr/>
        </p:nvGrpSpPr>
        <p:grpSpPr bwMode="auto">
          <a:xfrm>
            <a:off x="1187450" y="2859088"/>
            <a:ext cx="385763" cy="242887"/>
            <a:chOff x="5228" y="2237"/>
            <a:chExt cx="243" cy="153"/>
          </a:xfrm>
        </p:grpSpPr>
        <p:sp>
          <p:nvSpPr>
            <p:cNvPr id="29721" name="AutoShape 199"/>
            <p:cNvSpPr>
              <a:spLocks noChangeAspect="1" noChangeArrowheads="1" noTextEdit="1"/>
            </p:cNvSpPr>
            <p:nvPr/>
          </p:nvSpPr>
          <p:spPr bwMode="auto">
            <a:xfrm>
              <a:off x="5228" y="2237"/>
              <a:ext cx="2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1"/>
            <p:cNvSpPr>
              <a:spLocks noEditPoints="1"/>
            </p:cNvSpPr>
            <p:nvPr/>
          </p:nvSpPr>
          <p:spPr bwMode="auto">
            <a:xfrm>
              <a:off x="5228" y="2237"/>
              <a:ext cx="244" cy="154"/>
            </a:xfrm>
            <a:custGeom>
              <a:avLst/>
              <a:gdLst>
                <a:gd name="T0" fmla="*/ 48 w 256"/>
                <a:gd name="T1" fmla="*/ 160 h 160"/>
                <a:gd name="T2" fmla="*/ 216 w 256"/>
                <a:gd name="T3" fmla="*/ 160 h 160"/>
                <a:gd name="T4" fmla="*/ 256 w 256"/>
                <a:gd name="T5" fmla="*/ 120 h 160"/>
                <a:gd name="T6" fmla="*/ 224 w 256"/>
                <a:gd name="T7" fmla="*/ 81 h 160"/>
                <a:gd name="T8" fmla="*/ 136 w 256"/>
                <a:gd name="T9" fmla="*/ 0 h 160"/>
                <a:gd name="T10" fmla="*/ 50 w 256"/>
                <a:gd name="T11" fmla="*/ 64 h 160"/>
                <a:gd name="T12" fmla="*/ 48 w 256"/>
                <a:gd name="T13" fmla="*/ 64 h 160"/>
                <a:gd name="T14" fmla="*/ 0 w 256"/>
                <a:gd name="T15" fmla="*/ 112 h 160"/>
                <a:gd name="T16" fmla="*/ 48 w 256"/>
                <a:gd name="T17" fmla="*/ 160 h 160"/>
                <a:gd name="T18" fmla="*/ 48 w 256"/>
                <a:gd name="T19" fmla="*/ 80 h 160"/>
                <a:gd name="T20" fmla="*/ 56 w 256"/>
                <a:gd name="T21" fmla="*/ 80 h 160"/>
                <a:gd name="T22" fmla="*/ 64 w 256"/>
                <a:gd name="T23" fmla="*/ 73 h 160"/>
                <a:gd name="T24" fmla="*/ 136 w 256"/>
                <a:gd name="T25" fmla="*/ 16 h 160"/>
                <a:gd name="T26" fmla="*/ 208 w 256"/>
                <a:gd name="T27" fmla="*/ 88 h 160"/>
                <a:gd name="T28" fmla="*/ 216 w 256"/>
                <a:gd name="T29" fmla="*/ 96 h 160"/>
                <a:gd name="T30" fmla="*/ 240 w 256"/>
                <a:gd name="T31" fmla="*/ 120 h 160"/>
                <a:gd name="T32" fmla="*/ 216 w 256"/>
                <a:gd name="T33" fmla="*/ 144 h 160"/>
                <a:gd name="T34" fmla="*/ 48 w 256"/>
                <a:gd name="T35" fmla="*/ 144 h 160"/>
                <a:gd name="T36" fmla="*/ 16 w 256"/>
                <a:gd name="T37" fmla="*/ 112 h 160"/>
                <a:gd name="T38" fmla="*/ 48 w 256"/>
                <a:gd name="T3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160">
                  <a:moveTo>
                    <a:pt x="48" y="160"/>
                  </a:moveTo>
                  <a:cubicBezTo>
                    <a:pt x="216" y="160"/>
                    <a:pt x="216" y="160"/>
                    <a:pt x="216" y="160"/>
                  </a:cubicBezTo>
                  <a:cubicBezTo>
                    <a:pt x="238" y="160"/>
                    <a:pt x="256" y="142"/>
                    <a:pt x="256" y="120"/>
                  </a:cubicBezTo>
                  <a:cubicBezTo>
                    <a:pt x="256" y="101"/>
                    <a:pt x="242" y="84"/>
                    <a:pt x="224" y="81"/>
                  </a:cubicBezTo>
                  <a:cubicBezTo>
                    <a:pt x="220" y="36"/>
                    <a:pt x="182" y="0"/>
                    <a:pt x="136" y="0"/>
                  </a:cubicBezTo>
                  <a:cubicBezTo>
                    <a:pt x="95" y="0"/>
                    <a:pt x="60" y="27"/>
                    <a:pt x="5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22" y="64"/>
                    <a:pt x="0" y="86"/>
                    <a:pt x="0" y="112"/>
                  </a:cubicBezTo>
                  <a:cubicBezTo>
                    <a:pt x="0" y="138"/>
                    <a:pt x="22" y="160"/>
                    <a:pt x="48" y="160"/>
                  </a:cubicBezTo>
                  <a:close/>
                  <a:moveTo>
                    <a:pt x="4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3" y="77"/>
                    <a:pt x="64" y="73"/>
                  </a:cubicBezTo>
                  <a:cubicBezTo>
                    <a:pt x="70" y="40"/>
                    <a:pt x="100" y="16"/>
                    <a:pt x="136" y="16"/>
                  </a:cubicBezTo>
                  <a:cubicBezTo>
                    <a:pt x="176" y="16"/>
                    <a:pt x="208" y="48"/>
                    <a:pt x="208" y="88"/>
                  </a:cubicBezTo>
                  <a:cubicBezTo>
                    <a:pt x="208" y="92"/>
                    <a:pt x="212" y="96"/>
                    <a:pt x="216" y="96"/>
                  </a:cubicBezTo>
                  <a:cubicBezTo>
                    <a:pt x="229" y="96"/>
                    <a:pt x="240" y="107"/>
                    <a:pt x="240" y="120"/>
                  </a:cubicBezTo>
                  <a:cubicBezTo>
                    <a:pt x="240" y="133"/>
                    <a:pt x="229" y="144"/>
                    <a:pt x="2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30" y="144"/>
                    <a:pt x="16" y="130"/>
                    <a:pt x="16" y="112"/>
                  </a:cubicBezTo>
                  <a:cubicBezTo>
                    <a:pt x="16" y="94"/>
                    <a:pt x="30" y="80"/>
                    <a:pt x="48" y="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76" name="Freeform 202"/>
            <p:cNvSpPr>
              <a:spLocks/>
            </p:cNvSpPr>
            <p:nvPr/>
          </p:nvSpPr>
          <p:spPr bwMode="auto">
            <a:xfrm>
              <a:off x="5311" y="2298"/>
              <a:ext cx="78" cy="55"/>
            </a:xfrm>
            <a:custGeom>
              <a:avLst/>
              <a:gdLst>
                <a:gd name="T0" fmla="*/ 27 w 82"/>
                <a:gd name="T1" fmla="*/ 55 h 57"/>
                <a:gd name="T2" fmla="*/ 33 w 82"/>
                <a:gd name="T3" fmla="*/ 57 h 57"/>
                <a:gd name="T4" fmla="*/ 39 w 82"/>
                <a:gd name="T5" fmla="*/ 55 h 57"/>
                <a:gd name="T6" fmla="*/ 79 w 82"/>
                <a:gd name="T7" fmla="*/ 15 h 57"/>
                <a:gd name="T8" fmla="*/ 79 w 82"/>
                <a:gd name="T9" fmla="*/ 3 h 57"/>
                <a:gd name="T10" fmla="*/ 67 w 82"/>
                <a:gd name="T11" fmla="*/ 3 h 57"/>
                <a:gd name="T12" fmla="*/ 33 w 82"/>
                <a:gd name="T13" fmla="*/ 38 h 57"/>
                <a:gd name="T14" fmla="*/ 15 w 82"/>
                <a:gd name="T15" fmla="*/ 19 h 57"/>
                <a:gd name="T16" fmla="*/ 3 w 82"/>
                <a:gd name="T17" fmla="*/ 19 h 57"/>
                <a:gd name="T18" fmla="*/ 3 w 82"/>
                <a:gd name="T19" fmla="*/ 31 h 57"/>
                <a:gd name="T20" fmla="*/ 27 w 82"/>
                <a:gd name="T2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27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9706" name="Group 62"/>
          <p:cNvGrpSpPr>
            <a:grpSpLocks noChangeAspect="1"/>
          </p:cNvGrpSpPr>
          <p:nvPr/>
        </p:nvGrpSpPr>
        <p:grpSpPr bwMode="auto">
          <a:xfrm>
            <a:off x="1187450" y="1779588"/>
            <a:ext cx="350838" cy="385762"/>
            <a:chOff x="839" y="1207"/>
            <a:chExt cx="221" cy="243"/>
          </a:xfrm>
        </p:grpSpPr>
        <p:sp>
          <p:nvSpPr>
            <p:cNvPr id="29718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39" y="1207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839" y="1207"/>
              <a:ext cx="222" cy="244"/>
            </a:xfrm>
            <a:custGeom>
              <a:avLst/>
              <a:gdLst>
                <a:gd name="T0" fmla="*/ 34 w 232"/>
                <a:gd name="T1" fmla="*/ 222 h 256"/>
                <a:gd name="T2" fmla="*/ 198 w 232"/>
                <a:gd name="T3" fmla="*/ 222 h 256"/>
                <a:gd name="T4" fmla="*/ 198 w 232"/>
                <a:gd name="T5" fmla="*/ 58 h 256"/>
                <a:gd name="T6" fmla="*/ 124 w 232"/>
                <a:gd name="T7" fmla="*/ 16 h 256"/>
                <a:gd name="T8" fmla="*/ 148 w 232"/>
                <a:gd name="T9" fmla="*/ 8 h 256"/>
                <a:gd name="T10" fmla="*/ 116 w 232"/>
                <a:gd name="T11" fmla="*/ 0 h 256"/>
                <a:gd name="T12" fmla="*/ 92 w 232"/>
                <a:gd name="T13" fmla="*/ 0 h 256"/>
                <a:gd name="T14" fmla="*/ 92 w 232"/>
                <a:gd name="T15" fmla="*/ 16 h 256"/>
                <a:gd name="T16" fmla="*/ 108 w 232"/>
                <a:gd name="T17" fmla="*/ 24 h 256"/>
                <a:gd name="T18" fmla="*/ 0 w 232"/>
                <a:gd name="T19" fmla="*/ 140 h 256"/>
                <a:gd name="T20" fmla="*/ 208 w 232"/>
                <a:gd name="T21" fmla="*/ 132 h 256"/>
                <a:gd name="T22" fmla="*/ 208 w 232"/>
                <a:gd name="T23" fmla="*/ 148 h 256"/>
                <a:gd name="T24" fmla="*/ 192 w 232"/>
                <a:gd name="T25" fmla="*/ 205 h 256"/>
                <a:gd name="T26" fmla="*/ 180 w 232"/>
                <a:gd name="T27" fmla="*/ 193 h 256"/>
                <a:gd name="T28" fmla="*/ 169 w 232"/>
                <a:gd name="T29" fmla="*/ 204 h 256"/>
                <a:gd name="T30" fmla="*/ 181 w 232"/>
                <a:gd name="T31" fmla="*/ 216 h 256"/>
                <a:gd name="T32" fmla="*/ 124 w 232"/>
                <a:gd name="T33" fmla="*/ 228 h 256"/>
                <a:gd name="T34" fmla="*/ 108 w 232"/>
                <a:gd name="T35" fmla="*/ 228 h 256"/>
                <a:gd name="T36" fmla="*/ 51 w 232"/>
                <a:gd name="T37" fmla="*/ 216 h 256"/>
                <a:gd name="T38" fmla="*/ 63 w 232"/>
                <a:gd name="T39" fmla="*/ 204 h 256"/>
                <a:gd name="T40" fmla="*/ 52 w 232"/>
                <a:gd name="T41" fmla="*/ 193 h 256"/>
                <a:gd name="T42" fmla="*/ 40 w 232"/>
                <a:gd name="T43" fmla="*/ 205 h 256"/>
                <a:gd name="T44" fmla="*/ 24 w 232"/>
                <a:gd name="T45" fmla="*/ 148 h 256"/>
                <a:gd name="T46" fmla="*/ 24 w 232"/>
                <a:gd name="T47" fmla="*/ 132 h 256"/>
                <a:gd name="T48" fmla="*/ 40 w 232"/>
                <a:gd name="T49" fmla="*/ 75 h 256"/>
                <a:gd name="T50" fmla="*/ 52 w 232"/>
                <a:gd name="T51" fmla="*/ 87 h 256"/>
                <a:gd name="T52" fmla="*/ 63 w 232"/>
                <a:gd name="T53" fmla="*/ 87 h 256"/>
                <a:gd name="T54" fmla="*/ 52 w 232"/>
                <a:gd name="T55" fmla="*/ 65 h 256"/>
                <a:gd name="T56" fmla="*/ 108 w 232"/>
                <a:gd name="T57" fmla="*/ 40 h 256"/>
                <a:gd name="T58" fmla="*/ 116 w 232"/>
                <a:gd name="T59" fmla="*/ 56 h 256"/>
                <a:gd name="T60" fmla="*/ 124 w 232"/>
                <a:gd name="T61" fmla="*/ 40 h 256"/>
                <a:gd name="T62" fmla="*/ 180 w 232"/>
                <a:gd name="T63" fmla="*/ 65 h 256"/>
                <a:gd name="T64" fmla="*/ 169 w 232"/>
                <a:gd name="T65" fmla="*/ 87 h 256"/>
                <a:gd name="T66" fmla="*/ 180 w 232"/>
                <a:gd name="T67" fmla="*/ 87 h 256"/>
                <a:gd name="T68" fmla="*/ 192 w 232"/>
                <a:gd name="T69" fmla="*/ 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56">
                  <a:moveTo>
                    <a:pt x="0" y="140"/>
                  </a:move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8" y="38"/>
                    <a:pt x="152" y="26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4" y="4"/>
                    <a:pt x="84" y="8"/>
                  </a:cubicBezTo>
                  <a:cubicBezTo>
                    <a:pt x="84" y="12"/>
                    <a:pt x="88" y="16"/>
                    <a:pt x="92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80" y="26"/>
                    <a:pt x="54" y="38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lose/>
                  <a:moveTo>
                    <a:pt x="216" y="132"/>
                  </a:moveTo>
                  <a:cubicBezTo>
                    <a:pt x="208" y="132"/>
                    <a:pt x="208" y="132"/>
                    <a:pt x="208" y="132"/>
                  </a:cubicBezTo>
                  <a:cubicBezTo>
                    <a:pt x="204" y="132"/>
                    <a:pt x="200" y="136"/>
                    <a:pt x="200" y="140"/>
                  </a:cubicBezTo>
                  <a:cubicBezTo>
                    <a:pt x="200" y="144"/>
                    <a:pt x="204" y="148"/>
                    <a:pt x="208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4" y="169"/>
                    <a:pt x="206" y="189"/>
                    <a:pt x="192" y="205"/>
                  </a:cubicBezTo>
                  <a:cubicBezTo>
                    <a:pt x="192" y="205"/>
                    <a:pt x="192" y="204"/>
                    <a:pt x="191" y="204"/>
                  </a:cubicBezTo>
                  <a:cubicBezTo>
                    <a:pt x="180" y="193"/>
                    <a:pt x="180" y="193"/>
                    <a:pt x="180" y="193"/>
                  </a:cubicBezTo>
                  <a:cubicBezTo>
                    <a:pt x="177" y="190"/>
                    <a:pt x="172" y="190"/>
                    <a:pt x="169" y="193"/>
                  </a:cubicBezTo>
                  <a:cubicBezTo>
                    <a:pt x="166" y="196"/>
                    <a:pt x="166" y="201"/>
                    <a:pt x="169" y="20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0" y="216"/>
                    <a:pt x="181" y="216"/>
                    <a:pt x="181" y="216"/>
                  </a:cubicBezTo>
                  <a:cubicBezTo>
                    <a:pt x="165" y="230"/>
                    <a:pt x="145" y="238"/>
                    <a:pt x="124" y="240"/>
                  </a:cubicBezTo>
                  <a:cubicBezTo>
                    <a:pt x="124" y="228"/>
                    <a:pt x="124" y="228"/>
                    <a:pt x="124" y="228"/>
                  </a:cubicBezTo>
                  <a:cubicBezTo>
                    <a:pt x="124" y="224"/>
                    <a:pt x="120" y="220"/>
                    <a:pt x="116" y="220"/>
                  </a:cubicBezTo>
                  <a:cubicBezTo>
                    <a:pt x="112" y="220"/>
                    <a:pt x="108" y="224"/>
                    <a:pt x="108" y="228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87" y="238"/>
                    <a:pt x="67" y="230"/>
                    <a:pt x="51" y="216"/>
                  </a:cubicBezTo>
                  <a:cubicBezTo>
                    <a:pt x="51" y="216"/>
                    <a:pt x="52" y="216"/>
                    <a:pt x="52" y="215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6" y="201"/>
                    <a:pt x="66" y="196"/>
                    <a:pt x="63" y="193"/>
                  </a:cubicBezTo>
                  <a:cubicBezTo>
                    <a:pt x="60" y="190"/>
                    <a:pt x="55" y="190"/>
                    <a:pt x="52" y="193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4"/>
                    <a:pt x="40" y="205"/>
                    <a:pt x="40" y="205"/>
                  </a:cubicBezTo>
                  <a:cubicBezTo>
                    <a:pt x="26" y="189"/>
                    <a:pt x="18" y="169"/>
                    <a:pt x="1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8" y="148"/>
                    <a:pt x="32" y="144"/>
                    <a:pt x="32" y="140"/>
                  </a:cubicBezTo>
                  <a:cubicBezTo>
                    <a:pt x="32" y="136"/>
                    <a:pt x="28" y="132"/>
                    <a:pt x="24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11"/>
                    <a:pt x="26" y="91"/>
                    <a:pt x="40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6" y="90"/>
                    <a:pt x="58" y="90"/>
                  </a:cubicBezTo>
                  <a:cubicBezTo>
                    <a:pt x="60" y="90"/>
                    <a:pt x="62" y="89"/>
                    <a:pt x="63" y="87"/>
                  </a:cubicBezTo>
                  <a:cubicBezTo>
                    <a:pt x="66" y="84"/>
                    <a:pt x="66" y="79"/>
                    <a:pt x="63" y="7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67" y="50"/>
                    <a:pt x="87" y="42"/>
                    <a:pt x="108" y="4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52"/>
                    <a:pt x="112" y="56"/>
                    <a:pt x="116" y="56"/>
                  </a:cubicBezTo>
                  <a:cubicBezTo>
                    <a:pt x="120" y="56"/>
                    <a:pt x="124" y="52"/>
                    <a:pt x="124" y="48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45" y="42"/>
                    <a:pt x="165" y="50"/>
                    <a:pt x="181" y="64"/>
                  </a:cubicBezTo>
                  <a:cubicBezTo>
                    <a:pt x="181" y="64"/>
                    <a:pt x="180" y="64"/>
                    <a:pt x="180" y="65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6" y="79"/>
                    <a:pt x="166" y="84"/>
                    <a:pt x="169" y="87"/>
                  </a:cubicBezTo>
                  <a:cubicBezTo>
                    <a:pt x="170" y="89"/>
                    <a:pt x="172" y="90"/>
                    <a:pt x="174" y="90"/>
                  </a:cubicBezTo>
                  <a:cubicBezTo>
                    <a:pt x="176" y="90"/>
                    <a:pt x="179" y="89"/>
                    <a:pt x="180" y="87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2" y="76"/>
                    <a:pt x="192" y="75"/>
                    <a:pt x="192" y="75"/>
                  </a:cubicBezTo>
                  <a:cubicBezTo>
                    <a:pt x="206" y="91"/>
                    <a:pt x="214" y="111"/>
                    <a:pt x="216" y="1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935" y="1287"/>
              <a:ext cx="30" cy="69"/>
            </a:xfrm>
            <a:custGeom>
              <a:avLst/>
              <a:gdLst>
                <a:gd name="T0" fmla="*/ 24 w 32"/>
                <a:gd name="T1" fmla="*/ 42 h 72"/>
                <a:gd name="T2" fmla="*/ 24 w 32"/>
                <a:gd name="T3" fmla="*/ 8 h 72"/>
                <a:gd name="T4" fmla="*/ 16 w 32"/>
                <a:gd name="T5" fmla="*/ 0 h 72"/>
                <a:gd name="T6" fmla="*/ 8 w 32"/>
                <a:gd name="T7" fmla="*/ 8 h 72"/>
                <a:gd name="T8" fmla="*/ 8 w 32"/>
                <a:gd name="T9" fmla="*/ 42 h 72"/>
                <a:gd name="T10" fmla="*/ 0 w 32"/>
                <a:gd name="T11" fmla="*/ 56 h 72"/>
                <a:gd name="T12" fmla="*/ 16 w 32"/>
                <a:gd name="T13" fmla="*/ 72 h 72"/>
                <a:gd name="T14" fmla="*/ 32 w 32"/>
                <a:gd name="T15" fmla="*/ 56 h 72"/>
                <a:gd name="T16" fmla="*/ 24 w 32"/>
                <a:gd name="T1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2">
                  <a:moveTo>
                    <a:pt x="24" y="42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ubicBezTo>
                    <a:pt x="25" y="72"/>
                    <a:pt x="32" y="65"/>
                    <a:pt x="32" y="56"/>
                  </a:cubicBezTo>
                  <a:cubicBezTo>
                    <a:pt x="32" y="50"/>
                    <a:pt x="29" y="45"/>
                    <a:pt x="24" y="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9707" name="Group 143"/>
          <p:cNvGrpSpPr>
            <a:grpSpLocks noChangeAspect="1"/>
          </p:cNvGrpSpPr>
          <p:nvPr/>
        </p:nvGrpSpPr>
        <p:grpSpPr bwMode="auto">
          <a:xfrm>
            <a:off x="4932363" y="3795713"/>
            <a:ext cx="385762" cy="387350"/>
            <a:chOff x="5228" y="1717"/>
            <a:chExt cx="243" cy="244"/>
          </a:xfrm>
        </p:grpSpPr>
        <p:sp>
          <p:nvSpPr>
            <p:cNvPr id="29716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5228" y="1717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/>
            <p:cNvSpPr>
              <a:spLocks noEditPoints="1"/>
            </p:cNvSpPr>
            <p:nvPr/>
          </p:nvSpPr>
          <p:spPr bwMode="auto">
            <a:xfrm>
              <a:off x="5228" y="1717"/>
              <a:ext cx="244" cy="245"/>
            </a:xfrm>
            <a:custGeom>
              <a:avLst/>
              <a:gdLst>
                <a:gd name="T0" fmla="*/ 48 w 256"/>
                <a:gd name="T1" fmla="*/ 216 h 256"/>
                <a:gd name="T2" fmla="*/ 86 w 256"/>
                <a:gd name="T3" fmla="*/ 197 h 256"/>
                <a:gd name="T4" fmla="*/ 152 w 256"/>
                <a:gd name="T5" fmla="*/ 222 h 256"/>
                <a:gd name="T6" fmla="*/ 192 w 256"/>
                <a:gd name="T7" fmla="*/ 256 h 256"/>
                <a:gd name="T8" fmla="*/ 232 w 256"/>
                <a:gd name="T9" fmla="*/ 216 h 256"/>
                <a:gd name="T10" fmla="*/ 192 w 256"/>
                <a:gd name="T11" fmla="*/ 176 h 256"/>
                <a:gd name="T12" fmla="*/ 154 w 256"/>
                <a:gd name="T13" fmla="*/ 205 h 256"/>
                <a:gd name="T14" fmla="*/ 94 w 256"/>
                <a:gd name="T15" fmla="*/ 183 h 256"/>
                <a:gd name="T16" fmla="*/ 96 w 256"/>
                <a:gd name="T17" fmla="*/ 168 h 256"/>
                <a:gd name="T18" fmla="*/ 88 w 256"/>
                <a:gd name="T19" fmla="*/ 141 h 256"/>
                <a:gd name="T20" fmla="*/ 161 w 256"/>
                <a:gd name="T21" fmla="*/ 96 h 256"/>
                <a:gd name="T22" fmla="*/ 200 w 256"/>
                <a:gd name="T23" fmla="*/ 112 h 256"/>
                <a:gd name="T24" fmla="*/ 256 w 256"/>
                <a:gd name="T25" fmla="*/ 56 h 256"/>
                <a:gd name="T26" fmla="*/ 200 w 256"/>
                <a:gd name="T27" fmla="*/ 0 h 256"/>
                <a:gd name="T28" fmla="*/ 144 w 256"/>
                <a:gd name="T29" fmla="*/ 56 h 256"/>
                <a:gd name="T30" fmla="*/ 151 w 256"/>
                <a:gd name="T31" fmla="*/ 84 h 256"/>
                <a:gd name="T32" fmla="*/ 76 w 256"/>
                <a:gd name="T33" fmla="*/ 129 h 256"/>
                <a:gd name="T34" fmla="*/ 48 w 256"/>
                <a:gd name="T35" fmla="*/ 120 h 256"/>
                <a:gd name="T36" fmla="*/ 0 w 256"/>
                <a:gd name="T37" fmla="*/ 168 h 256"/>
                <a:gd name="T38" fmla="*/ 48 w 256"/>
                <a:gd name="T39" fmla="*/ 216 h 256"/>
                <a:gd name="T40" fmla="*/ 192 w 256"/>
                <a:gd name="T41" fmla="*/ 192 h 256"/>
                <a:gd name="T42" fmla="*/ 216 w 256"/>
                <a:gd name="T43" fmla="*/ 216 h 256"/>
                <a:gd name="T44" fmla="*/ 192 w 256"/>
                <a:gd name="T45" fmla="*/ 240 h 256"/>
                <a:gd name="T46" fmla="*/ 168 w 256"/>
                <a:gd name="T47" fmla="*/ 216 h 256"/>
                <a:gd name="T48" fmla="*/ 192 w 256"/>
                <a:gd name="T49" fmla="*/ 192 h 256"/>
                <a:gd name="T50" fmla="*/ 200 w 256"/>
                <a:gd name="T51" fmla="*/ 16 h 256"/>
                <a:gd name="T52" fmla="*/ 240 w 256"/>
                <a:gd name="T53" fmla="*/ 56 h 256"/>
                <a:gd name="T54" fmla="*/ 200 w 256"/>
                <a:gd name="T55" fmla="*/ 96 h 256"/>
                <a:gd name="T56" fmla="*/ 160 w 256"/>
                <a:gd name="T57" fmla="*/ 56 h 256"/>
                <a:gd name="T58" fmla="*/ 200 w 256"/>
                <a:gd name="T59" fmla="*/ 16 h 256"/>
                <a:gd name="T60" fmla="*/ 48 w 256"/>
                <a:gd name="T61" fmla="*/ 136 h 256"/>
                <a:gd name="T62" fmla="*/ 80 w 256"/>
                <a:gd name="T63" fmla="*/ 168 h 256"/>
                <a:gd name="T64" fmla="*/ 48 w 256"/>
                <a:gd name="T65" fmla="*/ 200 h 256"/>
                <a:gd name="T66" fmla="*/ 16 w 256"/>
                <a:gd name="T67" fmla="*/ 168 h 256"/>
                <a:gd name="T68" fmla="*/ 48 w 256"/>
                <a:gd name="T6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48" y="216"/>
                  </a:moveTo>
                  <a:cubicBezTo>
                    <a:pt x="63" y="216"/>
                    <a:pt x="77" y="209"/>
                    <a:pt x="86" y="197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5" y="241"/>
                    <a:pt x="172" y="256"/>
                    <a:pt x="192" y="256"/>
                  </a:cubicBezTo>
                  <a:cubicBezTo>
                    <a:pt x="214" y="256"/>
                    <a:pt x="232" y="238"/>
                    <a:pt x="232" y="216"/>
                  </a:cubicBezTo>
                  <a:cubicBezTo>
                    <a:pt x="232" y="194"/>
                    <a:pt x="214" y="176"/>
                    <a:pt x="192" y="176"/>
                  </a:cubicBezTo>
                  <a:cubicBezTo>
                    <a:pt x="174" y="176"/>
                    <a:pt x="158" y="188"/>
                    <a:pt x="154" y="20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78"/>
                    <a:pt x="96" y="173"/>
                    <a:pt x="96" y="168"/>
                  </a:cubicBezTo>
                  <a:cubicBezTo>
                    <a:pt x="96" y="158"/>
                    <a:pt x="93" y="149"/>
                    <a:pt x="88" y="141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1" y="106"/>
                    <a:pt x="185" y="112"/>
                    <a:pt x="200" y="112"/>
                  </a:cubicBezTo>
                  <a:cubicBezTo>
                    <a:pt x="231" y="112"/>
                    <a:pt x="256" y="87"/>
                    <a:pt x="256" y="56"/>
                  </a:cubicBezTo>
                  <a:cubicBezTo>
                    <a:pt x="256" y="25"/>
                    <a:pt x="231" y="0"/>
                    <a:pt x="200" y="0"/>
                  </a:cubicBezTo>
                  <a:cubicBezTo>
                    <a:pt x="169" y="0"/>
                    <a:pt x="144" y="25"/>
                    <a:pt x="144" y="56"/>
                  </a:cubicBezTo>
                  <a:cubicBezTo>
                    <a:pt x="144" y="66"/>
                    <a:pt x="147" y="76"/>
                    <a:pt x="151" y="84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23"/>
                    <a:pt x="58" y="120"/>
                    <a:pt x="48" y="120"/>
                  </a:cubicBezTo>
                  <a:cubicBezTo>
                    <a:pt x="22" y="120"/>
                    <a:pt x="0" y="142"/>
                    <a:pt x="0" y="168"/>
                  </a:cubicBezTo>
                  <a:cubicBezTo>
                    <a:pt x="0" y="194"/>
                    <a:pt x="22" y="216"/>
                    <a:pt x="48" y="216"/>
                  </a:cubicBezTo>
                  <a:close/>
                  <a:moveTo>
                    <a:pt x="192" y="192"/>
                  </a:moveTo>
                  <a:cubicBezTo>
                    <a:pt x="205" y="192"/>
                    <a:pt x="216" y="203"/>
                    <a:pt x="216" y="216"/>
                  </a:cubicBezTo>
                  <a:cubicBezTo>
                    <a:pt x="216" y="229"/>
                    <a:pt x="205" y="240"/>
                    <a:pt x="192" y="240"/>
                  </a:cubicBezTo>
                  <a:cubicBezTo>
                    <a:pt x="179" y="240"/>
                    <a:pt x="168" y="229"/>
                    <a:pt x="168" y="216"/>
                  </a:cubicBezTo>
                  <a:cubicBezTo>
                    <a:pt x="168" y="203"/>
                    <a:pt x="179" y="192"/>
                    <a:pt x="192" y="192"/>
                  </a:cubicBezTo>
                  <a:close/>
                  <a:moveTo>
                    <a:pt x="200" y="16"/>
                  </a:moveTo>
                  <a:cubicBezTo>
                    <a:pt x="222" y="16"/>
                    <a:pt x="240" y="34"/>
                    <a:pt x="240" y="56"/>
                  </a:cubicBezTo>
                  <a:cubicBezTo>
                    <a:pt x="240" y="78"/>
                    <a:pt x="222" y="96"/>
                    <a:pt x="200" y="96"/>
                  </a:cubicBezTo>
                  <a:cubicBezTo>
                    <a:pt x="178" y="96"/>
                    <a:pt x="160" y="78"/>
                    <a:pt x="160" y="56"/>
                  </a:cubicBezTo>
                  <a:cubicBezTo>
                    <a:pt x="160" y="34"/>
                    <a:pt x="178" y="16"/>
                    <a:pt x="200" y="16"/>
                  </a:cubicBezTo>
                  <a:close/>
                  <a:moveTo>
                    <a:pt x="48" y="136"/>
                  </a:moveTo>
                  <a:cubicBezTo>
                    <a:pt x="66" y="136"/>
                    <a:pt x="80" y="150"/>
                    <a:pt x="80" y="168"/>
                  </a:cubicBezTo>
                  <a:cubicBezTo>
                    <a:pt x="80" y="186"/>
                    <a:pt x="66" y="200"/>
                    <a:pt x="48" y="200"/>
                  </a:cubicBezTo>
                  <a:cubicBezTo>
                    <a:pt x="30" y="200"/>
                    <a:pt x="16" y="186"/>
                    <a:pt x="16" y="168"/>
                  </a:cubicBezTo>
                  <a:cubicBezTo>
                    <a:pt x="16" y="150"/>
                    <a:pt x="30" y="136"/>
                    <a:pt x="48" y="1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9708" name="Group 125"/>
          <p:cNvGrpSpPr>
            <a:grpSpLocks noChangeAspect="1"/>
          </p:cNvGrpSpPr>
          <p:nvPr/>
        </p:nvGrpSpPr>
        <p:grpSpPr bwMode="auto">
          <a:xfrm>
            <a:off x="5003800" y="2787650"/>
            <a:ext cx="314325" cy="387350"/>
            <a:chOff x="3101" y="1717"/>
            <a:chExt cx="198" cy="244"/>
          </a:xfrm>
        </p:grpSpPr>
        <p:sp>
          <p:nvSpPr>
            <p:cNvPr id="29713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101" y="1717"/>
              <a:ext cx="1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6"/>
            <p:cNvSpPr>
              <a:spLocks noEditPoints="1"/>
            </p:cNvSpPr>
            <p:nvPr/>
          </p:nvSpPr>
          <p:spPr bwMode="auto">
            <a:xfrm>
              <a:off x="3101" y="1717"/>
              <a:ext cx="199" cy="245"/>
            </a:xfrm>
            <a:custGeom>
              <a:avLst/>
              <a:gdLst>
                <a:gd name="T0" fmla="*/ 32 w 208"/>
                <a:gd name="T1" fmla="*/ 72 h 256"/>
                <a:gd name="T2" fmla="*/ 32 w 208"/>
                <a:gd name="T3" fmla="*/ 128 h 256"/>
                <a:gd name="T4" fmla="*/ 8 w 208"/>
                <a:gd name="T5" fmla="*/ 128 h 256"/>
                <a:gd name="T6" fmla="*/ 0 w 208"/>
                <a:gd name="T7" fmla="*/ 136 h 256"/>
                <a:gd name="T8" fmla="*/ 0 w 208"/>
                <a:gd name="T9" fmla="*/ 248 h 256"/>
                <a:gd name="T10" fmla="*/ 8 w 208"/>
                <a:gd name="T11" fmla="*/ 256 h 256"/>
                <a:gd name="T12" fmla="*/ 200 w 208"/>
                <a:gd name="T13" fmla="*/ 256 h 256"/>
                <a:gd name="T14" fmla="*/ 208 w 208"/>
                <a:gd name="T15" fmla="*/ 248 h 256"/>
                <a:gd name="T16" fmla="*/ 208 w 208"/>
                <a:gd name="T17" fmla="*/ 136 h 256"/>
                <a:gd name="T18" fmla="*/ 200 w 208"/>
                <a:gd name="T19" fmla="*/ 128 h 256"/>
                <a:gd name="T20" fmla="*/ 176 w 208"/>
                <a:gd name="T21" fmla="*/ 128 h 256"/>
                <a:gd name="T22" fmla="*/ 176 w 208"/>
                <a:gd name="T23" fmla="*/ 72 h 256"/>
                <a:gd name="T24" fmla="*/ 104 w 208"/>
                <a:gd name="T25" fmla="*/ 0 h 256"/>
                <a:gd name="T26" fmla="*/ 32 w 208"/>
                <a:gd name="T27" fmla="*/ 72 h 256"/>
                <a:gd name="T28" fmla="*/ 192 w 208"/>
                <a:gd name="T29" fmla="*/ 240 h 256"/>
                <a:gd name="T30" fmla="*/ 16 w 208"/>
                <a:gd name="T31" fmla="*/ 240 h 256"/>
                <a:gd name="T32" fmla="*/ 16 w 208"/>
                <a:gd name="T33" fmla="*/ 144 h 256"/>
                <a:gd name="T34" fmla="*/ 192 w 208"/>
                <a:gd name="T35" fmla="*/ 144 h 256"/>
                <a:gd name="T36" fmla="*/ 192 w 208"/>
                <a:gd name="T37" fmla="*/ 240 h 256"/>
                <a:gd name="T38" fmla="*/ 104 w 208"/>
                <a:gd name="T39" fmla="*/ 16 h 256"/>
                <a:gd name="T40" fmla="*/ 160 w 208"/>
                <a:gd name="T41" fmla="*/ 72 h 256"/>
                <a:gd name="T42" fmla="*/ 160 w 208"/>
                <a:gd name="T43" fmla="*/ 128 h 256"/>
                <a:gd name="T44" fmla="*/ 48 w 208"/>
                <a:gd name="T45" fmla="*/ 128 h 256"/>
                <a:gd name="T46" fmla="*/ 48 w 208"/>
                <a:gd name="T47" fmla="*/ 72 h 256"/>
                <a:gd name="T48" fmla="*/ 104 w 208"/>
                <a:gd name="T4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256">
                  <a:moveTo>
                    <a:pt x="32" y="72"/>
                  </a:moveTo>
                  <a:cubicBezTo>
                    <a:pt x="32" y="128"/>
                    <a:pt x="32" y="128"/>
                    <a:pt x="32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32"/>
                    <a:pt x="0" y="13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00" y="256"/>
                    <a:pt x="200" y="256"/>
                    <a:pt x="200" y="256"/>
                  </a:cubicBezTo>
                  <a:cubicBezTo>
                    <a:pt x="204" y="256"/>
                    <a:pt x="208" y="252"/>
                    <a:pt x="208" y="24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8" y="132"/>
                    <a:pt x="204" y="128"/>
                    <a:pt x="200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32"/>
                    <a:pt x="144" y="0"/>
                    <a:pt x="104" y="0"/>
                  </a:cubicBezTo>
                  <a:cubicBezTo>
                    <a:pt x="64" y="0"/>
                    <a:pt x="32" y="32"/>
                    <a:pt x="32" y="72"/>
                  </a:cubicBezTo>
                  <a:close/>
                  <a:moveTo>
                    <a:pt x="192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92" y="240"/>
                  </a:lnTo>
                  <a:close/>
                  <a:moveTo>
                    <a:pt x="104" y="16"/>
                  </a:moveTo>
                  <a:cubicBezTo>
                    <a:pt x="135" y="16"/>
                    <a:pt x="160" y="41"/>
                    <a:pt x="160" y="7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41"/>
                    <a:pt x="73" y="16"/>
                    <a:pt x="104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7" name="Freeform 127"/>
            <p:cNvSpPr>
              <a:spLocks noEditPoints="1"/>
            </p:cNvSpPr>
            <p:nvPr/>
          </p:nvSpPr>
          <p:spPr bwMode="auto">
            <a:xfrm>
              <a:off x="3178" y="1870"/>
              <a:ext cx="45" cy="61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6 w 48"/>
                <a:gd name="T5" fmla="*/ 47 h 64"/>
                <a:gd name="T6" fmla="*/ 16 w 48"/>
                <a:gd name="T7" fmla="*/ 56 h 64"/>
                <a:gd name="T8" fmla="*/ 24 w 48"/>
                <a:gd name="T9" fmla="*/ 64 h 64"/>
                <a:gd name="T10" fmla="*/ 32 w 48"/>
                <a:gd name="T11" fmla="*/ 56 h 64"/>
                <a:gd name="T12" fmla="*/ 32 w 48"/>
                <a:gd name="T13" fmla="*/ 47 h 64"/>
                <a:gd name="T14" fmla="*/ 48 w 48"/>
                <a:gd name="T15" fmla="*/ 24 h 64"/>
                <a:gd name="T16" fmla="*/ 24 w 48"/>
                <a:gd name="T17" fmla="*/ 0 h 64"/>
                <a:gd name="T18" fmla="*/ 24 w 48"/>
                <a:gd name="T19" fmla="*/ 32 h 64"/>
                <a:gd name="T20" fmla="*/ 16 w 48"/>
                <a:gd name="T21" fmla="*/ 24 h 64"/>
                <a:gd name="T22" fmla="*/ 24 w 48"/>
                <a:gd name="T23" fmla="*/ 16 h 64"/>
                <a:gd name="T24" fmla="*/ 32 w 48"/>
                <a:gd name="T25" fmla="*/ 24 h 64"/>
                <a:gd name="T26" fmla="*/ 24 w 48"/>
                <a:gd name="T2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6" y="4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20" y="64"/>
                    <a:pt x="24" y="64"/>
                  </a:cubicBezTo>
                  <a:cubicBezTo>
                    <a:pt x="28" y="64"/>
                    <a:pt x="32" y="60"/>
                    <a:pt x="32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1" y="43"/>
                    <a:pt x="48" y="3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29709" name="Group 253"/>
          <p:cNvGrpSpPr>
            <a:grpSpLocks noChangeAspect="1"/>
          </p:cNvGrpSpPr>
          <p:nvPr/>
        </p:nvGrpSpPr>
        <p:grpSpPr bwMode="auto">
          <a:xfrm>
            <a:off x="1258888" y="3795713"/>
            <a:ext cx="292100" cy="387350"/>
            <a:chOff x="3108" y="2645"/>
            <a:chExt cx="184" cy="244"/>
          </a:xfrm>
        </p:grpSpPr>
        <p:sp>
          <p:nvSpPr>
            <p:cNvPr id="29710" name="AutoShape 252"/>
            <p:cNvSpPr>
              <a:spLocks noChangeAspect="1" noChangeArrowheads="1" noTextEdit="1"/>
            </p:cNvSpPr>
            <p:nvPr/>
          </p:nvSpPr>
          <p:spPr bwMode="auto">
            <a:xfrm>
              <a:off x="3108" y="2645"/>
              <a:ext cx="18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3107" y="2645"/>
              <a:ext cx="184" cy="245"/>
            </a:xfrm>
            <a:custGeom>
              <a:avLst/>
              <a:gdLst>
                <a:gd name="T0" fmla="*/ 184 w 192"/>
                <a:gd name="T1" fmla="*/ 256 h 256"/>
                <a:gd name="T2" fmla="*/ 192 w 192"/>
                <a:gd name="T3" fmla="*/ 248 h 256"/>
                <a:gd name="T4" fmla="*/ 192 w 192"/>
                <a:gd name="T5" fmla="*/ 32 h 256"/>
                <a:gd name="T6" fmla="*/ 184 w 192"/>
                <a:gd name="T7" fmla="*/ 24 h 256"/>
                <a:gd name="T8" fmla="*/ 145 w 192"/>
                <a:gd name="T9" fmla="*/ 24 h 256"/>
                <a:gd name="T10" fmla="*/ 135 w 192"/>
                <a:gd name="T11" fmla="*/ 4 h 256"/>
                <a:gd name="T12" fmla="*/ 128 w 192"/>
                <a:gd name="T13" fmla="*/ 0 h 256"/>
                <a:gd name="T14" fmla="*/ 64 w 192"/>
                <a:gd name="T15" fmla="*/ 0 h 256"/>
                <a:gd name="T16" fmla="*/ 57 w 192"/>
                <a:gd name="T17" fmla="*/ 4 h 256"/>
                <a:gd name="T18" fmla="*/ 47 w 192"/>
                <a:gd name="T19" fmla="*/ 24 h 256"/>
                <a:gd name="T20" fmla="*/ 8 w 192"/>
                <a:gd name="T21" fmla="*/ 24 h 256"/>
                <a:gd name="T22" fmla="*/ 0 w 192"/>
                <a:gd name="T23" fmla="*/ 32 h 256"/>
                <a:gd name="T24" fmla="*/ 0 w 192"/>
                <a:gd name="T25" fmla="*/ 248 h 256"/>
                <a:gd name="T26" fmla="*/ 8 w 192"/>
                <a:gd name="T27" fmla="*/ 256 h 256"/>
                <a:gd name="T28" fmla="*/ 184 w 192"/>
                <a:gd name="T29" fmla="*/ 256 h 256"/>
                <a:gd name="T30" fmla="*/ 69 w 192"/>
                <a:gd name="T31" fmla="*/ 16 h 256"/>
                <a:gd name="T32" fmla="*/ 123 w 192"/>
                <a:gd name="T33" fmla="*/ 16 h 256"/>
                <a:gd name="T34" fmla="*/ 139 w 192"/>
                <a:gd name="T35" fmla="*/ 48 h 256"/>
                <a:gd name="T36" fmla="*/ 53 w 192"/>
                <a:gd name="T37" fmla="*/ 48 h 256"/>
                <a:gd name="T38" fmla="*/ 69 w 192"/>
                <a:gd name="T39" fmla="*/ 16 h 256"/>
                <a:gd name="T40" fmla="*/ 16 w 192"/>
                <a:gd name="T41" fmla="*/ 40 h 256"/>
                <a:gd name="T42" fmla="*/ 39 w 192"/>
                <a:gd name="T43" fmla="*/ 40 h 256"/>
                <a:gd name="T44" fmla="*/ 33 w 192"/>
                <a:gd name="T45" fmla="*/ 52 h 256"/>
                <a:gd name="T46" fmla="*/ 33 w 192"/>
                <a:gd name="T47" fmla="*/ 60 h 256"/>
                <a:gd name="T48" fmla="*/ 40 w 192"/>
                <a:gd name="T49" fmla="*/ 64 h 256"/>
                <a:gd name="T50" fmla="*/ 152 w 192"/>
                <a:gd name="T51" fmla="*/ 64 h 256"/>
                <a:gd name="T52" fmla="*/ 152 w 192"/>
                <a:gd name="T53" fmla="*/ 64 h 256"/>
                <a:gd name="T54" fmla="*/ 160 w 192"/>
                <a:gd name="T55" fmla="*/ 56 h 256"/>
                <a:gd name="T56" fmla="*/ 159 w 192"/>
                <a:gd name="T57" fmla="*/ 51 h 256"/>
                <a:gd name="T58" fmla="*/ 153 w 192"/>
                <a:gd name="T59" fmla="*/ 40 h 256"/>
                <a:gd name="T60" fmla="*/ 176 w 192"/>
                <a:gd name="T61" fmla="*/ 40 h 256"/>
                <a:gd name="T62" fmla="*/ 176 w 192"/>
                <a:gd name="T63" fmla="*/ 240 h 256"/>
                <a:gd name="T64" fmla="*/ 16 w 192"/>
                <a:gd name="T65" fmla="*/ 240 h 256"/>
                <a:gd name="T66" fmla="*/ 16 w 192"/>
                <a:gd name="T67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256">
                  <a:moveTo>
                    <a:pt x="184" y="256"/>
                  </a:move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lnTo>
                    <a:pt x="184" y="256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7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3160" y="2751"/>
              <a:ext cx="78" cy="55"/>
            </a:xfrm>
            <a:custGeom>
              <a:avLst/>
              <a:gdLst>
                <a:gd name="T0" fmla="*/ 67 w 82"/>
                <a:gd name="T1" fmla="*/ 3 h 57"/>
                <a:gd name="T2" fmla="*/ 33 w 82"/>
                <a:gd name="T3" fmla="*/ 38 h 57"/>
                <a:gd name="T4" fmla="*/ 15 w 82"/>
                <a:gd name="T5" fmla="*/ 19 h 57"/>
                <a:gd name="T6" fmla="*/ 3 w 82"/>
                <a:gd name="T7" fmla="*/ 19 h 57"/>
                <a:gd name="T8" fmla="*/ 3 w 82"/>
                <a:gd name="T9" fmla="*/ 31 h 57"/>
                <a:gd name="T10" fmla="*/ 27 w 82"/>
                <a:gd name="T11" fmla="*/ 55 h 57"/>
                <a:gd name="T12" fmla="*/ 33 w 82"/>
                <a:gd name="T13" fmla="*/ 57 h 57"/>
                <a:gd name="T14" fmla="*/ 39 w 82"/>
                <a:gd name="T15" fmla="*/ 55 h 57"/>
                <a:gd name="T16" fmla="*/ 79 w 82"/>
                <a:gd name="T17" fmla="*/ 15 h 57"/>
                <a:gd name="T18" fmla="*/ 79 w 82"/>
                <a:gd name="T19" fmla="*/ 3 h 57"/>
                <a:gd name="T20" fmla="*/ 67 w 82"/>
                <a:gd name="T21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67" y="3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1555750"/>
            <a:ext cx="3268663" cy="925513"/>
            <a:chOff x="1305331" y="1555651"/>
            <a:chExt cx="3268928" cy="925013"/>
          </a:xfrm>
        </p:grpSpPr>
        <p:sp>
          <p:nvSpPr>
            <p:cNvPr id="5" name="Oval 4"/>
            <p:cNvSpPr/>
            <p:nvPr/>
          </p:nvSpPr>
          <p:spPr>
            <a:xfrm>
              <a:off x="1305331" y="1650850"/>
              <a:ext cx="633464" cy="6330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516" y="1555651"/>
              <a:ext cx="2522743" cy="369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Security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516" y="1834900"/>
              <a:ext cx="2522743" cy="645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Kibana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by default has no protection. User authentication is required to be implemented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49806" y="1676236"/>
              <a:ext cx="184165" cy="5838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HK" altLang="en-US" sz="3200" dirty="0">
                <a:solidFill>
                  <a:schemeClr val="bg1">
                    <a:lumMod val="9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K</a:t>
            </a:r>
            <a:r>
              <a:rPr lang="en-US" altLang="zh-HK" sz="4000" dirty="0" err="1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ibana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60450" y="3608388"/>
            <a:ext cx="3268663" cy="741362"/>
            <a:chOff x="1305331" y="1555651"/>
            <a:chExt cx="3268928" cy="741371"/>
          </a:xfrm>
        </p:grpSpPr>
        <p:sp>
          <p:nvSpPr>
            <p:cNvPr id="36" name="Oval 35"/>
            <p:cNvSpPr/>
            <p:nvPr/>
          </p:nvSpPr>
          <p:spPr>
            <a:xfrm>
              <a:off x="1305331" y="1650902"/>
              <a:ext cx="633464" cy="6334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516" y="1555651"/>
              <a:ext cx="2522743" cy="3698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High Availability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1516" y="1835054"/>
              <a:ext cx="2522743" cy="461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Running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Kibana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in a cluster for upgrades and high availability. </a:t>
              </a: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060450" y="2582863"/>
            <a:ext cx="3268663" cy="925512"/>
            <a:chOff x="1305331" y="1555651"/>
            <a:chExt cx="3268928" cy="926999"/>
          </a:xfrm>
        </p:grpSpPr>
        <p:sp>
          <p:nvSpPr>
            <p:cNvPr id="41" name="Oval 40"/>
            <p:cNvSpPr/>
            <p:nvPr/>
          </p:nvSpPr>
          <p:spPr>
            <a:xfrm>
              <a:off x="1305331" y="1651054"/>
              <a:ext cx="633464" cy="6328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1516" y="1555651"/>
              <a:ext cx="2522743" cy="36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Role based access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1516" y="1835500"/>
              <a:ext cx="2522743" cy="647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If you want to restrict access to certain information this capability needs to be developed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787900" y="1563688"/>
            <a:ext cx="3587750" cy="704850"/>
            <a:chOff x="1261891" y="1563542"/>
            <a:chExt cx="3236491" cy="705579"/>
          </a:xfrm>
        </p:grpSpPr>
        <p:sp>
          <p:nvSpPr>
            <p:cNvPr id="46" name="Oval 45"/>
            <p:cNvSpPr/>
            <p:nvPr/>
          </p:nvSpPr>
          <p:spPr>
            <a:xfrm>
              <a:off x="1261891" y="1635053"/>
              <a:ext cx="632977" cy="6340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6497" y="1563542"/>
              <a:ext cx="2521885" cy="3702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Alerts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新細明體" charset="0"/>
                <a:cs typeface="BPreplay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6497" y="1851176"/>
              <a:ext cx="2521885" cy="2765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Alerts is not part of the open source.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30763" y="3608388"/>
            <a:ext cx="3270250" cy="741362"/>
            <a:chOff x="1305331" y="1555651"/>
            <a:chExt cx="3268928" cy="741371"/>
          </a:xfrm>
        </p:grpSpPr>
        <p:sp>
          <p:nvSpPr>
            <p:cNvPr id="51" name="Oval 50"/>
            <p:cNvSpPr/>
            <p:nvPr/>
          </p:nvSpPr>
          <p:spPr>
            <a:xfrm>
              <a:off x="1305331" y="1650902"/>
              <a:ext cx="633156" cy="6334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1154" y="1555651"/>
              <a:ext cx="2523105" cy="3698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Anomaly Detection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51154" y="1835054"/>
              <a:ext cx="2523105" cy="461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Basic anomaly detection is missing from the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Kibana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ea typeface="新細明體" charset="0"/>
                <a:cs typeface="BPreplay"/>
              </a:endParaRP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30763" y="2582863"/>
            <a:ext cx="3270250" cy="925512"/>
            <a:chOff x="1305331" y="1555651"/>
            <a:chExt cx="3268928" cy="926999"/>
          </a:xfrm>
        </p:grpSpPr>
        <p:sp>
          <p:nvSpPr>
            <p:cNvPr id="56" name="Oval 55"/>
            <p:cNvSpPr/>
            <p:nvPr/>
          </p:nvSpPr>
          <p:spPr>
            <a:xfrm>
              <a:off x="1305331" y="1651054"/>
              <a:ext cx="633156" cy="6328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154" y="1555651"/>
              <a:ext cx="2523105" cy="36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Pre Canned Dashboards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154" y="1835500"/>
              <a:ext cx="2523105" cy="6471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Building Dashboards and visualization in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Kibana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 is tricky and require special knowledge</a:t>
              </a:r>
            </a:p>
          </p:txBody>
        </p:sp>
      </p:grpSp>
      <p:grpSp>
        <p:nvGrpSpPr>
          <p:cNvPr id="30728" name="Group 76"/>
          <p:cNvGrpSpPr>
            <a:grpSpLocks noChangeAspect="1"/>
          </p:cNvGrpSpPr>
          <p:nvPr/>
        </p:nvGrpSpPr>
        <p:grpSpPr bwMode="auto">
          <a:xfrm>
            <a:off x="4932363" y="1779588"/>
            <a:ext cx="385762" cy="385762"/>
            <a:chOff x="2484" y="1207"/>
            <a:chExt cx="243" cy="243"/>
          </a:xfrm>
        </p:grpSpPr>
        <p:sp>
          <p:nvSpPr>
            <p:cNvPr id="30748" name="AutoShape 75"/>
            <p:cNvSpPr>
              <a:spLocks noChangeAspect="1" noChangeArrowheads="1" noTextEdit="1"/>
            </p:cNvSpPr>
            <p:nvPr/>
          </p:nvSpPr>
          <p:spPr bwMode="auto">
            <a:xfrm>
              <a:off x="2484" y="1207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7"/>
            <p:cNvSpPr>
              <a:spLocks noEditPoints="1"/>
            </p:cNvSpPr>
            <p:nvPr/>
          </p:nvSpPr>
          <p:spPr bwMode="auto">
            <a:xfrm>
              <a:off x="2507" y="1230"/>
              <a:ext cx="198" cy="221"/>
            </a:xfrm>
            <a:custGeom>
              <a:avLst/>
              <a:gdLst>
                <a:gd name="T0" fmla="*/ 208 w 208"/>
                <a:gd name="T1" fmla="*/ 104 h 232"/>
                <a:gd name="T2" fmla="*/ 104 w 208"/>
                <a:gd name="T3" fmla="*/ 0 h 232"/>
                <a:gd name="T4" fmla="*/ 0 w 208"/>
                <a:gd name="T5" fmla="*/ 104 h 232"/>
                <a:gd name="T6" fmla="*/ 54 w 208"/>
                <a:gd name="T7" fmla="*/ 195 h 232"/>
                <a:gd name="T8" fmla="*/ 30 w 208"/>
                <a:gd name="T9" fmla="*/ 218 h 232"/>
                <a:gd name="T10" fmla="*/ 30 w 208"/>
                <a:gd name="T11" fmla="*/ 230 h 232"/>
                <a:gd name="T12" fmla="*/ 36 w 208"/>
                <a:gd name="T13" fmla="*/ 232 h 232"/>
                <a:gd name="T14" fmla="*/ 42 w 208"/>
                <a:gd name="T15" fmla="*/ 230 h 232"/>
                <a:gd name="T16" fmla="*/ 69 w 208"/>
                <a:gd name="T17" fmla="*/ 202 h 232"/>
                <a:gd name="T18" fmla="*/ 104 w 208"/>
                <a:gd name="T19" fmla="*/ 208 h 232"/>
                <a:gd name="T20" fmla="*/ 139 w 208"/>
                <a:gd name="T21" fmla="*/ 202 h 232"/>
                <a:gd name="T22" fmla="*/ 166 w 208"/>
                <a:gd name="T23" fmla="*/ 230 h 232"/>
                <a:gd name="T24" fmla="*/ 172 w 208"/>
                <a:gd name="T25" fmla="*/ 232 h 232"/>
                <a:gd name="T26" fmla="*/ 178 w 208"/>
                <a:gd name="T27" fmla="*/ 230 h 232"/>
                <a:gd name="T28" fmla="*/ 178 w 208"/>
                <a:gd name="T29" fmla="*/ 218 h 232"/>
                <a:gd name="T30" fmla="*/ 154 w 208"/>
                <a:gd name="T31" fmla="*/ 195 h 232"/>
                <a:gd name="T32" fmla="*/ 208 w 208"/>
                <a:gd name="T33" fmla="*/ 104 h 232"/>
                <a:gd name="T34" fmla="*/ 140 w 208"/>
                <a:gd name="T35" fmla="*/ 184 h 232"/>
                <a:gd name="T36" fmla="*/ 134 w 208"/>
                <a:gd name="T37" fmla="*/ 186 h 232"/>
                <a:gd name="T38" fmla="*/ 134 w 208"/>
                <a:gd name="T39" fmla="*/ 187 h 232"/>
                <a:gd name="T40" fmla="*/ 104 w 208"/>
                <a:gd name="T41" fmla="*/ 192 h 232"/>
                <a:gd name="T42" fmla="*/ 74 w 208"/>
                <a:gd name="T43" fmla="*/ 187 h 232"/>
                <a:gd name="T44" fmla="*/ 74 w 208"/>
                <a:gd name="T45" fmla="*/ 186 h 232"/>
                <a:gd name="T46" fmla="*/ 68 w 208"/>
                <a:gd name="T47" fmla="*/ 184 h 232"/>
                <a:gd name="T48" fmla="*/ 16 w 208"/>
                <a:gd name="T49" fmla="*/ 104 h 232"/>
                <a:gd name="T50" fmla="*/ 104 w 208"/>
                <a:gd name="T51" fmla="*/ 16 h 232"/>
                <a:gd name="T52" fmla="*/ 192 w 208"/>
                <a:gd name="T53" fmla="*/ 104 h 232"/>
                <a:gd name="T54" fmla="*/ 140 w 208"/>
                <a:gd name="T55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32">
                  <a:moveTo>
                    <a:pt x="208" y="104"/>
                  </a:moveTo>
                  <a:cubicBezTo>
                    <a:pt x="208" y="47"/>
                    <a:pt x="161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43"/>
                    <a:pt x="22" y="177"/>
                    <a:pt x="54" y="195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7" y="221"/>
                    <a:pt x="27" y="227"/>
                    <a:pt x="30" y="230"/>
                  </a:cubicBezTo>
                  <a:cubicBezTo>
                    <a:pt x="32" y="231"/>
                    <a:pt x="34" y="232"/>
                    <a:pt x="36" y="232"/>
                  </a:cubicBezTo>
                  <a:cubicBezTo>
                    <a:pt x="38" y="232"/>
                    <a:pt x="40" y="231"/>
                    <a:pt x="42" y="230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80" y="206"/>
                    <a:pt x="92" y="208"/>
                    <a:pt x="104" y="208"/>
                  </a:cubicBezTo>
                  <a:cubicBezTo>
                    <a:pt x="116" y="208"/>
                    <a:pt x="128" y="206"/>
                    <a:pt x="139" y="202"/>
                  </a:cubicBezTo>
                  <a:cubicBezTo>
                    <a:pt x="166" y="230"/>
                    <a:pt x="166" y="230"/>
                    <a:pt x="166" y="230"/>
                  </a:cubicBezTo>
                  <a:cubicBezTo>
                    <a:pt x="168" y="231"/>
                    <a:pt x="170" y="232"/>
                    <a:pt x="172" y="232"/>
                  </a:cubicBezTo>
                  <a:cubicBezTo>
                    <a:pt x="174" y="232"/>
                    <a:pt x="176" y="231"/>
                    <a:pt x="178" y="230"/>
                  </a:cubicBezTo>
                  <a:cubicBezTo>
                    <a:pt x="181" y="227"/>
                    <a:pt x="181" y="221"/>
                    <a:pt x="178" y="218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86" y="177"/>
                    <a:pt x="208" y="143"/>
                    <a:pt x="208" y="104"/>
                  </a:cubicBezTo>
                  <a:close/>
                  <a:moveTo>
                    <a:pt x="140" y="184"/>
                  </a:moveTo>
                  <a:cubicBezTo>
                    <a:pt x="138" y="184"/>
                    <a:pt x="136" y="185"/>
                    <a:pt x="134" y="186"/>
                  </a:cubicBezTo>
                  <a:cubicBezTo>
                    <a:pt x="134" y="186"/>
                    <a:pt x="134" y="187"/>
                    <a:pt x="134" y="187"/>
                  </a:cubicBezTo>
                  <a:cubicBezTo>
                    <a:pt x="125" y="190"/>
                    <a:pt x="115" y="192"/>
                    <a:pt x="104" y="192"/>
                  </a:cubicBezTo>
                  <a:cubicBezTo>
                    <a:pt x="93" y="192"/>
                    <a:pt x="83" y="190"/>
                    <a:pt x="74" y="187"/>
                  </a:cubicBezTo>
                  <a:cubicBezTo>
                    <a:pt x="74" y="187"/>
                    <a:pt x="74" y="186"/>
                    <a:pt x="74" y="186"/>
                  </a:cubicBezTo>
                  <a:cubicBezTo>
                    <a:pt x="72" y="185"/>
                    <a:pt x="70" y="184"/>
                    <a:pt x="68" y="184"/>
                  </a:cubicBezTo>
                  <a:cubicBezTo>
                    <a:pt x="37" y="170"/>
                    <a:pt x="16" y="140"/>
                    <a:pt x="16" y="104"/>
                  </a:cubicBezTo>
                  <a:cubicBezTo>
                    <a:pt x="16" y="55"/>
                    <a:pt x="55" y="16"/>
                    <a:pt x="104" y="16"/>
                  </a:cubicBezTo>
                  <a:cubicBezTo>
                    <a:pt x="153" y="16"/>
                    <a:pt x="192" y="55"/>
                    <a:pt x="192" y="104"/>
                  </a:cubicBezTo>
                  <a:cubicBezTo>
                    <a:pt x="192" y="140"/>
                    <a:pt x="171" y="170"/>
                    <a:pt x="140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2598" y="1276"/>
              <a:ext cx="47" cy="76"/>
            </a:xfrm>
            <a:custGeom>
              <a:avLst/>
              <a:gdLst>
                <a:gd name="T0" fmla="*/ 44 w 49"/>
                <a:gd name="T1" fmla="*/ 65 h 80"/>
                <a:gd name="T2" fmla="*/ 16 w 49"/>
                <a:gd name="T3" fmla="*/ 51 h 80"/>
                <a:gd name="T4" fmla="*/ 16 w 49"/>
                <a:gd name="T5" fmla="*/ 8 h 80"/>
                <a:gd name="T6" fmla="*/ 8 w 49"/>
                <a:gd name="T7" fmla="*/ 0 h 80"/>
                <a:gd name="T8" fmla="*/ 0 w 49"/>
                <a:gd name="T9" fmla="*/ 8 h 80"/>
                <a:gd name="T10" fmla="*/ 0 w 49"/>
                <a:gd name="T11" fmla="*/ 56 h 80"/>
                <a:gd name="T12" fmla="*/ 4 w 49"/>
                <a:gd name="T13" fmla="*/ 63 h 80"/>
                <a:gd name="T14" fmla="*/ 36 w 49"/>
                <a:gd name="T15" fmla="*/ 79 h 80"/>
                <a:gd name="T16" fmla="*/ 40 w 49"/>
                <a:gd name="T17" fmla="*/ 80 h 80"/>
                <a:gd name="T18" fmla="*/ 47 w 49"/>
                <a:gd name="T19" fmla="*/ 76 h 80"/>
                <a:gd name="T20" fmla="*/ 44 w 49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80">
                  <a:moveTo>
                    <a:pt x="44" y="65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2"/>
                    <a:pt x="4" y="63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3" y="80"/>
                    <a:pt x="46" y="78"/>
                    <a:pt x="47" y="76"/>
                  </a:cubicBezTo>
                  <a:cubicBezTo>
                    <a:pt x="49" y="72"/>
                    <a:pt x="48" y="67"/>
                    <a:pt x="44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2484" y="1207"/>
              <a:ext cx="70" cy="69"/>
            </a:xfrm>
            <a:custGeom>
              <a:avLst/>
              <a:gdLst>
                <a:gd name="T0" fmla="*/ 72 w 73"/>
                <a:gd name="T1" fmla="*/ 14 h 72"/>
                <a:gd name="T2" fmla="*/ 66 w 73"/>
                <a:gd name="T3" fmla="*/ 8 h 72"/>
                <a:gd name="T4" fmla="*/ 26 w 73"/>
                <a:gd name="T5" fmla="*/ 0 h 72"/>
                <a:gd name="T6" fmla="*/ 18 w 73"/>
                <a:gd name="T7" fmla="*/ 2 h 72"/>
                <a:gd name="T8" fmla="*/ 2 w 73"/>
                <a:gd name="T9" fmla="*/ 18 h 72"/>
                <a:gd name="T10" fmla="*/ 0 w 73"/>
                <a:gd name="T11" fmla="*/ 26 h 72"/>
                <a:gd name="T12" fmla="*/ 8 w 73"/>
                <a:gd name="T13" fmla="*/ 66 h 72"/>
                <a:gd name="T14" fmla="*/ 14 w 73"/>
                <a:gd name="T15" fmla="*/ 72 h 72"/>
                <a:gd name="T16" fmla="*/ 16 w 73"/>
                <a:gd name="T17" fmla="*/ 72 h 72"/>
                <a:gd name="T18" fmla="*/ 22 w 73"/>
                <a:gd name="T19" fmla="*/ 70 h 72"/>
                <a:gd name="T20" fmla="*/ 70 w 73"/>
                <a:gd name="T21" fmla="*/ 22 h 72"/>
                <a:gd name="T22" fmla="*/ 72 w 73"/>
                <a:gd name="T23" fmla="*/ 14 h 72"/>
                <a:gd name="T24" fmla="*/ 21 w 73"/>
                <a:gd name="T25" fmla="*/ 48 h 72"/>
                <a:gd name="T26" fmla="*/ 17 w 73"/>
                <a:gd name="T27" fmla="*/ 27 h 72"/>
                <a:gd name="T28" fmla="*/ 27 w 73"/>
                <a:gd name="T29" fmla="*/ 17 h 72"/>
                <a:gd name="T30" fmla="*/ 48 w 73"/>
                <a:gd name="T31" fmla="*/ 21 h 72"/>
                <a:gd name="T32" fmla="*/ 21 w 73"/>
                <a:gd name="T33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72" y="14"/>
                  </a:moveTo>
                  <a:cubicBezTo>
                    <a:pt x="71" y="11"/>
                    <a:pt x="68" y="9"/>
                    <a:pt x="6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0" y="0"/>
                    <a:pt x="1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8"/>
                    <a:pt x="11" y="71"/>
                    <a:pt x="14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8" y="72"/>
                    <a:pt x="20" y="71"/>
                    <a:pt x="22" y="7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2" y="20"/>
                    <a:pt x="73" y="17"/>
                    <a:pt x="72" y="14"/>
                  </a:cubicBezTo>
                  <a:close/>
                  <a:moveTo>
                    <a:pt x="21" y="4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8" y="21"/>
                    <a:pt x="48" y="21"/>
                    <a:pt x="48" y="21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2658" y="1207"/>
              <a:ext cx="70" cy="69"/>
            </a:xfrm>
            <a:custGeom>
              <a:avLst/>
              <a:gdLst>
                <a:gd name="T0" fmla="*/ 57 w 73"/>
                <a:gd name="T1" fmla="*/ 72 h 72"/>
                <a:gd name="T2" fmla="*/ 59 w 73"/>
                <a:gd name="T3" fmla="*/ 72 h 72"/>
                <a:gd name="T4" fmla="*/ 65 w 73"/>
                <a:gd name="T5" fmla="*/ 66 h 72"/>
                <a:gd name="T6" fmla="*/ 73 w 73"/>
                <a:gd name="T7" fmla="*/ 26 h 72"/>
                <a:gd name="T8" fmla="*/ 71 w 73"/>
                <a:gd name="T9" fmla="*/ 18 h 72"/>
                <a:gd name="T10" fmla="*/ 55 w 73"/>
                <a:gd name="T11" fmla="*/ 2 h 72"/>
                <a:gd name="T12" fmla="*/ 47 w 73"/>
                <a:gd name="T13" fmla="*/ 0 h 72"/>
                <a:gd name="T14" fmla="*/ 7 w 73"/>
                <a:gd name="T15" fmla="*/ 8 h 72"/>
                <a:gd name="T16" fmla="*/ 1 w 73"/>
                <a:gd name="T17" fmla="*/ 14 h 72"/>
                <a:gd name="T18" fmla="*/ 3 w 73"/>
                <a:gd name="T19" fmla="*/ 22 h 72"/>
                <a:gd name="T20" fmla="*/ 51 w 73"/>
                <a:gd name="T21" fmla="*/ 70 h 72"/>
                <a:gd name="T22" fmla="*/ 57 w 73"/>
                <a:gd name="T23" fmla="*/ 72 h 72"/>
                <a:gd name="T24" fmla="*/ 46 w 73"/>
                <a:gd name="T25" fmla="*/ 17 h 72"/>
                <a:gd name="T26" fmla="*/ 56 w 73"/>
                <a:gd name="T27" fmla="*/ 27 h 72"/>
                <a:gd name="T28" fmla="*/ 52 w 73"/>
                <a:gd name="T29" fmla="*/ 48 h 72"/>
                <a:gd name="T30" fmla="*/ 25 w 73"/>
                <a:gd name="T31" fmla="*/ 21 h 72"/>
                <a:gd name="T32" fmla="*/ 46 w 73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57" y="72"/>
                  </a:moveTo>
                  <a:cubicBezTo>
                    <a:pt x="58" y="72"/>
                    <a:pt x="59" y="72"/>
                    <a:pt x="59" y="72"/>
                  </a:cubicBezTo>
                  <a:cubicBezTo>
                    <a:pt x="62" y="71"/>
                    <a:pt x="64" y="68"/>
                    <a:pt x="65" y="6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3" y="20"/>
                    <a:pt x="71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0"/>
                    <a:pt x="50" y="0"/>
                    <a:pt x="47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2" y="11"/>
                    <a:pt x="1" y="14"/>
                  </a:cubicBezTo>
                  <a:cubicBezTo>
                    <a:pt x="0" y="17"/>
                    <a:pt x="1" y="20"/>
                    <a:pt x="3" y="22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3" y="71"/>
                    <a:pt x="55" y="72"/>
                    <a:pt x="57" y="72"/>
                  </a:cubicBezTo>
                  <a:close/>
                  <a:moveTo>
                    <a:pt x="46" y="1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0729" name="Group 200"/>
          <p:cNvGrpSpPr>
            <a:grpSpLocks noChangeAspect="1"/>
          </p:cNvGrpSpPr>
          <p:nvPr/>
        </p:nvGrpSpPr>
        <p:grpSpPr bwMode="auto">
          <a:xfrm>
            <a:off x="1187450" y="2859088"/>
            <a:ext cx="385763" cy="242887"/>
            <a:chOff x="5228" y="2237"/>
            <a:chExt cx="243" cy="153"/>
          </a:xfrm>
        </p:grpSpPr>
        <p:sp>
          <p:nvSpPr>
            <p:cNvPr id="30745" name="AutoShape 199"/>
            <p:cNvSpPr>
              <a:spLocks noChangeAspect="1" noChangeArrowheads="1" noTextEdit="1"/>
            </p:cNvSpPr>
            <p:nvPr/>
          </p:nvSpPr>
          <p:spPr bwMode="auto">
            <a:xfrm>
              <a:off x="5228" y="2237"/>
              <a:ext cx="2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1"/>
            <p:cNvSpPr>
              <a:spLocks noEditPoints="1"/>
            </p:cNvSpPr>
            <p:nvPr/>
          </p:nvSpPr>
          <p:spPr bwMode="auto">
            <a:xfrm>
              <a:off x="5228" y="2237"/>
              <a:ext cx="244" cy="154"/>
            </a:xfrm>
            <a:custGeom>
              <a:avLst/>
              <a:gdLst>
                <a:gd name="T0" fmla="*/ 48 w 256"/>
                <a:gd name="T1" fmla="*/ 160 h 160"/>
                <a:gd name="T2" fmla="*/ 216 w 256"/>
                <a:gd name="T3" fmla="*/ 160 h 160"/>
                <a:gd name="T4" fmla="*/ 256 w 256"/>
                <a:gd name="T5" fmla="*/ 120 h 160"/>
                <a:gd name="T6" fmla="*/ 224 w 256"/>
                <a:gd name="T7" fmla="*/ 81 h 160"/>
                <a:gd name="T8" fmla="*/ 136 w 256"/>
                <a:gd name="T9" fmla="*/ 0 h 160"/>
                <a:gd name="T10" fmla="*/ 50 w 256"/>
                <a:gd name="T11" fmla="*/ 64 h 160"/>
                <a:gd name="T12" fmla="*/ 48 w 256"/>
                <a:gd name="T13" fmla="*/ 64 h 160"/>
                <a:gd name="T14" fmla="*/ 0 w 256"/>
                <a:gd name="T15" fmla="*/ 112 h 160"/>
                <a:gd name="T16" fmla="*/ 48 w 256"/>
                <a:gd name="T17" fmla="*/ 160 h 160"/>
                <a:gd name="T18" fmla="*/ 48 w 256"/>
                <a:gd name="T19" fmla="*/ 80 h 160"/>
                <a:gd name="T20" fmla="*/ 56 w 256"/>
                <a:gd name="T21" fmla="*/ 80 h 160"/>
                <a:gd name="T22" fmla="*/ 64 w 256"/>
                <a:gd name="T23" fmla="*/ 73 h 160"/>
                <a:gd name="T24" fmla="*/ 136 w 256"/>
                <a:gd name="T25" fmla="*/ 16 h 160"/>
                <a:gd name="T26" fmla="*/ 208 w 256"/>
                <a:gd name="T27" fmla="*/ 88 h 160"/>
                <a:gd name="T28" fmla="*/ 216 w 256"/>
                <a:gd name="T29" fmla="*/ 96 h 160"/>
                <a:gd name="T30" fmla="*/ 240 w 256"/>
                <a:gd name="T31" fmla="*/ 120 h 160"/>
                <a:gd name="T32" fmla="*/ 216 w 256"/>
                <a:gd name="T33" fmla="*/ 144 h 160"/>
                <a:gd name="T34" fmla="*/ 48 w 256"/>
                <a:gd name="T35" fmla="*/ 144 h 160"/>
                <a:gd name="T36" fmla="*/ 16 w 256"/>
                <a:gd name="T37" fmla="*/ 112 h 160"/>
                <a:gd name="T38" fmla="*/ 48 w 256"/>
                <a:gd name="T3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160">
                  <a:moveTo>
                    <a:pt x="48" y="160"/>
                  </a:moveTo>
                  <a:cubicBezTo>
                    <a:pt x="216" y="160"/>
                    <a:pt x="216" y="160"/>
                    <a:pt x="216" y="160"/>
                  </a:cubicBezTo>
                  <a:cubicBezTo>
                    <a:pt x="238" y="160"/>
                    <a:pt x="256" y="142"/>
                    <a:pt x="256" y="120"/>
                  </a:cubicBezTo>
                  <a:cubicBezTo>
                    <a:pt x="256" y="101"/>
                    <a:pt x="242" y="84"/>
                    <a:pt x="224" y="81"/>
                  </a:cubicBezTo>
                  <a:cubicBezTo>
                    <a:pt x="220" y="36"/>
                    <a:pt x="182" y="0"/>
                    <a:pt x="136" y="0"/>
                  </a:cubicBezTo>
                  <a:cubicBezTo>
                    <a:pt x="95" y="0"/>
                    <a:pt x="60" y="27"/>
                    <a:pt x="5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22" y="64"/>
                    <a:pt x="0" y="86"/>
                    <a:pt x="0" y="112"/>
                  </a:cubicBezTo>
                  <a:cubicBezTo>
                    <a:pt x="0" y="138"/>
                    <a:pt x="22" y="160"/>
                    <a:pt x="48" y="160"/>
                  </a:cubicBezTo>
                  <a:close/>
                  <a:moveTo>
                    <a:pt x="4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3" y="77"/>
                    <a:pt x="64" y="73"/>
                  </a:cubicBezTo>
                  <a:cubicBezTo>
                    <a:pt x="70" y="40"/>
                    <a:pt x="100" y="16"/>
                    <a:pt x="136" y="16"/>
                  </a:cubicBezTo>
                  <a:cubicBezTo>
                    <a:pt x="176" y="16"/>
                    <a:pt x="208" y="48"/>
                    <a:pt x="208" y="88"/>
                  </a:cubicBezTo>
                  <a:cubicBezTo>
                    <a:pt x="208" y="92"/>
                    <a:pt x="212" y="96"/>
                    <a:pt x="216" y="96"/>
                  </a:cubicBezTo>
                  <a:cubicBezTo>
                    <a:pt x="229" y="96"/>
                    <a:pt x="240" y="107"/>
                    <a:pt x="240" y="120"/>
                  </a:cubicBezTo>
                  <a:cubicBezTo>
                    <a:pt x="240" y="133"/>
                    <a:pt x="229" y="144"/>
                    <a:pt x="2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30" y="144"/>
                    <a:pt x="16" y="130"/>
                    <a:pt x="16" y="112"/>
                  </a:cubicBezTo>
                  <a:cubicBezTo>
                    <a:pt x="16" y="94"/>
                    <a:pt x="30" y="80"/>
                    <a:pt x="48" y="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76" name="Freeform 202"/>
            <p:cNvSpPr>
              <a:spLocks/>
            </p:cNvSpPr>
            <p:nvPr/>
          </p:nvSpPr>
          <p:spPr bwMode="auto">
            <a:xfrm>
              <a:off x="5311" y="2298"/>
              <a:ext cx="78" cy="55"/>
            </a:xfrm>
            <a:custGeom>
              <a:avLst/>
              <a:gdLst>
                <a:gd name="T0" fmla="*/ 27 w 82"/>
                <a:gd name="T1" fmla="*/ 55 h 57"/>
                <a:gd name="T2" fmla="*/ 33 w 82"/>
                <a:gd name="T3" fmla="*/ 57 h 57"/>
                <a:gd name="T4" fmla="*/ 39 w 82"/>
                <a:gd name="T5" fmla="*/ 55 h 57"/>
                <a:gd name="T6" fmla="*/ 79 w 82"/>
                <a:gd name="T7" fmla="*/ 15 h 57"/>
                <a:gd name="T8" fmla="*/ 79 w 82"/>
                <a:gd name="T9" fmla="*/ 3 h 57"/>
                <a:gd name="T10" fmla="*/ 67 w 82"/>
                <a:gd name="T11" fmla="*/ 3 h 57"/>
                <a:gd name="T12" fmla="*/ 33 w 82"/>
                <a:gd name="T13" fmla="*/ 38 h 57"/>
                <a:gd name="T14" fmla="*/ 15 w 82"/>
                <a:gd name="T15" fmla="*/ 19 h 57"/>
                <a:gd name="T16" fmla="*/ 3 w 82"/>
                <a:gd name="T17" fmla="*/ 19 h 57"/>
                <a:gd name="T18" fmla="*/ 3 w 82"/>
                <a:gd name="T19" fmla="*/ 31 h 57"/>
                <a:gd name="T20" fmla="*/ 27 w 82"/>
                <a:gd name="T2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27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0730" name="Group 62"/>
          <p:cNvGrpSpPr>
            <a:grpSpLocks noChangeAspect="1"/>
          </p:cNvGrpSpPr>
          <p:nvPr/>
        </p:nvGrpSpPr>
        <p:grpSpPr bwMode="auto">
          <a:xfrm>
            <a:off x="1187450" y="1779588"/>
            <a:ext cx="350838" cy="385762"/>
            <a:chOff x="839" y="1207"/>
            <a:chExt cx="221" cy="243"/>
          </a:xfrm>
        </p:grpSpPr>
        <p:sp>
          <p:nvSpPr>
            <p:cNvPr id="30742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39" y="1207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839" y="1207"/>
              <a:ext cx="222" cy="244"/>
            </a:xfrm>
            <a:custGeom>
              <a:avLst/>
              <a:gdLst>
                <a:gd name="T0" fmla="*/ 34 w 232"/>
                <a:gd name="T1" fmla="*/ 222 h 256"/>
                <a:gd name="T2" fmla="*/ 198 w 232"/>
                <a:gd name="T3" fmla="*/ 222 h 256"/>
                <a:gd name="T4" fmla="*/ 198 w 232"/>
                <a:gd name="T5" fmla="*/ 58 h 256"/>
                <a:gd name="T6" fmla="*/ 124 w 232"/>
                <a:gd name="T7" fmla="*/ 16 h 256"/>
                <a:gd name="T8" fmla="*/ 148 w 232"/>
                <a:gd name="T9" fmla="*/ 8 h 256"/>
                <a:gd name="T10" fmla="*/ 116 w 232"/>
                <a:gd name="T11" fmla="*/ 0 h 256"/>
                <a:gd name="T12" fmla="*/ 92 w 232"/>
                <a:gd name="T13" fmla="*/ 0 h 256"/>
                <a:gd name="T14" fmla="*/ 92 w 232"/>
                <a:gd name="T15" fmla="*/ 16 h 256"/>
                <a:gd name="T16" fmla="*/ 108 w 232"/>
                <a:gd name="T17" fmla="*/ 24 h 256"/>
                <a:gd name="T18" fmla="*/ 0 w 232"/>
                <a:gd name="T19" fmla="*/ 140 h 256"/>
                <a:gd name="T20" fmla="*/ 208 w 232"/>
                <a:gd name="T21" fmla="*/ 132 h 256"/>
                <a:gd name="T22" fmla="*/ 208 w 232"/>
                <a:gd name="T23" fmla="*/ 148 h 256"/>
                <a:gd name="T24" fmla="*/ 192 w 232"/>
                <a:gd name="T25" fmla="*/ 205 h 256"/>
                <a:gd name="T26" fmla="*/ 180 w 232"/>
                <a:gd name="T27" fmla="*/ 193 h 256"/>
                <a:gd name="T28" fmla="*/ 169 w 232"/>
                <a:gd name="T29" fmla="*/ 204 h 256"/>
                <a:gd name="T30" fmla="*/ 181 w 232"/>
                <a:gd name="T31" fmla="*/ 216 h 256"/>
                <a:gd name="T32" fmla="*/ 124 w 232"/>
                <a:gd name="T33" fmla="*/ 228 h 256"/>
                <a:gd name="T34" fmla="*/ 108 w 232"/>
                <a:gd name="T35" fmla="*/ 228 h 256"/>
                <a:gd name="T36" fmla="*/ 51 w 232"/>
                <a:gd name="T37" fmla="*/ 216 h 256"/>
                <a:gd name="T38" fmla="*/ 63 w 232"/>
                <a:gd name="T39" fmla="*/ 204 h 256"/>
                <a:gd name="T40" fmla="*/ 52 w 232"/>
                <a:gd name="T41" fmla="*/ 193 h 256"/>
                <a:gd name="T42" fmla="*/ 40 w 232"/>
                <a:gd name="T43" fmla="*/ 205 h 256"/>
                <a:gd name="T44" fmla="*/ 24 w 232"/>
                <a:gd name="T45" fmla="*/ 148 h 256"/>
                <a:gd name="T46" fmla="*/ 24 w 232"/>
                <a:gd name="T47" fmla="*/ 132 h 256"/>
                <a:gd name="T48" fmla="*/ 40 w 232"/>
                <a:gd name="T49" fmla="*/ 75 h 256"/>
                <a:gd name="T50" fmla="*/ 52 w 232"/>
                <a:gd name="T51" fmla="*/ 87 h 256"/>
                <a:gd name="T52" fmla="*/ 63 w 232"/>
                <a:gd name="T53" fmla="*/ 87 h 256"/>
                <a:gd name="T54" fmla="*/ 52 w 232"/>
                <a:gd name="T55" fmla="*/ 65 h 256"/>
                <a:gd name="T56" fmla="*/ 108 w 232"/>
                <a:gd name="T57" fmla="*/ 40 h 256"/>
                <a:gd name="T58" fmla="*/ 116 w 232"/>
                <a:gd name="T59" fmla="*/ 56 h 256"/>
                <a:gd name="T60" fmla="*/ 124 w 232"/>
                <a:gd name="T61" fmla="*/ 40 h 256"/>
                <a:gd name="T62" fmla="*/ 180 w 232"/>
                <a:gd name="T63" fmla="*/ 65 h 256"/>
                <a:gd name="T64" fmla="*/ 169 w 232"/>
                <a:gd name="T65" fmla="*/ 87 h 256"/>
                <a:gd name="T66" fmla="*/ 180 w 232"/>
                <a:gd name="T67" fmla="*/ 87 h 256"/>
                <a:gd name="T68" fmla="*/ 192 w 232"/>
                <a:gd name="T69" fmla="*/ 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56">
                  <a:moveTo>
                    <a:pt x="0" y="140"/>
                  </a:move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8" y="38"/>
                    <a:pt x="152" y="26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4" y="4"/>
                    <a:pt x="84" y="8"/>
                  </a:cubicBezTo>
                  <a:cubicBezTo>
                    <a:pt x="84" y="12"/>
                    <a:pt x="88" y="16"/>
                    <a:pt x="92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80" y="26"/>
                    <a:pt x="54" y="38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lose/>
                  <a:moveTo>
                    <a:pt x="216" y="132"/>
                  </a:moveTo>
                  <a:cubicBezTo>
                    <a:pt x="208" y="132"/>
                    <a:pt x="208" y="132"/>
                    <a:pt x="208" y="132"/>
                  </a:cubicBezTo>
                  <a:cubicBezTo>
                    <a:pt x="204" y="132"/>
                    <a:pt x="200" y="136"/>
                    <a:pt x="200" y="140"/>
                  </a:cubicBezTo>
                  <a:cubicBezTo>
                    <a:pt x="200" y="144"/>
                    <a:pt x="204" y="148"/>
                    <a:pt x="208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4" y="169"/>
                    <a:pt x="206" y="189"/>
                    <a:pt x="192" y="205"/>
                  </a:cubicBezTo>
                  <a:cubicBezTo>
                    <a:pt x="192" y="205"/>
                    <a:pt x="192" y="204"/>
                    <a:pt x="191" y="204"/>
                  </a:cubicBezTo>
                  <a:cubicBezTo>
                    <a:pt x="180" y="193"/>
                    <a:pt x="180" y="193"/>
                    <a:pt x="180" y="193"/>
                  </a:cubicBezTo>
                  <a:cubicBezTo>
                    <a:pt x="177" y="190"/>
                    <a:pt x="172" y="190"/>
                    <a:pt x="169" y="193"/>
                  </a:cubicBezTo>
                  <a:cubicBezTo>
                    <a:pt x="166" y="196"/>
                    <a:pt x="166" y="201"/>
                    <a:pt x="169" y="20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0" y="216"/>
                    <a:pt x="181" y="216"/>
                    <a:pt x="181" y="216"/>
                  </a:cubicBezTo>
                  <a:cubicBezTo>
                    <a:pt x="165" y="230"/>
                    <a:pt x="145" y="238"/>
                    <a:pt x="124" y="240"/>
                  </a:cubicBezTo>
                  <a:cubicBezTo>
                    <a:pt x="124" y="228"/>
                    <a:pt x="124" y="228"/>
                    <a:pt x="124" y="228"/>
                  </a:cubicBezTo>
                  <a:cubicBezTo>
                    <a:pt x="124" y="224"/>
                    <a:pt x="120" y="220"/>
                    <a:pt x="116" y="220"/>
                  </a:cubicBezTo>
                  <a:cubicBezTo>
                    <a:pt x="112" y="220"/>
                    <a:pt x="108" y="224"/>
                    <a:pt x="108" y="228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87" y="238"/>
                    <a:pt x="67" y="230"/>
                    <a:pt x="51" y="216"/>
                  </a:cubicBezTo>
                  <a:cubicBezTo>
                    <a:pt x="51" y="216"/>
                    <a:pt x="52" y="216"/>
                    <a:pt x="52" y="215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6" y="201"/>
                    <a:pt x="66" y="196"/>
                    <a:pt x="63" y="193"/>
                  </a:cubicBezTo>
                  <a:cubicBezTo>
                    <a:pt x="60" y="190"/>
                    <a:pt x="55" y="190"/>
                    <a:pt x="52" y="193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4"/>
                    <a:pt x="40" y="205"/>
                    <a:pt x="40" y="205"/>
                  </a:cubicBezTo>
                  <a:cubicBezTo>
                    <a:pt x="26" y="189"/>
                    <a:pt x="18" y="169"/>
                    <a:pt x="1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8" y="148"/>
                    <a:pt x="32" y="144"/>
                    <a:pt x="32" y="140"/>
                  </a:cubicBezTo>
                  <a:cubicBezTo>
                    <a:pt x="32" y="136"/>
                    <a:pt x="28" y="132"/>
                    <a:pt x="24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11"/>
                    <a:pt x="26" y="91"/>
                    <a:pt x="40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6" y="90"/>
                    <a:pt x="58" y="90"/>
                  </a:cubicBezTo>
                  <a:cubicBezTo>
                    <a:pt x="60" y="90"/>
                    <a:pt x="62" y="89"/>
                    <a:pt x="63" y="87"/>
                  </a:cubicBezTo>
                  <a:cubicBezTo>
                    <a:pt x="66" y="84"/>
                    <a:pt x="66" y="79"/>
                    <a:pt x="63" y="7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67" y="50"/>
                    <a:pt x="87" y="42"/>
                    <a:pt x="108" y="4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52"/>
                    <a:pt x="112" y="56"/>
                    <a:pt x="116" y="56"/>
                  </a:cubicBezTo>
                  <a:cubicBezTo>
                    <a:pt x="120" y="56"/>
                    <a:pt x="124" y="52"/>
                    <a:pt x="124" y="48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45" y="42"/>
                    <a:pt x="165" y="50"/>
                    <a:pt x="181" y="64"/>
                  </a:cubicBezTo>
                  <a:cubicBezTo>
                    <a:pt x="181" y="64"/>
                    <a:pt x="180" y="64"/>
                    <a:pt x="180" y="65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6" y="79"/>
                    <a:pt x="166" y="84"/>
                    <a:pt x="169" y="87"/>
                  </a:cubicBezTo>
                  <a:cubicBezTo>
                    <a:pt x="170" y="89"/>
                    <a:pt x="172" y="90"/>
                    <a:pt x="174" y="90"/>
                  </a:cubicBezTo>
                  <a:cubicBezTo>
                    <a:pt x="176" y="90"/>
                    <a:pt x="179" y="89"/>
                    <a:pt x="180" y="87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2" y="76"/>
                    <a:pt x="192" y="75"/>
                    <a:pt x="192" y="75"/>
                  </a:cubicBezTo>
                  <a:cubicBezTo>
                    <a:pt x="206" y="91"/>
                    <a:pt x="214" y="111"/>
                    <a:pt x="216" y="1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935" y="1287"/>
              <a:ext cx="30" cy="69"/>
            </a:xfrm>
            <a:custGeom>
              <a:avLst/>
              <a:gdLst>
                <a:gd name="T0" fmla="*/ 24 w 32"/>
                <a:gd name="T1" fmla="*/ 42 h 72"/>
                <a:gd name="T2" fmla="*/ 24 w 32"/>
                <a:gd name="T3" fmla="*/ 8 h 72"/>
                <a:gd name="T4" fmla="*/ 16 w 32"/>
                <a:gd name="T5" fmla="*/ 0 h 72"/>
                <a:gd name="T6" fmla="*/ 8 w 32"/>
                <a:gd name="T7" fmla="*/ 8 h 72"/>
                <a:gd name="T8" fmla="*/ 8 w 32"/>
                <a:gd name="T9" fmla="*/ 42 h 72"/>
                <a:gd name="T10" fmla="*/ 0 w 32"/>
                <a:gd name="T11" fmla="*/ 56 h 72"/>
                <a:gd name="T12" fmla="*/ 16 w 32"/>
                <a:gd name="T13" fmla="*/ 72 h 72"/>
                <a:gd name="T14" fmla="*/ 32 w 32"/>
                <a:gd name="T15" fmla="*/ 56 h 72"/>
                <a:gd name="T16" fmla="*/ 24 w 32"/>
                <a:gd name="T1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2">
                  <a:moveTo>
                    <a:pt x="24" y="42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ubicBezTo>
                    <a:pt x="25" y="72"/>
                    <a:pt x="32" y="65"/>
                    <a:pt x="32" y="56"/>
                  </a:cubicBezTo>
                  <a:cubicBezTo>
                    <a:pt x="32" y="50"/>
                    <a:pt x="29" y="45"/>
                    <a:pt x="24" y="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0731" name="Group 143"/>
          <p:cNvGrpSpPr>
            <a:grpSpLocks noChangeAspect="1"/>
          </p:cNvGrpSpPr>
          <p:nvPr/>
        </p:nvGrpSpPr>
        <p:grpSpPr bwMode="auto">
          <a:xfrm>
            <a:off x="4932363" y="3795713"/>
            <a:ext cx="385762" cy="387350"/>
            <a:chOff x="5228" y="1717"/>
            <a:chExt cx="243" cy="244"/>
          </a:xfrm>
        </p:grpSpPr>
        <p:sp>
          <p:nvSpPr>
            <p:cNvPr id="30740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5228" y="1717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/>
            <p:cNvSpPr>
              <a:spLocks noEditPoints="1"/>
            </p:cNvSpPr>
            <p:nvPr/>
          </p:nvSpPr>
          <p:spPr bwMode="auto">
            <a:xfrm>
              <a:off x="5228" y="1717"/>
              <a:ext cx="244" cy="245"/>
            </a:xfrm>
            <a:custGeom>
              <a:avLst/>
              <a:gdLst>
                <a:gd name="T0" fmla="*/ 48 w 256"/>
                <a:gd name="T1" fmla="*/ 216 h 256"/>
                <a:gd name="T2" fmla="*/ 86 w 256"/>
                <a:gd name="T3" fmla="*/ 197 h 256"/>
                <a:gd name="T4" fmla="*/ 152 w 256"/>
                <a:gd name="T5" fmla="*/ 222 h 256"/>
                <a:gd name="T6" fmla="*/ 192 w 256"/>
                <a:gd name="T7" fmla="*/ 256 h 256"/>
                <a:gd name="T8" fmla="*/ 232 w 256"/>
                <a:gd name="T9" fmla="*/ 216 h 256"/>
                <a:gd name="T10" fmla="*/ 192 w 256"/>
                <a:gd name="T11" fmla="*/ 176 h 256"/>
                <a:gd name="T12" fmla="*/ 154 w 256"/>
                <a:gd name="T13" fmla="*/ 205 h 256"/>
                <a:gd name="T14" fmla="*/ 94 w 256"/>
                <a:gd name="T15" fmla="*/ 183 h 256"/>
                <a:gd name="T16" fmla="*/ 96 w 256"/>
                <a:gd name="T17" fmla="*/ 168 h 256"/>
                <a:gd name="T18" fmla="*/ 88 w 256"/>
                <a:gd name="T19" fmla="*/ 141 h 256"/>
                <a:gd name="T20" fmla="*/ 161 w 256"/>
                <a:gd name="T21" fmla="*/ 96 h 256"/>
                <a:gd name="T22" fmla="*/ 200 w 256"/>
                <a:gd name="T23" fmla="*/ 112 h 256"/>
                <a:gd name="T24" fmla="*/ 256 w 256"/>
                <a:gd name="T25" fmla="*/ 56 h 256"/>
                <a:gd name="T26" fmla="*/ 200 w 256"/>
                <a:gd name="T27" fmla="*/ 0 h 256"/>
                <a:gd name="T28" fmla="*/ 144 w 256"/>
                <a:gd name="T29" fmla="*/ 56 h 256"/>
                <a:gd name="T30" fmla="*/ 151 w 256"/>
                <a:gd name="T31" fmla="*/ 84 h 256"/>
                <a:gd name="T32" fmla="*/ 76 w 256"/>
                <a:gd name="T33" fmla="*/ 129 h 256"/>
                <a:gd name="T34" fmla="*/ 48 w 256"/>
                <a:gd name="T35" fmla="*/ 120 h 256"/>
                <a:gd name="T36" fmla="*/ 0 w 256"/>
                <a:gd name="T37" fmla="*/ 168 h 256"/>
                <a:gd name="T38" fmla="*/ 48 w 256"/>
                <a:gd name="T39" fmla="*/ 216 h 256"/>
                <a:gd name="T40" fmla="*/ 192 w 256"/>
                <a:gd name="T41" fmla="*/ 192 h 256"/>
                <a:gd name="T42" fmla="*/ 216 w 256"/>
                <a:gd name="T43" fmla="*/ 216 h 256"/>
                <a:gd name="T44" fmla="*/ 192 w 256"/>
                <a:gd name="T45" fmla="*/ 240 h 256"/>
                <a:gd name="T46" fmla="*/ 168 w 256"/>
                <a:gd name="T47" fmla="*/ 216 h 256"/>
                <a:gd name="T48" fmla="*/ 192 w 256"/>
                <a:gd name="T49" fmla="*/ 192 h 256"/>
                <a:gd name="T50" fmla="*/ 200 w 256"/>
                <a:gd name="T51" fmla="*/ 16 h 256"/>
                <a:gd name="T52" fmla="*/ 240 w 256"/>
                <a:gd name="T53" fmla="*/ 56 h 256"/>
                <a:gd name="T54" fmla="*/ 200 w 256"/>
                <a:gd name="T55" fmla="*/ 96 h 256"/>
                <a:gd name="T56" fmla="*/ 160 w 256"/>
                <a:gd name="T57" fmla="*/ 56 h 256"/>
                <a:gd name="T58" fmla="*/ 200 w 256"/>
                <a:gd name="T59" fmla="*/ 16 h 256"/>
                <a:gd name="T60" fmla="*/ 48 w 256"/>
                <a:gd name="T61" fmla="*/ 136 h 256"/>
                <a:gd name="T62" fmla="*/ 80 w 256"/>
                <a:gd name="T63" fmla="*/ 168 h 256"/>
                <a:gd name="T64" fmla="*/ 48 w 256"/>
                <a:gd name="T65" fmla="*/ 200 h 256"/>
                <a:gd name="T66" fmla="*/ 16 w 256"/>
                <a:gd name="T67" fmla="*/ 168 h 256"/>
                <a:gd name="T68" fmla="*/ 48 w 256"/>
                <a:gd name="T6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48" y="216"/>
                  </a:moveTo>
                  <a:cubicBezTo>
                    <a:pt x="63" y="216"/>
                    <a:pt x="77" y="209"/>
                    <a:pt x="86" y="197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5" y="241"/>
                    <a:pt x="172" y="256"/>
                    <a:pt x="192" y="256"/>
                  </a:cubicBezTo>
                  <a:cubicBezTo>
                    <a:pt x="214" y="256"/>
                    <a:pt x="232" y="238"/>
                    <a:pt x="232" y="216"/>
                  </a:cubicBezTo>
                  <a:cubicBezTo>
                    <a:pt x="232" y="194"/>
                    <a:pt x="214" y="176"/>
                    <a:pt x="192" y="176"/>
                  </a:cubicBezTo>
                  <a:cubicBezTo>
                    <a:pt x="174" y="176"/>
                    <a:pt x="158" y="188"/>
                    <a:pt x="154" y="20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78"/>
                    <a:pt x="96" y="173"/>
                    <a:pt x="96" y="168"/>
                  </a:cubicBezTo>
                  <a:cubicBezTo>
                    <a:pt x="96" y="158"/>
                    <a:pt x="93" y="149"/>
                    <a:pt x="88" y="141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1" y="106"/>
                    <a:pt x="185" y="112"/>
                    <a:pt x="200" y="112"/>
                  </a:cubicBezTo>
                  <a:cubicBezTo>
                    <a:pt x="231" y="112"/>
                    <a:pt x="256" y="87"/>
                    <a:pt x="256" y="56"/>
                  </a:cubicBezTo>
                  <a:cubicBezTo>
                    <a:pt x="256" y="25"/>
                    <a:pt x="231" y="0"/>
                    <a:pt x="200" y="0"/>
                  </a:cubicBezTo>
                  <a:cubicBezTo>
                    <a:pt x="169" y="0"/>
                    <a:pt x="144" y="25"/>
                    <a:pt x="144" y="56"/>
                  </a:cubicBezTo>
                  <a:cubicBezTo>
                    <a:pt x="144" y="66"/>
                    <a:pt x="147" y="76"/>
                    <a:pt x="151" y="84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23"/>
                    <a:pt x="58" y="120"/>
                    <a:pt x="48" y="120"/>
                  </a:cubicBezTo>
                  <a:cubicBezTo>
                    <a:pt x="22" y="120"/>
                    <a:pt x="0" y="142"/>
                    <a:pt x="0" y="168"/>
                  </a:cubicBezTo>
                  <a:cubicBezTo>
                    <a:pt x="0" y="194"/>
                    <a:pt x="22" y="216"/>
                    <a:pt x="48" y="216"/>
                  </a:cubicBezTo>
                  <a:close/>
                  <a:moveTo>
                    <a:pt x="192" y="192"/>
                  </a:moveTo>
                  <a:cubicBezTo>
                    <a:pt x="205" y="192"/>
                    <a:pt x="216" y="203"/>
                    <a:pt x="216" y="216"/>
                  </a:cubicBezTo>
                  <a:cubicBezTo>
                    <a:pt x="216" y="229"/>
                    <a:pt x="205" y="240"/>
                    <a:pt x="192" y="240"/>
                  </a:cubicBezTo>
                  <a:cubicBezTo>
                    <a:pt x="179" y="240"/>
                    <a:pt x="168" y="229"/>
                    <a:pt x="168" y="216"/>
                  </a:cubicBezTo>
                  <a:cubicBezTo>
                    <a:pt x="168" y="203"/>
                    <a:pt x="179" y="192"/>
                    <a:pt x="192" y="192"/>
                  </a:cubicBezTo>
                  <a:close/>
                  <a:moveTo>
                    <a:pt x="200" y="16"/>
                  </a:moveTo>
                  <a:cubicBezTo>
                    <a:pt x="222" y="16"/>
                    <a:pt x="240" y="34"/>
                    <a:pt x="240" y="56"/>
                  </a:cubicBezTo>
                  <a:cubicBezTo>
                    <a:pt x="240" y="78"/>
                    <a:pt x="222" y="96"/>
                    <a:pt x="200" y="96"/>
                  </a:cubicBezTo>
                  <a:cubicBezTo>
                    <a:pt x="178" y="96"/>
                    <a:pt x="160" y="78"/>
                    <a:pt x="160" y="56"/>
                  </a:cubicBezTo>
                  <a:cubicBezTo>
                    <a:pt x="160" y="34"/>
                    <a:pt x="178" y="16"/>
                    <a:pt x="200" y="16"/>
                  </a:cubicBezTo>
                  <a:close/>
                  <a:moveTo>
                    <a:pt x="48" y="136"/>
                  </a:moveTo>
                  <a:cubicBezTo>
                    <a:pt x="66" y="136"/>
                    <a:pt x="80" y="150"/>
                    <a:pt x="80" y="168"/>
                  </a:cubicBezTo>
                  <a:cubicBezTo>
                    <a:pt x="80" y="186"/>
                    <a:pt x="66" y="200"/>
                    <a:pt x="48" y="200"/>
                  </a:cubicBezTo>
                  <a:cubicBezTo>
                    <a:pt x="30" y="200"/>
                    <a:pt x="16" y="186"/>
                    <a:pt x="16" y="168"/>
                  </a:cubicBezTo>
                  <a:cubicBezTo>
                    <a:pt x="16" y="150"/>
                    <a:pt x="30" y="136"/>
                    <a:pt x="48" y="1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0732" name="Group 125"/>
          <p:cNvGrpSpPr>
            <a:grpSpLocks noChangeAspect="1"/>
          </p:cNvGrpSpPr>
          <p:nvPr/>
        </p:nvGrpSpPr>
        <p:grpSpPr bwMode="auto">
          <a:xfrm>
            <a:off x="5003800" y="2787650"/>
            <a:ext cx="314325" cy="387350"/>
            <a:chOff x="3101" y="1717"/>
            <a:chExt cx="198" cy="244"/>
          </a:xfrm>
        </p:grpSpPr>
        <p:sp>
          <p:nvSpPr>
            <p:cNvPr id="30737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101" y="1717"/>
              <a:ext cx="1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6"/>
            <p:cNvSpPr>
              <a:spLocks noEditPoints="1"/>
            </p:cNvSpPr>
            <p:nvPr/>
          </p:nvSpPr>
          <p:spPr bwMode="auto">
            <a:xfrm>
              <a:off x="3101" y="1717"/>
              <a:ext cx="199" cy="245"/>
            </a:xfrm>
            <a:custGeom>
              <a:avLst/>
              <a:gdLst>
                <a:gd name="T0" fmla="*/ 32 w 208"/>
                <a:gd name="T1" fmla="*/ 72 h 256"/>
                <a:gd name="T2" fmla="*/ 32 w 208"/>
                <a:gd name="T3" fmla="*/ 128 h 256"/>
                <a:gd name="T4" fmla="*/ 8 w 208"/>
                <a:gd name="T5" fmla="*/ 128 h 256"/>
                <a:gd name="T6" fmla="*/ 0 w 208"/>
                <a:gd name="T7" fmla="*/ 136 h 256"/>
                <a:gd name="T8" fmla="*/ 0 w 208"/>
                <a:gd name="T9" fmla="*/ 248 h 256"/>
                <a:gd name="T10" fmla="*/ 8 w 208"/>
                <a:gd name="T11" fmla="*/ 256 h 256"/>
                <a:gd name="T12" fmla="*/ 200 w 208"/>
                <a:gd name="T13" fmla="*/ 256 h 256"/>
                <a:gd name="T14" fmla="*/ 208 w 208"/>
                <a:gd name="T15" fmla="*/ 248 h 256"/>
                <a:gd name="T16" fmla="*/ 208 w 208"/>
                <a:gd name="T17" fmla="*/ 136 h 256"/>
                <a:gd name="T18" fmla="*/ 200 w 208"/>
                <a:gd name="T19" fmla="*/ 128 h 256"/>
                <a:gd name="T20" fmla="*/ 176 w 208"/>
                <a:gd name="T21" fmla="*/ 128 h 256"/>
                <a:gd name="T22" fmla="*/ 176 w 208"/>
                <a:gd name="T23" fmla="*/ 72 h 256"/>
                <a:gd name="T24" fmla="*/ 104 w 208"/>
                <a:gd name="T25" fmla="*/ 0 h 256"/>
                <a:gd name="T26" fmla="*/ 32 w 208"/>
                <a:gd name="T27" fmla="*/ 72 h 256"/>
                <a:gd name="T28" fmla="*/ 192 w 208"/>
                <a:gd name="T29" fmla="*/ 240 h 256"/>
                <a:gd name="T30" fmla="*/ 16 w 208"/>
                <a:gd name="T31" fmla="*/ 240 h 256"/>
                <a:gd name="T32" fmla="*/ 16 w 208"/>
                <a:gd name="T33" fmla="*/ 144 h 256"/>
                <a:gd name="T34" fmla="*/ 192 w 208"/>
                <a:gd name="T35" fmla="*/ 144 h 256"/>
                <a:gd name="T36" fmla="*/ 192 w 208"/>
                <a:gd name="T37" fmla="*/ 240 h 256"/>
                <a:gd name="T38" fmla="*/ 104 w 208"/>
                <a:gd name="T39" fmla="*/ 16 h 256"/>
                <a:gd name="T40" fmla="*/ 160 w 208"/>
                <a:gd name="T41" fmla="*/ 72 h 256"/>
                <a:gd name="T42" fmla="*/ 160 w 208"/>
                <a:gd name="T43" fmla="*/ 128 h 256"/>
                <a:gd name="T44" fmla="*/ 48 w 208"/>
                <a:gd name="T45" fmla="*/ 128 h 256"/>
                <a:gd name="T46" fmla="*/ 48 w 208"/>
                <a:gd name="T47" fmla="*/ 72 h 256"/>
                <a:gd name="T48" fmla="*/ 104 w 208"/>
                <a:gd name="T4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256">
                  <a:moveTo>
                    <a:pt x="32" y="72"/>
                  </a:moveTo>
                  <a:cubicBezTo>
                    <a:pt x="32" y="128"/>
                    <a:pt x="32" y="128"/>
                    <a:pt x="32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32"/>
                    <a:pt x="0" y="13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00" y="256"/>
                    <a:pt x="200" y="256"/>
                    <a:pt x="200" y="256"/>
                  </a:cubicBezTo>
                  <a:cubicBezTo>
                    <a:pt x="204" y="256"/>
                    <a:pt x="208" y="252"/>
                    <a:pt x="208" y="24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8" y="132"/>
                    <a:pt x="204" y="128"/>
                    <a:pt x="200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32"/>
                    <a:pt x="144" y="0"/>
                    <a:pt x="104" y="0"/>
                  </a:cubicBezTo>
                  <a:cubicBezTo>
                    <a:pt x="64" y="0"/>
                    <a:pt x="32" y="32"/>
                    <a:pt x="32" y="72"/>
                  </a:cubicBezTo>
                  <a:close/>
                  <a:moveTo>
                    <a:pt x="192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92" y="240"/>
                  </a:lnTo>
                  <a:close/>
                  <a:moveTo>
                    <a:pt x="104" y="16"/>
                  </a:moveTo>
                  <a:cubicBezTo>
                    <a:pt x="135" y="16"/>
                    <a:pt x="160" y="41"/>
                    <a:pt x="160" y="7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41"/>
                    <a:pt x="73" y="16"/>
                    <a:pt x="104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7" name="Freeform 127"/>
            <p:cNvSpPr>
              <a:spLocks noEditPoints="1"/>
            </p:cNvSpPr>
            <p:nvPr/>
          </p:nvSpPr>
          <p:spPr bwMode="auto">
            <a:xfrm>
              <a:off x="3178" y="1870"/>
              <a:ext cx="45" cy="61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6 w 48"/>
                <a:gd name="T5" fmla="*/ 47 h 64"/>
                <a:gd name="T6" fmla="*/ 16 w 48"/>
                <a:gd name="T7" fmla="*/ 56 h 64"/>
                <a:gd name="T8" fmla="*/ 24 w 48"/>
                <a:gd name="T9" fmla="*/ 64 h 64"/>
                <a:gd name="T10" fmla="*/ 32 w 48"/>
                <a:gd name="T11" fmla="*/ 56 h 64"/>
                <a:gd name="T12" fmla="*/ 32 w 48"/>
                <a:gd name="T13" fmla="*/ 47 h 64"/>
                <a:gd name="T14" fmla="*/ 48 w 48"/>
                <a:gd name="T15" fmla="*/ 24 h 64"/>
                <a:gd name="T16" fmla="*/ 24 w 48"/>
                <a:gd name="T17" fmla="*/ 0 h 64"/>
                <a:gd name="T18" fmla="*/ 24 w 48"/>
                <a:gd name="T19" fmla="*/ 32 h 64"/>
                <a:gd name="T20" fmla="*/ 16 w 48"/>
                <a:gd name="T21" fmla="*/ 24 h 64"/>
                <a:gd name="T22" fmla="*/ 24 w 48"/>
                <a:gd name="T23" fmla="*/ 16 h 64"/>
                <a:gd name="T24" fmla="*/ 32 w 48"/>
                <a:gd name="T25" fmla="*/ 24 h 64"/>
                <a:gd name="T26" fmla="*/ 24 w 48"/>
                <a:gd name="T2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6" y="4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20" y="64"/>
                    <a:pt x="24" y="64"/>
                  </a:cubicBezTo>
                  <a:cubicBezTo>
                    <a:pt x="28" y="64"/>
                    <a:pt x="32" y="60"/>
                    <a:pt x="32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1" y="43"/>
                    <a:pt x="48" y="3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0733" name="Group 253"/>
          <p:cNvGrpSpPr>
            <a:grpSpLocks noChangeAspect="1"/>
          </p:cNvGrpSpPr>
          <p:nvPr/>
        </p:nvGrpSpPr>
        <p:grpSpPr bwMode="auto">
          <a:xfrm>
            <a:off x="1258888" y="3795713"/>
            <a:ext cx="292100" cy="387350"/>
            <a:chOff x="3108" y="2645"/>
            <a:chExt cx="184" cy="244"/>
          </a:xfrm>
        </p:grpSpPr>
        <p:sp>
          <p:nvSpPr>
            <p:cNvPr id="30734" name="AutoShape 252"/>
            <p:cNvSpPr>
              <a:spLocks noChangeAspect="1" noChangeArrowheads="1" noTextEdit="1"/>
            </p:cNvSpPr>
            <p:nvPr/>
          </p:nvSpPr>
          <p:spPr bwMode="auto">
            <a:xfrm>
              <a:off x="3108" y="2645"/>
              <a:ext cx="18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3107" y="2645"/>
              <a:ext cx="184" cy="245"/>
            </a:xfrm>
            <a:custGeom>
              <a:avLst/>
              <a:gdLst>
                <a:gd name="T0" fmla="*/ 184 w 192"/>
                <a:gd name="T1" fmla="*/ 256 h 256"/>
                <a:gd name="T2" fmla="*/ 192 w 192"/>
                <a:gd name="T3" fmla="*/ 248 h 256"/>
                <a:gd name="T4" fmla="*/ 192 w 192"/>
                <a:gd name="T5" fmla="*/ 32 h 256"/>
                <a:gd name="T6" fmla="*/ 184 w 192"/>
                <a:gd name="T7" fmla="*/ 24 h 256"/>
                <a:gd name="T8" fmla="*/ 145 w 192"/>
                <a:gd name="T9" fmla="*/ 24 h 256"/>
                <a:gd name="T10" fmla="*/ 135 w 192"/>
                <a:gd name="T11" fmla="*/ 4 h 256"/>
                <a:gd name="T12" fmla="*/ 128 w 192"/>
                <a:gd name="T13" fmla="*/ 0 h 256"/>
                <a:gd name="T14" fmla="*/ 64 w 192"/>
                <a:gd name="T15" fmla="*/ 0 h 256"/>
                <a:gd name="T16" fmla="*/ 57 w 192"/>
                <a:gd name="T17" fmla="*/ 4 h 256"/>
                <a:gd name="T18" fmla="*/ 47 w 192"/>
                <a:gd name="T19" fmla="*/ 24 h 256"/>
                <a:gd name="T20" fmla="*/ 8 w 192"/>
                <a:gd name="T21" fmla="*/ 24 h 256"/>
                <a:gd name="T22" fmla="*/ 0 w 192"/>
                <a:gd name="T23" fmla="*/ 32 h 256"/>
                <a:gd name="T24" fmla="*/ 0 w 192"/>
                <a:gd name="T25" fmla="*/ 248 h 256"/>
                <a:gd name="T26" fmla="*/ 8 w 192"/>
                <a:gd name="T27" fmla="*/ 256 h 256"/>
                <a:gd name="T28" fmla="*/ 184 w 192"/>
                <a:gd name="T29" fmla="*/ 256 h 256"/>
                <a:gd name="T30" fmla="*/ 69 w 192"/>
                <a:gd name="T31" fmla="*/ 16 h 256"/>
                <a:gd name="T32" fmla="*/ 123 w 192"/>
                <a:gd name="T33" fmla="*/ 16 h 256"/>
                <a:gd name="T34" fmla="*/ 139 w 192"/>
                <a:gd name="T35" fmla="*/ 48 h 256"/>
                <a:gd name="T36" fmla="*/ 53 w 192"/>
                <a:gd name="T37" fmla="*/ 48 h 256"/>
                <a:gd name="T38" fmla="*/ 69 w 192"/>
                <a:gd name="T39" fmla="*/ 16 h 256"/>
                <a:gd name="T40" fmla="*/ 16 w 192"/>
                <a:gd name="T41" fmla="*/ 40 h 256"/>
                <a:gd name="T42" fmla="*/ 39 w 192"/>
                <a:gd name="T43" fmla="*/ 40 h 256"/>
                <a:gd name="T44" fmla="*/ 33 w 192"/>
                <a:gd name="T45" fmla="*/ 52 h 256"/>
                <a:gd name="T46" fmla="*/ 33 w 192"/>
                <a:gd name="T47" fmla="*/ 60 h 256"/>
                <a:gd name="T48" fmla="*/ 40 w 192"/>
                <a:gd name="T49" fmla="*/ 64 h 256"/>
                <a:gd name="T50" fmla="*/ 152 w 192"/>
                <a:gd name="T51" fmla="*/ 64 h 256"/>
                <a:gd name="T52" fmla="*/ 152 w 192"/>
                <a:gd name="T53" fmla="*/ 64 h 256"/>
                <a:gd name="T54" fmla="*/ 160 w 192"/>
                <a:gd name="T55" fmla="*/ 56 h 256"/>
                <a:gd name="T56" fmla="*/ 159 w 192"/>
                <a:gd name="T57" fmla="*/ 51 h 256"/>
                <a:gd name="T58" fmla="*/ 153 w 192"/>
                <a:gd name="T59" fmla="*/ 40 h 256"/>
                <a:gd name="T60" fmla="*/ 176 w 192"/>
                <a:gd name="T61" fmla="*/ 40 h 256"/>
                <a:gd name="T62" fmla="*/ 176 w 192"/>
                <a:gd name="T63" fmla="*/ 240 h 256"/>
                <a:gd name="T64" fmla="*/ 16 w 192"/>
                <a:gd name="T65" fmla="*/ 240 h 256"/>
                <a:gd name="T66" fmla="*/ 16 w 192"/>
                <a:gd name="T67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256">
                  <a:moveTo>
                    <a:pt x="184" y="256"/>
                  </a:move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lnTo>
                    <a:pt x="184" y="256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7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3160" y="2751"/>
              <a:ext cx="78" cy="55"/>
            </a:xfrm>
            <a:custGeom>
              <a:avLst/>
              <a:gdLst>
                <a:gd name="T0" fmla="*/ 67 w 82"/>
                <a:gd name="T1" fmla="*/ 3 h 57"/>
                <a:gd name="T2" fmla="*/ 33 w 82"/>
                <a:gd name="T3" fmla="*/ 38 h 57"/>
                <a:gd name="T4" fmla="*/ 15 w 82"/>
                <a:gd name="T5" fmla="*/ 19 h 57"/>
                <a:gd name="T6" fmla="*/ 3 w 82"/>
                <a:gd name="T7" fmla="*/ 19 h 57"/>
                <a:gd name="T8" fmla="*/ 3 w 82"/>
                <a:gd name="T9" fmla="*/ 31 h 57"/>
                <a:gd name="T10" fmla="*/ 27 w 82"/>
                <a:gd name="T11" fmla="*/ 55 h 57"/>
                <a:gd name="T12" fmla="*/ 33 w 82"/>
                <a:gd name="T13" fmla="*/ 57 h 57"/>
                <a:gd name="T14" fmla="*/ 39 w 82"/>
                <a:gd name="T15" fmla="*/ 55 h 57"/>
                <a:gd name="T16" fmla="*/ 79 w 82"/>
                <a:gd name="T17" fmla="*/ 15 h 57"/>
                <a:gd name="T18" fmla="*/ 79 w 82"/>
                <a:gd name="T19" fmla="*/ 3 h 57"/>
                <a:gd name="T20" fmla="*/ 67 w 82"/>
                <a:gd name="T21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67" y="3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Turning ELK Production ready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~</a:t>
            </a:r>
            <a:r>
              <a:rPr lang="en-US" dirty="0" smtClean="0"/>
              <a:t> 4-6 weeks of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1555750"/>
            <a:ext cx="3268663" cy="741363"/>
            <a:chOff x="1305331" y="1555651"/>
            <a:chExt cx="3268928" cy="740192"/>
          </a:xfrm>
        </p:grpSpPr>
        <p:sp>
          <p:nvSpPr>
            <p:cNvPr id="5" name="Oval 4"/>
            <p:cNvSpPr/>
            <p:nvPr/>
          </p:nvSpPr>
          <p:spPr>
            <a:xfrm>
              <a:off x="1305331" y="1650751"/>
              <a:ext cx="633464" cy="6324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1516" y="1555651"/>
              <a:ext cx="2522743" cy="3693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Upgrades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516" y="1834610"/>
              <a:ext cx="2522743" cy="461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Challenging to upgrade – need to be aware of backward compatibility.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49806" y="1676110"/>
              <a:ext cx="184165" cy="583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HK" altLang="en-US" sz="3200" dirty="0">
                <a:solidFill>
                  <a:schemeClr val="bg1">
                    <a:lumMod val="95000"/>
                  </a:schemeClr>
                </a:solidFill>
                <a:latin typeface="Matthan Sans" panose="020B0504060101010101" pitchFamily="34" charset="0"/>
                <a:ea typeface="新細明體" charset="0"/>
                <a:cs typeface="新細明體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Main</a:t>
            </a:r>
            <a:r>
              <a:rPr lang="en-US" altLang="zh-HK" sz="4000" dirty="0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tenance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60450" y="3608388"/>
            <a:ext cx="3268663" cy="741362"/>
            <a:chOff x="1305331" y="1555651"/>
            <a:chExt cx="3268928" cy="741546"/>
          </a:xfrm>
        </p:grpSpPr>
        <p:sp>
          <p:nvSpPr>
            <p:cNvPr id="36" name="Oval 35"/>
            <p:cNvSpPr/>
            <p:nvPr/>
          </p:nvSpPr>
          <p:spPr>
            <a:xfrm>
              <a:off x="1305331" y="1650925"/>
              <a:ext cx="633464" cy="6335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51516" y="1555651"/>
              <a:ext cx="2522743" cy="3699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Overall cluster health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1516" y="1835120"/>
              <a:ext cx="2522743" cy="4620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Monitor the health of the environment</a:t>
              </a: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060450" y="2582863"/>
            <a:ext cx="3268663" cy="727075"/>
            <a:chOff x="1305331" y="1555651"/>
            <a:chExt cx="3268928" cy="728243"/>
          </a:xfrm>
        </p:grpSpPr>
        <p:sp>
          <p:nvSpPr>
            <p:cNvPr id="41" name="Oval 40"/>
            <p:cNvSpPr/>
            <p:nvPr/>
          </p:nvSpPr>
          <p:spPr>
            <a:xfrm>
              <a:off x="1305331" y="1651054"/>
              <a:ext cx="633464" cy="6328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1516" y="1555651"/>
              <a:ext cx="2522743" cy="368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AWS Issues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1516" y="1835500"/>
              <a:ext cx="2522743" cy="2766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Dealing with AWS stability issues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787900" y="1563688"/>
            <a:ext cx="3587750" cy="704850"/>
            <a:chOff x="1261891" y="1563542"/>
            <a:chExt cx="3236491" cy="705297"/>
          </a:xfrm>
        </p:grpSpPr>
        <p:sp>
          <p:nvSpPr>
            <p:cNvPr id="46" name="Oval 45"/>
            <p:cNvSpPr/>
            <p:nvPr/>
          </p:nvSpPr>
          <p:spPr>
            <a:xfrm>
              <a:off x="1261891" y="1635024"/>
              <a:ext cx="632977" cy="63381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76497" y="1563542"/>
              <a:ext cx="2521885" cy="3701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Mapping conflicts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6497" y="1851061"/>
              <a:ext cx="2521885" cy="2764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Deal with arising mapping conflicts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30763" y="3608388"/>
            <a:ext cx="3270250" cy="741362"/>
            <a:chOff x="1305331" y="1555651"/>
            <a:chExt cx="3268928" cy="741074"/>
          </a:xfrm>
        </p:grpSpPr>
        <p:sp>
          <p:nvSpPr>
            <p:cNvPr id="51" name="Oval 50"/>
            <p:cNvSpPr/>
            <p:nvPr/>
          </p:nvSpPr>
          <p:spPr>
            <a:xfrm>
              <a:off x="1305331" y="1650864"/>
              <a:ext cx="633156" cy="63316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1154" y="1555651"/>
              <a:ext cx="2523105" cy="3697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Personnel redundancy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51154" y="1834942"/>
              <a:ext cx="2523105" cy="461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Need to have multiple people with deep knowledge of the stack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30763" y="2582863"/>
            <a:ext cx="3270250" cy="741362"/>
            <a:chOff x="1305331" y="1555651"/>
            <a:chExt cx="3268928" cy="742079"/>
          </a:xfrm>
        </p:grpSpPr>
        <p:sp>
          <p:nvSpPr>
            <p:cNvPr id="56" name="Oval 55"/>
            <p:cNvSpPr/>
            <p:nvPr/>
          </p:nvSpPr>
          <p:spPr>
            <a:xfrm>
              <a:off x="1305331" y="1650993"/>
              <a:ext cx="633156" cy="63243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154" y="1555651"/>
              <a:ext cx="2523105" cy="3686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tthan Sans" panose="020B0504060101010101" pitchFamily="34" charset="0"/>
                  <a:ea typeface="新細明體" charset="0"/>
                  <a:cs typeface="BPreplay"/>
                </a:rPr>
                <a:t>Capacity increase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154" y="1835321"/>
              <a:ext cx="2523105" cy="4624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ea typeface="新細明體" charset="0"/>
                  <a:cs typeface="BPreplay"/>
                </a:rPr>
                <a:t>Provision additional capacity and grow the cluster.</a:t>
              </a:r>
            </a:p>
          </p:txBody>
        </p:sp>
      </p:grpSp>
      <p:grpSp>
        <p:nvGrpSpPr>
          <p:cNvPr id="32776" name="Group 76"/>
          <p:cNvGrpSpPr>
            <a:grpSpLocks noChangeAspect="1"/>
          </p:cNvGrpSpPr>
          <p:nvPr/>
        </p:nvGrpSpPr>
        <p:grpSpPr bwMode="auto">
          <a:xfrm>
            <a:off x="4932363" y="1779588"/>
            <a:ext cx="385762" cy="385762"/>
            <a:chOff x="2484" y="1207"/>
            <a:chExt cx="243" cy="243"/>
          </a:xfrm>
        </p:grpSpPr>
        <p:sp>
          <p:nvSpPr>
            <p:cNvPr id="32796" name="AutoShape 75"/>
            <p:cNvSpPr>
              <a:spLocks noChangeAspect="1" noChangeArrowheads="1" noTextEdit="1"/>
            </p:cNvSpPr>
            <p:nvPr/>
          </p:nvSpPr>
          <p:spPr bwMode="auto">
            <a:xfrm>
              <a:off x="2484" y="1207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7"/>
            <p:cNvSpPr>
              <a:spLocks noEditPoints="1"/>
            </p:cNvSpPr>
            <p:nvPr/>
          </p:nvSpPr>
          <p:spPr bwMode="auto">
            <a:xfrm>
              <a:off x="2507" y="1230"/>
              <a:ext cx="198" cy="221"/>
            </a:xfrm>
            <a:custGeom>
              <a:avLst/>
              <a:gdLst>
                <a:gd name="T0" fmla="*/ 208 w 208"/>
                <a:gd name="T1" fmla="*/ 104 h 232"/>
                <a:gd name="T2" fmla="*/ 104 w 208"/>
                <a:gd name="T3" fmla="*/ 0 h 232"/>
                <a:gd name="T4" fmla="*/ 0 w 208"/>
                <a:gd name="T5" fmla="*/ 104 h 232"/>
                <a:gd name="T6" fmla="*/ 54 w 208"/>
                <a:gd name="T7" fmla="*/ 195 h 232"/>
                <a:gd name="T8" fmla="*/ 30 w 208"/>
                <a:gd name="T9" fmla="*/ 218 h 232"/>
                <a:gd name="T10" fmla="*/ 30 w 208"/>
                <a:gd name="T11" fmla="*/ 230 h 232"/>
                <a:gd name="T12" fmla="*/ 36 w 208"/>
                <a:gd name="T13" fmla="*/ 232 h 232"/>
                <a:gd name="T14" fmla="*/ 42 w 208"/>
                <a:gd name="T15" fmla="*/ 230 h 232"/>
                <a:gd name="T16" fmla="*/ 69 w 208"/>
                <a:gd name="T17" fmla="*/ 202 h 232"/>
                <a:gd name="T18" fmla="*/ 104 w 208"/>
                <a:gd name="T19" fmla="*/ 208 h 232"/>
                <a:gd name="T20" fmla="*/ 139 w 208"/>
                <a:gd name="T21" fmla="*/ 202 h 232"/>
                <a:gd name="T22" fmla="*/ 166 w 208"/>
                <a:gd name="T23" fmla="*/ 230 h 232"/>
                <a:gd name="T24" fmla="*/ 172 w 208"/>
                <a:gd name="T25" fmla="*/ 232 h 232"/>
                <a:gd name="T26" fmla="*/ 178 w 208"/>
                <a:gd name="T27" fmla="*/ 230 h 232"/>
                <a:gd name="T28" fmla="*/ 178 w 208"/>
                <a:gd name="T29" fmla="*/ 218 h 232"/>
                <a:gd name="T30" fmla="*/ 154 w 208"/>
                <a:gd name="T31" fmla="*/ 195 h 232"/>
                <a:gd name="T32" fmla="*/ 208 w 208"/>
                <a:gd name="T33" fmla="*/ 104 h 232"/>
                <a:gd name="T34" fmla="*/ 140 w 208"/>
                <a:gd name="T35" fmla="*/ 184 h 232"/>
                <a:gd name="T36" fmla="*/ 134 w 208"/>
                <a:gd name="T37" fmla="*/ 186 h 232"/>
                <a:gd name="T38" fmla="*/ 134 w 208"/>
                <a:gd name="T39" fmla="*/ 187 h 232"/>
                <a:gd name="T40" fmla="*/ 104 w 208"/>
                <a:gd name="T41" fmla="*/ 192 h 232"/>
                <a:gd name="T42" fmla="*/ 74 w 208"/>
                <a:gd name="T43" fmla="*/ 187 h 232"/>
                <a:gd name="T44" fmla="*/ 74 w 208"/>
                <a:gd name="T45" fmla="*/ 186 h 232"/>
                <a:gd name="T46" fmla="*/ 68 w 208"/>
                <a:gd name="T47" fmla="*/ 184 h 232"/>
                <a:gd name="T48" fmla="*/ 16 w 208"/>
                <a:gd name="T49" fmla="*/ 104 h 232"/>
                <a:gd name="T50" fmla="*/ 104 w 208"/>
                <a:gd name="T51" fmla="*/ 16 h 232"/>
                <a:gd name="T52" fmla="*/ 192 w 208"/>
                <a:gd name="T53" fmla="*/ 104 h 232"/>
                <a:gd name="T54" fmla="*/ 140 w 208"/>
                <a:gd name="T55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32">
                  <a:moveTo>
                    <a:pt x="208" y="104"/>
                  </a:moveTo>
                  <a:cubicBezTo>
                    <a:pt x="208" y="47"/>
                    <a:pt x="161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43"/>
                    <a:pt x="22" y="177"/>
                    <a:pt x="54" y="195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27" y="221"/>
                    <a:pt x="27" y="227"/>
                    <a:pt x="30" y="230"/>
                  </a:cubicBezTo>
                  <a:cubicBezTo>
                    <a:pt x="32" y="231"/>
                    <a:pt x="34" y="232"/>
                    <a:pt x="36" y="232"/>
                  </a:cubicBezTo>
                  <a:cubicBezTo>
                    <a:pt x="38" y="232"/>
                    <a:pt x="40" y="231"/>
                    <a:pt x="42" y="230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80" y="206"/>
                    <a:pt x="92" y="208"/>
                    <a:pt x="104" y="208"/>
                  </a:cubicBezTo>
                  <a:cubicBezTo>
                    <a:pt x="116" y="208"/>
                    <a:pt x="128" y="206"/>
                    <a:pt x="139" y="202"/>
                  </a:cubicBezTo>
                  <a:cubicBezTo>
                    <a:pt x="166" y="230"/>
                    <a:pt x="166" y="230"/>
                    <a:pt x="166" y="230"/>
                  </a:cubicBezTo>
                  <a:cubicBezTo>
                    <a:pt x="168" y="231"/>
                    <a:pt x="170" y="232"/>
                    <a:pt x="172" y="232"/>
                  </a:cubicBezTo>
                  <a:cubicBezTo>
                    <a:pt x="174" y="232"/>
                    <a:pt x="176" y="231"/>
                    <a:pt x="178" y="230"/>
                  </a:cubicBezTo>
                  <a:cubicBezTo>
                    <a:pt x="181" y="227"/>
                    <a:pt x="181" y="221"/>
                    <a:pt x="178" y="218"/>
                  </a:cubicBezTo>
                  <a:cubicBezTo>
                    <a:pt x="154" y="195"/>
                    <a:pt x="154" y="195"/>
                    <a:pt x="154" y="195"/>
                  </a:cubicBezTo>
                  <a:cubicBezTo>
                    <a:pt x="186" y="177"/>
                    <a:pt x="208" y="143"/>
                    <a:pt x="208" y="104"/>
                  </a:cubicBezTo>
                  <a:close/>
                  <a:moveTo>
                    <a:pt x="140" y="184"/>
                  </a:moveTo>
                  <a:cubicBezTo>
                    <a:pt x="138" y="184"/>
                    <a:pt x="136" y="185"/>
                    <a:pt x="134" y="186"/>
                  </a:cubicBezTo>
                  <a:cubicBezTo>
                    <a:pt x="134" y="186"/>
                    <a:pt x="134" y="187"/>
                    <a:pt x="134" y="187"/>
                  </a:cubicBezTo>
                  <a:cubicBezTo>
                    <a:pt x="125" y="190"/>
                    <a:pt x="115" y="192"/>
                    <a:pt x="104" y="192"/>
                  </a:cubicBezTo>
                  <a:cubicBezTo>
                    <a:pt x="93" y="192"/>
                    <a:pt x="83" y="190"/>
                    <a:pt x="74" y="187"/>
                  </a:cubicBezTo>
                  <a:cubicBezTo>
                    <a:pt x="74" y="187"/>
                    <a:pt x="74" y="186"/>
                    <a:pt x="74" y="186"/>
                  </a:cubicBezTo>
                  <a:cubicBezTo>
                    <a:pt x="72" y="185"/>
                    <a:pt x="70" y="184"/>
                    <a:pt x="68" y="184"/>
                  </a:cubicBezTo>
                  <a:cubicBezTo>
                    <a:pt x="37" y="170"/>
                    <a:pt x="16" y="140"/>
                    <a:pt x="16" y="104"/>
                  </a:cubicBezTo>
                  <a:cubicBezTo>
                    <a:pt x="16" y="55"/>
                    <a:pt x="55" y="16"/>
                    <a:pt x="104" y="16"/>
                  </a:cubicBezTo>
                  <a:cubicBezTo>
                    <a:pt x="153" y="16"/>
                    <a:pt x="192" y="55"/>
                    <a:pt x="192" y="104"/>
                  </a:cubicBezTo>
                  <a:cubicBezTo>
                    <a:pt x="192" y="140"/>
                    <a:pt x="171" y="170"/>
                    <a:pt x="140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2598" y="1276"/>
              <a:ext cx="47" cy="76"/>
            </a:xfrm>
            <a:custGeom>
              <a:avLst/>
              <a:gdLst>
                <a:gd name="T0" fmla="*/ 44 w 49"/>
                <a:gd name="T1" fmla="*/ 65 h 80"/>
                <a:gd name="T2" fmla="*/ 16 w 49"/>
                <a:gd name="T3" fmla="*/ 51 h 80"/>
                <a:gd name="T4" fmla="*/ 16 w 49"/>
                <a:gd name="T5" fmla="*/ 8 h 80"/>
                <a:gd name="T6" fmla="*/ 8 w 49"/>
                <a:gd name="T7" fmla="*/ 0 h 80"/>
                <a:gd name="T8" fmla="*/ 0 w 49"/>
                <a:gd name="T9" fmla="*/ 8 h 80"/>
                <a:gd name="T10" fmla="*/ 0 w 49"/>
                <a:gd name="T11" fmla="*/ 56 h 80"/>
                <a:gd name="T12" fmla="*/ 4 w 49"/>
                <a:gd name="T13" fmla="*/ 63 h 80"/>
                <a:gd name="T14" fmla="*/ 36 w 49"/>
                <a:gd name="T15" fmla="*/ 79 h 80"/>
                <a:gd name="T16" fmla="*/ 40 w 49"/>
                <a:gd name="T17" fmla="*/ 80 h 80"/>
                <a:gd name="T18" fmla="*/ 47 w 49"/>
                <a:gd name="T19" fmla="*/ 76 h 80"/>
                <a:gd name="T20" fmla="*/ 44 w 49"/>
                <a:gd name="T21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80">
                  <a:moveTo>
                    <a:pt x="44" y="65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2"/>
                    <a:pt x="4" y="63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3" y="80"/>
                    <a:pt x="46" y="78"/>
                    <a:pt x="47" y="76"/>
                  </a:cubicBezTo>
                  <a:cubicBezTo>
                    <a:pt x="49" y="72"/>
                    <a:pt x="48" y="67"/>
                    <a:pt x="44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3" name="Freeform 79"/>
            <p:cNvSpPr>
              <a:spLocks noEditPoints="1"/>
            </p:cNvSpPr>
            <p:nvPr/>
          </p:nvSpPr>
          <p:spPr bwMode="auto">
            <a:xfrm>
              <a:off x="2484" y="1207"/>
              <a:ext cx="70" cy="69"/>
            </a:xfrm>
            <a:custGeom>
              <a:avLst/>
              <a:gdLst>
                <a:gd name="T0" fmla="*/ 72 w 73"/>
                <a:gd name="T1" fmla="*/ 14 h 72"/>
                <a:gd name="T2" fmla="*/ 66 w 73"/>
                <a:gd name="T3" fmla="*/ 8 h 72"/>
                <a:gd name="T4" fmla="*/ 26 w 73"/>
                <a:gd name="T5" fmla="*/ 0 h 72"/>
                <a:gd name="T6" fmla="*/ 18 w 73"/>
                <a:gd name="T7" fmla="*/ 2 h 72"/>
                <a:gd name="T8" fmla="*/ 2 w 73"/>
                <a:gd name="T9" fmla="*/ 18 h 72"/>
                <a:gd name="T10" fmla="*/ 0 w 73"/>
                <a:gd name="T11" fmla="*/ 26 h 72"/>
                <a:gd name="T12" fmla="*/ 8 w 73"/>
                <a:gd name="T13" fmla="*/ 66 h 72"/>
                <a:gd name="T14" fmla="*/ 14 w 73"/>
                <a:gd name="T15" fmla="*/ 72 h 72"/>
                <a:gd name="T16" fmla="*/ 16 w 73"/>
                <a:gd name="T17" fmla="*/ 72 h 72"/>
                <a:gd name="T18" fmla="*/ 22 w 73"/>
                <a:gd name="T19" fmla="*/ 70 h 72"/>
                <a:gd name="T20" fmla="*/ 70 w 73"/>
                <a:gd name="T21" fmla="*/ 22 h 72"/>
                <a:gd name="T22" fmla="*/ 72 w 73"/>
                <a:gd name="T23" fmla="*/ 14 h 72"/>
                <a:gd name="T24" fmla="*/ 21 w 73"/>
                <a:gd name="T25" fmla="*/ 48 h 72"/>
                <a:gd name="T26" fmla="*/ 17 w 73"/>
                <a:gd name="T27" fmla="*/ 27 h 72"/>
                <a:gd name="T28" fmla="*/ 27 w 73"/>
                <a:gd name="T29" fmla="*/ 17 h 72"/>
                <a:gd name="T30" fmla="*/ 48 w 73"/>
                <a:gd name="T31" fmla="*/ 21 h 72"/>
                <a:gd name="T32" fmla="*/ 21 w 73"/>
                <a:gd name="T33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72" y="14"/>
                  </a:moveTo>
                  <a:cubicBezTo>
                    <a:pt x="71" y="11"/>
                    <a:pt x="68" y="9"/>
                    <a:pt x="6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0" y="0"/>
                    <a:pt x="18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3"/>
                    <a:pt x="0" y="2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9" y="68"/>
                    <a:pt x="11" y="71"/>
                    <a:pt x="14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8" y="72"/>
                    <a:pt x="20" y="71"/>
                    <a:pt x="22" y="70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2" y="20"/>
                    <a:pt x="73" y="17"/>
                    <a:pt x="72" y="14"/>
                  </a:cubicBezTo>
                  <a:close/>
                  <a:moveTo>
                    <a:pt x="21" y="48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48" y="21"/>
                    <a:pt x="48" y="21"/>
                    <a:pt x="48" y="21"/>
                  </a:cubicBezTo>
                  <a:lnTo>
                    <a:pt x="21" y="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Freeform 80"/>
            <p:cNvSpPr>
              <a:spLocks noEditPoints="1"/>
            </p:cNvSpPr>
            <p:nvPr/>
          </p:nvSpPr>
          <p:spPr bwMode="auto">
            <a:xfrm>
              <a:off x="2658" y="1207"/>
              <a:ext cx="70" cy="69"/>
            </a:xfrm>
            <a:custGeom>
              <a:avLst/>
              <a:gdLst>
                <a:gd name="T0" fmla="*/ 57 w 73"/>
                <a:gd name="T1" fmla="*/ 72 h 72"/>
                <a:gd name="T2" fmla="*/ 59 w 73"/>
                <a:gd name="T3" fmla="*/ 72 h 72"/>
                <a:gd name="T4" fmla="*/ 65 w 73"/>
                <a:gd name="T5" fmla="*/ 66 h 72"/>
                <a:gd name="T6" fmla="*/ 73 w 73"/>
                <a:gd name="T7" fmla="*/ 26 h 72"/>
                <a:gd name="T8" fmla="*/ 71 w 73"/>
                <a:gd name="T9" fmla="*/ 18 h 72"/>
                <a:gd name="T10" fmla="*/ 55 w 73"/>
                <a:gd name="T11" fmla="*/ 2 h 72"/>
                <a:gd name="T12" fmla="*/ 47 w 73"/>
                <a:gd name="T13" fmla="*/ 0 h 72"/>
                <a:gd name="T14" fmla="*/ 7 w 73"/>
                <a:gd name="T15" fmla="*/ 8 h 72"/>
                <a:gd name="T16" fmla="*/ 1 w 73"/>
                <a:gd name="T17" fmla="*/ 14 h 72"/>
                <a:gd name="T18" fmla="*/ 3 w 73"/>
                <a:gd name="T19" fmla="*/ 22 h 72"/>
                <a:gd name="T20" fmla="*/ 51 w 73"/>
                <a:gd name="T21" fmla="*/ 70 h 72"/>
                <a:gd name="T22" fmla="*/ 57 w 73"/>
                <a:gd name="T23" fmla="*/ 72 h 72"/>
                <a:gd name="T24" fmla="*/ 46 w 73"/>
                <a:gd name="T25" fmla="*/ 17 h 72"/>
                <a:gd name="T26" fmla="*/ 56 w 73"/>
                <a:gd name="T27" fmla="*/ 27 h 72"/>
                <a:gd name="T28" fmla="*/ 52 w 73"/>
                <a:gd name="T29" fmla="*/ 48 h 72"/>
                <a:gd name="T30" fmla="*/ 25 w 73"/>
                <a:gd name="T31" fmla="*/ 21 h 72"/>
                <a:gd name="T32" fmla="*/ 46 w 73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2">
                  <a:moveTo>
                    <a:pt x="57" y="72"/>
                  </a:moveTo>
                  <a:cubicBezTo>
                    <a:pt x="58" y="72"/>
                    <a:pt x="59" y="72"/>
                    <a:pt x="59" y="72"/>
                  </a:cubicBezTo>
                  <a:cubicBezTo>
                    <a:pt x="62" y="71"/>
                    <a:pt x="64" y="68"/>
                    <a:pt x="65" y="6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3" y="20"/>
                    <a:pt x="71" y="1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0"/>
                    <a:pt x="50" y="0"/>
                    <a:pt x="47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2" y="11"/>
                    <a:pt x="1" y="14"/>
                  </a:cubicBezTo>
                  <a:cubicBezTo>
                    <a:pt x="0" y="17"/>
                    <a:pt x="1" y="20"/>
                    <a:pt x="3" y="22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3" y="71"/>
                    <a:pt x="55" y="72"/>
                    <a:pt x="57" y="72"/>
                  </a:cubicBezTo>
                  <a:close/>
                  <a:moveTo>
                    <a:pt x="46" y="17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46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2777" name="Group 200"/>
          <p:cNvGrpSpPr>
            <a:grpSpLocks noChangeAspect="1"/>
          </p:cNvGrpSpPr>
          <p:nvPr/>
        </p:nvGrpSpPr>
        <p:grpSpPr bwMode="auto">
          <a:xfrm>
            <a:off x="1187450" y="2859088"/>
            <a:ext cx="385763" cy="242887"/>
            <a:chOff x="5228" y="2237"/>
            <a:chExt cx="243" cy="153"/>
          </a:xfrm>
        </p:grpSpPr>
        <p:sp>
          <p:nvSpPr>
            <p:cNvPr id="32793" name="AutoShape 199"/>
            <p:cNvSpPr>
              <a:spLocks noChangeAspect="1" noChangeArrowheads="1" noTextEdit="1"/>
            </p:cNvSpPr>
            <p:nvPr/>
          </p:nvSpPr>
          <p:spPr bwMode="auto">
            <a:xfrm>
              <a:off x="5228" y="2237"/>
              <a:ext cx="24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1"/>
            <p:cNvSpPr>
              <a:spLocks noEditPoints="1"/>
            </p:cNvSpPr>
            <p:nvPr/>
          </p:nvSpPr>
          <p:spPr bwMode="auto">
            <a:xfrm>
              <a:off x="5228" y="2237"/>
              <a:ext cx="244" cy="154"/>
            </a:xfrm>
            <a:custGeom>
              <a:avLst/>
              <a:gdLst>
                <a:gd name="T0" fmla="*/ 48 w 256"/>
                <a:gd name="T1" fmla="*/ 160 h 160"/>
                <a:gd name="T2" fmla="*/ 216 w 256"/>
                <a:gd name="T3" fmla="*/ 160 h 160"/>
                <a:gd name="T4" fmla="*/ 256 w 256"/>
                <a:gd name="T5" fmla="*/ 120 h 160"/>
                <a:gd name="T6" fmla="*/ 224 w 256"/>
                <a:gd name="T7" fmla="*/ 81 h 160"/>
                <a:gd name="T8" fmla="*/ 136 w 256"/>
                <a:gd name="T9" fmla="*/ 0 h 160"/>
                <a:gd name="T10" fmla="*/ 50 w 256"/>
                <a:gd name="T11" fmla="*/ 64 h 160"/>
                <a:gd name="T12" fmla="*/ 48 w 256"/>
                <a:gd name="T13" fmla="*/ 64 h 160"/>
                <a:gd name="T14" fmla="*/ 0 w 256"/>
                <a:gd name="T15" fmla="*/ 112 h 160"/>
                <a:gd name="T16" fmla="*/ 48 w 256"/>
                <a:gd name="T17" fmla="*/ 160 h 160"/>
                <a:gd name="T18" fmla="*/ 48 w 256"/>
                <a:gd name="T19" fmla="*/ 80 h 160"/>
                <a:gd name="T20" fmla="*/ 56 w 256"/>
                <a:gd name="T21" fmla="*/ 80 h 160"/>
                <a:gd name="T22" fmla="*/ 64 w 256"/>
                <a:gd name="T23" fmla="*/ 73 h 160"/>
                <a:gd name="T24" fmla="*/ 136 w 256"/>
                <a:gd name="T25" fmla="*/ 16 h 160"/>
                <a:gd name="T26" fmla="*/ 208 w 256"/>
                <a:gd name="T27" fmla="*/ 88 h 160"/>
                <a:gd name="T28" fmla="*/ 216 w 256"/>
                <a:gd name="T29" fmla="*/ 96 h 160"/>
                <a:gd name="T30" fmla="*/ 240 w 256"/>
                <a:gd name="T31" fmla="*/ 120 h 160"/>
                <a:gd name="T32" fmla="*/ 216 w 256"/>
                <a:gd name="T33" fmla="*/ 144 h 160"/>
                <a:gd name="T34" fmla="*/ 48 w 256"/>
                <a:gd name="T35" fmla="*/ 144 h 160"/>
                <a:gd name="T36" fmla="*/ 16 w 256"/>
                <a:gd name="T37" fmla="*/ 112 h 160"/>
                <a:gd name="T38" fmla="*/ 48 w 256"/>
                <a:gd name="T3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160">
                  <a:moveTo>
                    <a:pt x="48" y="160"/>
                  </a:moveTo>
                  <a:cubicBezTo>
                    <a:pt x="216" y="160"/>
                    <a:pt x="216" y="160"/>
                    <a:pt x="216" y="160"/>
                  </a:cubicBezTo>
                  <a:cubicBezTo>
                    <a:pt x="238" y="160"/>
                    <a:pt x="256" y="142"/>
                    <a:pt x="256" y="120"/>
                  </a:cubicBezTo>
                  <a:cubicBezTo>
                    <a:pt x="256" y="101"/>
                    <a:pt x="242" y="84"/>
                    <a:pt x="224" y="81"/>
                  </a:cubicBezTo>
                  <a:cubicBezTo>
                    <a:pt x="220" y="36"/>
                    <a:pt x="182" y="0"/>
                    <a:pt x="136" y="0"/>
                  </a:cubicBezTo>
                  <a:cubicBezTo>
                    <a:pt x="95" y="0"/>
                    <a:pt x="60" y="27"/>
                    <a:pt x="50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22" y="64"/>
                    <a:pt x="0" y="86"/>
                    <a:pt x="0" y="112"/>
                  </a:cubicBezTo>
                  <a:cubicBezTo>
                    <a:pt x="0" y="138"/>
                    <a:pt x="22" y="160"/>
                    <a:pt x="48" y="160"/>
                  </a:cubicBezTo>
                  <a:close/>
                  <a:moveTo>
                    <a:pt x="48" y="80"/>
                  </a:moveTo>
                  <a:cubicBezTo>
                    <a:pt x="56" y="80"/>
                    <a:pt x="56" y="80"/>
                    <a:pt x="56" y="80"/>
                  </a:cubicBezTo>
                  <a:cubicBezTo>
                    <a:pt x="60" y="80"/>
                    <a:pt x="63" y="77"/>
                    <a:pt x="64" y="73"/>
                  </a:cubicBezTo>
                  <a:cubicBezTo>
                    <a:pt x="70" y="40"/>
                    <a:pt x="100" y="16"/>
                    <a:pt x="136" y="16"/>
                  </a:cubicBezTo>
                  <a:cubicBezTo>
                    <a:pt x="176" y="16"/>
                    <a:pt x="208" y="48"/>
                    <a:pt x="208" y="88"/>
                  </a:cubicBezTo>
                  <a:cubicBezTo>
                    <a:pt x="208" y="92"/>
                    <a:pt x="212" y="96"/>
                    <a:pt x="216" y="96"/>
                  </a:cubicBezTo>
                  <a:cubicBezTo>
                    <a:pt x="229" y="96"/>
                    <a:pt x="240" y="107"/>
                    <a:pt x="240" y="120"/>
                  </a:cubicBezTo>
                  <a:cubicBezTo>
                    <a:pt x="240" y="133"/>
                    <a:pt x="229" y="144"/>
                    <a:pt x="216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30" y="144"/>
                    <a:pt x="16" y="130"/>
                    <a:pt x="16" y="112"/>
                  </a:cubicBezTo>
                  <a:cubicBezTo>
                    <a:pt x="16" y="94"/>
                    <a:pt x="30" y="80"/>
                    <a:pt x="48" y="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76" name="Freeform 202"/>
            <p:cNvSpPr>
              <a:spLocks/>
            </p:cNvSpPr>
            <p:nvPr/>
          </p:nvSpPr>
          <p:spPr bwMode="auto">
            <a:xfrm>
              <a:off x="5311" y="2298"/>
              <a:ext cx="78" cy="55"/>
            </a:xfrm>
            <a:custGeom>
              <a:avLst/>
              <a:gdLst>
                <a:gd name="T0" fmla="*/ 27 w 82"/>
                <a:gd name="T1" fmla="*/ 55 h 57"/>
                <a:gd name="T2" fmla="*/ 33 w 82"/>
                <a:gd name="T3" fmla="*/ 57 h 57"/>
                <a:gd name="T4" fmla="*/ 39 w 82"/>
                <a:gd name="T5" fmla="*/ 55 h 57"/>
                <a:gd name="T6" fmla="*/ 79 w 82"/>
                <a:gd name="T7" fmla="*/ 15 h 57"/>
                <a:gd name="T8" fmla="*/ 79 w 82"/>
                <a:gd name="T9" fmla="*/ 3 h 57"/>
                <a:gd name="T10" fmla="*/ 67 w 82"/>
                <a:gd name="T11" fmla="*/ 3 h 57"/>
                <a:gd name="T12" fmla="*/ 33 w 82"/>
                <a:gd name="T13" fmla="*/ 38 h 57"/>
                <a:gd name="T14" fmla="*/ 15 w 82"/>
                <a:gd name="T15" fmla="*/ 19 h 57"/>
                <a:gd name="T16" fmla="*/ 3 w 82"/>
                <a:gd name="T17" fmla="*/ 19 h 57"/>
                <a:gd name="T18" fmla="*/ 3 w 82"/>
                <a:gd name="T19" fmla="*/ 31 h 57"/>
                <a:gd name="T20" fmla="*/ 27 w 82"/>
                <a:gd name="T2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27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2778" name="Group 62"/>
          <p:cNvGrpSpPr>
            <a:grpSpLocks noChangeAspect="1"/>
          </p:cNvGrpSpPr>
          <p:nvPr/>
        </p:nvGrpSpPr>
        <p:grpSpPr bwMode="auto">
          <a:xfrm>
            <a:off x="1187450" y="1779588"/>
            <a:ext cx="350838" cy="385762"/>
            <a:chOff x="839" y="1207"/>
            <a:chExt cx="221" cy="243"/>
          </a:xfrm>
        </p:grpSpPr>
        <p:sp>
          <p:nvSpPr>
            <p:cNvPr id="32790" name="AutoShape 61"/>
            <p:cNvSpPr>
              <a:spLocks noChangeAspect="1" noChangeArrowheads="1" noTextEdit="1"/>
            </p:cNvSpPr>
            <p:nvPr/>
          </p:nvSpPr>
          <p:spPr bwMode="auto">
            <a:xfrm>
              <a:off x="839" y="1207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839" y="1207"/>
              <a:ext cx="222" cy="244"/>
            </a:xfrm>
            <a:custGeom>
              <a:avLst/>
              <a:gdLst>
                <a:gd name="T0" fmla="*/ 34 w 232"/>
                <a:gd name="T1" fmla="*/ 222 h 256"/>
                <a:gd name="T2" fmla="*/ 198 w 232"/>
                <a:gd name="T3" fmla="*/ 222 h 256"/>
                <a:gd name="T4" fmla="*/ 198 w 232"/>
                <a:gd name="T5" fmla="*/ 58 h 256"/>
                <a:gd name="T6" fmla="*/ 124 w 232"/>
                <a:gd name="T7" fmla="*/ 16 h 256"/>
                <a:gd name="T8" fmla="*/ 148 w 232"/>
                <a:gd name="T9" fmla="*/ 8 h 256"/>
                <a:gd name="T10" fmla="*/ 116 w 232"/>
                <a:gd name="T11" fmla="*/ 0 h 256"/>
                <a:gd name="T12" fmla="*/ 92 w 232"/>
                <a:gd name="T13" fmla="*/ 0 h 256"/>
                <a:gd name="T14" fmla="*/ 92 w 232"/>
                <a:gd name="T15" fmla="*/ 16 h 256"/>
                <a:gd name="T16" fmla="*/ 108 w 232"/>
                <a:gd name="T17" fmla="*/ 24 h 256"/>
                <a:gd name="T18" fmla="*/ 0 w 232"/>
                <a:gd name="T19" fmla="*/ 140 h 256"/>
                <a:gd name="T20" fmla="*/ 208 w 232"/>
                <a:gd name="T21" fmla="*/ 132 h 256"/>
                <a:gd name="T22" fmla="*/ 208 w 232"/>
                <a:gd name="T23" fmla="*/ 148 h 256"/>
                <a:gd name="T24" fmla="*/ 192 w 232"/>
                <a:gd name="T25" fmla="*/ 205 h 256"/>
                <a:gd name="T26" fmla="*/ 180 w 232"/>
                <a:gd name="T27" fmla="*/ 193 h 256"/>
                <a:gd name="T28" fmla="*/ 169 w 232"/>
                <a:gd name="T29" fmla="*/ 204 h 256"/>
                <a:gd name="T30" fmla="*/ 181 w 232"/>
                <a:gd name="T31" fmla="*/ 216 h 256"/>
                <a:gd name="T32" fmla="*/ 124 w 232"/>
                <a:gd name="T33" fmla="*/ 228 h 256"/>
                <a:gd name="T34" fmla="*/ 108 w 232"/>
                <a:gd name="T35" fmla="*/ 228 h 256"/>
                <a:gd name="T36" fmla="*/ 51 w 232"/>
                <a:gd name="T37" fmla="*/ 216 h 256"/>
                <a:gd name="T38" fmla="*/ 63 w 232"/>
                <a:gd name="T39" fmla="*/ 204 h 256"/>
                <a:gd name="T40" fmla="*/ 52 w 232"/>
                <a:gd name="T41" fmla="*/ 193 h 256"/>
                <a:gd name="T42" fmla="*/ 40 w 232"/>
                <a:gd name="T43" fmla="*/ 205 h 256"/>
                <a:gd name="T44" fmla="*/ 24 w 232"/>
                <a:gd name="T45" fmla="*/ 148 h 256"/>
                <a:gd name="T46" fmla="*/ 24 w 232"/>
                <a:gd name="T47" fmla="*/ 132 h 256"/>
                <a:gd name="T48" fmla="*/ 40 w 232"/>
                <a:gd name="T49" fmla="*/ 75 h 256"/>
                <a:gd name="T50" fmla="*/ 52 w 232"/>
                <a:gd name="T51" fmla="*/ 87 h 256"/>
                <a:gd name="T52" fmla="*/ 63 w 232"/>
                <a:gd name="T53" fmla="*/ 87 h 256"/>
                <a:gd name="T54" fmla="*/ 52 w 232"/>
                <a:gd name="T55" fmla="*/ 65 h 256"/>
                <a:gd name="T56" fmla="*/ 108 w 232"/>
                <a:gd name="T57" fmla="*/ 40 h 256"/>
                <a:gd name="T58" fmla="*/ 116 w 232"/>
                <a:gd name="T59" fmla="*/ 56 h 256"/>
                <a:gd name="T60" fmla="*/ 124 w 232"/>
                <a:gd name="T61" fmla="*/ 40 h 256"/>
                <a:gd name="T62" fmla="*/ 180 w 232"/>
                <a:gd name="T63" fmla="*/ 65 h 256"/>
                <a:gd name="T64" fmla="*/ 169 w 232"/>
                <a:gd name="T65" fmla="*/ 87 h 256"/>
                <a:gd name="T66" fmla="*/ 180 w 232"/>
                <a:gd name="T67" fmla="*/ 87 h 256"/>
                <a:gd name="T68" fmla="*/ 192 w 232"/>
                <a:gd name="T69" fmla="*/ 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256">
                  <a:moveTo>
                    <a:pt x="0" y="140"/>
                  </a:move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8" y="38"/>
                    <a:pt x="152" y="26"/>
                    <a:pt x="124" y="24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4" y="16"/>
                    <a:pt x="148" y="12"/>
                    <a:pt x="148" y="8"/>
                  </a:cubicBezTo>
                  <a:cubicBezTo>
                    <a:pt x="148" y="4"/>
                    <a:pt x="144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4" y="4"/>
                    <a:pt x="84" y="8"/>
                  </a:cubicBezTo>
                  <a:cubicBezTo>
                    <a:pt x="84" y="12"/>
                    <a:pt x="88" y="16"/>
                    <a:pt x="92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80" y="26"/>
                    <a:pt x="54" y="38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lose/>
                  <a:moveTo>
                    <a:pt x="216" y="132"/>
                  </a:moveTo>
                  <a:cubicBezTo>
                    <a:pt x="208" y="132"/>
                    <a:pt x="208" y="132"/>
                    <a:pt x="208" y="132"/>
                  </a:cubicBezTo>
                  <a:cubicBezTo>
                    <a:pt x="204" y="132"/>
                    <a:pt x="200" y="136"/>
                    <a:pt x="200" y="140"/>
                  </a:cubicBezTo>
                  <a:cubicBezTo>
                    <a:pt x="200" y="144"/>
                    <a:pt x="204" y="148"/>
                    <a:pt x="208" y="14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4" y="169"/>
                    <a:pt x="206" y="189"/>
                    <a:pt x="192" y="205"/>
                  </a:cubicBezTo>
                  <a:cubicBezTo>
                    <a:pt x="192" y="205"/>
                    <a:pt x="192" y="204"/>
                    <a:pt x="191" y="204"/>
                  </a:cubicBezTo>
                  <a:cubicBezTo>
                    <a:pt x="180" y="193"/>
                    <a:pt x="180" y="193"/>
                    <a:pt x="180" y="193"/>
                  </a:cubicBezTo>
                  <a:cubicBezTo>
                    <a:pt x="177" y="190"/>
                    <a:pt x="172" y="190"/>
                    <a:pt x="169" y="193"/>
                  </a:cubicBezTo>
                  <a:cubicBezTo>
                    <a:pt x="166" y="196"/>
                    <a:pt x="166" y="201"/>
                    <a:pt x="169" y="20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0" y="216"/>
                    <a:pt x="181" y="216"/>
                    <a:pt x="181" y="216"/>
                  </a:cubicBezTo>
                  <a:cubicBezTo>
                    <a:pt x="165" y="230"/>
                    <a:pt x="145" y="238"/>
                    <a:pt x="124" y="240"/>
                  </a:cubicBezTo>
                  <a:cubicBezTo>
                    <a:pt x="124" y="228"/>
                    <a:pt x="124" y="228"/>
                    <a:pt x="124" y="228"/>
                  </a:cubicBezTo>
                  <a:cubicBezTo>
                    <a:pt x="124" y="224"/>
                    <a:pt x="120" y="220"/>
                    <a:pt x="116" y="220"/>
                  </a:cubicBezTo>
                  <a:cubicBezTo>
                    <a:pt x="112" y="220"/>
                    <a:pt x="108" y="224"/>
                    <a:pt x="108" y="228"/>
                  </a:cubicBezTo>
                  <a:cubicBezTo>
                    <a:pt x="108" y="240"/>
                    <a:pt x="108" y="240"/>
                    <a:pt x="108" y="240"/>
                  </a:cubicBezTo>
                  <a:cubicBezTo>
                    <a:pt x="87" y="238"/>
                    <a:pt x="67" y="230"/>
                    <a:pt x="51" y="216"/>
                  </a:cubicBezTo>
                  <a:cubicBezTo>
                    <a:pt x="51" y="216"/>
                    <a:pt x="52" y="216"/>
                    <a:pt x="52" y="215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6" y="201"/>
                    <a:pt x="66" y="196"/>
                    <a:pt x="63" y="193"/>
                  </a:cubicBezTo>
                  <a:cubicBezTo>
                    <a:pt x="60" y="190"/>
                    <a:pt x="55" y="190"/>
                    <a:pt x="52" y="193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4"/>
                    <a:pt x="40" y="205"/>
                    <a:pt x="40" y="205"/>
                  </a:cubicBezTo>
                  <a:cubicBezTo>
                    <a:pt x="26" y="189"/>
                    <a:pt x="18" y="169"/>
                    <a:pt x="16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8" y="148"/>
                    <a:pt x="32" y="144"/>
                    <a:pt x="32" y="140"/>
                  </a:cubicBezTo>
                  <a:cubicBezTo>
                    <a:pt x="32" y="136"/>
                    <a:pt x="28" y="132"/>
                    <a:pt x="24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11"/>
                    <a:pt x="26" y="91"/>
                    <a:pt x="40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6" y="90"/>
                    <a:pt x="58" y="90"/>
                  </a:cubicBezTo>
                  <a:cubicBezTo>
                    <a:pt x="60" y="90"/>
                    <a:pt x="62" y="89"/>
                    <a:pt x="63" y="87"/>
                  </a:cubicBezTo>
                  <a:cubicBezTo>
                    <a:pt x="66" y="84"/>
                    <a:pt x="66" y="79"/>
                    <a:pt x="63" y="7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67" y="50"/>
                    <a:pt x="87" y="42"/>
                    <a:pt x="108" y="4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52"/>
                    <a:pt x="112" y="56"/>
                    <a:pt x="116" y="56"/>
                  </a:cubicBezTo>
                  <a:cubicBezTo>
                    <a:pt x="120" y="56"/>
                    <a:pt x="124" y="52"/>
                    <a:pt x="124" y="48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45" y="42"/>
                    <a:pt x="165" y="50"/>
                    <a:pt x="181" y="64"/>
                  </a:cubicBezTo>
                  <a:cubicBezTo>
                    <a:pt x="181" y="64"/>
                    <a:pt x="180" y="64"/>
                    <a:pt x="180" y="65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6" y="79"/>
                    <a:pt x="166" y="84"/>
                    <a:pt x="169" y="87"/>
                  </a:cubicBezTo>
                  <a:cubicBezTo>
                    <a:pt x="170" y="89"/>
                    <a:pt x="172" y="90"/>
                    <a:pt x="174" y="90"/>
                  </a:cubicBezTo>
                  <a:cubicBezTo>
                    <a:pt x="176" y="90"/>
                    <a:pt x="179" y="89"/>
                    <a:pt x="180" y="87"/>
                  </a:cubicBezTo>
                  <a:cubicBezTo>
                    <a:pt x="191" y="76"/>
                    <a:pt x="191" y="76"/>
                    <a:pt x="191" y="76"/>
                  </a:cubicBezTo>
                  <a:cubicBezTo>
                    <a:pt x="192" y="76"/>
                    <a:pt x="192" y="75"/>
                    <a:pt x="192" y="75"/>
                  </a:cubicBezTo>
                  <a:cubicBezTo>
                    <a:pt x="206" y="91"/>
                    <a:pt x="214" y="111"/>
                    <a:pt x="216" y="1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Freeform 64"/>
            <p:cNvSpPr>
              <a:spLocks/>
            </p:cNvSpPr>
            <p:nvPr/>
          </p:nvSpPr>
          <p:spPr bwMode="auto">
            <a:xfrm>
              <a:off x="935" y="1287"/>
              <a:ext cx="30" cy="69"/>
            </a:xfrm>
            <a:custGeom>
              <a:avLst/>
              <a:gdLst>
                <a:gd name="T0" fmla="*/ 24 w 32"/>
                <a:gd name="T1" fmla="*/ 42 h 72"/>
                <a:gd name="T2" fmla="*/ 24 w 32"/>
                <a:gd name="T3" fmla="*/ 8 h 72"/>
                <a:gd name="T4" fmla="*/ 16 w 32"/>
                <a:gd name="T5" fmla="*/ 0 h 72"/>
                <a:gd name="T6" fmla="*/ 8 w 32"/>
                <a:gd name="T7" fmla="*/ 8 h 72"/>
                <a:gd name="T8" fmla="*/ 8 w 32"/>
                <a:gd name="T9" fmla="*/ 42 h 72"/>
                <a:gd name="T10" fmla="*/ 0 w 32"/>
                <a:gd name="T11" fmla="*/ 56 h 72"/>
                <a:gd name="T12" fmla="*/ 16 w 32"/>
                <a:gd name="T13" fmla="*/ 72 h 72"/>
                <a:gd name="T14" fmla="*/ 32 w 32"/>
                <a:gd name="T15" fmla="*/ 56 h 72"/>
                <a:gd name="T16" fmla="*/ 24 w 32"/>
                <a:gd name="T1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72">
                  <a:moveTo>
                    <a:pt x="24" y="42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5"/>
                    <a:pt x="0" y="50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ubicBezTo>
                    <a:pt x="25" y="72"/>
                    <a:pt x="32" y="65"/>
                    <a:pt x="32" y="56"/>
                  </a:cubicBezTo>
                  <a:cubicBezTo>
                    <a:pt x="32" y="50"/>
                    <a:pt x="29" y="45"/>
                    <a:pt x="24" y="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2779" name="Group 143"/>
          <p:cNvGrpSpPr>
            <a:grpSpLocks noChangeAspect="1"/>
          </p:cNvGrpSpPr>
          <p:nvPr/>
        </p:nvGrpSpPr>
        <p:grpSpPr bwMode="auto">
          <a:xfrm>
            <a:off x="4932363" y="3795713"/>
            <a:ext cx="385762" cy="387350"/>
            <a:chOff x="5228" y="1717"/>
            <a:chExt cx="243" cy="244"/>
          </a:xfrm>
        </p:grpSpPr>
        <p:sp>
          <p:nvSpPr>
            <p:cNvPr id="32788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5228" y="1717"/>
              <a:ext cx="24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4"/>
            <p:cNvSpPr>
              <a:spLocks noEditPoints="1"/>
            </p:cNvSpPr>
            <p:nvPr/>
          </p:nvSpPr>
          <p:spPr bwMode="auto">
            <a:xfrm>
              <a:off x="5228" y="1717"/>
              <a:ext cx="244" cy="245"/>
            </a:xfrm>
            <a:custGeom>
              <a:avLst/>
              <a:gdLst>
                <a:gd name="T0" fmla="*/ 48 w 256"/>
                <a:gd name="T1" fmla="*/ 216 h 256"/>
                <a:gd name="T2" fmla="*/ 86 w 256"/>
                <a:gd name="T3" fmla="*/ 197 h 256"/>
                <a:gd name="T4" fmla="*/ 152 w 256"/>
                <a:gd name="T5" fmla="*/ 222 h 256"/>
                <a:gd name="T6" fmla="*/ 192 w 256"/>
                <a:gd name="T7" fmla="*/ 256 h 256"/>
                <a:gd name="T8" fmla="*/ 232 w 256"/>
                <a:gd name="T9" fmla="*/ 216 h 256"/>
                <a:gd name="T10" fmla="*/ 192 w 256"/>
                <a:gd name="T11" fmla="*/ 176 h 256"/>
                <a:gd name="T12" fmla="*/ 154 w 256"/>
                <a:gd name="T13" fmla="*/ 205 h 256"/>
                <a:gd name="T14" fmla="*/ 94 w 256"/>
                <a:gd name="T15" fmla="*/ 183 h 256"/>
                <a:gd name="T16" fmla="*/ 96 w 256"/>
                <a:gd name="T17" fmla="*/ 168 h 256"/>
                <a:gd name="T18" fmla="*/ 88 w 256"/>
                <a:gd name="T19" fmla="*/ 141 h 256"/>
                <a:gd name="T20" fmla="*/ 161 w 256"/>
                <a:gd name="T21" fmla="*/ 96 h 256"/>
                <a:gd name="T22" fmla="*/ 200 w 256"/>
                <a:gd name="T23" fmla="*/ 112 h 256"/>
                <a:gd name="T24" fmla="*/ 256 w 256"/>
                <a:gd name="T25" fmla="*/ 56 h 256"/>
                <a:gd name="T26" fmla="*/ 200 w 256"/>
                <a:gd name="T27" fmla="*/ 0 h 256"/>
                <a:gd name="T28" fmla="*/ 144 w 256"/>
                <a:gd name="T29" fmla="*/ 56 h 256"/>
                <a:gd name="T30" fmla="*/ 151 w 256"/>
                <a:gd name="T31" fmla="*/ 84 h 256"/>
                <a:gd name="T32" fmla="*/ 76 w 256"/>
                <a:gd name="T33" fmla="*/ 129 h 256"/>
                <a:gd name="T34" fmla="*/ 48 w 256"/>
                <a:gd name="T35" fmla="*/ 120 h 256"/>
                <a:gd name="T36" fmla="*/ 0 w 256"/>
                <a:gd name="T37" fmla="*/ 168 h 256"/>
                <a:gd name="T38" fmla="*/ 48 w 256"/>
                <a:gd name="T39" fmla="*/ 216 h 256"/>
                <a:gd name="T40" fmla="*/ 192 w 256"/>
                <a:gd name="T41" fmla="*/ 192 h 256"/>
                <a:gd name="T42" fmla="*/ 216 w 256"/>
                <a:gd name="T43" fmla="*/ 216 h 256"/>
                <a:gd name="T44" fmla="*/ 192 w 256"/>
                <a:gd name="T45" fmla="*/ 240 h 256"/>
                <a:gd name="T46" fmla="*/ 168 w 256"/>
                <a:gd name="T47" fmla="*/ 216 h 256"/>
                <a:gd name="T48" fmla="*/ 192 w 256"/>
                <a:gd name="T49" fmla="*/ 192 h 256"/>
                <a:gd name="T50" fmla="*/ 200 w 256"/>
                <a:gd name="T51" fmla="*/ 16 h 256"/>
                <a:gd name="T52" fmla="*/ 240 w 256"/>
                <a:gd name="T53" fmla="*/ 56 h 256"/>
                <a:gd name="T54" fmla="*/ 200 w 256"/>
                <a:gd name="T55" fmla="*/ 96 h 256"/>
                <a:gd name="T56" fmla="*/ 160 w 256"/>
                <a:gd name="T57" fmla="*/ 56 h 256"/>
                <a:gd name="T58" fmla="*/ 200 w 256"/>
                <a:gd name="T59" fmla="*/ 16 h 256"/>
                <a:gd name="T60" fmla="*/ 48 w 256"/>
                <a:gd name="T61" fmla="*/ 136 h 256"/>
                <a:gd name="T62" fmla="*/ 80 w 256"/>
                <a:gd name="T63" fmla="*/ 168 h 256"/>
                <a:gd name="T64" fmla="*/ 48 w 256"/>
                <a:gd name="T65" fmla="*/ 200 h 256"/>
                <a:gd name="T66" fmla="*/ 16 w 256"/>
                <a:gd name="T67" fmla="*/ 168 h 256"/>
                <a:gd name="T68" fmla="*/ 48 w 256"/>
                <a:gd name="T69" fmla="*/ 1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56">
                  <a:moveTo>
                    <a:pt x="48" y="216"/>
                  </a:moveTo>
                  <a:cubicBezTo>
                    <a:pt x="63" y="216"/>
                    <a:pt x="77" y="209"/>
                    <a:pt x="86" y="197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5" y="241"/>
                    <a:pt x="172" y="256"/>
                    <a:pt x="192" y="256"/>
                  </a:cubicBezTo>
                  <a:cubicBezTo>
                    <a:pt x="214" y="256"/>
                    <a:pt x="232" y="238"/>
                    <a:pt x="232" y="216"/>
                  </a:cubicBezTo>
                  <a:cubicBezTo>
                    <a:pt x="232" y="194"/>
                    <a:pt x="214" y="176"/>
                    <a:pt x="192" y="176"/>
                  </a:cubicBezTo>
                  <a:cubicBezTo>
                    <a:pt x="174" y="176"/>
                    <a:pt x="158" y="188"/>
                    <a:pt x="154" y="20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78"/>
                    <a:pt x="96" y="173"/>
                    <a:pt x="96" y="168"/>
                  </a:cubicBezTo>
                  <a:cubicBezTo>
                    <a:pt x="96" y="158"/>
                    <a:pt x="93" y="149"/>
                    <a:pt x="88" y="141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71" y="106"/>
                    <a:pt x="185" y="112"/>
                    <a:pt x="200" y="112"/>
                  </a:cubicBezTo>
                  <a:cubicBezTo>
                    <a:pt x="231" y="112"/>
                    <a:pt x="256" y="87"/>
                    <a:pt x="256" y="56"/>
                  </a:cubicBezTo>
                  <a:cubicBezTo>
                    <a:pt x="256" y="25"/>
                    <a:pt x="231" y="0"/>
                    <a:pt x="200" y="0"/>
                  </a:cubicBezTo>
                  <a:cubicBezTo>
                    <a:pt x="169" y="0"/>
                    <a:pt x="144" y="25"/>
                    <a:pt x="144" y="56"/>
                  </a:cubicBezTo>
                  <a:cubicBezTo>
                    <a:pt x="144" y="66"/>
                    <a:pt x="147" y="76"/>
                    <a:pt x="151" y="84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68" y="123"/>
                    <a:pt x="58" y="120"/>
                    <a:pt x="48" y="120"/>
                  </a:cubicBezTo>
                  <a:cubicBezTo>
                    <a:pt x="22" y="120"/>
                    <a:pt x="0" y="142"/>
                    <a:pt x="0" y="168"/>
                  </a:cubicBezTo>
                  <a:cubicBezTo>
                    <a:pt x="0" y="194"/>
                    <a:pt x="22" y="216"/>
                    <a:pt x="48" y="216"/>
                  </a:cubicBezTo>
                  <a:close/>
                  <a:moveTo>
                    <a:pt x="192" y="192"/>
                  </a:moveTo>
                  <a:cubicBezTo>
                    <a:pt x="205" y="192"/>
                    <a:pt x="216" y="203"/>
                    <a:pt x="216" y="216"/>
                  </a:cubicBezTo>
                  <a:cubicBezTo>
                    <a:pt x="216" y="229"/>
                    <a:pt x="205" y="240"/>
                    <a:pt x="192" y="240"/>
                  </a:cubicBezTo>
                  <a:cubicBezTo>
                    <a:pt x="179" y="240"/>
                    <a:pt x="168" y="229"/>
                    <a:pt x="168" y="216"/>
                  </a:cubicBezTo>
                  <a:cubicBezTo>
                    <a:pt x="168" y="203"/>
                    <a:pt x="179" y="192"/>
                    <a:pt x="192" y="192"/>
                  </a:cubicBezTo>
                  <a:close/>
                  <a:moveTo>
                    <a:pt x="200" y="16"/>
                  </a:moveTo>
                  <a:cubicBezTo>
                    <a:pt x="222" y="16"/>
                    <a:pt x="240" y="34"/>
                    <a:pt x="240" y="56"/>
                  </a:cubicBezTo>
                  <a:cubicBezTo>
                    <a:pt x="240" y="78"/>
                    <a:pt x="222" y="96"/>
                    <a:pt x="200" y="96"/>
                  </a:cubicBezTo>
                  <a:cubicBezTo>
                    <a:pt x="178" y="96"/>
                    <a:pt x="160" y="78"/>
                    <a:pt x="160" y="56"/>
                  </a:cubicBezTo>
                  <a:cubicBezTo>
                    <a:pt x="160" y="34"/>
                    <a:pt x="178" y="16"/>
                    <a:pt x="200" y="16"/>
                  </a:cubicBezTo>
                  <a:close/>
                  <a:moveTo>
                    <a:pt x="48" y="136"/>
                  </a:moveTo>
                  <a:cubicBezTo>
                    <a:pt x="66" y="136"/>
                    <a:pt x="80" y="150"/>
                    <a:pt x="80" y="168"/>
                  </a:cubicBezTo>
                  <a:cubicBezTo>
                    <a:pt x="80" y="186"/>
                    <a:pt x="66" y="200"/>
                    <a:pt x="48" y="200"/>
                  </a:cubicBezTo>
                  <a:cubicBezTo>
                    <a:pt x="30" y="200"/>
                    <a:pt x="16" y="186"/>
                    <a:pt x="16" y="168"/>
                  </a:cubicBezTo>
                  <a:cubicBezTo>
                    <a:pt x="16" y="150"/>
                    <a:pt x="30" y="136"/>
                    <a:pt x="48" y="1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2780" name="Group 125"/>
          <p:cNvGrpSpPr>
            <a:grpSpLocks noChangeAspect="1"/>
          </p:cNvGrpSpPr>
          <p:nvPr/>
        </p:nvGrpSpPr>
        <p:grpSpPr bwMode="auto">
          <a:xfrm>
            <a:off x="5003800" y="2787650"/>
            <a:ext cx="314325" cy="387350"/>
            <a:chOff x="3101" y="1717"/>
            <a:chExt cx="198" cy="244"/>
          </a:xfrm>
        </p:grpSpPr>
        <p:sp>
          <p:nvSpPr>
            <p:cNvPr id="32785" name="AutoShape 124"/>
            <p:cNvSpPr>
              <a:spLocks noChangeAspect="1" noChangeArrowheads="1" noTextEdit="1"/>
            </p:cNvSpPr>
            <p:nvPr/>
          </p:nvSpPr>
          <p:spPr bwMode="auto">
            <a:xfrm>
              <a:off x="3101" y="1717"/>
              <a:ext cx="1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6"/>
            <p:cNvSpPr>
              <a:spLocks noEditPoints="1"/>
            </p:cNvSpPr>
            <p:nvPr/>
          </p:nvSpPr>
          <p:spPr bwMode="auto">
            <a:xfrm>
              <a:off x="3101" y="1717"/>
              <a:ext cx="199" cy="245"/>
            </a:xfrm>
            <a:custGeom>
              <a:avLst/>
              <a:gdLst>
                <a:gd name="T0" fmla="*/ 32 w 208"/>
                <a:gd name="T1" fmla="*/ 72 h 256"/>
                <a:gd name="T2" fmla="*/ 32 w 208"/>
                <a:gd name="T3" fmla="*/ 128 h 256"/>
                <a:gd name="T4" fmla="*/ 8 w 208"/>
                <a:gd name="T5" fmla="*/ 128 h 256"/>
                <a:gd name="T6" fmla="*/ 0 w 208"/>
                <a:gd name="T7" fmla="*/ 136 h 256"/>
                <a:gd name="T8" fmla="*/ 0 w 208"/>
                <a:gd name="T9" fmla="*/ 248 h 256"/>
                <a:gd name="T10" fmla="*/ 8 w 208"/>
                <a:gd name="T11" fmla="*/ 256 h 256"/>
                <a:gd name="T12" fmla="*/ 200 w 208"/>
                <a:gd name="T13" fmla="*/ 256 h 256"/>
                <a:gd name="T14" fmla="*/ 208 w 208"/>
                <a:gd name="T15" fmla="*/ 248 h 256"/>
                <a:gd name="T16" fmla="*/ 208 w 208"/>
                <a:gd name="T17" fmla="*/ 136 h 256"/>
                <a:gd name="T18" fmla="*/ 200 w 208"/>
                <a:gd name="T19" fmla="*/ 128 h 256"/>
                <a:gd name="T20" fmla="*/ 176 w 208"/>
                <a:gd name="T21" fmla="*/ 128 h 256"/>
                <a:gd name="T22" fmla="*/ 176 w 208"/>
                <a:gd name="T23" fmla="*/ 72 h 256"/>
                <a:gd name="T24" fmla="*/ 104 w 208"/>
                <a:gd name="T25" fmla="*/ 0 h 256"/>
                <a:gd name="T26" fmla="*/ 32 w 208"/>
                <a:gd name="T27" fmla="*/ 72 h 256"/>
                <a:gd name="T28" fmla="*/ 192 w 208"/>
                <a:gd name="T29" fmla="*/ 240 h 256"/>
                <a:gd name="T30" fmla="*/ 16 w 208"/>
                <a:gd name="T31" fmla="*/ 240 h 256"/>
                <a:gd name="T32" fmla="*/ 16 w 208"/>
                <a:gd name="T33" fmla="*/ 144 h 256"/>
                <a:gd name="T34" fmla="*/ 192 w 208"/>
                <a:gd name="T35" fmla="*/ 144 h 256"/>
                <a:gd name="T36" fmla="*/ 192 w 208"/>
                <a:gd name="T37" fmla="*/ 240 h 256"/>
                <a:gd name="T38" fmla="*/ 104 w 208"/>
                <a:gd name="T39" fmla="*/ 16 h 256"/>
                <a:gd name="T40" fmla="*/ 160 w 208"/>
                <a:gd name="T41" fmla="*/ 72 h 256"/>
                <a:gd name="T42" fmla="*/ 160 w 208"/>
                <a:gd name="T43" fmla="*/ 128 h 256"/>
                <a:gd name="T44" fmla="*/ 48 w 208"/>
                <a:gd name="T45" fmla="*/ 128 h 256"/>
                <a:gd name="T46" fmla="*/ 48 w 208"/>
                <a:gd name="T47" fmla="*/ 72 h 256"/>
                <a:gd name="T48" fmla="*/ 104 w 208"/>
                <a:gd name="T49" fmla="*/ 1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256">
                  <a:moveTo>
                    <a:pt x="32" y="72"/>
                  </a:moveTo>
                  <a:cubicBezTo>
                    <a:pt x="32" y="128"/>
                    <a:pt x="32" y="128"/>
                    <a:pt x="32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32"/>
                    <a:pt x="0" y="13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00" y="256"/>
                    <a:pt x="200" y="256"/>
                    <a:pt x="200" y="256"/>
                  </a:cubicBezTo>
                  <a:cubicBezTo>
                    <a:pt x="204" y="256"/>
                    <a:pt x="208" y="252"/>
                    <a:pt x="208" y="24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8" y="132"/>
                    <a:pt x="204" y="128"/>
                    <a:pt x="200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32"/>
                    <a:pt x="144" y="0"/>
                    <a:pt x="104" y="0"/>
                  </a:cubicBezTo>
                  <a:cubicBezTo>
                    <a:pt x="64" y="0"/>
                    <a:pt x="32" y="32"/>
                    <a:pt x="32" y="72"/>
                  </a:cubicBezTo>
                  <a:close/>
                  <a:moveTo>
                    <a:pt x="192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92" y="240"/>
                  </a:lnTo>
                  <a:close/>
                  <a:moveTo>
                    <a:pt x="104" y="16"/>
                  </a:moveTo>
                  <a:cubicBezTo>
                    <a:pt x="135" y="16"/>
                    <a:pt x="160" y="41"/>
                    <a:pt x="160" y="7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41"/>
                    <a:pt x="73" y="16"/>
                    <a:pt x="104" y="1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87" name="Freeform 127"/>
            <p:cNvSpPr>
              <a:spLocks noEditPoints="1"/>
            </p:cNvSpPr>
            <p:nvPr/>
          </p:nvSpPr>
          <p:spPr bwMode="auto">
            <a:xfrm>
              <a:off x="3178" y="1870"/>
              <a:ext cx="45" cy="61"/>
            </a:xfrm>
            <a:custGeom>
              <a:avLst/>
              <a:gdLst>
                <a:gd name="T0" fmla="*/ 24 w 48"/>
                <a:gd name="T1" fmla="*/ 0 h 64"/>
                <a:gd name="T2" fmla="*/ 0 w 48"/>
                <a:gd name="T3" fmla="*/ 24 h 64"/>
                <a:gd name="T4" fmla="*/ 16 w 48"/>
                <a:gd name="T5" fmla="*/ 47 h 64"/>
                <a:gd name="T6" fmla="*/ 16 w 48"/>
                <a:gd name="T7" fmla="*/ 56 h 64"/>
                <a:gd name="T8" fmla="*/ 24 w 48"/>
                <a:gd name="T9" fmla="*/ 64 h 64"/>
                <a:gd name="T10" fmla="*/ 32 w 48"/>
                <a:gd name="T11" fmla="*/ 56 h 64"/>
                <a:gd name="T12" fmla="*/ 32 w 48"/>
                <a:gd name="T13" fmla="*/ 47 h 64"/>
                <a:gd name="T14" fmla="*/ 48 w 48"/>
                <a:gd name="T15" fmla="*/ 24 h 64"/>
                <a:gd name="T16" fmla="*/ 24 w 48"/>
                <a:gd name="T17" fmla="*/ 0 h 64"/>
                <a:gd name="T18" fmla="*/ 24 w 48"/>
                <a:gd name="T19" fmla="*/ 32 h 64"/>
                <a:gd name="T20" fmla="*/ 16 w 48"/>
                <a:gd name="T21" fmla="*/ 24 h 64"/>
                <a:gd name="T22" fmla="*/ 24 w 48"/>
                <a:gd name="T23" fmla="*/ 16 h 64"/>
                <a:gd name="T24" fmla="*/ 32 w 48"/>
                <a:gd name="T25" fmla="*/ 24 h 64"/>
                <a:gd name="T26" fmla="*/ 24 w 48"/>
                <a:gd name="T2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4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6" y="4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60"/>
                    <a:pt x="20" y="64"/>
                    <a:pt x="24" y="64"/>
                  </a:cubicBezTo>
                  <a:cubicBezTo>
                    <a:pt x="28" y="64"/>
                    <a:pt x="32" y="60"/>
                    <a:pt x="32" y="5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41" y="43"/>
                    <a:pt x="48" y="3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32781" name="Group 253"/>
          <p:cNvGrpSpPr>
            <a:grpSpLocks noChangeAspect="1"/>
          </p:cNvGrpSpPr>
          <p:nvPr/>
        </p:nvGrpSpPr>
        <p:grpSpPr bwMode="auto">
          <a:xfrm>
            <a:off x="1258888" y="3795713"/>
            <a:ext cx="292100" cy="387350"/>
            <a:chOff x="3108" y="2645"/>
            <a:chExt cx="184" cy="244"/>
          </a:xfrm>
        </p:grpSpPr>
        <p:sp>
          <p:nvSpPr>
            <p:cNvPr id="32782" name="AutoShape 252"/>
            <p:cNvSpPr>
              <a:spLocks noChangeAspect="1" noChangeArrowheads="1" noTextEdit="1"/>
            </p:cNvSpPr>
            <p:nvPr/>
          </p:nvSpPr>
          <p:spPr bwMode="auto">
            <a:xfrm>
              <a:off x="3108" y="2645"/>
              <a:ext cx="18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4"/>
            <p:cNvSpPr>
              <a:spLocks noEditPoints="1"/>
            </p:cNvSpPr>
            <p:nvPr/>
          </p:nvSpPr>
          <p:spPr bwMode="auto">
            <a:xfrm>
              <a:off x="3107" y="2645"/>
              <a:ext cx="184" cy="245"/>
            </a:xfrm>
            <a:custGeom>
              <a:avLst/>
              <a:gdLst>
                <a:gd name="T0" fmla="*/ 184 w 192"/>
                <a:gd name="T1" fmla="*/ 256 h 256"/>
                <a:gd name="T2" fmla="*/ 192 w 192"/>
                <a:gd name="T3" fmla="*/ 248 h 256"/>
                <a:gd name="T4" fmla="*/ 192 w 192"/>
                <a:gd name="T5" fmla="*/ 32 h 256"/>
                <a:gd name="T6" fmla="*/ 184 w 192"/>
                <a:gd name="T7" fmla="*/ 24 h 256"/>
                <a:gd name="T8" fmla="*/ 145 w 192"/>
                <a:gd name="T9" fmla="*/ 24 h 256"/>
                <a:gd name="T10" fmla="*/ 135 w 192"/>
                <a:gd name="T11" fmla="*/ 4 h 256"/>
                <a:gd name="T12" fmla="*/ 128 w 192"/>
                <a:gd name="T13" fmla="*/ 0 h 256"/>
                <a:gd name="T14" fmla="*/ 64 w 192"/>
                <a:gd name="T15" fmla="*/ 0 h 256"/>
                <a:gd name="T16" fmla="*/ 57 w 192"/>
                <a:gd name="T17" fmla="*/ 4 h 256"/>
                <a:gd name="T18" fmla="*/ 47 w 192"/>
                <a:gd name="T19" fmla="*/ 24 h 256"/>
                <a:gd name="T20" fmla="*/ 8 w 192"/>
                <a:gd name="T21" fmla="*/ 24 h 256"/>
                <a:gd name="T22" fmla="*/ 0 w 192"/>
                <a:gd name="T23" fmla="*/ 32 h 256"/>
                <a:gd name="T24" fmla="*/ 0 w 192"/>
                <a:gd name="T25" fmla="*/ 248 h 256"/>
                <a:gd name="T26" fmla="*/ 8 w 192"/>
                <a:gd name="T27" fmla="*/ 256 h 256"/>
                <a:gd name="T28" fmla="*/ 184 w 192"/>
                <a:gd name="T29" fmla="*/ 256 h 256"/>
                <a:gd name="T30" fmla="*/ 69 w 192"/>
                <a:gd name="T31" fmla="*/ 16 h 256"/>
                <a:gd name="T32" fmla="*/ 123 w 192"/>
                <a:gd name="T33" fmla="*/ 16 h 256"/>
                <a:gd name="T34" fmla="*/ 139 w 192"/>
                <a:gd name="T35" fmla="*/ 48 h 256"/>
                <a:gd name="T36" fmla="*/ 53 w 192"/>
                <a:gd name="T37" fmla="*/ 48 h 256"/>
                <a:gd name="T38" fmla="*/ 69 w 192"/>
                <a:gd name="T39" fmla="*/ 16 h 256"/>
                <a:gd name="T40" fmla="*/ 16 w 192"/>
                <a:gd name="T41" fmla="*/ 40 h 256"/>
                <a:gd name="T42" fmla="*/ 39 w 192"/>
                <a:gd name="T43" fmla="*/ 40 h 256"/>
                <a:gd name="T44" fmla="*/ 33 w 192"/>
                <a:gd name="T45" fmla="*/ 52 h 256"/>
                <a:gd name="T46" fmla="*/ 33 w 192"/>
                <a:gd name="T47" fmla="*/ 60 h 256"/>
                <a:gd name="T48" fmla="*/ 40 w 192"/>
                <a:gd name="T49" fmla="*/ 64 h 256"/>
                <a:gd name="T50" fmla="*/ 152 w 192"/>
                <a:gd name="T51" fmla="*/ 64 h 256"/>
                <a:gd name="T52" fmla="*/ 152 w 192"/>
                <a:gd name="T53" fmla="*/ 64 h 256"/>
                <a:gd name="T54" fmla="*/ 160 w 192"/>
                <a:gd name="T55" fmla="*/ 56 h 256"/>
                <a:gd name="T56" fmla="*/ 159 w 192"/>
                <a:gd name="T57" fmla="*/ 51 h 256"/>
                <a:gd name="T58" fmla="*/ 153 w 192"/>
                <a:gd name="T59" fmla="*/ 40 h 256"/>
                <a:gd name="T60" fmla="*/ 176 w 192"/>
                <a:gd name="T61" fmla="*/ 40 h 256"/>
                <a:gd name="T62" fmla="*/ 176 w 192"/>
                <a:gd name="T63" fmla="*/ 240 h 256"/>
                <a:gd name="T64" fmla="*/ 16 w 192"/>
                <a:gd name="T65" fmla="*/ 240 h 256"/>
                <a:gd name="T66" fmla="*/ 16 w 192"/>
                <a:gd name="T67" fmla="*/ 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256">
                  <a:moveTo>
                    <a:pt x="184" y="256"/>
                  </a:move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lnTo>
                    <a:pt x="184" y="256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7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  <p:sp>
          <p:nvSpPr>
            <p:cNvPr id="91" name="Freeform 255"/>
            <p:cNvSpPr>
              <a:spLocks/>
            </p:cNvSpPr>
            <p:nvPr/>
          </p:nvSpPr>
          <p:spPr bwMode="auto">
            <a:xfrm>
              <a:off x="3160" y="2751"/>
              <a:ext cx="78" cy="55"/>
            </a:xfrm>
            <a:custGeom>
              <a:avLst/>
              <a:gdLst>
                <a:gd name="T0" fmla="*/ 67 w 82"/>
                <a:gd name="T1" fmla="*/ 3 h 57"/>
                <a:gd name="T2" fmla="*/ 33 w 82"/>
                <a:gd name="T3" fmla="*/ 38 h 57"/>
                <a:gd name="T4" fmla="*/ 15 w 82"/>
                <a:gd name="T5" fmla="*/ 19 h 57"/>
                <a:gd name="T6" fmla="*/ 3 w 82"/>
                <a:gd name="T7" fmla="*/ 19 h 57"/>
                <a:gd name="T8" fmla="*/ 3 w 82"/>
                <a:gd name="T9" fmla="*/ 31 h 57"/>
                <a:gd name="T10" fmla="*/ 27 w 82"/>
                <a:gd name="T11" fmla="*/ 55 h 57"/>
                <a:gd name="T12" fmla="*/ 33 w 82"/>
                <a:gd name="T13" fmla="*/ 57 h 57"/>
                <a:gd name="T14" fmla="*/ 39 w 82"/>
                <a:gd name="T15" fmla="*/ 55 h 57"/>
                <a:gd name="T16" fmla="*/ 79 w 82"/>
                <a:gd name="T17" fmla="*/ 15 h 57"/>
                <a:gd name="T18" fmla="*/ 79 w 82"/>
                <a:gd name="T19" fmla="*/ 3 h 57"/>
                <a:gd name="T20" fmla="*/ 67 w 82"/>
                <a:gd name="T21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7">
                  <a:moveTo>
                    <a:pt x="67" y="3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2" y="16"/>
                    <a:pt x="6" y="16"/>
                    <a:pt x="3" y="19"/>
                  </a:cubicBezTo>
                  <a:cubicBezTo>
                    <a:pt x="0" y="22"/>
                    <a:pt x="0" y="28"/>
                    <a:pt x="3" y="3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6"/>
                    <a:pt x="31" y="57"/>
                    <a:pt x="33" y="57"/>
                  </a:cubicBezTo>
                  <a:cubicBezTo>
                    <a:pt x="35" y="57"/>
                    <a:pt x="37" y="56"/>
                    <a:pt x="39" y="5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2" y="12"/>
                    <a:pt x="82" y="6"/>
                    <a:pt x="79" y="3"/>
                  </a:cubicBezTo>
                  <a:cubicBezTo>
                    <a:pt x="76" y="0"/>
                    <a:pt x="70" y="0"/>
                    <a:pt x="67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新細明體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Our Architecture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2001" y="1990725"/>
            <a:ext cx="801687" cy="185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Ha Proxy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15938" y="1990725"/>
            <a:ext cx="1079500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Listener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7526" y="2530475"/>
            <a:ext cx="1081087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Listener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15938" y="3008312"/>
            <a:ext cx="10795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Listener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15938" y="3484562"/>
            <a:ext cx="10795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Listener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1338" y="1990725"/>
            <a:ext cx="1439863" cy="185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Kafka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67101" y="3332162"/>
            <a:ext cx="1081087" cy="61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Log Engine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484363" y="4006850"/>
            <a:ext cx="1366838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4088" y="1990725"/>
            <a:ext cx="1439863" cy="1387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972663" y="1963737"/>
            <a:ext cx="1178889" cy="185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Play server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64088" y="4151312"/>
            <a:ext cx="1439863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Curator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64088" y="4583112"/>
            <a:ext cx="1439863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Hot/Cold </a:t>
            </a:r>
            <a:r>
              <a:rPr lang="en-US" dirty="0"/>
              <a:t>migration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067101" y="4079875"/>
            <a:ext cx="1081087" cy="28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DLQ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48600" y="3933952"/>
            <a:ext cx="1295400" cy="50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Alert Engine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053388" y="3439395"/>
            <a:ext cx="1090612" cy="3270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427538" y="1203325"/>
            <a:ext cx="3960886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Monitoring: ELK</a:t>
            </a:r>
            <a:r>
              <a:rPr lang="en-US"/>
              <a:t>, </a:t>
            </a:r>
            <a:r>
              <a:rPr lang="en-US" smtClean="0"/>
              <a:t>Graphite, </a:t>
            </a:r>
            <a:r>
              <a:rPr lang="en-US" dirty="0" err="1"/>
              <a:t>Nagios</a:t>
            </a:r>
            <a:r>
              <a:rPr lang="en-US" dirty="0"/>
              <a:t> etc.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64088" y="3484562"/>
            <a:ext cx="1439863" cy="52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Shard optimizer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67101" y="2006600"/>
            <a:ext cx="1081087" cy="120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Log Engine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67101" y="2854325"/>
            <a:ext cx="1081087" cy="3603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Logstash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631112" y="4526781"/>
            <a:ext cx="1512888" cy="41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API Gateway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06345" y="1995488"/>
            <a:ext cx="1019249" cy="185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smtClean="0"/>
              <a:t>Cluster </a:t>
            </a:r>
            <a:r>
              <a:rPr lang="en-US" dirty="0" err="1" smtClean="0"/>
              <a:t>Protec-tion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94063" y="1203325"/>
            <a:ext cx="2555875" cy="25542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K" alt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44925" y="1565275"/>
            <a:ext cx="1252538" cy="1646238"/>
            <a:chOff x="3845492" y="1565023"/>
            <a:chExt cx="1252988" cy="1646730"/>
          </a:xfrm>
        </p:grpSpPr>
        <p:sp>
          <p:nvSpPr>
            <p:cNvPr id="35846" name="TextBox 29"/>
            <p:cNvSpPr txBox="1">
              <a:spLocks noChangeArrowheads="1"/>
            </p:cNvSpPr>
            <p:nvPr/>
          </p:nvSpPr>
          <p:spPr bwMode="auto">
            <a:xfrm>
              <a:off x="3845492" y="1765108"/>
              <a:ext cx="185805" cy="1446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8800">
                <a:solidFill>
                  <a:srgbClr val="F2F2F2"/>
                </a:solidFill>
                <a:latin typeface="Matthan Sans" charset="0"/>
                <a:ea typeface="新細明體" charset="0"/>
              </a:endParaRPr>
            </a:p>
          </p:txBody>
        </p:sp>
        <p:sp>
          <p:nvSpPr>
            <p:cNvPr id="35847" name="TextBox 7"/>
            <p:cNvSpPr txBox="1">
              <a:spLocks noChangeArrowheads="1"/>
            </p:cNvSpPr>
            <p:nvPr/>
          </p:nvSpPr>
          <p:spPr bwMode="auto">
            <a:xfrm>
              <a:off x="3880430" y="1565023"/>
              <a:ext cx="184216" cy="70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4000">
                <a:solidFill>
                  <a:srgbClr val="F2F2F2"/>
                </a:solidFill>
                <a:latin typeface="Matthan Sans" charset="0"/>
                <a:ea typeface="新細明體" charset="0"/>
              </a:endParaRPr>
            </a:p>
          </p:txBody>
        </p:sp>
        <p:sp>
          <p:nvSpPr>
            <p:cNvPr id="35848" name="TextBox 30"/>
            <p:cNvSpPr txBox="1">
              <a:spLocks noChangeArrowheads="1"/>
            </p:cNvSpPr>
            <p:nvPr/>
          </p:nvSpPr>
          <p:spPr bwMode="auto">
            <a:xfrm>
              <a:off x="4212337" y="2211329"/>
              <a:ext cx="886143" cy="58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>
                  <a:solidFill>
                    <a:srgbClr val="F2F2F2"/>
                  </a:solidFill>
                  <a:latin typeface="Matthan Sans" charset="0"/>
                  <a:ea typeface="新細明體" charset="0"/>
                </a:rPr>
                <a:t>Demo</a:t>
              </a:r>
              <a:endParaRPr lang="zh-HK" altLang="en-US">
                <a:solidFill>
                  <a:srgbClr val="F2F2F2"/>
                </a:solidFill>
                <a:latin typeface="Matthan Sans" charset="0"/>
                <a:ea typeface="新細明體" charset="0"/>
              </a:endParaRPr>
            </a:p>
          </p:txBody>
        </p:sp>
      </p:grpSp>
      <p:grpSp>
        <p:nvGrpSpPr>
          <p:cNvPr id="33" name="Group 205"/>
          <p:cNvGrpSpPr>
            <a:grpSpLocks noChangeAspect="1"/>
          </p:cNvGrpSpPr>
          <p:nvPr/>
        </p:nvGrpSpPr>
        <p:grpSpPr bwMode="auto">
          <a:xfrm>
            <a:off x="5705475" y="3171825"/>
            <a:ext cx="371475" cy="425450"/>
            <a:chOff x="3119" y="2152"/>
            <a:chExt cx="216" cy="247"/>
          </a:xfrm>
        </p:grpSpPr>
        <p:sp>
          <p:nvSpPr>
            <p:cNvPr id="35844" name="AutoShape 204"/>
            <p:cNvSpPr>
              <a:spLocks noChangeAspect="1" noChangeArrowheads="1" noTextEdit="1"/>
            </p:cNvSpPr>
            <p:nvPr/>
          </p:nvSpPr>
          <p:spPr bwMode="auto">
            <a:xfrm>
              <a:off x="3119" y="2152"/>
              <a:ext cx="21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6"/>
            <p:cNvSpPr>
              <a:spLocks noEditPoints="1"/>
            </p:cNvSpPr>
            <p:nvPr/>
          </p:nvSpPr>
          <p:spPr bwMode="auto">
            <a:xfrm>
              <a:off x="3118" y="2152"/>
              <a:ext cx="217" cy="246"/>
            </a:xfrm>
            <a:custGeom>
              <a:avLst/>
              <a:gdLst>
                <a:gd name="T0" fmla="*/ 1 w 226"/>
                <a:gd name="T1" fmla="*/ 34 h 257"/>
                <a:gd name="T2" fmla="*/ 4 w 226"/>
                <a:gd name="T3" fmla="*/ 43 h 257"/>
                <a:gd name="T4" fmla="*/ 105 w 226"/>
                <a:gd name="T5" fmla="*/ 129 h 257"/>
                <a:gd name="T6" fmla="*/ 105 w 226"/>
                <a:gd name="T7" fmla="*/ 241 h 257"/>
                <a:gd name="T8" fmla="*/ 61 w 226"/>
                <a:gd name="T9" fmla="*/ 241 h 257"/>
                <a:gd name="T10" fmla="*/ 53 w 226"/>
                <a:gd name="T11" fmla="*/ 249 h 257"/>
                <a:gd name="T12" fmla="*/ 61 w 226"/>
                <a:gd name="T13" fmla="*/ 257 h 257"/>
                <a:gd name="T14" fmla="*/ 165 w 226"/>
                <a:gd name="T15" fmla="*/ 257 h 257"/>
                <a:gd name="T16" fmla="*/ 173 w 226"/>
                <a:gd name="T17" fmla="*/ 249 h 257"/>
                <a:gd name="T18" fmla="*/ 165 w 226"/>
                <a:gd name="T19" fmla="*/ 241 h 257"/>
                <a:gd name="T20" fmla="*/ 121 w 226"/>
                <a:gd name="T21" fmla="*/ 241 h 257"/>
                <a:gd name="T22" fmla="*/ 121 w 226"/>
                <a:gd name="T23" fmla="*/ 129 h 257"/>
                <a:gd name="T24" fmla="*/ 222 w 226"/>
                <a:gd name="T25" fmla="*/ 43 h 257"/>
                <a:gd name="T26" fmla="*/ 225 w 226"/>
                <a:gd name="T27" fmla="*/ 34 h 257"/>
                <a:gd name="T28" fmla="*/ 217 w 226"/>
                <a:gd name="T29" fmla="*/ 29 h 257"/>
                <a:gd name="T30" fmla="*/ 160 w 226"/>
                <a:gd name="T31" fmla="*/ 29 h 257"/>
                <a:gd name="T32" fmla="*/ 175 w 226"/>
                <a:gd name="T33" fmla="*/ 15 h 257"/>
                <a:gd name="T34" fmla="*/ 175 w 226"/>
                <a:gd name="T35" fmla="*/ 3 h 257"/>
                <a:gd name="T36" fmla="*/ 163 w 226"/>
                <a:gd name="T37" fmla="*/ 3 h 257"/>
                <a:gd name="T38" fmla="*/ 139 w 226"/>
                <a:gd name="T39" fmla="*/ 27 h 257"/>
                <a:gd name="T40" fmla="*/ 138 w 226"/>
                <a:gd name="T41" fmla="*/ 29 h 257"/>
                <a:gd name="T42" fmla="*/ 9 w 226"/>
                <a:gd name="T43" fmla="*/ 29 h 257"/>
                <a:gd name="T44" fmla="*/ 1 w 226"/>
                <a:gd name="T45" fmla="*/ 34 h 257"/>
                <a:gd name="T46" fmla="*/ 195 w 226"/>
                <a:gd name="T47" fmla="*/ 45 h 257"/>
                <a:gd name="T48" fmla="*/ 113 w 226"/>
                <a:gd name="T49" fmla="*/ 115 h 257"/>
                <a:gd name="T50" fmla="*/ 31 w 226"/>
                <a:gd name="T51" fmla="*/ 45 h 257"/>
                <a:gd name="T52" fmla="*/ 195 w 226"/>
                <a:gd name="T53" fmla="*/ 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257">
                  <a:moveTo>
                    <a:pt x="1" y="34"/>
                  </a:moveTo>
                  <a:cubicBezTo>
                    <a:pt x="0" y="37"/>
                    <a:pt x="1" y="41"/>
                    <a:pt x="4" y="4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241"/>
                    <a:pt x="105" y="241"/>
                    <a:pt x="105" y="241"/>
                  </a:cubicBezTo>
                  <a:cubicBezTo>
                    <a:pt x="61" y="241"/>
                    <a:pt x="61" y="241"/>
                    <a:pt x="61" y="241"/>
                  </a:cubicBezTo>
                  <a:cubicBezTo>
                    <a:pt x="57" y="241"/>
                    <a:pt x="53" y="245"/>
                    <a:pt x="53" y="249"/>
                  </a:cubicBezTo>
                  <a:cubicBezTo>
                    <a:pt x="53" y="253"/>
                    <a:pt x="57" y="257"/>
                    <a:pt x="61" y="257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69" y="257"/>
                    <a:pt x="173" y="253"/>
                    <a:pt x="173" y="249"/>
                  </a:cubicBezTo>
                  <a:cubicBezTo>
                    <a:pt x="173" y="245"/>
                    <a:pt x="169" y="241"/>
                    <a:pt x="165" y="241"/>
                  </a:cubicBezTo>
                  <a:cubicBezTo>
                    <a:pt x="121" y="241"/>
                    <a:pt x="121" y="241"/>
                    <a:pt x="121" y="241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222" y="43"/>
                    <a:pt x="222" y="43"/>
                    <a:pt x="222" y="43"/>
                  </a:cubicBezTo>
                  <a:cubicBezTo>
                    <a:pt x="225" y="41"/>
                    <a:pt x="226" y="37"/>
                    <a:pt x="225" y="34"/>
                  </a:cubicBezTo>
                  <a:cubicBezTo>
                    <a:pt x="223" y="31"/>
                    <a:pt x="220" y="29"/>
                    <a:pt x="217" y="29"/>
                  </a:cubicBezTo>
                  <a:cubicBezTo>
                    <a:pt x="160" y="29"/>
                    <a:pt x="160" y="29"/>
                    <a:pt x="160" y="29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8" y="12"/>
                    <a:pt x="178" y="6"/>
                    <a:pt x="175" y="3"/>
                  </a:cubicBezTo>
                  <a:cubicBezTo>
                    <a:pt x="172" y="0"/>
                    <a:pt x="166" y="0"/>
                    <a:pt x="163" y="3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9" y="28"/>
                    <a:pt x="138" y="28"/>
                    <a:pt x="13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6" y="29"/>
                    <a:pt x="3" y="31"/>
                    <a:pt x="1" y="34"/>
                  </a:cubicBezTo>
                  <a:close/>
                  <a:moveTo>
                    <a:pt x="195" y="45"/>
                  </a:moveTo>
                  <a:cubicBezTo>
                    <a:pt x="113" y="115"/>
                    <a:pt x="113" y="115"/>
                    <a:pt x="113" y="115"/>
                  </a:cubicBezTo>
                  <a:cubicBezTo>
                    <a:pt x="31" y="45"/>
                    <a:pt x="31" y="45"/>
                    <a:pt x="31" y="45"/>
                  </a:cubicBezTo>
                  <a:lnTo>
                    <a:pt x="195" y="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ＭＳ Ｐゴシック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AWS Server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44729"/>
              </p:ext>
            </p:extLst>
          </p:nvPr>
        </p:nvGraphicFramePr>
        <p:xfrm>
          <a:off x="457200" y="1200150"/>
          <a:ext cx="5668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1368152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TB/Day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M1.xlarge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i2.xlarge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C3.8xlarge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C4.2xlarge + 1TB 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>
              <a:defRPr/>
            </a:pPr>
            <a:r>
              <a:rPr lang="en-US" altLang="zh-HK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  <a:ea typeface="+mj-ea"/>
              </a:rPr>
              <a:t>We’re </a:t>
            </a:r>
            <a:r>
              <a:rPr lang="en-US" altLang="zh-HK" sz="4000" dirty="0" smtClean="0">
                <a:solidFill>
                  <a:schemeClr val="accent5"/>
                </a:solidFill>
                <a:latin typeface="Matthan Sans" panose="020B0504060101010101" pitchFamily="34" charset="0"/>
                <a:ea typeface="+mj-ea"/>
              </a:rPr>
              <a:t>Hiring</a:t>
            </a:r>
            <a:endParaRPr lang="zh-HK" altLang="en-US" sz="4000" dirty="0">
              <a:solidFill>
                <a:schemeClr val="accent5"/>
              </a:solidFill>
              <a:latin typeface="Matthan Sans" panose="020B0504060101010101" pitchFamily="34" charset="0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03598"/>
            <a:ext cx="8291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Technical evangelist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Business Development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Marketing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429994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</a:rPr>
              <a:t>jobs@logz.io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30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94063" y="1203325"/>
            <a:ext cx="2555875" cy="25542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K" alt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779838" y="1565275"/>
            <a:ext cx="1597025" cy="1646238"/>
            <a:chOff x="3779912" y="1565023"/>
            <a:chExt cx="1597312" cy="1646730"/>
          </a:xfrm>
        </p:grpSpPr>
        <p:sp>
          <p:nvSpPr>
            <p:cNvPr id="37897" name="TextBox 29"/>
            <p:cNvSpPr txBox="1">
              <a:spLocks noChangeArrowheads="1"/>
            </p:cNvSpPr>
            <p:nvPr/>
          </p:nvSpPr>
          <p:spPr bwMode="auto">
            <a:xfrm>
              <a:off x="3845011" y="1765108"/>
              <a:ext cx="185771" cy="1446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8800">
                <a:solidFill>
                  <a:srgbClr val="F2F2F2"/>
                </a:solidFill>
                <a:latin typeface="Matthan Sans" charset="0"/>
                <a:ea typeface="新細明體" charset="0"/>
              </a:endParaRPr>
            </a:p>
          </p:txBody>
        </p:sp>
        <p:sp>
          <p:nvSpPr>
            <p:cNvPr id="37898" name="TextBox 7"/>
            <p:cNvSpPr txBox="1">
              <a:spLocks noChangeArrowheads="1"/>
            </p:cNvSpPr>
            <p:nvPr/>
          </p:nvSpPr>
          <p:spPr bwMode="auto">
            <a:xfrm>
              <a:off x="3879942" y="1565023"/>
              <a:ext cx="184183" cy="70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4000">
                <a:solidFill>
                  <a:srgbClr val="F2F2F2"/>
                </a:solidFill>
                <a:latin typeface="Matthan Sans" charset="0"/>
                <a:ea typeface="新細明體" charset="0"/>
              </a:endParaRPr>
            </a:p>
          </p:txBody>
        </p:sp>
        <p:sp>
          <p:nvSpPr>
            <p:cNvPr id="37899" name="TextBox 30"/>
            <p:cNvSpPr txBox="1">
              <a:spLocks noChangeArrowheads="1"/>
            </p:cNvSpPr>
            <p:nvPr/>
          </p:nvSpPr>
          <p:spPr bwMode="auto">
            <a:xfrm>
              <a:off x="3779912" y="2211329"/>
              <a:ext cx="1597312" cy="58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  <a:cs typeface="新細明體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>
                  <a:solidFill>
                    <a:srgbClr val="F2F2F2"/>
                  </a:solidFill>
                  <a:latin typeface="Matthan Sans" charset="0"/>
                  <a:ea typeface="新細明體" charset="0"/>
                </a:rPr>
                <a:t>Questions?</a:t>
              </a:r>
              <a:endParaRPr lang="zh-HK" altLang="en-US">
                <a:solidFill>
                  <a:srgbClr val="F2F2F2"/>
                </a:solidFill>
                <a:latin typeface="Matthan Sans" charset="0"/>
                <a:ea typeface="新細明體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72100" y="2868613"/>
            <a:ext cx="1033463" cy="1033462"/>
            <a:chOff x="5372100" y="2868022"/>
            <a:chExt cx="1033930" cy="1033930"/>
          </a:xfrm>
        </p:grpSpPr>
        <p:sp useBgFill="1">
          <p:nvSpPr>
            <p:cNvPr id="36" name="Oval 35"/>
            <p:cNvSpPr/>
            <p:nvPr/>
          </p:nvSpPr>
          <p:spPr>
            <a:xfrm>
              <a:off x="5372100" y="2868022"/>
              <a:ext cx="1033930" cy="1033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5410217" y="2904551"/>
              <a:ext cx="960872" cy="960873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 dirty="0"/>
            </a:p>
          </p:txBody>
        </p:sp>
      </p:grpSp>
      <p:grpSp>
        <p:nvGrpSpPr>
          <p:cNvPr id="33" name="Group 205"/>
          <p:cNvGrpSpPr>
            <a:grpSpLocks noChangeAspect="1"/>
          </p:cNvGrpSpPr>
          <p:nvPr/>
        </p:nvGrpSpPr>
        <p:grpSpPr bwMode="auto">
          <a:xfrm>
            <a:off x="5705475" y="3171825"/>
            <a:ext cx="371475" cy="425450"/>
            <a:chOff x="3119" y="2152"/>
            <a:chExt cx="216" cy="247"/>
          </a:xfrm>
        </p:grpSpPr>
        <p:sp>
          <p:nvSpPr>
            <p:cNvPr id="37893" name="AutoShape 204"/>
            <p:cNvSpPr>
              <a:spLocks noChangeAspect="1" noChangeArrowheads="1" noTextEdit="1"/>
            </p:cNvSpPr>
            <p:nvPr/>
          </p:nvSpPr>
          <p:spPr bwMode="auto">
            <a:xfrm>
              <a:off x="3119" y="2152"/>
              <a:ext cx="21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6"/>
            <p:cNvSpPr>
              <a:spLocks noEditPoints="1"/>
            </p:cNvSpPr>
            <p:nvPr/>
          </p:nvSpPr>
          <p:spPr bwMode="auto">
            <a:xfrm>
              <a:off x="3118" y="2152"/>
              <a:ext cx="217" cy="246"/>
            </a:xfrm>
            <a:custGeom>
              <a:avLst/>
              <a:gdLst>
                <a:gd name="T0" fmla="*/ 1 w 226"/>
                <a:gd name="T1" fmla="*/ 34 h 257"/>
                <a:gd name="T2" fmla="*/ 4 w 226"/>
                <a:gd name="T3" fmla="*/ 43 h 257"/>
                <a:gd name="T4" fmla="*/ 105 w 226"/>
                <a:gd name="T5" fmla="*/ 129 h 257"/>
                <a:gd name="T6" fmla="*/ 105 w 226"/>
                <a:gd name="T7" fmla="*/ 241 h 257"/>
                <a:gd name="T8" fmla="*/ 61 w 226"/>
                <a:gd name="T9" fmla="*/ 241 h 257"/>
                <a:gd name="T10" fmla="*/ 53 w 226"/>
                <a:gd name="T11" fmla="*/ 249 h 257"/>
                <a:gd name="T12" fmla="*/ 61 w 226"/>
                <a:gd name="T13" fmla="*/ 257 h 257"/>
                <a:gd name="T14" fmla="*/ 165 w 226"/>
                <a:gd name="T15" fmla="*/ 257 h 257"/>
                <a:gd name="T16" fmla="*/ 173 w 226"/>
                <a:gd name="T17" fmla="*/ 249 h 257"/>
                <a:gd name="T18" fmla="*/ 165 w 226"/>
                <a:gd name="T19" fmla="*/ 241 h 257"/>
                <a:gd name="T20" fmla="*/ 121 w 226"/>
                <a:gd name="T21" fmla="*/ 241 h 257"/>
                <a:gd name="T22" fmla="*/ 121 w 226"/>
                <a:gd name="T23" fmla="*/ 129 h 257"/>
                <a:gd name="T24" fmla="*/ 222 w 226"/>
                <a:gd name="T25" fmla="*/ 43 h 257"/>
                <a:gd name="T26" fmla="*/ 225 w 226"/>
                <a:gd name="T27" fmla="*/ 34 h 257"/>
                <a:gd name="T28" fmla="*/ 217 w 226"/>
                <a:gd name="T29" fmla="*/ 29 h 257"/>
                <a:gd name="T30" fmla="*/ 160 w 226"/>
                <a:gd name="T31" fmla="*/ 29 h 257"/>
                <a:gd name="T32" fmla="*/ 175 w 226"/>
                <a:gd name="T33" fmla="*/ 15 h 257"/>
                <a:gd name="T34" fmla="*/ 175 w 226"/>
                <a:gd name="T35" fmla="*/ 3 h 257"/>
                <a:gd name="T36" fmla="*/ 163 w 226"/>
                <a:gd name="T37" fmla="*/ 3 h 257"/>
                <a:gd name="T38" fmla="*/ 139 w 226"/>
                <a:gd name="T39" fmla="*/ 27 h 257"/>
                <a:gd name="T40" fmla="*/ 138 w 226"/>
                <a:gd name="T41" fmla="*/ 29 h 257"/>
                <a:gd name="T42" fmla="*/ 9 w 226"/>
                <a:gd name="T43" fmla="*/ 29 h 257"/>
                <a:gd name="T44" fmla="*/ 1 w 226"/>
                <a:gd name="T45" fmla="*/ 34 h 257"/>
                <a:gd name="T46" fmla="*/ 195 w 226"/>
                <a:gd name="T47" fmla="*/ 45 h 257"/>
                <a:gd name="T48" fmla="*/ 113 w 226"/>
                <a:gd name="T49" fmla="*/ 115 h 257"/>
                <a:gd name="T50" fmla="*/ 31 w 226"/>
                <a:gd name="T51" fmla="*/ 45 h 257"/>
                <a:gd name="T52" fmla="*/ 195 w 226"/>
                <a:gd name="T53" fmla="*/ 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6" h="257">
                  <a:moveTo>
                    <a:pt x="1" y="34"/>
                  </a:moveTo>
                  <a:cubicBezTo>
                    <a:pt x="0" y="37"/>
                    <a:pt x="1" y="41"/>
                    <a:pt x="4" y="4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241"/>
                    <a:pt x="105" y="241"/>
                    <a:pt x="105" y="241"/>
                  </a:cubicBezTo>
                  <a:cubicBezTo>
                    <a:pt x="61" y="241"/>
                    <a:pt x="61" y="241"/>
                    <a:pt x="61" y="241"/>
                  </a:cubicBezTo>
                  <a:cubicBezTo>
                    <a:pt x="57" y="241"/>
                    <a:pt x="53" y="245"/>
                    <a:pt x="53" y="249"/>
                  </a:cubicBezTo>
                  <a:cubicBezTo>
                    <a:pt x="53" y="253"/>
                    <a:pt x="57" y="257"/>
                    <a:pt x="61" y="257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69" y="257"/>
                    <a:pt x="173" y="253"/>
                    <a:pt x="173" y="249"/>
                  </a:cubicBezTo>
                  <a:cubicBezTo>
                    <a:pt x="173" y="245"/>
                    <a:pt x="169" y="241"/>
                    <a:pt x="165" y="241"/>
                  </a:cubicBezTo>
                  <a:cubicBezTo>
                    <a:pt x="121" y="241"/>
                    <a:pt x="121" y="241"/>
                    <a:pt x="121" y="241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222" y="43"/>
                    <a:pt x="222" y="43"/>
                    <a:pt x="222" y="43"/>
                  </a:cubicBezTo>
                  <a:cubicBezTo>
                    <a:pt x="225" y="41"/>
                    <a:pt x="226" y="37"/>
                    <a:pt x="225" y="34"/>
                  </a:cubicBezTo>
                  <a:cubicBezTo>
                    <a:pt x="223" y="31"/>
                    <a:pt x="220" y="29"/>
                    <a:pt x="217" y="29"/>
                  </a:cubicBezTo>
                  <a:cubicBezTo>
                    <a:pt x="160" y="29"/>
                    <a:pt x="160" y="29"/>
                    <a:pt x="160" y="29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8" y="12"/>
                    <a:pt x="178" y="6"/>
                    <a:pt x="175" y="3"/>
                  </a:cubicBezTo>
                  <a:cubicBezTo>
                    <a:pt x="172" y="0"/>
                    <a:pt x="166" y="0"/>
                    <a:pt x="163" y="3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9" y="28"/>
                    <a:pt x="138" y="28"/>
                    <a:pt x="13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6" y="29"/>
                    <a:pt x="3" y="31"/>
                    <a:pt x="1" y="34"/>
                  </a:cubicBezTo>
                  <a:close/>
                  <a:moveTo>
                    <a:pt x="195" y="45"/>
                  </a:moveTo>
                  <a:cubicBezTo>
                    <a:pt x="113" y="115"/>
                    <a:pt x="113" y="115"/>
                    <a:pt x="113" y="115"/>
                  </a:cubicBezTo>
                  <a:cubicBezTo>
                    <a:pt x="31" y="45"/>
                    <a:pt x="31" y="45"/>
                    <a:pt x="31" y="45"/>
                  </a:cubicBezTo>
                  <a:lnTo>
                    <a:pt x="195" y="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zh-HK" altLang="en-US">
                <a:ea typeface="ＭＳ Ｐゴシック" charset="0"/>
                <a:cs typeface="新細明體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charset="-128"/>
              </a:rPr>
              <a:t>Why do we need Log analytics?</a:t>
            </a:r>
          </a:p>
          <a:p>
            <a:r>
              <a:rPr lang="en-US" altLang="en-US" dirty="0" smtClean="0">
                <a:ea typeface="ＭＳ Ｐゴシック" charset="-128"/>
              </a:rPr>
              <a:t>Intro </a:t>
            </a:r>
            <a:r>
              <a:rPr lang="en-US" altLang="en-US" dirty="0">
                <a:ea typeface="ＭＳ Ｐゴシック" charset="-128"/>
              </a:rPr>
              <a:t>to ELK</a:t>
            </a:r>
          </a:p>
          <a:p>
            <a:r>
              <a:rPr lang="en-US" altLang="en-US" dirty="0">
                <a:ea typeface="ＭＳ Ｐゴシック" charset="-128"/>
              </a:rPr>
              <a:t>What is </a:t>
            </a:r>
            <a:r>
              <a:rPr lang="en-US" altLang="en-US" dirty="0" err="1">
                <a:ea typeface="ＭＳ Ｐゴシック" charset="-128"/>
              </a:rPr>
              <a:t>Logz.io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Installing ELK on your own</a:t>
            </a:r>
          </a:p>
          <a:p>
            <a:r>
              <a:rPr lang="en-US" altLang="en-US" dirty="0">
                <a:ea typeface="ＭＳ Ｐゴシック" charset="-128"/>
              </a:rPr>
              <a:t>Our Architecture </a:t>
            </a:r>
          </a:p>
          <a:p>
            <a:r>
              <a:rPr lang="en-US" altLang="en-US" dirty="0" smtClean="0">
                <a:ea typeface="ＭＳ Ｐゴシック" charset="-128"/>
              </a:rPr>
              <a:t>EC2 machine comparison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Why do we need Log analytics?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48065" y="1563638"/>
            <a:ext cx="2798473" cy="1008112"/>
            <a:chOff x="3084619" y="1107170"/>
            <a:chExt cx="2712301" cy="977069"/>
          </a:xfrm>
        </p:grpSpPr>
        <p:sp>
          <p:nvSpPr>
            <p:cNvPr id="162" name="TextBox 161"/>
            <p:cNvSpPr txBox="1"/>
            <p:nvPr/>
          </p:nvSpPr>
          <p:spPr>
            <a:xfrm>
              <a:off x="4201270" y="1235372"/>
              <a:ext cx="1595650" cy="68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dirty="0">
                  <a:solidFill>
                    <a:schemeClr val="accent5"/>
                  </a:solidFill>
                  <a:latin typeface="Matthan Sans" panose="020B0504060101010101" pitchFamily="34" charset="0"/>
                </a:rPr>
                <a:t>Werner </a:t>
              </a:r>
              <a:r>
                <a:rPr lang="en-US" altLang="zh-HK" sz="2000" dirty="0" err="1">
                  <a:solidFill>
                    <a:schemeClr val="accent5"/>
                  </a:solidFill>
                  <a:latin typeface="Matthan Sans" panose="020B0504060101010101" pitchFamily="34" charset="0"/>
                </a:rPr>
                <a:t>Vogels</a:t>
              </a:r>
              <a:endParaRPr lang="en-US" altLang="zh-HK" sz="2000" dirty="0">
                <a:solidFill>
                  <a:schemeClr val="accent5"/>
                </a:solidFill>
                <a:latin typeface="Matthan Sans" panose="020B0504060101010101" pitchFamily="34" charset="0"/>
              </a:endParaRPr>
            </a:p>
            <a:p>
              <a:r>
                <a:rPr lang="en-US" sz="2000" dirty="0">
                  <a:solidFill>
                    <a:schemeClr val="accent5"/>
                  </a:solidFill>
                  <a:latin typeface="Matthan Sans" panose="020B0504060101010101" pitchFamily="34" charset="0"/>
                </a:rPr>
                <a:t>AWS CTO</a:t>
              </a:r>
              <a:endParaRPr lang="zh-HK" altLang="en-US" sz="2000" dirty="0">
                <a:solidFill>
                  <a:schemeClr val="accent5"/>
                </a:solidFill>
                <a:latin typeface="Matthan Sans" panose="020B0504060101010101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084619" y="1107170"/>
              <a:ext cx="977069" cy="977069"/>
            </a:xfrm>
            <a:prstGeom prst="ellipse">
              <a:avLst/>
            </a:prstGeom>
            <a:blipFill dpi="0" rotWithShape="0">
              <a:blip r:embed="rId2"/>
              <a:srcRect/>
              <a:tile tx="0" ty="0" sx="25000" sy="25000" flip="none" algn="ctr"/>
            </a:blip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350"/>
            </a:p>
          </p:txBody>
        </p:sp>
      </p:grpSp>
      <p:sp>
        <p:nvSpPr>
          <p:cNvPr id="28" name="Title 2"/>
          <p:cNvSpPr txBox="1">
            <a:spLocks/>
          </p:cNvSpPr>
          <p:nvPr/>
        </p:nvSpPr>
        <p:spPr>
          <a:xfrm>
            <a:off x="1466873" y="233689"/>
            <a:ext cx="630909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</a:rPr>
              <a:t>“Log Analytics is Fundamental for</a:t>
            </a:r>
          </a:p>
          <a:p>
            <a:pPr algn="l"/>
            <a:r>
              <a:rPr lang="en-US" altLang="zh-HK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</a:rPr>
              <a:t>				Building Cloud Applications”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atthan Sans" panose="020B0504060101010101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68235"/>
            <a:ext cx="2592288" cy="1478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5595"/>
            <a:ext cx="2592288" cy="1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210270" y="2502655"/>
            <a:ext cx="3257069" cy="1725279"/>
            <a:chOff x="2839880" y="2067791"/>
            <a:chExt cx="3257069" cy="17252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880" y="2067791"/>
              <a:ext cx="3257069" cy="1725279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047818" y="3269316"/>
              <a:ext cx="97013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ea typeface="ＭＳ Ｐゴシック" charset="0"/>
                  <a:cs typeface="ＭＳ Ｐゴシック" charset="0"/>
                </a:rPr>
                <a:t>Product </a:t>
              </a:r>
            </a:p>
            <a:p>
              <a:pPr algn="ctr"/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ea typeface="ＭＳ Ｐゴシック" charset="0"/>
                  <a:cs typeface="ＭＳ Ｐゴシック" charset="0"/>
                </a:rPr>
                <a:t>Management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7081" y="2917453"/>
              <a:ext cx="68800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ea typeface="ＭＳ Ｐゴシック" charset="0"/>
                  <a:cs typeface="ＭＳ Ｐゴシック" charset="0"/>
                </a:rPr>
                <a:t>Business</a:t>
              </a:r>
            </a:p>
            <a:p>
              <a:pPr algn="ctr"/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ea typeface="ＭＳ Ｐゴシック" charset="0"/>
                  <a:cs typeface="ＭＳ Ｐゴシック" charset="0"/>
                </a:rPr>
                <a:t>Analysis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39256" y="2996942"/>
              <a:ext cx="75212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ea typeface="ＭＳ Ｐゴシック" charset="0"/>
                  <a:cs typeface="ＭＳ Ｐゴシック" charset="0"/>
                </a:rPr>
                <a:t>Customer</a:t>
              </a:r>
            </a:p>
            <a:p>
              <a:pPr algn="ctr"/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ea typeface="ＭＳ Ｐゴシック" charset="0"/>
                  <a:cs typeface="ＭＳ Ｐゴシック" charset="0"/>
                </a:rPr>
                <a:t>Success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00332" y="2657218"/>
              <a:ext cx="375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altLang="he-IL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</a:rPr>
                <a:t>BI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23225" y="779500"/>
            <a:ext cx="3462631" cy="2418615"/>
            <a:chOff x="2852835" y="344636"/>
            <a:chExt cx="3462631" cy="24186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835" y="344636"/>
              <a:ext cx="3394124" cy="241861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176335" y="732402"/>
              <a:ext cx="101582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Monitoring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22887" y="934076"/>
              <a:ext cx="8122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DevOps</a:t>
              </a:r>
              <a:endPara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07473" y="1118913"/>
              <a:ext cx="5436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IoT</a:t>
              </a:r>
              <a:endPara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61048" y="502838"/>
              <a:ext cx="144016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Troubleshooting</a:t>
              </a:r>
              <a:endPara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54721" y="1611019"/>
              <a:ext cx="76074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Support</a:t>
              </a:r>
              <a:endPara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8804" y="2142797"/>
              <a:ext cx="4275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QA</a:t>
              </a:r>
              <a:endPara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1048" y="1190068"/>
              <a:ext cx="13997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</a:rPr>
                <a:t>IT OPPS , ITOA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28159" y="2028188"/>
            <a:ext cx="1861775" cy="886826"/>
            <a:chOff x="2641181" y="1604392"/>
            <a:chExt cx="1861775" cy="8868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677" y="1604392"/>
              <a:ext cx="1725279" cy="88682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641181" y="1778097"/>
              <a:ext cx="9475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Compliance</a:t>
              </a:r>
              <a:endParaRPr lang="he-IL" sz="10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54785" y="2056421"/>
              <a:ext cx="60118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ＭＳ Ｐゴシック" charset="0"/>
                  <a:cs typeface="ＭＳ Ｐゴシック" charset="0"/>
                </a:rPr>
                <a:t>SecOps</a:t>
              </a:r>
              <a:endParaRPr lang="he-IL" sz="105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93645" y="1906359"/>
              <a:ext cx="5631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</a:rPr>
                <a:t>SIEM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331641" y="344636"/>
            <a:ext cx="3240360" cy="642938"/>
          </a:xfrm>
        </p:spPr>
        <p:txBody>
          <a:bodyPr>
            <a:noAutofit/>
          </a:bodyPr>
          <a:lstStyle/>
          <a:p>
            <a:pPr algn="l" fontAlgn="ctr"/>
            <a:r>
              <a:rPr lang="en-US" altLang="zh-HK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</a:rPr>
              <a:t>Multiple </a:t>
            </a:r>
            <a:r>
              <a:rPr lang="en-US" altLang="zh-HK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</a:rPr>
              <a:t>Use-Cases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Matthan Sans" panose="020B0504060101010101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707904" y="2425630"/>
            <a:ext cx="1742753" cy="435966"/>
          </a:xfrm>
          <a:custGeom>
            <a:avLst/>
            <a:gdLst>
              <a:gd name="T0" fmla="*/ 702 w 702"/>
              <a:gd name="T1" fmla="*/ 0 h 176"/>
              <a:gd name="T2" fmla="*/ 0 w 702"/>
              <a:gd name="T3" fmla="*/ 176 h 176"/>
              <a:gd name="T4" fmla="*/ 0 w 702"/>
              <a:gd name="T5" fmla="*/ 176 h 176"/>
              <a:gd name="T6" fmla="*/ 702 w 702"/>
              <a:gd name="T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2" h="176">
                <a:moveTo>
                  <a:pt x="702" y="0"/>
                </a:move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702" y="0"/>
                  <a:pt x="702" y="0"/>
                  <a:pt x="702" y="0"/>
                </a:cubicBezTo>
              </a:path>
            </a:pathLst>
          </a:custGeom>
          <a:solidFill>
            <a:srgbClr val="BACDD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5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Log driven development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Errors, Warnings and exceptions</a:t>
            </a:r>
          </a:p>
          <a:p>
            <a:r>
              <a:rPr lang="en-US" altLang="en-US">
                <a:ea typeface="ＭＳ Ｐゴシック" charset="-128"/>
              </a:rPr>
              <a:t>Metrics</a:t>
            </a:r>
          </a:p>
          <a:p>
            <a:r>
              <a:rPr lang="en-US" altLang="en-US">
                <a:ea typeface="ＭＳ Ｐゴシック" charset="-128"/>
              </a:rPr>
              <a:t>Alerts</a:t>
            </a:r>
          </a:p>
          <a:p>
            <a:r>
              <a:rPr lang="en-US" altLang="en-US">
                <a:ea typeface="ＭＳ Ｐゴシック" charset="-128"/>
              </a:rPr>
              <a:t>Dashboard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00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9" y="483518"/>
            <a:ext cx="8985725" cy="4398739"/>
          </a:xfrm>
        </p:spPr>
      </p:pic>
    </p:spTree>
    <p:extLst>
      <p:ext uri="{BB962C8B-B14F-4D97-AF65-F5344CB8AC3E}">
        <p14:creationId xmlns:p14="http://schemas.microsoft.com/office/powerpoint/2010/main" val="16435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84657" y="1275607"/>
            <a:ext cx="2174689" cy="2174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350"/>
          </a:p>
        </p:txBody>
      </p:sp>
      <p:sp>
        <p:nvSpPr>
          <p:cNvPr id="7" name="AutoShape 142"/>
          <p:cNvSpPr>
            <a:spLocks noChangeAspect="1" noChangeArrowheads="1" noTextEdit="1"/>
          </p:cNvSpPr>
          <p:nvPr/>
        </p:nvSpPr>
        <p:spPr bwMode="auto">
          <a:xfrm>
            <a:off x="4240567" y="1852863"/>
            <a:ext cx="662869" cy="66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HK" altLang="en-US" sz="1350"/>
          </a:p>
        </p:txBody>
      </p:sp>
      <p:sp>
        <p:nvSpPr>
          <p:cNvPr id="8" name="Rectangle 7"/>
          <p:cNvSpPr/>
          <p:nvPr/>
        </p:nvSpPr>
        <p:spPr>
          <a:xfrm>
            <a:off x="4308316" y="1534702"/>
            <a:ext cx="93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4BACC6"/>
                </a:solidFill>
                <a:latin typeface="Matthan Sans" panose="020B0504060101010101" pitchFamily="34" charset="0"/>
              </a:rPr>
              <a:t>Why</a:t>
            </a:r>
            <a:endParaRPr lang="he-IL" sz="5400" dirty="0">
              <a:solidFill>
                <a:srgbClr val="4BACC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3888" y="2139702"/>
            <a:ext cx="216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Matthan Sans" panose="020B0504060101010101" pitchFamily="34" charset="0"/>
              </a:rPr>
              <a:t>Open Source</a:t>
            </a:r>
            <a:endParaRPr lang="he-IL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Lunar Theme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F7F7F"/>
      </a:accent1>
      <a:accent2>
        <a:srgbClr val="C0504D"/>
      </a:accent2>
      <a:accent3>
        <a:srgbClr val="9BBB59"/>
      </a:accent3>
      <a:accent4>
        <a:srgbClr val="F82B7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14938</TotalTime>
  <Words>943</Words>
  <Application>Microsoft Macintosh PowerPoint</Application>
  <PresentationFormat>On-screen Show (16:9)</PresentationFormat>
  <Paragraphs>212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BPreplay</vt:lpstr>
      <vt:lpstr>Calibri</vt:lpstr>
      <vt:lpstr>Matthan Sans</vt:lpstr>
      <vt:lpstr>ＭＳ Ｐゴシック</vt:lpstr>
      <vt:lpstr>新細明體</vt:lpstr>
      <vt:lpstr>Arial</vt:lpstr>
      <vt:lpstr>Office Theme</vt:lpstr>
      <vt:lpstr>PowerPoint Presentation</vt:lpstr>
      <vt:lpstr>Who am I</vt:lpstr>
      <vt:lpstr>Agenda</vt:lpstr>
      <vt:lpstr>Why do we need Log analytics?</vt:lpstr>
      <vt:lpstr>PowerPoint Presentation</vt:lpstr>
      <vt:lpstr>Multiple Use-Cases</vt:lpstr>
      <vt:lpstr>Log driven development</vt:lpstr>
      <vt:lpstr>PowerPoint Presentation</vt:lpstr>
      <vt:lpstr>PowerPoint Presentation</vt:lpstr>
      <vt:lpstr>The Market is Dominated by Open Source Solutions</vt:lpstr>
      <vt:lpstr>ELK Popularity</vt:lpstr>
      <vt:lpstr>Intro to ELK</vt:lpstr>
      <vt:lpstr>Open source ELK +/-</vt:lpstr>
      <vt:lpstr>Logz.io Enterprise ELK Cloud Service</vt:lpstr>
      <vt:lpstr>Installing ELK on your own</vt:lpstr>
      <vt:lpstr>Prototype</vt:lpstr>
      <vt:lpstr>Turning ELK Production ready</vt:lpstr>
      <vt:lpstr>Elasticsearch</vt:lpstr>
      <vt:lpstr>Elasticsearch (2)</vt:lpstr>
      <vt:lpstr>Logstash</vt:lpstr>
      <vt:lpstr>Kibana</vt:lpstr>
      <vt:lpstr>Turning ELK Production ready</vt:lpstr>
      <vt:lpstr>Maintenance</vt:lpstr>
      <vt:lpstr>Our Architecture</vt:lpstr>
      <vt:lpstr>PowerPoint Presentation</vt:lpstr>
      <vt:lpstr>PowerPoint Presentation</vt:lpstr>
      <vt:lpstr>AWS Server Comparison</vt:lpstr>
      <vt:lpstr>We’re Hiring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 Yigal</dc:creator>
  <cp:lastModifiedBy>Asaf Yigal</cp:lastModifiedBy>
  <cp:revision>29</cp:revision>
  <dcterms:created xsi:type="dcterms:W3CDTF">2016-01-12T00:03:00Z</dcterms:created>
  <dcterms:modified xsi:type="dcterms:W3CDTF">2016-05-05T12:02:15Z</dcterms:modified>
</cp:coreProperties>
</file>