
<file path=[Content_Types].xml><?xml version="1.0" encoding="utf-8"?>
<Types xmlns="http://schemas.openxmlformats.org/package/2006/content-types">
  <Default ContentType="image/jpeg" Extension="jpg"/>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These numbers are from LinkedIn Kafka presentation at Apache Con 2015.</a:t>
            </a:r>
          </a:p>
          <a:p>
            <a:pPr rtl="0">
              <a:spcBef>
                <a:spcPts val="0"/>
              </a:spcBef>
              <a:buNone/>
            </a:pPr>
            <a:r>
              <a:rPr lang="en"/>
              <a:t>Over 1100 brokers over 50+ clusters</a:t>
            </a:r>
          </a:p>
          <a:p>
            <a:pPr rtl="0">
              <a:spcBef>
                <a:spcPts val="0"/>
              </a:spcBef>
              <a:buNone/>
            </a:pPr>
            <a:r>
              <a:rPr lang="en"/>
              <a:t>Over 32000 topics</a:t>
            </a:r>
          </a:p>
          <a:p>
            <a:pPr rtl="0">
              <a:spcBef>
                <a:spcPts val="0"/>
              </a:spcBef>
              <a:buNone/>
            </a:pPr>
            <a:r>
              <a:rPr lang="en"/>
              <a:t>Over 350 thousand partitions, not including replication.</a:t>
            </a: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Log retention long enough for 3 days weekend.  So we can re-index from Kafka if encounter issues.</a:t>
            </a:r>
          </a:p>
          <a:p>
            <a:pPr rtl="0">
              <a:spcBef>
                <a:spcPts val="0"/>
              </a:spcBef>
              <a:buNone/>
            </a:pPr>
            <a:r>
              <a:rPr lang="en"/>
              <a:t>Dedicated log clusters to isolate traffic from other clusters.</a:t>
            </a:r>
          </a:p>
          <a:p>
            <a:pPr rtl="0">
              <a:spcBef>
                <a:spcPts val="0"/>
              </a:spcBef>
              <a:buNone/>
            </a:pPr>
            <a:r>
              <a:rPr lang="en"/>
              <a:t>Two years ago, used our own kafka input plugin.  Then switched to using KCC via pipe input for performance reason.</a:t>
            </a:r>
          </a:p>
          <a:p>
            <a:pPr rtl="0">
              <a:spcBef>
                <a:spcPts val="0"/>
              </a:spcBef>
              <a:buNone/>
            </a:pPr>
            <a:r>
              <a:rPr lang="en"/>
              <a:t>Monitoring:</a:t>
            </a:r>
          </a:p>
          <a:p>
            <a:pPr rtl="0">
              <a:spcBef>
                <a:spcPts val="0"/>
              </a:spcBef>
              <a:buNone/>
            </a:pPr>
            <a:r>
              <a:rPr lang="en"/>
              <a:t>  . </a:t>
            </a:r>
            <a:r>
              <a:rPr lang="en">
                <a:solidFill>
                  <a:schemeClr val="dk1"/>
                </a:solidFill>
              </a:rPr>
              <a:t>It’s important to monitor logstash nodes.  LS has a bug where an error in any of its input, filter or output will stop the entire LS process.  See metrics filter config file at end of these slides.</a:t>
            </a:r>
          </a:p>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lang="en" sz="1200">
                <a:solidFill>
                  <a:schemeClr val="dk1"/>
                </a:solidFill>
              </a:rPr>
              <a:t>We’ve chosen to keep all of our clients local to the clusters and use a tiered architecture due to several major concerns.</a:t>
            </a:r>
          </a:p>
          <a:p>
            <a:pPr lvl="0" rtl="0">
              <a:lnSpc>
                <a:spcPct val="115000"/>
              </a:lnSpc>
              <a:spcBef>
                <a:spcPts val="0"/>
              </a:spcBef>
              <a:buClr>
                <a:schemeClr val="dk1"/>
              </a:buClr>
              <a:buSzPct val="91666"/>
              <a:buFont typeface="Arial"/>
              <a:buNone/>
            </a:pPr>
            <a:r>
              <a:rPr lang="en" sz="1200">
                <a:solidFill>
                  <a:schemeClr val="dk1"/>
                </a:solidFill>
              </a:rPr>
              <a:t>The primary concern is around the networking itself. Kafka enables multiple consumers to read the same topic, which means if we are reading remotely, we are copying messages over expensive inter-datacenter connections multiple times. We also have to handle problems like network partitioning in every client. Granted, you can have a partition even within a single datacenter, but it happens much more frequently when you are dealing with large distances. There’s also the concern of latency in connections – distance increases latency. Latency can cause interesting problems in client applications, and I like life to be boring.</a:t>
            </a:r>
          </a:p>
          <a:p>
            <a:pPr lvl="0" rtl="0">
              <a:lnSpc>
                <a:spcPct val="115000"/>
              </a:lnSpc>
              <a:spcBef>
                <a:spcPts val="0"/>
              </a:spcBef>
              <a:buClr>
                <a:schemeClr val="dk1"/>
              </a:buClr>
              <a:buSzPct val="91666"/>
              <a:buFont typeface="Arial"/>
              <a:buNone/>
            </a:pPr>
            <a:r>
              <a:rPr lang="en" sz="1200">
                <a:solidFill>
                  <a:schemeClr val="dk1"/>
                </a:solidFill>
              </a:rPr>
              <a:t>There are also security concerns around talking across datacenters. If we keep all of our clients local, we do not have to worry about ACL problems between the clients and the brokers (and Zookeeper as well). We can also deal with the problem of encrypting data in transit much more easily. This is one problem we have not worried about as much, but it is becoming a big concern now.</a:t>
            </a:r>
          </a:p>
          <a:p>
            <a:pPr lvl="0" rtl="0">
              <a:lnSpc>
                <a:spcPct val="115000"/>
              </a:lnSpc>
              <a:spcBef>
                <a:spcPts val="0"/>
              </a:spcBef>
              <a:buClr>
                <a:schemeClr val="dk1"/>
              </a:buClr>
              <a:buSzPct val="91666"/>
              <a:buFont typeface="Arial"/>
              <a:buNone/>
            </a:pPr>
            <a:r>
              <a:rPr lang="en" sz="1200">
                <a:solidFill>
                  <a:schemeClr val="dk1"/>
                </a:solidFill>
              </a:rPr>
              <a:t>The last concern is over resource usage. Everything at LinkedIn talks to Kafka, and a problem that takes out a production cluster is a major event. It could mean we have to shift traffic out of the datacenter until we resolve it, or it could result in inconsistent behavior in applications. Any application could overwhelm a cluster, but there are some, such as applications that run in Hadoop, that are more prone to this. By keeping those clients talking to a cluster that is separate from the front end, we mitigate resource contention.</a:t>
            </a: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For security reasons, data/logs generated in each DC stays there.  Indexed by local ELK cluster.  Aggregated views via Tribe nodes.</a:t>
            </a:r>
          </a:p>
          <a:p>
            <a:pPr lvl="0" rtl="0">
              <a:spcBef>
                <a:spcPts val="0"/>
              </a:spcBef>
              <a:buClr>
                <a:schemeClr val="dk1"/>
              </a:buClr>
              <a:buSzPct val="100000"/>
              <a:buFont typeface="Arial"/>
              <a:buNone/>
            </a:pPr>
            <a:r>
              <a:rPr lang="en">
                <a:solidFill>
                  <a:schemeClr val="dk1"/>
                </a:solidFill>
              </a:rPr>
              <a:t>All logstash use common filters to catch most common data leakage.</a:t>
            </a:r>
          </a:p>
          <a:p>
            <a:pPr lvl="0" rtl="0">
              <a:spcBef>
                <a:spcPts val="0"/>
              </a:spcBef>
              <a:buClr>
                <a:schemeClr val="dk1"/>
              </a:buClr>
              <a:buSzPct val="100000"/>
              <a:buFont typeface="Arial"/>
              <a:buNone/>
            </a:pPr>
            <a:r>
              <a:rPr lang="en">
                <a:solidFill>
                  <a:schemeClr val="dk1"/>
                </a:solidFill>
              </a:rPr>
              <a:t>How services log to Kafka - imposed common logging library.  All services use common library, which automatically log to Kafka, WARN or above.</a:t>
            </a:r>
          </a:p>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General architecture for each ELK cluster.</a:t>
            </a:r>
          </a:p>
          <a:p>
            <a:pPr rtl="0">
              <a:spcBef>
                <a:spcPts val="0"/>
              </a:spcBef>
              <a:buNone/>
            </a:pPr>
            <a:r>
              <a:rPr lang="en"/>
              <a:t>Dedicated masters.</a:t>
            </a:r>
          </a:p>
          <a:p>
            <a:pPr rtl="0">
              <a:spcBef>
                <a:spcPts val="0"/>
              </a:spcBef>
              <a:buNone/>
            </a:pPr>
            <a:r>
              <a:rPr lang="en"/>
              <a:t>Tribe client node (HTTP services).</a:t>
            </a:r>
          </a:p>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Data - reliable transport, storing, queueing, consuming, indexing.</a:t>
            </a:r>
          </a:p>
          <a:p>
            <a:pPr rtl="0">
              <a:spcBef>
                <a:spcPts val="0"/>
              </a:spcBef>
              <a:buNone/>
            </a:pPr>
            <a:r>
              <a:rPr lang="en"/>
              <a:t>Some data (java service logs for example) not in right format.</a:t>
            </a:r>
          </a:p>
          <a:p>
            <a:pPr lvl="0" rtl="0">
              <a:spcBef>
                <a:spcPts val="600"/>
              </a:spcBef>
              <a:buNone/>
            </a:pPr>
            <a:r>
              <a:rPr lang="en" sz="3000">
                <a:solidFill>
                  <a:schemeClr val="dk1"/>
                </a:solidFill>
              </a:rPr>
              <a:t>S</a:t>
            </a:r>
            <a:r>
              <a:rPr lang="en" sz="1200">
                <a:solidFill>
                  <a:schemeClr val="dk1"/>
                </a:solidFill>
              </a:rPr>
              <a:t>olutions to Data</a:t>
            </a:r>
          </a:p>
          <a:p>
            <a:pPr indent="0" lvl="0" marL="457200" rtl="0">
              <a:spcBef>
                <a:spcPts val="480"/>
              </a:spcBef>
              <a:buNone/>
            </a:pPr>
            <a:r>
              <a:rPr lang="en" sz="1200">
                <a:solidFill>
                  <a:schemeClr val="dk1"/>
                </a:solidFill>
              </a:rPr>
              <a:t>Kafka as transport, storage queue, backbone.</a:t>
            </a:r>
          </a:p>
          <a:p>
            <a:pPr indent="0" lvl="0" marL="457200" rtl="0">
              <a:spcBef>
                <a:spcPts val="480"/>
              </a:spcBef>
              <a:buNone/>
            </a:pPr>
            <a:r>
              <a:rPr lang="en" sz="1200">
                <a:solidFill>
                  <a:schemeClr val="dk1"/>
                </a:solidFill>
              </a:rPr>
              <a:t>More logstash instances, more Kafka partitions.</a:t>
            </a:r>
          </a:p>
          <a:p>
            <a:pPr indent="0" lvl="0" marL="457200" rtl="0">
              <a:spcBef>
                <a:spcPts val="480"/>
              </a:spcBef>
              <a:buNone/>
            </a:pPr>
            <a:r>
              <a:rPr lang="en" sz="1200">
                <a:solidFill>
                  <a:schemeClr val="dk1"/>
                </a:solidFill>
              </a:rPr>
              <a:t>Using KCC we can consume faster than ES can index.</a:t>
            </a:r>
          </a:p>
          <a:p>
            <a:pPr indent="0" lvl="0" marL="457200" rtl="0">
              <a:spcBef>
                <a:spcPts val="480"/>
              </a:spcBef>
              <a:buNone/>
            </a:pPr>
            <a:r>
              <a:rPr lang="en" sz="1200">
                <a:solidFill>
                  <a:schemeClr val="dk1"/>
                </a:solidFill>
              </a:rPr>
              <a:t>To increase indexing speed</a:t>
            </a:r>
          </a:p>
          <a:p>
            <a:pPr indent="0" lvl="0" marL="914400" rtl="0">
              <a:spcBef>
                <a:spcPts val="480"/>
              </a:spcBef>
              <a:buNone/>
            </a:pPr>
            <a:r>
              <a:rPr lang="en" sz="1200">
                <a:solidFill>
                  <a:schemeClr val="dk1"/>
                </a:solidFill>
              </a:rPr>
              <a:t>More ES nodes (horizontal).</a:t>
            </a:r>
          </a:p>
          <a:p>
            <a:pPr indent="0" lvl="0" marL="914400" rtl="0">
              <a:spcBef>
                <a:spcPts val="480"/>
              </a:spcBef>
              <a:buNone/>
            </a:pPr>
            <a:r>
              <a:rPr lang="en" sz="1200">
                <a:solidFill>
                  <a:schemeClr val="dk1"/>
                </a:solidFill>
              </a:rPr>
              <a:t>More shards (distribute work)</a:t>
            </a:r>
          </a:p>
          <a:p>
            <a:pPr indent="0" lvl="0" marL="914400" rtl="0">
              <a:spcBef>
                <a:spcPts val="480"/>
              </a:spcBef>
              <a:buNone/>
            </a:pPr>
            <a:r>
              <a:rPr lang="en" sz="1200">
                <a:solidFill>
                  <a:schemeClr val="dk1"/>
                </a:solidFill>
              </a:rPr>
              <a:t>Customized templates</a:t>
            </a:r>
          </a:p>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Using local Kafka log clusters instead of aggregated metrics.</a:t>
            </a:r>
          </a:p>
          <a:p>
            <a:pPr rtl="0">
              <a:spcBef>
                <a:spcPts val="0"/>
              </a:spcBef>
              <a:buNone/>
            </a:pPr>
            <a:r>
              <a:rPr lang="en"/>
              <a:t>Tribe to aggregate clusters.</a:t>
            </a:r>
          </a:p>
          <a:p>
            <a:pPr rtl="0">
              <a:spcBef>
                <a:spcPts val="0"/>
              </a:spcBef>
              <a:buNone/>
            </a:pPr>
            <a:r>
              <a:rPr lang="en"/>
              <a:t>Use internal tool call Nurse to monitor and auto-remediate (restarts) hung/dead instances of LS and ES.</a:t>
            </a:r>
          </a:p>
          <a:p>
            <a:pPr rtl="0">
              <a:spcBef>
                <a:spcPts val="0"/>
              </a:spcBef>
              <a:buNone/>
            </a:pPr>
            <a:r>
              <a:t/>
            </a:r>
            <a:endParaRPr/>
          </a:p>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These numbers are estimate based on growth rate and plans.</a:t>
            </a:r>
          </a:p>
          <a:p>
            <a:pPr rtl="0">
              <a:spcBef>
                <a:spcPts val="0"/>
              </a:spcBef>
              <a:buNone/>
            </a:pPr>
            <a:r>
              <a:rPr lang="en"/>
              <a:t>Beside logs, we have other application use cases internally.</a:t>
            </a:r>
          </a:p>
          <a:p>
            <a:pPr rtl="0">
              <a:spcBef>
                <a:spcPts val="0"/>
              </a:spcBef>
              <a:buNone/>
            </a:pPr>
            <a:r>
              <a:t/>
            </a:r>
            <a:endParaRPr/>
          </a:p>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is how we use Logstash pipe input plugin to call out to Kafka Console Consumer.  This currently give us the highest ingestion throughput.</a:t>
            </a:r>
          </a:p>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50+ % of site traffic come in via mobile</a:t>
            </a:r>
          </a:p>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It’s important to monitor logstash nodes.  LS has a bug where an error in any of its input, filter or output will stop the entire LS process.  You can use Logstash metrics filter to make sure that LS is still processing data.  Sometime LS runs but no data goes through.  This will let you know when that happens.</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Many applications.   Mobile frontend logs: average 2.4TB size (3+ billion docs).</a:t>
            </a:r>
          </a:p>
          <a:p>
            <a:pPr rtl="0">
              <a:spcBef>
                <a:spcPts val="0"/>
              </a:spcBef>
              <a:buNone/>
            </a:pPr>
            <a:r>
              <a:t/>
            </a:r>
            <a:endParaRP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Evaluated, used by some teams.  Some Acquisitions use commercial solutions.</a:t>
            </a:r>
          </a:p>
          <a:p>
            <a:pPr rtl="0">
              <a:spcBef>
                <a:spcPts val="0"/>
              </a:spcBef>
              <a:buNone/>
            </a:pPr>
            <a:r>
              <a:rPr lang="en"/>
              <a:t>Commercial solutions cost prohibitive.</a:t>
            </a: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Expect storage size to increase as we migrate to using doc_values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Leveraging open source stack.  Large community.</a:t>
            </a:r>
          </a:p>
          <a:p>
            <a:pPr rtl="0">
              <a:spcBef>
                <a:spcPts val="0"/>
              </a:spcBef>
              <a:buNone/>
            </a:pPr>
            <a:r>
              <a:rPr lang="en"/>
              <a:t>Leveraging common data transport.  Rock solid, proven, dedicated support team.</a:t>
            </a: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b="1" lang="en"/>
              <a:t>Fast</a:t>
            </a:r>
            <a:r>
              <a:rPr lang="en"/>
              <a:t> : a single Kafka broker can handle hundreds of megabytes of reads and writes per sec from thousands of clients.</a:t>
            </a:r>
          </a:p>
          <a:p>
            <a:pPr rtl="0">
              <a:spcBef>
                <a:spcPts val="0"/>
              </a:spcBef>
              <a:buNone/>
            </a:pPr>
            <a:r>
              <a:rPr b="1" lang="en"/>
              <a:t>Scaleable</a:t>
            </a:r>
            <a:r>
              <a:rPr lang="en"/>
              <a:t>: Kafka is designed to allow a single cluster to serve as the central data backbone for a large organization.  It can elastically and transparently expanded without downtime.</a:t>
            </a:r>
          </a:p>
          <a:p>
            <a:pPr rtl="0">
              <a:spcBef>
                <a:spcPts val="0"/>
              </a:spcBef>
              <a:buNone/>
            </a:pPr>
            <a:r>
              <a:rPr lang="en"/>
              <a:t>Data streams are partitioned and spread over a cluster of machines to allow data streams larger than the capability of any single machine and to allow clusters of coordinated consumers.</a:t>
            </a:r>
          </a:p>
          <a:p>
            <a:pPr rtl="0">
              <a:spcBef>
                <a:spcPts val="0"/>
              </a:spcBef>
              <a:buNone/>
            </a:pPr>
            <a:r>
              <a:rPr b="1" lang="en"/>
              <a:t>Durable</a:t>
            </a:r>
            <a:r>
              <a:rPr lang="en"/>
              <a:t>: Messages are persisted on disk and replicated within the cluster to prevent data loss.  Each broker can handle terabytes of messages w/o performance impact.</a:t>
            </a:r>
          </a:p>
          <a:p>
            <a:pPr rtl="0">
              <a:spcBef>
                <a:spcPts val="0"/>
              </a:spcBef>
              <a:buNone/>
            </a:pPr>
            <a:r>
              <a:rPr b="1" lang="en"/>
              <a:t>Distributed by Design</a:t>
            </a:r>
            <a:r>
              <a:rPr lang="en"/>
              <a:t>: Kafka has a modern cluster-centric design that offers strong durability and fault-tolerance guarantees.</a:t>
            </a: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0.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hyperlink" Target="mailto:tinle@linkedin.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data.linkedin.com/opensource/kafka" TargetMode="External"/><Relationship Id="rId3" Type="http://schemas.openxmlformats.org/officeDocument/2006/relationships/hyperlink" Target="http://kafka.apache.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ELK @ LinkedIn</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t>Scaling ELK with Kafka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Kafka at LinkedIn</a:t>
            </a:r>
          </a:p>
        </p:txBody>
      </p:sp>
      <p:sp>
        <p:nvSpPr>
          <p:cNvPr id="86" name="Shape 8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 sz="2400"/>
              <a:t>Common data transport</a:t>
            </a:r>
          </a:p>
          <a:p>
            <a:pPr indent="-381000" lvl="0" marL="457200" rtl="0">
              <a:spcBef>
                <a:spcPts val="0"/>
              </a:spcBef>
              <a:buClr>
                <a:srgbClr val="000000"/>
              </a:buClr>
              <a:buSzPct val="100000"/>
              <a:buFont typeface="Arial"/>
              <a:buChar char="●"/>
            </a:pPr>
            <a:r>
              <a:rPr lang="en" sz="2400"/>
              <a:t>Available and supported by dedicated team</a:t>
            </a:r>
          </a:p>
          <a:p>
            <a:pPr indent="-381000" lvl="1" marL="914400" rtl="0">
              <a:spcBef>
                <a:spcPts val="0"/>
              </a:spcBef>
              <a:buClr>
                <a:srgbClr val="000000"/>
              </a:buClr>
              <a:buSzPct val="80000"/>
              <a:buFont typeface="Courier New"/>
              <a:buChar char="o"/>
            </a:pPr>
            <a:r>
              <a:rPr lang="en"/>
              <a:t>875 Billion messages per day</a:t>
            </a:r>
          </a:p>
          <a:p>
            <a:pPr indent="-381000" lvl="1" marL="914400" rtl="0">
              <a:spcBef>
                <a:spcPts val="0"/>
              </a:spcBef>
              <a:buClr>
                <a:srgbClr val="000000"/>
              </a:buClr>
              <a:buSzPct val="80000"/>
              <a:buFont typeface="Courier New"/>
              <a:buChar char="o"/>
            </a:pPr>
            <a:r>
              <a:rPr lang="en"/>
              <a:t>200 TB/day In</a:t>
            </a:r>
          </a:p>
          <a:p>
            <a:pPr indent="-381000" lvl="1" marL="914400" rtl="0">
              <a:spcBef>
                <a:spcPts val="0"/>
              </a:spcBef>
              <a:buClr>
                <a:srgbClr val="000000"/>
              </a:buClr>
              <a:buSzPct val="80000"/>
              <a:buFont typeface="Courier New"/>
              <a:buChar char="o"/>
            </a:pPr>
            <a:r>
              <a:rPr lang="en"/>
              <a:t>700 TB/day Out</a:t>
            </a:r>
          </a:p>
          <a:p>
            <a:pPr indent="-381000" lvl="1" marL="914400" rtl="0">
              <a:spcBef>
                <a:spcPts val="0"/>
              </a:spcBef>
              <a:buClr>
                <a:srgbClr val="000000"/>
              </a:buClr>
              <a:buSzPct val="80000"/>
              <a:buFont typeface="Courier New"/>
              <a:buChar char="o"/>
            </a:pPr>
            <a:r>
              <a:rPr lang="en"/>
              <a:t>Peak Load</a:t>
            </a:r>
          </a:p>
          <a:p>
            <a:pPr indent="-342900" lvl="2" marL="1371600" rtl="0">
              <a:spcBef>
                <a:spcPts val="0"/>
              </a:spcBef>
              <a:buClr>
                <a:srgbClr val="000000"/>
              </a:buClr>
              <a:buSzPct val="100000"/>
              <a:buFont typeface="Wingdings"/>
              <a:buChar char="§"/>
            </a:pPr>
            <a:r>
              <a:rPr lang="en" sz="1800"/>
              <a:t>10.5 Million messages/s</a:t>
            </a:r>
          </a:p>
          <a:p>
            <a:pPr indent="-342900" lvl="2" marL="1371600" rtl="0">
              <a:spcBef>
                <a:spcPts val="0"/>
              </a:spcBef>
              <a:buClr>
                <a:srgbClr val="000000"/>
              </a:buClr>
              <a:buSzPct val="100000"/>
              <a:buFont typeface="Wingdings"/>
              <a:buChar char="§"/>
            </a:pPr>
            <a:r>
              <a:rPr lang="en" sz="1800"/>
              <a:t>18.5 Gigabits/s Inbound</a:t>
            </a:r>
          </a:p>
          <a:p>
            <a:pPr indent="-342900" lvl="2" marL="1371600">
              <a:spcBef>
                <a:spcPts val="0"/>
              </a:spcBef>
              <a:buClr>
                <a:srgbClr val="000000"/>
              </a:buClr>
              <a:buSzPct val="100000"/>
              <a:buFont typeface="Wingdings"/>
              <a:buChar char="§"/>
            </a:pPr>
            <a:r>
              <a:rPr lang="en" sz="1800"/>
              <a:t>70.5 Gigabits/s Outbound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Logging using Kafka at LinkedIn</a:t>
            </a:r>
          </a:p>
        </p:txBody>
      </p:sp>
      <p:sp>
        <p:nvSpPr>
          <p:cNvPr id="92" name="Shape 9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lnSpc>
                <a:spcPct val="100000"/>
              </a:lnSpc>
              <a:spcBef>
                <a:spcPts val="0"/>
              </a:spcBef>
              <a:buClr>
                <a:srgbClr val="000000"/>
              </a:buClr>
              <a:buSzPct val="100000"/>
              <a:buFont typeface="Arial"/>
              <a:buChar char="●"/>
            </a:pPr>
            <a:r>
              <a:rPr lang="en" sz="2400"/>
              <a:t>Dedicated cluster for logs in each data center</a:t>
            </a:r>
          </a:p>
          <a:p>
            <a:pPr indent="-381000" lvl="0" marL="457200" rtl="0">
              <a:lnSpc>
                <a:spcPct val="100000"/>
              </a:lnSpc>
              <a:spcBef>
                <a:spcPts val="0"/>
              </a:spcBef>
              <a:buClr>
                <a:srgbClr val="000000"/>
              </a:buClr>
              <a:buSzPct val="100000"/>
              <a:buFont typeface="Arial"/>
              <a:buChar char="●"/>
            </a:pPr>
            <a:r>
              <a:rPr lang="en" sz="2400"/>
              <a:t>Individual topics per application</a:t>
            </a:r>
          </a:p>
          <a:p>
            <a:pPr indent="-381000" lvl="0" marL="457200" rtl="0">
              <a:lnSpc>
                <a:spcPct val="100000"/>
              </a:lnSpc>
              <a:spcBef>
                <a:spcPts val="0"/>
              </a:spcBef>
              <a:buClr>
                <a:srgbClr val="000000"/>
              </a:buClr>
              <a:buSzPct val="100000"/>
              <a:buFont typeface="Arial"/>
              <a:buChar char="●"/>
            </a:pPr>
            <a:r>
              <a:rPr lang="en" sz="2400"/>
              <a:t>Defaults to 4 days of transport level retention</a:t>
            </a:r>
          </a:p>
          <a:p>
            <a:pPr indent="-381000" lvl="0" marL="457200" rtl="0">
              <a:lnSpc>
                <a:spcPct val="100000"/>
              </a:lnSpc>
              <a:spcBef>
                <a:spcPts val="0"/>
              </a:spcBef>
              <a:buClr>
                <a:srgbClr val="000000"/>
              </a:buClr>
              <a:buSzPct val="100000"/>
              <a:buFont typeface="Arial"/>
              <a:buChar char="●"/>
            </a:pPr>
            <a:r>
              <a:rPr lang="en" sz="2400"/>
              <a:t>Not currently replicating between data centers</a:t>
            </a:r>
          </a:p>
          <a:p>
            <a:pPr indent="-381000" lvl="0" marL="457200" rtl="0">
              <a:lnSpc>
                <a:spcPct val="100000"/>
              </a:lnSpc>
              <a:spcBef>
                <a:spcPts val="0"/>
              </a:spcBef>
              <a:buClr>
                <a:srgbClr val="000000"/>
              </a:buClr>
              <a:buSzPct val="100000"/>
              <a:buFont typeface="Arial"/>
              <a:buChar char="●"/>
            </a:pPr>
            <a:r>
              <a:rPr lang="en" sz="2400"/>
              <a:t>Common logging transport for all services, languages and frameworks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ELK Architectural Concerns</a:t>
            </a:r>
          </a:p>
        </p:txBody>
      </p:sp>
      <p:sp>
        <p:nvSpPr>
          <p:cNvPr id="98" name="Shape 9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lnSpc>
                <a:spcPct val="115000"/>
              </a:lnSpc>
              <a:spcBef>
                <a:spcPts val="400"/>
              </a:spcBef>
              <a:buClr>
                <a:srgbClr val="000000"/>
              </a:buClr>
              <a:buSzPct val="100000"/>
              <a:buFont typeface="Arial"/>
              <a:buChar char="●"/>
            </a:pPr>
            <a:r>
              <a:rPr lang="en" sz="2400">
                <a:solidFill>
                  <a:schemeClr val="dk1"/>
                </a:solidFill>
              </a:rPr>
              <a:t>Network Concerns</a:t>
            </a:r>
          </a:p>
          <a:p>
            <a:pPr indent="-342900" lvl="1" marL="914400" rtl="0">
              <a:lnSpc>
                <a:spcPct val="115000"/>
              </a:lnSpc>
              <a:spcBef>
                <a:spcPts val="400"/>
              </a:spcBef>
              <a:buClr>
                <a:schemeClr val="dk1"/>
              </a:buClr>
              <a:buSzPct val="100000"/>
              <a:buFont typeface="Courier New"/>
              <a:buChar char="o"/>
            </a:pPr>
            <a:r>
              <a:rPr lang="en" sz="1800">
                <a:solidFill>
                  <a:schemeClr val="dk1"/>
                </a:solidFill>
              </a:rPr>
              <a:t>Bandwidth</a:t>
            </a:r>
          </a:p>
          <a:p>
            <a:pPr indent="-342900" lvl="1" marL="914400" rtl="0">
              <a:lnSpc>
                <a:spcPct val="115000"/>
              </a:lnSpc>
              <a:spcBef>
                <a:spcPts val="400"/>
              </a:spcBef>
              <a:buClr>
                <a:schemeClr val="dk1"/>
              </a:buClr>
              <a:buSzPct val="100000"/>
              <a:buFont typeface="Courier New"/>
              <a:buChar char="o"/>
            </a:pPr>
            <a:r>
              <a:rPr lang="en" sz="1800">
                <a:solidFill>
                  <a:schemeClr val="dk1"/>
                </a:solidFill>
              </a:rPr>
              <a:t>Network partitioning</a:t>
            </a:r>
          </a:p>
          <a:p>
            <a:pPr indent="-342900" lvl="1" marL="914400" rtl="0">
              <a:lnSpc>
                <a:spcPct val="115000"/>
              </a:lnSpc>
              <a:spcBef>
                <a:spcPts val="400"/>
              </a:spcBef>
              <a:buClr>
                <a:schemeClr val="dk1"/>
              </a:buClr>
              <a:buSzPct val="100000"/>
              <a:buFont typeface="Courier New"/>
              <a:buChar char="o"/>
            </a:pPr>
            <a:r>
              <a:rPr lang="en" sz="1800">
                <a:solidFill>
                  <a:schemeClr val="dk1"/>
                </a:solidFill>
              </a:rPr>
              <a:t>Latency</a:t>
            </a:r>
          </a:p>
          <a:p>
            <a:pPr indent="-381000" lvl="0" marL="457200" rtl="0">
              <a:lnSpc>
                <a:spcPct val="115000"/>
              </a:lnSpc>
              <a:spcBef>
                <a:spcPts val="400"/>
              </a:spcBef>
              <a:buClr>
                <a:schemeClr val="dk1"/>
              </a:buClr>
              <a:buSzPct val="100000"/>
              <a:buFont typeface="Arial"/>
              <a:buChar char="●"/>
            </a:pPr>
            <a:r>
              <a:rPr lang="en" sz="2400">
                <a:solidFill>
                  <a:schemeClr val="dk1"/>
                </a:solidFill>
              </a:rPr>
              <a:t>Security Concerns</a:t>
            </a:r>
          </a:p>
          <a:p>
            <a:pPr indent="-342900" lvl="1" marL="914400" rtl="0">
              <a:lnSpc>
                <a:spcPct val="115000"/>
              </a:lnSpc>
              <a:spcBef>
                <a:spcPts val="400"/>
              </a:spcBef>
              <a:buClr>
                <a:schemeClr val="dk1"/>
              </a:buClr>
              <a:buSzPct val="100000"/>
              <a:buFont typeface="Courier New"/>
              <a:buChar char="o"/>
            </a:pPr>
            <a:r>
              <a:rPr lang="en" sz="1800">
                <a:solidFill>
                  <a:schemeClr val="dk1"/>
                </a:solidFill>
              </a:rPr>
              <a:t>Firewalls and ACLs</a:t>
            </a:r>
          </a:p>
          <a:p>
            <a:pPr indent="-342900" lvl="1" marL="914400" rtl="0">
              <a:lnSpc>
                <a:spcPct val="115000"/>
              </a:lnSpc>
              <a:spcBef>
                <a:spcPts val="400"/>
              </a:spcBef>
              <a:buClr>
                <a:schemeClr val="dk1"/>
              </a:buClr>
              <a:buSzPct val="100000"/>
              <a:buFont typeface="Courier New"/>
              <a:buChar char="o"/>
            </a:pPr>
            <a:r>
              <a:rPr lang="en" sz="1800">
                <a:solidFill>
                  <a:schemeClr val="dk1"/>
                </a:solidFill>
              </a:rPr>
              <a:t>Encrypting data in transit</a:t>
            </a:r>
          </a:p>
          <a:p>
            <a:pPr indent="-381000" lvl="0" marL="457200" rtl="0">
              <a:lnSpc>
                <a:spcPct val="115000"/>
              </a:lnSpc>
              <a:spcBef>
                <a:spcPts val="400"/>
              </a:spcBef>
              <a:buClr>
                <a:schemeClr val="dk1"/>
              </a:buClr>
              <a:buSzPct val="100000"/>
              <a:buFont typeface="Arial"/>
              <a:buChar char="●"/>
            </a:pPr>
            <a:r>
              <a:rPr lang="en" sz="2400">
                <a:solidFill>
                  <a:schemeClr val="dk1"/>
                </a:solidFill>
              </a:rPr>
              <a:t>Resource Concerns</a:t>
            </a:r>
          </a:p>
          <a:p>
            <a:pPr indent="-342900" lvl="1" marL="914400" rtl="0">
              <a:lnSpc>
                <a:spcPct val="115000"/>
              </a:lnSpc>
              <a:spcBef>
                <a:spcPts val="400"/>
              </a:spcBef>
              <a:buClr>
                <a:schemeClr val="dk1"/>
              </a:buClr>
              <a:buSzPct val="100000"/>
              <a:buFont typeface="Courier New"/>
              <a:buChar char="o"/>
            </a:pPr>
            <a:r>
              <a:rPr lang="en" sz="1800">
                <a:solidFill>
                  <a:schemeClr val="dk1"/>
                </a:solidFill>
              </a:rPr>
              <a:t>A misbehaving application can swamp production resources</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Multi-colo ELK Architecture</a:t>
            </a:r>
          </a:p>
        </p:txBody>
      </p:sp>
      <p:sp>
        <p:nvSpPr>
          <p:cNvPr id="104" name="Shape 104"/>
          <p:cNvSpPr txBox="1"/>
          <p:nvPr>
            <p:ph idx="1" type="body"/>
          </p:nvPr>
        </p:nvSpPr>
        <p:spPr>
          <a:xfrm>
            <a:off x="457200" y="940875"/>
            <a:ext cx="8229600" cy="3984899"/>
          </a:xfrm>
          <a:prstGeom prst="rect">
            <a:avLst/>
          </a:prstGeom>
        </p:spPr>
        <p:txBody>
          <a:bodyPr anchorCtr="0" anchor="t" bIns="91425" lIns="91425" rIns="91425" tIns="91425">
            <a:noAutofit/>
          </a:bodyPr>
          <a:lstStyle/>
          <a:p>
            <a:pPr lvl="0" rtl="0" algn="ctr">
              <a:spcBef>
                <a:spcPts val="0"/>
              </a:spcBef>
              <a:buNone/>
            </a:pPr>
            <a:r>
              <a:rPr b="1" lang="en" sz="1800">
                <a:solidFill>
                  <a:srgbClr val="005585"/>
                </a:solidFill>
              </a:rPr>
              <a:t>ELK Dashboard</a:t>
            </a:r>
          </a:p>
        </p:txBody>
      </p:sp>
      <p:sp>
        <p:nvSpPr>
          <p:cNvPr id="105" name="Shape 105"/>
          <p:cNvSpPr/>
          <p:nvPr/>
        </p:nvSpPr>
        <p:spPr>
          <a:xfrm>
            <a:off x="2081677" y="2021614"/>
            <a:ext cx="1628999" cy="2598899"/>
          </a:xfrm>
          <a:prstGeom prst="rect">
            <a:avLst/>
          </a:prstGeom>
          <a:solidFill>
            <a:srgbClr val="FAF0D1"/>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
        <p:nvSpPr>
          <p:cNvPr id="106" name="Shape 106"/>
          <p:cNvSpPr txBox="1"/>
          <p:nvPr/>
        </p:nvSpPr>
        <p:spPr>
          <a:xfrm>
            <a:off x="6892295" y="4843210"/>
            <a:ext cx="2133599" cy="273900"/>
          </a:xfrm>
          <a:prstGeom prst="rect">
            <a:avLst/>
          </a:prstGeom>
          <a:noFill/>
          <a:ln>
            <a:noFill/>
          </a:ln>
        </p:spPr>
        <p:txBody>
          <a:bodyPr anchorCtr="0" anchor="ctr" bIns="45700" lIns="91425" rIns="91425" tIns="45700">
            <a:noAutofit/>
          </a:bodyPr>
          <a:lstStyle/>
          <a:p>
            <a:pPr lvl="0" rtl="0" algn="r">
              <a:spcBef>
                <a:spcPts val="0"/>
              </a:spcBef>
              <a:buNone/>
            </a:pPr>
            <a:fld id="{00000000-1234-1234-1234-123412341234}" type="slidenum">
              <a:rPr lang="en" sz="900">
                <a:solidFill>
                  <a:srgbClr val="BFBFBF"/>
                </a:solidFill>
              </a:rPr>
              <a:t>‹#›</a:t>
            </a:fld>
          </a:p>
        </p:txBody>
      </p:sp>
      <p:sp>
        <p:nvSpPr>
          <p:cNvPr id="107" name="Shape 107"/>
          <p:cNvSpPr/>
          <p:nvPr/>
        </p:nvSpPr>
        <p:spPr>
          <a:xfrm>
            <a:off x="2246050" y="4040799"/>
            <a:ext cx="1230300" cy="497400"/>
          </a:xfrm>
          <a:prstGeom prst="rect">
            <a:avLst/>
          </a:prstGeom>
          <a:solidFill>
            <a:srgbClr val="D8D8D8"/>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Services</a:t>
            </a:r>
          </a:p>
        </p:txBody>
      </p:sp>
      <p:cxnSp>
        <p:nvCxnSpPr>
          <p:cNvPr id="108" name="Shape 108"/>
          <p:cNvCxnSpPr>
            <a:stCxn id="107" idx="0"/>
          </p:cNvCxnSpPr>
          <p:nvPr/>
        </p:nvCxnSpPr>
        <p:spPr>
          <a:xfrm rot="10800000">
            <a:off x="2861200" y="3642999"/>
            <a:ext cx="0" cy="397800"/>
          </a:xfrm>
          <a:prstGeom prst="straightConnector1">
            <a:avLst/>
          </a:prstGeom>
          <a:noFill/>
          <a:ln cap="flat" w="25400">
            <a:solidFill>
              <a:srgbClr val="000000"/>
            </a:solidFill>
            <a:prstDash val="solid"/>
            <a:round/>
            <a:headEnd len="med" w="med" type="none"/>
            <a:tailEnd len="lg" w="lg" type="stealth"/>
          </a:ln>
        </p:spPr>
      </p:cxnSp>
      <p:sp>
        <p:nvSpPr>
          <p:cNvPr id="109" name="Shape 109"/>
          <p:cNvSpPr txBox="1"/>
          <p:nvPr/>
        </p:nvSpPr>
        <p:spPr>
          <a:xfrm>
            <a:off x="435375" y="2327531"/>
            <a:ext cx="1494599" cy="4974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5585"/>
              </a:buClr>
              <a:buSzPct val="25000"/>
              <a:buFont typeface="Arial"/>
              <a:buNone/>
            </a:pPr>
            <a:r>
              <a:rPr b="1" baseline="0" i="0" lang="en" sz="1800" u="none" cap="none" strike="noStrike">
                <a:solidFill>
                  <a:srgbClr val="005585"/>
                </a:solidFill>
                <a:latin typeface="Arial"/>
                <a:ea typeface="Arial"/>
                <a:cs typeface="Arial"/>
                <a:sym typeface="Arial"/>
              </a:rPr>
              <a:t>ELK Search</a:t>
            </a:r>
          </a:p>
          <a:p>
            <a:pPr indent="0" lvl="0" marL="0" marR="0" rtl="0" algn="ctr">
              <a:lnSpc>
                <a:spcPct val="100000"/>
              </a:lnSpc>
              <a:spcBef>
                <a:spcPts val="0"/>
              </a:spcBef>
              <a:spcAft>
                <a:spcPts val="0"/>
              </a:spcAft>
              <a:buClr>
                <a:srgbClr val="005585"/>
              </a:buClr>
              <a:buSzPct val="25000"/>
              <a:buFont typeface="Arial"/>
              <a:buNone/>
            </a:pPr>
            <a:r>
              <a:rPr b="1" baseline="0" i="0" lang="en" sz="1800" u="none" cap="none" strike="noStrike">
                <a:solidFill>
                  <a:srgbClr val="005585"/>
                </a:solidFill>
                <a:latin typeface="Arial"/>
                <a:ea typeface="Arial"/>
                <a:cs typeface="Arial"/>
                <a:sym typeface="Arial"/>
              </a:rPr>
              <a:t>Clusters</a:t>
            </a:r>
          </a:p>
        </p:txBody>
      </p:sp>
      <p:sp>
        <p:nvSpPr>
          <p:cNvPr id="110" name="Shape 110"/>
          <p:cNvSpPr txBox="1"/>
          <p:nvPr/>
        </p:nvSpPr>
        <p:spPr>
          <a:xfrm>
            <a:off x="536775" y="3165093"/>
            <a:ext cx="1291799" cy="4845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5585"/>
              </a:buClr>
              <a:buSzPct val="25000"/>
              <a:buFont typeface="Arial"/>
              <a:buNone/>
            </a:pPr>
            <a:r>
              <a:rPr b="1" baseline="0" i="0" lang="en" sz="1800" u="none" cap="none" strike="noStrike">
                <a:solidFill>
                  <a:srgbClr val="005585"/>
                </a:solidFill>
                <a:latin typeface="Arial"/>
                <a:ea typeface="Arial"/>
                <a:cs typeface="Arial"/>
                <a:sym typeface="Arial"/>
              </a:rPr>
              <a:t>Log</a:t>
            </a:r>
          </a:p>
          <a:p>
            <a:pPr indent="0" lvl="0" marL="0" marR="0" rtl="0" algn="ctr">
              <a:lnSpc>
                <a:spcPct val="100000"/>
              </a:lnSpc>
              <a:spcBef>
                <a:spcPts val="0"/>
              </a:spcBef>
              <a:spcAft>
                <a:spcPts val="0"/>
              </a:spcAft>
              <a:buClr>
                <a:srgbClr val="005585"/>
              </a:buClr>
              <a:buSzPct val="25000"/>
              <a:buFont typeface="Arial"/>
              <a:buNone/>
            </a:pPr>
            <a:r>
              <a:rPr b="1" baseline="0" i="0" lang="en" sz="1800" u="none" cap="none" strike="noStrike">
                <a:solidFill>
                  <a:srgbClr val="005585"/>
                </a:solidFill>
                <a:latin typeface="Arial"/>
                <a:ea typeface="Arial"/>
                <a:cs typeface="Arial"/>
                <a:sym typeface="Arial"/>
              </a:rPr>
              <a:t>Transport</a:t>
            </a:r>
          </a:p>
        </p:txBody>
      </p:sp>
      <p:sp>
        <p:nvSpPr>
          <p:cNvPr id="111" name="Shape 111"/>
          <p:cNvSpPr/>
          <p:nvPr/>
        </p:nvSpPr>
        <p:spPr>
          <a:xfrm>
            <a:off x="2246050" y="3175671"/>
            <a:ext cx="1230300" cy="467399"/>
          </a:xfrm>
          <a:prstGeom prst="rect">
            <a:avLst/>
          </a:prstGeom>
          <a:solidFill>
            <a:srgbClr val="BCE6FF"/>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Kafka</a:t>
            </a:r>
          </a:p>
        </p:txBody>
      </p:sp>
      <p:sp>
        <p:nvSpPr>
          <p:cNvPr id="112" name="Shape 112"/>
          <p:cNvSpPr/>
          <p:nvPr/>
        </p:nvSpPr>
        <p:spPr>
          <a:xfrm>
            <a:off x="2246050" y="2342488"/>
            <a:ext cx="1230300" cy="467399"/>
          </a:xfrm>
          <a:prstGeom prst="rect">
            <a:avLst/>
          </a:prstGeom>
          <a:solidFill>
            <a:srgbClr val="FEC6A9"/>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ELK Search Clusters</a:t>
            </a:r>
          </a:p>
        </p:txBody>
      </p:sp>
      <p:sp>
        <p:nvSpPr>
          <p:cNvPr id="113" name="Shape 113"/>
          <p:cNvSpPr txBox="1"/>
          <p:nvPr/>
        </p:nvSpPr>
        <p:spPr>
          <a:xfrm>
            <a:off x="597525" y="4045181"/>
            <a:ext cx="1170300" cy="4845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5585"/>
              </a:buClr>
              <a:buSzPct val="25000"/>
              <a:buFont typeface="Arial"/>
              <a:buNone/>
            </a:pPr>
            <a:r>
              <a:rPr b="1" baseline="0" i="0" lang="en" sz="1800" u="none" cap="none" strike="noStrike">
                <a:solidFill>
                  <a:srgbClr val="005585"/>
                </a:solidFill>
                <a:latin typeface="Arial"/>
                <a:ea typeface="Arial"/>
                <a:cs typeface="Arial"/>
                <a:sym typeface="Arial"/>
              </a:rPr>
              <a:t>LinkedIn </a:t>
            </a:r>
          </a:p>
          <a:p>
            <a:pPr indent="0" lvl="0" marL="0" marR="0" rtl="0" algn="ctr">
              <a:lnSpc>
                <a:spcPct val="100000"/>
              </a:lnSpc>
              <a:spcBef>
                <a:spcPts val="0"/>
              </a:spcBef>
              <a:spcAft>
                <a:spcPts val="0"/>
              </a:spcAft>
              <a:buClr>
                <a:srgbClr val="005585"/>
              </a:buClr>
              <a:buSzPct val="25000"/>
              <a:buFont typeface="Arial"/>
              <a:buNone/>
            </a:pPr>
            <a:r>
              <a:rPr b="1" baseline="0" i="0" lang="en" sz="1800" u="none" cap="none" strike="noStrike">
                <a:solidFill>
                  <a:srgbClr val="005585"/>
                </a:solidFill>
                <a:latin typeface="Arial"/>
                <a:ea typeface="Arial"/>
                <a:cs typeface="Arial"/>
                <a:sym typeface="Arial"/>
              </a:rPr>
              <a:t>Services</a:t>
            </a:r>
          </a:p>
        </p:txBody>
      </p:sp>
      <p:cxnSp>
        <p:nvCxnSpPr>
          <p:cNvPr id="114" name="Shape 114"/>
          <p:cNvCxnSpPr>
            <a:stCxn id="111" idx="0"/>
            <a:endCxn id="112" idx="2"/>
          </p:cNvCxnSpPr>
          <p:nvPr/>
        </p:nvCxnSpPr>
        <p:spPr>
          <a:xfrm rot="10800000">
            <a:off x="2861200" y="2809971"/>
            <a:ext cx="0" cy="365700"/>
          </a:xfrm>
          <a:prstGeom prst="straightConnector1">
            <a:avLst/>
          </a:prstGeom>
          <a:noFill/>
          <a:ln cap="flat" w="25400">
            <a:solidFill>
              <a:srgbClr val="000000"/>
            </a:solidFill>
            <a:prstDash val="solid"/>
            <a:round/>
            <a:headEnd len="med" w="med" type="none"/>
            <a:tailEnd len="lg" w="lg" type="stealth"/>
          </a:ln>
        </p:spPr>
      </p:cxnSp>
      <p:sp>
        <p:nvSpPr>
          <p:cNvPr id="115" name="Shape 115"/>
          <p:cNvSpPr txBox="1"/>
          <p:nvPr/>
        </p:nvSpPr>
        <p:spPr>
          <a:xfrm>
            <a:off x="2081675" y="2006831"/>
            <a:ext cx="821099" cy="2768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5585"/>
              </a:buClr>
              <a:buSzPct val="25000"/>
              <a:buFont typeface="Arial"/>
              <a:buNone/>
            </a:pPr>
            <a:r>
              <a:rPr b="1" lang="en" sz="1800">
                <a:solidFill>
                  <a:srgbClr val="005585"/>
                </a:solidFill>
              </a:rPr>
              <a:t>DC1</a:t>
            </a:r>
          </a:p>
        </p:txBody>
      </p:sp>
      <p:sp>
        <p:nvSpPr>
          <p:cNvPr id="116" name="Shape 116"/>
          <p:cNvSpPr/>
          <p:nvPr/>
        </p:nvSpPr>
        <p:spPr>
          <a:xfrm>
            <a:off x="4173585" y="2020974"/>
            <a:ext cx="1628999" cy="2598899"/>
          </a:xfrm>
          <a:prstGeom prst="rect">
            <a:avLst/>
          </a:prstGeom>
          <a:solidFill>
            <a:srgbClr val="FAF0D1"/>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
        <p:nvSpPr>
          <p:cNvPr id="117" name="Shape 117"/>
          <p:cNvSpPr/>
          <p:nvPr/>
        </p:nvSpPr>
        <p:spPr>
          <a:xfrm>
            <a:off x="4337957" y="4040158"/>
            <a:ext cx="1230300" cy="497400"/>
          </a:xfrm>
          <a:prstGeom prst="rect">
            <a:avLst/>
          </a:prstGeom>
          <a:solidFill>
            <a:srgbClr val="D8D8D8"/>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Services</a:t>
            </a:r>
          </a:p>
        </p:txBody>
      </p:sp>
      <p:cxnSp>
        <p:nvCxnSpPr>
          <p:cNvPr id="118" name="Shape 118"/>
          <p:cNvCxnSpPr>
            <a:stCxn id="117" idx="0"/>
          </p:cNvCxnSpPr>
          <p:nvPr/>
        </p:nvCxnSpPr>
        <p:spPr>
          <a:xfrm rot="10800000">
            <a:off x="4953107" y="3642358"/>
            <a:ext cx="0" cy="397800"/>
          </a:xfrm>
          <a:prstGeom prst="straightConnector1">
            <a:avLst/>
          </a:prstGeom>
          <a:noFill/>
          <a:ln cap="flat" w="25400">
            <a:solidFill>
              <a:srgbClr val="000000"/>
            </a:solidFill>
            <a:prstDash val="solid"/>
            <a:round/>
            <a:headEnd len="med" w="med" type="none"/>
            <a:tailEnd len="lg" w="lg" type="stealth"/>
          </a:ln>
        </p:spPr>
      </p:cxnSp>
      <p:sp>
        <p:nvSpPr>
          <p:cNvPr id="119" name="Shape 119"/>
          <p:cNvSpPr/>
          <p:nvPr/>
        </p:nvSpPr>
        <p:spPr>
          <a:xfrm>
            <a:off x="4337957" y="3175031"/>
            <a:ext cx="1230300" cy="467399"/>
          </a:xfrm>
          <a:prstGeom prst="rect">
            <a:avLst/>
          </a:prstGeom>
          <a:solidFill>
            <a:srgbClr val="BCE6FF"/>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Kafka</a:t>
            </a:r>
          </a:p>
        </p:txBody>
      </p:sp>
      <p:sp>
        <p:nvSpPr>
          <p:cNvPr id="120" name="Shape 120"/>
          <p:cNvSpPr/>
          <p:nvPr/>
        </p:nvSpPr>
        <p:spPr>
          <a:xfrm>
            <a:off x="4337957" y="2341848"/>
            <a:ext cx="1230300" cy="467399"/>
          </a:xfrm>
          <a:prstGeom prst="rect">
            <a:avLst/>
          </a:prstGeom>
          <a:solidFill>
            <a:srgbClr val="FEC6A9"/>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ELK Search Clusters</a:t>
            </a:r>
          </a:p>
        </p:txBody>
      </p:sp>
      <p:cxnSp>
        <p:nvCxnSpPr>
          <p:cNvPr id="121" name="Shape 121"/>
          <p:cNvCxnSpPr>
            <a:stCxn id="119" idx="0"/>
            <a:endCxn id="120" idx="2"/>
          </p:cNvCxnSpPr>
          <p:nvPr/>
        </p:nvCxnSpPr>
        <p:spPr>
          <a:xfrm rot="10800000">
            <a:off x="4953107" y="2809331"/>
            <a:ext cx="0" cy="365700"/>
          </a:xfrm>
          <a:prstGeom prst="straightConnector1">
            <a:avLst/>
          </a:prstGeom>
          <a:noFill/>
          <a:ln cap="flat" w="25400">
            <a:solidFill>
              <a:srgbClr val="000000"/>
            </a:solidFill>
            <a:prstDash val="solid"/>
            <a:round/>
            <a:headEnd len="med" w="med" type="none"/>
            <a:tailEnd len="lg" w="lg" type="stealth"/>
          </a:ln>
        </p:spPr>
      </p:cxnSp>
      <p:sp>
        <p:nvSpPr>
          <p:cNvPr id="122" name="Shape 122"/>
          <p:cNvSpPr txBox="1"/>
          <p:nvPr/>
        </p:nvSpPr>
        <p:spPr>
          <a:xfrm>
            <a:off x="4178800" y="2008106"/>
            <a:ext cx="753900" cy="2768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5585"/>
              </a:buClr>
              <a:buSzPct val="25000"/>
              <a:buFont typeface="Arial"/>
              <a:buNone/>
            </a:pPr>
            <a:r>
              <a:rPr b="1" lang="en" sz="1800">
                <a:solidFill>
                  <a:srgbClr val="005585"/>
                </a:solidFill>
              </a:rPr>
              <a:t>DC2</a:t>
            </a:r>
          </a:p>
        </p:txBody>
      </p:sp>
      <p:sp>
        <p:nvSpPr>
          <p:cNvPr id="123" name="Shape 123"/>
          <p:cNvSpPr/>
          <p:nvPr/>
        </p:nvSpPr>
        <p:spPr>
          <a:xfrm>
            <a:off x="6282653" y="2019693"/>
            <a:ext cx="1628999" cy="2598899"/>
          </a:xfrm>
          <a:prstGeom prst="rect">
            <a:avLst/>
          </a:prstGeom>
          <a:solidFill>
            <a:srgbClr val="FAF0D1"/>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
        <p:nvSpPr>
          <p:cNvPr id="124" name="Shape 124"/>
          <p:cNvSpPr/>
          <p:nvPr/>
        </p:nvSpPr>
        <p:spPr>
          <a:xfrm>
            <a:off x="6447026" y="4038876"/>
            <a:ext cx="1230300" cy="497400"/>
          </a:xfrm>
          <a:prstGeom prst="rect">
            <a:avLst/>
          </a:prstGeom>
          <a:solidFill>
            <a:srgbClr val="D8D8D8"/>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Services</a:t>
            </a:r>
          </a:p>
        </p:txBody>
      </p:sp>
      <p:cxnSp>
        <p:nvCxnSpPr>
          <p:cNvPr id="125" name="Shape 125"/>
          <p:cNvCxnSpPr>
            <a:stCxn id="124" idx="0"/>
          </p:cNvCxnSpPr>
          <p:nvPr/>
        </p:nvCxnSpPr>
        <p:spPr>
          <a:xfrm rot="10800000">
            <a:off x="7062176" y="3641076"/>
            <a:ext cx="0" cy="397800"/>
          </a:xfrm>
          <a:prstGeom prst="straightConnector1">
            <a:avLst/>
          </a:prstGeom>
          <a:noFill/>
          <a:ln cap="flat" w="25400">
            <a:solidFill>
              <a:srgbClr val="000000"/>
            </a:solidFill>
            <a:prstDash val="solid"/>
            <a:round/>
            <a:headEnd len="med" w="med" type="none"/>
            <a:tailEnd len="lg" w="lg" type="stealth"/>
          </a:ln>
        </p:spPr>
      </p:cxnSp>
      <p:sp>
        <p:nvSpPr>
          <p:cNvPr id="126" name="Shape 126"/>
          <p:cNvSpPr/>
          <p:nvPr/>
        </p:nvSpPr>
        <p:spPr>
          <a:xfrm>
            <a:off x="6447026" y="3173750"/>
            <a:ext cx="1230300" cy="467399"/>
          </a:xfrm>
          <a:prstGeom prst="rect">
            <a:avLst/>
          </a:prstGeom>
          <a:solidFill>
            <a:srgbClr val="BCE6FF"/>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Kafka</a:t>
            </a:r>
          </a:p>
        </p:txBody>
      </p:sp>
      <p:sp>
        <p:nvSpPr>
          <p:cNvPr id="127" name="Shape 127"/>
          <p:cNvSpPr/>
          <p:nvPr/>
        </p:nvSpPr>
        <p:spPr>
          <a:xfrm>
            <a:off x="6447026" y="2340567"/>
            <a:ext cx="1230300" cy="467399"/>
          </a:xfrm>
          <a:prstGeom prst="rect">
            <a:avLst/>
          </a:prstGeom>
          <a:solidFill>
            <a:srgbClr val="FEC6A9"/>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ELK Search Clusters</a:t>
            </a:r>
          </a:p>
        </p:txBody>
      </p:sp>
      <p:cxnSp>
        <p:nvCxnSpPr>
          <p:cNvPr id="128" name="Shape 128"/>
          <p:cNvCxnSpPr>
            <a:stCxn id="126" idx="0"/>
            <a:endCxn id="127" idx="2"/>
          </p:cNvCxnSpPr>
          <p:nvPr/>
        </p:nvCxnSpPr>
        <p:spPr>
          <a:xfrm rot="10800000">
            <a:off x="7062176" y="2808050"/>
            <a:ext cx="0" cy="365700"/>
          </a:xfrm>
          <a:prstGeom prst="straightConnector1">
            <a:avLst/>
          </a:prstGeom>
          <a:noFill/>
          <a:ln cap="flat" w="25400">
            <a:solidFill>
              <a:srgbClr val="000000"/>
            </a:solidFill>
            <a:prstDash val="solid"/>
            <a:round/>
            <a:headEnd len="med" w="med" type="none"/>
            <a:tailEnd len="lg" w="lg" type="stealth"/>
          </a:ln>
        </p:spPr>
      </p:cxnSp>
      <p:sp>
        <p:nvSpPr>
          <p:cNvPr id="129" name="Shape 129"/>
          <p:cNvSpPr txBox="1"/>
          <p:nvPr/>
        </p:nvSpPr>
        <p:spPr>
          <a:xfrm>
            <a:off x="7157849" y="2008106"/>
            <a:ext cx="753900" cy="2768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5585"/>
              </a:buClr>
              <a:buSzPct val="25000"/>
              <a:buFont typeface="Arial"/>
              <a:buNone/>
            </a:pPr>
            <a:r>
              <a:rPr b="1" lang="en" sz="1800">
                <a:solidFill>
                  <a:srgbClr val="005585"/>
                </a:solidFill>
              </a:rPr>
              <a:t>DC3</a:t>
            </a:r>
          </a:p>
        </p:txBody>
      </p:sp>
      <p:grpSp>
        <p:nvGrpSpPr>
          <p:cNvPr id="130" name="Shape 130"/>
          <p:cNvGrpSpPr/>
          <p:nvPr/>
        </p:nvGrpSpPr>
        <p:grpSpPr>
          <a:xfrm>
            <a:off x="3467800" y="1030661"/>
            <a:ext cx="2970599" cy="901750"/>
            <a:chOff x="3476425" y="975748"/>
            <a:chExt cx="2970599" cy="901750"/>
          </a:xfrm>
        </p:grpSpPr>
        <p:sp>
          <p:nvSpPr>
            <p:cNvPr id="131" name="Shape 131"/>
            <p:cNvSpPr/>
            <p:nvPr/>
          </p:nvSpPr>
          <p:spPr>
            <a:xfrm rot="5400000">
              <a:off x="4533775" y="-35750"/>
              <a:ext cx="855899" cy="2970599"/>
            </a:xfrm>
            <a:prstGeom prst="rect">
              <a:avLst/>
            </a:prstGeom>
            <a:solidFill>
              <a:srgbClr val="FAF0D1"/>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
          <p:nvSpPr>
            <p:cNvPr id="132" name="Shape 132"/>
            <p:cNvSpPr/>
            <p:nvPr/>
          </p:nvSpPr>
          <p:spPr>
            <a:xfrm>
              <a:off x="4337957" y="1335105"/>
              <a:ext cx="1230300" cy="467399"/>
            </a:xfrm>
            <a:prstGeom prst="rect">
              <a:avLst/>
            </a:prstGeom>
            <a:solidFill>
              <a:srgbClr val="FEC6A9"/>
            </a:solidFill>
            <a:ln cap="flat" w="9525">
              <a:solidFill>
                <a:srgbClr val="0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baseline="0" i="0" lang="en" sz="1400" u="none" cap="none" strike="noStrike">
                  <a:solidFill>
                    <a:srgbClr val="000000"/>
                  </a:solidFill>
                  <a:latin typeface="Arial"/>
                  <a:ea typeface="Arial"/>
                  <a:cs typeface="Arial"/>
                  <a:sym typeface="Arial"/>
                </a:rPr>
                <a:t>Tribes</a:t>
              </a:r>
            </a:p>
          </p:txBody>
        </p:sp>
        <p:sp>
          <p:nvSpPr>
            <p:cNvPr id="133" name="Shape 133"/>
            <p:cNvSpPr txBox="1"/>
            <p:nvPr/>
          </p:nvSpPr>
          <p:spPr>
            <a:xfrm>
              <a:off x="3510010" y="975748"/>
              <a:ext cx="2809800" cy="2768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5585"/>
                </a:buClr>
                <a:buSzPct val="25000"/>
                <a:buFont typeface="Arial"/>
                <a:buNone/>
              </a:pPr>
              <a:r>
                <a:rPr b="1" lang="en" sz="1800">
                  <a:solidFill>
                    <a:srgbClr val="005585"/>
                  </a:solidFill>
                </a:rPr>
                <a:t>Corp </a:t>
              </a:r>
              <a:r>
                <a:rPr b="1" baseline="0" i="0" lang="en" sz="1800" u="none" cap="none" strike="noStrike">
                  <a:solidFill>
                    <a:srgbClr val="005585"/>
                  </a:solidFill>
                  <a:latin typeface="Arial"/>
                  <a:ea typeface="Arial"/>
                  <a:cs typeface="Arial"/>
                  <a:sym typeface="Arial"/>
                </a:rPr>
                <a:t>Data Centers</a:t>
              </a:r>
            </a:p>
          </p:txBody>
        </p:sp>
      </p:grpSp>
      <p:cxnSp>
        <p:nvCxnSpPr>
          <p:cNvPr id="134" name="Shape 134"/>
          <p:cNvCxnSpPr>
            <a:stCxn id="132" idx="2"/>
            <a:endCxn id="112" idx="0"/>
          </p:cNvCxnSpPr>
          <p:nvPr/>
        </p:nvCxnSpPr>
        <p:spPr>
          <a:xfrm flipH="1">
            <a:off x="2861282" y="1857417"/>
            <a:ext cx="2083200" cy="485100"/>
          </a:xfrm>
          <a:prstGeom prst="straightConnector1">
            <a:avLst/>
          </a:prstGeom>
          <a:noFill/>
          <a:ln cap="flat" w="25400">
            <a:solidFill>
              <a:srgbClr val="000000"/>
            </a:solidFill>
            <a:prstDash val="solid"/>
            <a:round/>
            <a:headEnd len="med" w="med" type="stealth"/>
            <a:tailEnd len="lg" w="lg" type="stealth"/>
          </a:ln>
        </p:spPr>
      </p:cxnSp>
      <p:cxnSp>
        <p:nvCxnSpPr>
          <p:cNvPr id="135" name="Shape 135"/>
          <p:cNvCxnSpPr>
            <a:stCxn id="132" idx="2"/>
            <a:endCxn id="120" idx="0"/>
          </p:cNvCxnSpPr>
          <p:nvPr/>
        </p:nvCxnSpPr>
        <p:spPr>
          <a:xfrm>
            <a:off x="4944482" y="1857417"/>
            <a:ext cx="8700" cy="484500"/>
          </a:xfrm>
          <a:prstGeom prst="straightConnector1">
            <a:avLst/>
          </a:prstGeom>
          <a:noFill/>
          <a:ln cap="flat" w="25400">
            <a:solidFill>
              <a:srgbClr val="000000"/>
            </a:solidFill>
            <a:prstDash val="solid"/>
            <a:round/>
            <a:headEnd len="med" w="med" type="stealth"/>
            <a:tailEnd len="lg" w="lg" type="stealth"/>
          </a:ln>
        </p:spPr>
      </p:cxnSp>
      <p:cxnSp>
        <p:nvCxnSpPr>
          <p:cNvPr id="136" name="Shape 136"/>
          <p:cNvCxnSpPr>
            <a:stCxn id="132" idx="2"/>
            <a:endCxn id="127" idx="0"/>
          </p:cNvCxnSpPr>
          <p:nvPr/>
        </p:nvCxnSpPr>
        <p:spPr>
          <a:xfrm>
            <a:off x="4944482" y="1857417"/>
            <a:ext cx="2117700" cy="483300"/>
          </a:xfrm>
          <a:prstGeom prst="straightConnector1">
            <a:avLst/>
          </a:prstGeom>
          <a:noFill/>
          <a:ln cap="flat" w="25400">
            <a:solidFill>
              <a:srgbClr val="000000"/>
            </a:solidFill>
            <a:prstDash val="solid"/>
            <a:round/>
            <a:headEnd len="med" w="med" type="stealth"/>
            <a:tailEnd len="lg" w="lg" type="stealth"/>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ELK Search Architecture</a:t>
            </a:r>
          </a:p>
        </p:txBody>
      </p:sp>
      <p:sp>
        <p:nvSpPr>
          <p:cNvPr id="142" name="Shape 142"/>
          <p:cNvSpPr/>
          <p:nvPr/>
        </p:nvSpPr>
        <p:spPr>
          <a:xfrm>
            <a:off x="3444650" y="1583600"/>
            <a:ext cx="2626500" cy="167399"/>
          </a:xfrm>
          <a:prstGeom prst="lef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143" name="Shape 143"/>
          <p:cNvGrpSpPr/>
          <p:nvPr/>
        </p:nvGrpSpPr>
        <p:grpSpPr>
          <a:xfrm>
            <a:off x="6114225" y="1193599"/>
            <a:ext cx="1616099" cy="1159799"/>
            <a:chOff x="6114225" y="1193599"/>
            <a:chExt cx="1616099" cy="1159799"/>
          </a:xfrm>
        </p:grpSpPr>
        <p:sp>
          <p:nvSpPr>
            <p:cNvPr id="144" name="Shape 144"/>
            <p:cNvSpPr/>
            <p:nvPr/>
          </p:nvSpPr>
          <p:spPr>
            <a:xfrm>
              <a:off x="6114225" y="1193599"/>
              <a:ext cx="1616099" cy="1159799"/>
            </a:xfrm>
            <a:prstGeom prst="rect">
              <a:avLst/>
            </a:prstGeom>
            <a:solidFill>
              <a:srgbClr val="FCE5C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5" name="Shape 145"/>
            <p:cNvSpPr txBox="1"/>
            <p:nvPr/>
          </p:nvSpPr>
          <p:spPr>
            <a:xfrm>
              <a:off x="6542325" y="1949400"/>
              <a:ext cx="759900" cy="321300"/>
            </a:xfrm>
            <a:prstGeom prst="rect">
              <a:avLst/>
            </a:prstGeom>
            <a:solidFill>
              <a:srgbClr val="F6B26B"/>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Kibana</a:t>
              </a:r>
            </a:p>
          </p:txBody>
        </p:sp>
        <p:sp>
          <p:nvSpPr>
            <p:cNvPr id="146" name="Shape 146"/>
            <p:cNvSpPr txBox="1"/>
            <p:nvPr/>
          </p:nvSpPr>
          <p:spPr>
            <a:xfrm>
              <a:off x="6236475" y="1352600"/>
              <a:ext cx="1371599" cy="476999"/>
            </a:xfrm>
            <a:prstGeom prst="rect">
              <a:avLst/>
            </a:prstGeom>
            <a:solidFill>
              <a:srgbClr val="F9CB9C"/>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Elasticsearch</a:t>
              </a:r>
            </a:p>
            <a:p>
              <a:pPr lvl="0" rtl="0" algn="ctr">
                <a:spcBef>
                  <a:spcPts val="0"/>
                </a:spcBef>
                <a:buNone/>
              </a:pPr>
              <a:r>
                <a:rPr lang="en"/>
                <a:t>(tribe)</a:t>
              </a:r>
            </a:p>
          </p:txBody>
        </p:sp>
      </p:grpSp>
      <p:sp>
        <p:nvSpPr>
          <p:cNvPr id="147" name="Shape 147"/>
          <p:cNvSpPr/>
          <p:nvPr/>
        </p:nvSpPr>
        <p:spPr>
          <a:xfrm>
            <a:off x="781400" y="4280521"/>
            <a:ext cx="3673500" cy="386078"/>
          </a:xfrm>
          <a:prstGeom prst="flowChartProcess">
            <a:avLst/>
          </a:prstGeom>
          <a:solidFill>
            <a:srgbClr val="00FFFF"/>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Kafka</a:t>
            </a:r>
          </a:p>
        </p:txBody>
      </p:sp>
      <p:grpSp>
        <p:nvGrpSpPr>
          <p:cNvPr id="148" name="Shape 148"/>
          <p:cNvGrpSpPr/>
          <p:nvPr/>
        </p:nvGrpSpPr>
        <p:grpSpPr>
          <a:xfrm>
            <a:off x="781400" y="1193650"/>
            <a:ext cx="3673500" cy="2776203"/>
            <a:chOff x="781399" y="1193612"/>
            <a:chExt cx="3673500" cy="2374650"/>
          </a:xfrm>
        </p:grpSpPr>
        <p:grpSp>
          <p:nvGrpSpPr>
            <p:cNvPr id="149" name="Shape 149"/>
            <p:cNvGrpSpPr/>
            <p:nvPr/>
          </p:nvGrpSpPr>
          <p:grpSpPr>
            <a:xfrm>
              <a:off x="1802450" y="1193612"/>
              <a:ext cx="1616099" cy="794999"/>
              <a:chOff x="4789250" y="2773350"/>
              <a:chExt cx="1616099" cy="794999"/>
            </a:xfrm>
          </p:grpSpPr>
          <p:sp>
            <p:nvSpPr>
              <p:cNvPr id="150" name="Shape 150"/>
              <p:cNvSpPr/>
              <p:nvPr/>
            </p:nvSpPr>
            <p:spPr>
              <a:xfrm>
                <a:off x="4789250" y="2773350"/>
                <a:ext cx="1616099" cy="794999"/>
              </a:xfrm>
              <a:prstGeom prst="rect">
                <a:avLst/>
              </a:prstGeom>
              <a:solidFill>
                <a:srgbClr val="FCE5C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1" name="Shape 151"/>
              <p:cNvSpPr txBox="1"/>
              <p:nvPr/>
            </p:nvSpPr>
            <p:spPr>
              <a:xfrm>
                <a:off x="4911500" y="2897100"/>
                <a:ext cx="1371599" cy="547500"/>
              </a:xfrm>
              <a:prstGeom prst="rect">
                <a:avLst/>
              </a:prstGeom>
              <a:solidFill>
                <a:srgbClr val="F9CB9C"/>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Elasticsearch</a:t>
                </a:r>
              </a:p>
              <a:p>
                <a:pPr rtl="0" algn="ctr">
                  <a:spcBef>
                    <a:spcPts val="0"/>
                  </a:spcBef>
                  <a:buNone/>
                </a:pPr>
                <a:r>
                  <a:rPr lang="en"/>
                  <a:t>(master)</a:t>
                </a:r>
              </a:p>
            </p:txBody>
          </p:sp>
        </p:grpSp>
        <p:grpSp>
          <p:nvGrpSpPr>
            <p:cNvPr id="152" name="Shape 152"/>
            <p:cNvGrpSpPr/>
            <p:nvPr/>
          </p:nvGrpSpPr>
          <p:grpSpPr>
            <a:xfrm>
              <a:off x="781399" y="2244962"/>
              <a:ext cx="1616099" cy="1323300"/>
              <a:chOff x="781399" y="2244962"/>
              <a:chExt cx="1616099" cy="1323300"/>
            </a:xfrm>
          </p:grpSpPr>
          <p:sp>
            <p:nvSpPr>
              <p:cNvPr id="153" name="Shape 153"/>
              <p:cNvSpPr/>
              <p:nvPr/>
            </p:nvSpPr>
            <p:spPr>
              <a:xfrm>
                <a:off x="781399" y="2244962"/>
                <a:ext cx="1616099" cy="1323300"/>
              </a:xfrm>
              <a:prstGeom prst="rect">
                <a:avLst/>
              </a:prstGeom>
              <a:solidFill>
                <a:srgbClr val="FCE5C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4" name="Shape 154"/>
              <p:cNvSpPr txBox="1"/>
              <p:nvPr/>
            </p:nvSpPr>
            <p:spPr>
              <a:xfrm>
                <a:off x="1057550" y="3143585"/>
                <a:ext cx="1063800" cy="293400"/>
              </a:xfrm>
              <a:prstGeom prst="rect">
                <a:avLst/>
              </a:prstGeom>
              <a:solidFill>
                <a:srgbClr val="F6B26B"/>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Logstash</a:t>
                </a:r>
              </a:p>
            </p:txBody>
          </p:sp>
          <p:sp>
            <p:nvSpPr>
              <p:cNvPr id="155" name="Shape 155"/>
              <p:cNvSpPr txBox="1"/>
              <p:nvPr/>
            </p:nvSpPr>
            <p:spPr>
              <a:xfrm>
                <a:off x="895850" y="2353439"/>
                <a:ext cx="1387199" cy="499916"/>
              </a:xfrm>
              <a:prstGeom prst="rect">
                <a:avLst/>
              </a:prstGeom>
              <a:solidFill>
                <a:srgbClr val="F9CB9C"/>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Elasticsearch</a:t>
                </a:r>
              </a:p>
              <a:p>
                <a:pPr lvl="0" rtl="0" algn="ctr">
                  <a:spcBef>
                    <a:spcPts val="0"/>
                  </a:spcBef>
                  <a:buNone/>
                </a:pPr>
                <a:r>
                  <a:rPr lang="en"/>
                  <a:t>(data node)</a:t>
                </a:r>
              </a:p>
            </p:txBody>
          </p:sp>
          <p:cxnSp>
            <p:nvCxnSpPr>
              <p:cNvPr id="156" name="Shape 156"/>
              <p:cNvCxnSpPr>
                <a:stCxn id="154" idx="0"/>
                <a:endCxn id="155" idx="2"/>
              </p:cNvCxnSpPr>
              <p:nvPr/>
            </p:nvCxnSpPr>
            <p:spPr>
              <a:xfrm rot="10800000">
                <a:off x="1589450" y="2853485"/>
                <a:ext cx="0" cy="290100"/>
              </a:xfrm>
              <a:prstGeom prst="straightConnector1">
                <a:avLst/>
              </a:prstGeom>
              <a:noFill/>
              <a:ln cap="flat" w="19050">
                <a:solidFill>
                  <a:schemeClr val="dk2"/>
                </a:solidFill>
                <a:prstDash val="solid"/>
                <a:round/>
                <a:headEnd len="lg" w="lg" type="none"/>
                <a:tailEnd len="lg" w="lg" type="stealth"/>
              </a:ln>
            </p:spPr>
          </p:cxnSp>
        </p:grpSp>
        <p:sp>
          <p:nvSpPr>
            <p:cNvPr id="157" name="Shape 157"/>
            <p:cNvSpPr/>
            <p:nvPr/>
          </p:nvSpPr>
          <p:spPr>
            <a:xfrm>
              <a:off x="2417200" y="2500575"/>
              <a:ext cx="403499" cy="167399"/>
            </a:xfrm>
            <a:prstGeom prst="lef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nvGrpSpPr>
            <p:cNvPr id="158" name="Shape 158"/>
            <p:cNvGrpSpPr/>
            <p:nvPr/>
          </p:nvGrpSpPr>
          <p:grpSpPr>
            <a:xfrm>
              <a:off x="2838800" y="2244963"/>
              <a:ext cx="1616099" cy="1323285"/>
              <a:chOff x="781400" y="1575150"/>
              <a:chExt cx="1616099" cy="1993199"/>
            </a:xfrm>
          </p:grpSpPr>
          <p:sp>
            <p:nvSpPr>
              <p:cNvPr id="159" name="Shape 159"/>
              <p:cNvSpPr/>
              <p:nvPr/>
            </p:nvSpPr>
            <p:spPr>
              <a:xfrm>
                <a:off x="781400" y="1575150"/>
                <a:ext cx="1616099" cy="1993199"/>
              </a:xfrm>
              <a:prstGeom prst="rect">
                <a:avLst/>
              </a:prstGeom>
              <a:solidFill>
                <a:srgbClr val="FCE5CD"/>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0" name="Shape 160"/>
              <p:cNvSpPr txBox="1"/>
              <p:nvPr/>
            </p:nvSpPr>
            <p:spPr>
              <a:xfrm>
                <a:off x="1057550" y="2928700"/>
                <a:ext cx="1063800" cy="441900"/>
              </a:xfrm>
              <a:prstGeom prst="rect">
                <a:avLst/>
              </a:prstGeom>
              <a:solidFill>
                <a:srgbClr val="F6B26B"/>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Logstash</a:t>
                </a:r>
              </a:p>
            </p:txBody>
          </p:sp>
          <p:sp>
            <p:nvSpPr>
              <p:cNvPr id="161" name="Shape 161"/>
              <p:cNvSpPr txBox="1"/>
              <p:nvPr/>
            </p:nvSpPr>
            <p:spPr>
              <a:xfrm>
                <a:off x="895850" y="1738542"/>
                <a:ext cx="1387199" cy="752999"/>
              </a:xfrm>
              <a:prstGeom prst="rect">
                <a:avLst/>
              </a:prstGeom>
              <a:solidFill>
                <a:srgbClr val="F9CB9C"/>
              </a:solidFill>
              <a:ln cap="flat"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Elasticsearch</a:t>
                </a:r>
              </a:p>
              <a:p>
                <a:pPr lvl="0" rtl="0" algn="ctr">
                  <a:spcBef>
                    <a:spcPts val="0"/>
                  </a:spcBef>
                  <a:buNone/>
                </a:pPr>
                <a:r>
                  <a:rPr lang="en"/>
                  <a:t>(data node)</a:t>
                </a:r>
              </a:p>
            </p:txBody>
          </p:sp>
          <p:cxnSp>
            <p:nvCxnSpPr>
              <p:cNvPr id="162" name="Shape 162"/>
              <p:cNvCxnSpPr>
                <a:stCxn id="160" idx="0"/>
                <a:endCxn id="161" idx="2"/>
              </p:cNvCxnSpPr>
              <p:nvPr/>
            </p:nvCxnSpPr>
            <p:spPr>
              <a:xfrm rot="10800000">
                <a:off x="1589450" y="2491600"/>
                <a:ext cx="0" cy="437100"/>
              </a:xfrm>
              <a:prstGeom prst="straightConnector1">
                <a:avLst/>
              </a:prstGeom>
              <a:noFill/>
              <a:ln cap="flat" w="19050">
                <a:solidFill>
                  <a:schemeClr val="dk2"/>
                </a:solidFill>
                <a:prstDash val="solid"/>
                <a:round/>
                <a:headEnd len="lg" w="lg" type="none"/>
                <a:tailEnd len="lg" w="lg" type="stealth"/>
              </a:ln>
            </p:spPr>
          </p:cxnSp>
        </p:grpSp>
        <p:sp>
          <p:nvSpPr>
            <p:cNvPr id="163" name="Shape 163"/>
            <p:cNvSpPr/>
            <p:nvPr/>
          </p:nvSpPr>
          <p:spPr>
            <a:xfrm rot="2807235">
              <a:off x="3386567" y="2026433"/>
              <a:ext cx="285668" cy="167237"/>
            </a:xfrm>
            <a:prstGeom prst="lef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4" name="Shape 164"/>
            <p:cNvSpPr/>
            <p:nvPr/>
          </p:nvSpPr>
          <p:spPr>
            <a:xfrm rot="-2702552">
              <a:off x="1549926" y="2026362"/>
              <a:ext cx="285741" cy="167372"/>
            </a:xfrm>
            <a:prstGeom prst="lef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165" name="Shape 165"/>
          <p:cNvSpPr/>
          <p:nvPr/>
        </p:nvSpPr>
        <p:spPr>
          <a:xfrm>
            <a:off x="3488150" y="3990725"/>
            <a:ext cx="317400" cy="290099"/>
          </a:xfrm>
          <a:prstGeom prst="up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6" name="Shape 166"/>
          <p:cNvSpPr/>
          <p:nvPr/>
        </p:nvSpPr>
        <p:spPr>
          <a:xfrm>
            <a:off x="1430750" y="3990725"/>
            <a:ext cx="317400" cy="290099"/>
          </a:xfrm>
          <a:prstGeom prst="up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67" name="Shape 167"/>
          <p:cNvPicPr preferRelativeResize="0"/>
          <p:nvPr/>
        </p:nvPicPr>
        <p:blipFill rotWithShape="1">
          <a:blip r:embed="rId3">
            <a:alphaModFix/>
          </a:blip>
          <a:srcRect b="0" l="9522" r="3270" t="0"/>
          <a:stretch/>
        </p:blipFill>
        <p:spPr>
          <a:xfrm>
            <a:off x="5880897" y="2813750"/>
            <a:ext cx="2082748" cy="1343425"/>
          </a:xfrm>
          <a:prstGeom prst="rect">
            <a:avLst/>
          </a:prstGeom>
          <a:noFill/>
          <a:ln cap="flat" w="19050">
            <a:solidFill>
              <a:schemeClr val="dk2"/>
            </a:solidFill>
            <a:prstDash val="solid"/>
            <a:round/>
            <a:headEnd len="med" w="med" type="none"/>
            <a:tailEnd len="med" w="med" type="none"/>
          </a:ln>
        </p:spPr>
      </p:pic>
      <p:sp>
        <p:nvSpPr>
          <p:cNvPr id="168" name="Shape 168"/>
          <p:cNvSpPr txBox="1"/>
          <p:nvPr/>
        </p:nvSpPr>
        <p:spPr>
          <a:xfrm>
            <a:off x="6077475" y="4179437"/>
            <a:ext cx="1689599" cy="290099"/>
          </a:xfrm>
          <a:prstGeom prst="rect">
            <a:avLst/>
          </a:prstGeom>
          <a:noFill/>
          <a:ln>
            <a:noFill/>
          </a:ln>
        </p:spPr>
        <p:txBody>
          <a:bodyPr anchorCtr="0" anchor="ctr" bIns="91425" lIns="91425" rIns="91425" tIns="91425">
            <a:noAutofit/>
          </a:bodyPr>
          <a:lstStyle/>
          <a:p>
            <a:pPr algn="ctr">
              <a:spcBef>
                <a:spcPts val="0"/>
              </a:spcBef>
              <a:buNone/>
            </a:pPr>
            <a:r>
              <a:rPr lang="en"/>
              <a:t>Users</a:t>
            </a:r>
          </a:p>
        </p:txBody>
      </p:sp>
      <p:sp>
        <p:nvSpPr>
          <p:cNvPr id="169" name="Shape 169"/>
          <p:cNvSpPr/>
          <p:nvPr/>
        </p:nvSpPr>
        <p:spPr>
          <a:xfrm rot="5402480">
            <a:off x="6714374" y="2499879"/>
            <a:ext cx="415800" cy="167399"/>
          </a:xfrm>
          <a:prstGeom prst="leftRightArrow">
            <a:avLst>
              <a:gd fmla="val 50000" name="adj1"/>
              <a:gd fmla="val 50000"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Operational Challenges</a:t>
            </a:r>
          </a:p>
        </p:txBody>
      </p:sp>
      <p:sp>
        <p:nvSpPr>
          <p:cNvPr id="175" name="Shape 17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 sz="2400"/>
              <a:t>Data, lots of it.</a:t>
            </a:r>
          </a:p>
          <a:p>
            <a:pPr indent="-381000" lvl="1" marL="914400" rtl="0">
              <a:spcBef>
                <a:spcPts val="0"/>
              </a:spcBef>
              <a:buClr>
                <a:srgbClr val="000000"/>
              </a:buClr>
              <a:buSzPct val="80000"/>
              <a:buFont typeface="Courier New"/>
              <a:buChar char="o"/>
            </a:pPr>
            <a:r>
              <a:rPr lang="en"/>
              <a:t>Transporting, queueing, storing, securing, reliability…</a:t>
            </a:r>
          </a:p>
          <a:p>
            <a:pPr indent="-381000" lvl="1" marL="914400" rtl="0">
              <a:spcBef>
                <a:spcPts val="0"/>
              </a:spcBef>
              <a:buClr>
                <a:srgbClr val="000000"/>
              </a:buClr>
              <a:buSzPct val="80000"/>
              <a:buFont typeface="Courier New"/>
              <a:buChar char="o"/>
            </a:pPr>
            <a:r>
              <a:rPr lang="en"/>
              <a:t>Ingesting &amp; Indexing fast enough</a:t>
            </a:r>
          </a:p>
          <a:p>
            <a:pPr indent="-381000" lvl="1" marL="914400" rtl="0">
              <a:spcBef>
                <a:spcPts val="0"/>
              </a:spcBef>
              <a:buClr>
                <a:srgbClr val="000000"/>
              </a:buClr>
              <a:buSzPct val="80000"/>
              <a:buFont typeface="Courier New"/>
              <a:buChar char="o"/>
            </a:pPr>
            <a:r>
              <a:rPr lang="en"/>
              <a:t>Scaling infrastructure</a:t>
            </a:r>
          </a:p>
          <a:p>
            <a:pPr indent="-381000" lvl="1" marL="914400" rtl="0">
              <a:spcBef>
                <a:spcPts val="0"/>
              </a:spcBef>
              <a:buClr>
                <a:srgbClr val="000000"/>
              </a:buClr>
              <a:buSzPct val="80000"/>
              <a:buFont typeface="Courier New"/>
              <a:buChar char="o"/>
            </a:pPr>
            <a:r>
              <a:rPr lang="en"/>
              <a:t>Which data? (right data needed?)</a:t>
            </a:r>
          </a:p>
          <a:p>
            <a:pPr indent="-381000" lvl="1" marL="914400" rtl="0">
              <a:spcBef>
                <a:spcPts val="0"/>
              </a:spcBef>
              <a:buClr>
                <a:srgbClr val="000000"/>
              </a:buClr>
              <a:buSzPct val="80000"/>
              <a:buFont typeface="Courier New"/>
              <a:buChar char="o"/>
            </a:pPr>
            <a:r>
              <a:rPr lang="en"/>
              <a:t>Formats, mapping, transformation</a:t>
            </a:r>
          </a:p>
          <a:p>
            <a:pPr indent="-342900" lvl="2" marL="1371600" rtl="0">
              <a:spcBef>
                <a:spcPts val="0"/>
              </a:spcBef>
              <a:buClr>
                <a:srgbClr val="000000"/>
              </a:buClr>
              <a:buSzPct val="100000"/>
              <a:buFont typeface="Wingdings"/>
              <a:buChar char="§"/>
            </a:pPr>
            <a:r>
              <a:rPr lang="en" sz="1800">
                <a:solidFill>
                  <a:schemeClr val="dk1"/>
                </a:solidFill>
              </a:rPr>
              <a:t>Data from many sources: Java, Scala, Python, Node.js, Go</a:t>
            </a:r>
          </a:p>
          <a:p>
            <a:pPr lvl="0" marR="0" rtl="0" algn="l">
              <a:lnSpc>
                <a:spcPct val="100000"/>
              </a:lnSpc>
              <a:spcBef>
                <a:spcPts val="600"/>
              </a:spcBef>
              <a:spcAft>
                <a:spcPts val="0"/>
              </a:spcAft>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Operational Challenges...</a:t>
            </a:r>
          </a:p>
        </p:txBody>
      </p:sp>
      <p:sp>
        <p:nvSpPr>
          <p:cNvPr id="181" name="Shape 18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000000"/>
              </a:buClr>
              <a:buSzPct val="100000"/>
              <a:buFont typeface="Arial"/>
              <a:buChar char="●"/>
            </a:pPr>
            <a:r>
              <a:rPr lang="en" sz="2400"/>
              <a:t>Centralized vs Siloed Cluster Management</a:t>
            </a:r>
          </a:p>
          <a:p>
            <a:pPr indent="-381000" lvl="0" marL="457200" marR="0" rtl="0" algn="l">
              <a:lnSpc>
                <a:spcPct val="100000"/>
              </a:lnSpc>
              <a:spcBef>
                <a:spcPts val="600"/>
              </a:spcBef>
              <a:spcAft>
                <a:spcPts val="0"/>
              </a:spcAft>
              <a:buClr>
                <a:srgbClr val="000000"/>
              </a:buClr>
              <a:buSzPct val="100000"/>
              <a:buFont typeface="Arial"/>
              <a:buChar char="●"/>
            </a:pPr>
            <a:r>
              <a:rPr lang="en" sz="2400"/>
              <a:t>Aggregated views of data across the entire infrastructure</a:t>
            </a:r>
          </a:p>
          <a:p>
            <a:pPr indent="-381000" lvl="0" marL="457200" marR="0" rtl="0" algn="l">
              <a:lnSpc>
                <a:spcPct val="100000"/>
              </a:lnSpc>
              <a:spcBef>
                <a:spcPts val="600"/>
              </a:spcBef>
              <a:spcAft>
                <a:spcPts val="0"/>
              </a:spcAft>
              <a:buClr>
                <a:srgbClr val="000000"/>
              </a:buClr>
              <a:buSzPct val="100000"/>
              <a:buFont typeface="Arial"/>
              <a:buChar char="●"/>
            </a:pPr>
            <a:r>
              <a:rPr lang="en" sz="2400"/>
              <a:t>Consistent view (trace up/down app stack)</a:t>
            </a:r>
          </a:p>
          <a:p>
            <a:pPr indent="-381000" lvl="0" marL="457200" marR="0" rtl="0" algn="l">
              <a:lnSpc>
                <a:spcPct val="100000"/>
              </a:lnSpc>
              <a:spcBef>
                <a:spcPts val="600"/>
              </a:spcBef>
              <a:spcAft>
                <a:spcPts val="0"/>
              </a:spcAft>
              <a:buClr>
                <a:srgbClr val="000000"/>
              </a:buClr>
              <a:buSzPct val="100000"/>
              <a:buFont typeface="Arial"/>
              <a:buChar char="●"/>
            </a:pPr>
            <a:r>
              <a:rPr lang="en" sz="2400"/>
              <a:t>Scaling - horizontally or vertically?</a:t>
            </a:r>
          </a:p>
          <a:p>
            <a:pPr indent="-381000" lvl="0" marL="457200" marR="0" rtl="0" algn="l">
              <a:lnSpc>
                <a:spcPct val="100000"/>
              </a:lnSpc>
              <a:spcBef>
                <a:spcPts val="600"/>
              </a:spcBef>
              <a:spcAft>
                <a:spcPts val="0"/>
              </a:spcAft>
              <a:buClr>
                <a:srgbClr val="000000"/>
              </a:buClr>
              <a:buSzPct val="100000"/>
              <a:buFont typeface="Arial"/>
              <a:buChar char="●"/>
            </a:pPr>
            <a:r>
              <a:rPr lang="en" sz="2400"/>
              <a:t>Monitoring, alerting, auto-remediating</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future of ELK at LinkedIn</a:t>
            </a:r>
          </a:p>
        </p:txBody>
      </p:sp>
      <p:sp>
        <p:nvSpPr>
          <p:cNvPr id="187" name="Shape 18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solidFill>
                  <a:schemeClr val="dk1"/>
                </a:solidFill>
              </a:rPr>
              <a:t>More ELK clusters being used by even more teams</a:t>
            </a:r>
          </a:p>
          <a:p>
            <a:pPr indent="-381000" lvl="0" marL="457200" rtl="0">
              <a:spcBef>
                <a:spcPts val="0"/>
              </a:spcBef>
              <a:buClr>
                <a:schemeClr val="dk1"/>
              </a:buClr>
              <a:buSzPct val="100000"/>
              <a:buFont typeface="Arial"/>
              <a:buChar char="●"/>
            </a:pPr>
            <a:r>
              <a:rPr lang="en" sz="2400">
                <a:solidFill>
                  <a:schemeClr val="dk1"/>
                </a:solidFill>
              </a:rPr>
              <a:t>Clusters with 300+ billion docs (300+TB)</a:t>
            </a:r>
          </a:p>
          <a:p>
            <a:pPr indent="-381000" lvl="0" marL="457200" rtl="0">
              <a:spcBef>
                <a:spcPts val="0"/>
              </a:spcBef>
              <a:buClr>
                <a:schemeClr val="dk1"/>
              </a:buClr>
              <a:buSzPct val="100000"/>
              <a:buFont typeface="Arial"/>
              <a:buChar char="●"/>
            </a:pPr>
            <a:r>
              <a:rPr lang="en" sz="2400">
                <a:solidFill>
                  <a:schemeClr val="dk1"/>
                </a:solidFill>
              </a:rPr>
              <a:t>Daily indices average 10+ billion docs, 10TB - move to hourly indices</a:t>
            </a:r>
          </a:p>
          <a:p>
            <a:pPr indent="-381000" lvl="0" marL="457200" rtl="0">
              <a:spcBef>
                <a:spcPts val="0"/>
              </a:spcBef>
              <a:buClr>
                <a:schemeClr val="dk1"/>
              </a:buClr>
              <a:buSzPct val="100000"/>
              <a:buFont typeface="Arial"/>
              <a:buChar char="●"/>
            </a:pPr>
            <a:r>
              <a:rPr lang="en" sz="2400">
                <a:solidFill>
                  <a:schemeClr val="dk1"/>
                </a:solidFill>
              </a:rPr>
              <a:t>~5,000 shards per cluster</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Extra slides</a:t>
            </a:r>
          </a:p>
        </p:txBody>
      </p:sp>
      <p:sp>
        <p:nvSpPr>
          <p:cNvPr id="193" name="Shape 19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Next two slides contain example logstash configs to show how we use input pipe plugin with Kafka Console Consumer, and how to monitor logstash using metrics filter.</a:t>
            </a: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KCC pipe input config</a:t>
            </a:r>
          </a:p>
        </p:txBody>
      </p:sp>
      <p:sp>
        <p:nvSpPr>
          <p:cNvPr id="199" name="Shape 199"/>
          <p:cNvSpPr txBox="1"/>
          <p:nvPr>
            <p:ph idx="1" type="body"/>
          </p:nvPr>
        </p:nvSpPr>
        <p:spPr>
          <a:xfrm>
            <a:off x="285750" y="1139775"/>
            <a:ext cx="8572500" cy="3810600"/>
          </a:xfrm>
          <a:prstGeom prst="rect">
            <a:avLst/>
          </a:prstGeom>
        </p:spPr>
        <p:txBody>
          <a:bodyPr anchorCtr="0" anchor="t" bIns="91425" lIns="91425" rIns="91425" tIns="91425">
            <a:noAutofit/>
          </a:bodyPr>
          <a:lstStyle/>
          <a:p>
            <a:pPr lvl="0" rtl="0">
              <a:spcBef>
                <a:spcPts val="0"/>
              </a:spcBef>
              <a:buClr>
                <a:schemeClr val="dk1"/>
              </a:buClr>
              <a:buSzPct val="73333"/>
              <a:buFont typeface="Arial"/>
              <a:buNone/>
            </a:pPr>
            <a:r>
              <a:rPr lang="en" sz="1500"/>
              <a:t>pipe {</a:t>
            </a:r>
          </a:p>
          <a:p>
            <a:pPr lvl="0" rtl="0">
              <a:spcBef>
                <a:spcPts val="0"/>
              </a:spcBef>
              <a:buClr>
                <a:schemeClr val="dk1"/>
              </a:buClr>
              <a:buSzPct val="73333"/>
              <a:buFont typeface="Arial"/>
              <a:buNone/>
            </a:pPr>
            <a:r>
              <a:rPr lang="en" sz="1500"/>
              <a:t>    type =&gt; "mobile"</a:t>
            </a:r>
          </a:p>
          <a:p>
            <a:pPr lvl="0" rtl="0">
              <a:spcBef>
                <a:spcPts val="0"/>
              </a:spcBef>
              <a:buClr>
                <a:schemeClr val="dk1"/>
              </a:buClr>
              <a:buSzPct val="73333"/>
              <a:buFont typeface="Arial"/>
              <a:buNone/>
            </a:pPr>
            <a:r>
              <a:rPr lang="en" sz="1500"/>
              <a:t>    command =&gt; "/opt/bin/kafka-console-consumer/kafka-console-consumer.sh \</a:t>
            </a:r>
          </a:p>
          <a:p>
            <a:pPr lvl="0" rtl="0">
              <a:spcBef>
                <a:spcPts val="0"/>
              </a:spcBef>
              <a:buClr>
                <a:schemeClr val="dk1"/>
              </a:buClr>
              <a:buSzPct val="73333"/>
              <a:buFont typeface="Arial"/>
              <a:buNone/>
            </a:pPr>
            <a:r>
              <a:rPr lang="en" sz="1500"/>
              <a:t>      --formatter com.linkedin.avro.KafkaMessageJsonWithHexFormatter \</a:t>
            </a:r>
          </a:p>
          <a:p>
            <a:pPr lvl="0" rtl="0">
              <a:spcBef>
                <a:spcPts val="0"/>
              </a:spcBef>
              <a:buClr>
                <a:schemeClr val="dk1"/>
              </a:buClr>
              <a:buSzPct val="73333"/>
              <a:buFont typeface="Arial"/>
              <a:buNone/>
            </a:pPr>
            <a:r>
              <a:rPr lang="en" sz="1500"/>
              <a:t>      --property schema.registry.url=</a:t>
            </a:r>
            <a:r>
              <a:rPr lang="en" sz="1500">
                <a:solidFill>
                  <a:srgbClr val="333333"/>
                </a:solidFill>
                <a:latin typeface="Consolas"/>
                <a:ea typeface="Consolas"/>
                <a:cs typeface="Consolas"/>
                <a:sym typeface="Consolas"/>
              </a:rPr>
              <a:t>http://schema-server.example.com:12250/schemaRegistry/schemas</a:t>
            </a:r>
            <a:r>
              <a:rPr lang="en" sz="1500"/>
              <a:t> \</a:t>
            </a:r>
          </a:p>
          <a:p>
            <a:pPr lvl="0" rtl="0">
              <a:spcBef>
                <a:spcPts val="0"/>
              </a:spcBef>
              <a:buClr>
                <a:schemeClr val="dk1"/>
              </a:buClr>
              <a:buSzPct val="73333"/>
              <a:buFont typeface="Arial"/>
              <a:buNone/>
            </a:pPr>
            <a:r>
              <a:rPr lang="en" sz="1500"/>
              <a:t>      --autocommit.interval.ms=60000 \</a:t>
            </a:r>
          </a:p>
          <a:p>
            <a:pPr lvl="0" rtl="0">
              <a:spcBef>
                <a:spcPts val="0"/>
              </a:spcBef>
              <a:buClr>
                <a:schemeClr val="dk1"/>
              </a:buClr>
              <a:buSzPct val="73333"/>
              <a:buFont typeface="Arial"/>
              <a:buNone/>
            </a:pPr>
            <a:r>
              <a:rPr lang="en" sz="1500"/>
              <a:t>      --zookeeper </a:t>
            </a:r>
            <a:r>
              <a:rPr lang="en" sz="1500">
                <a:solidFill>
                  <a:srgbClr val="333333"/>
                </a:solidFill>
                <a:latin typeface="Consolas"/>
                <a:ea typeface="Consolas"/>
                <a:cs typeface="Consolas"/>
                <a:sym typeface="Consolas"/>
              </a:rPr>
              <a:t>zk.example.com:12913/kafka-metrics</a:t>
            </a:r>
            <a:r>
              <a:rPr lang="en" sz="1500"/>
              <a:t> \</a:t>
            </a:r>
          </a:p>
          <a:p>
            <a:pPr lvl="0" rtl="0">
              <a:spcBef>
                <a:spcPts val="0"/>
              </a:spcBef>
              <a:buClr>
                <a:schemeClr val="dk1"/>
              </a:buClr>
              <a:buSzPct val="73333"/>
              <a:buFont typeface="Arial"/>
              <a:buNone/>
            </a:pPr>
            <a:r>
              <a:rPr lang="en" sz="1500"/>
              <a:t>      --topic </a:t>
            </a:r>
            <a:r>
              <a:rPr lang="en" sz="1500">
                <a:solidFill>
                  <a:srgbClr val="333333"/>
                </a:solidFill>
                <a:latin typeface="Consolas"/>
                <a:ea typeface="Consolas"/>
                <a:cs typeface="Consolas"/>
                <a:sym typeface="Consolas"/>
              </a:rPr>
              <a:t>log_stash_event</a:t>
            </a:r>
            <a:r>
              <a:rPr lang="en" sz="1500"/>
              <a:t> \</a:t>
            </a:r>
          </a:p>
          <a:p>
            <a:pPr lvl="0" rtl="0">
              <a:spcBef>
                <a:spcPts val="0"/>
              </a:spcBef>
              <a:buClr>
                <a:schemeClr val="dk1"/>
              </a:buClr>
              <a:buSzPct val="73333"/>
              <a:buFont typeface="Arial"/>
              <a:buNone/>
            </a:pPr>
            <a:r>
              <a:rPr lang="en" sz="1500"/>
              <a:t>      --group logstash1"</a:t>
            </a:r>
          </a:p>
          <a:p>
            <a:pPr lvl="0" rtl="0">
              <a:spcBef>
                <a:spcPts val="0"/>
              </a:spcBef>
              <a:buClr>
                <a:schemeClr val="dk1"/>
              </a:buClr>
              <a:buSzPct val="73333"/>
              <a:buFont typeface="Arial"/>
              <a:buNone/>
            </a:pPr>
            <a:r>
              <a:rPr lang="en" sz="1500"/>
              <a:t>    codec =&gt; “json”</a:t>
            </a:r>
          </a:p>
          <a:p>
            <a:pPr lvl="0" rtl="0">
              <a:spcBef>
                <a:spcPts val="0"/>
              </a:spcBef>
              <a:buClr>
                <a:schemeClr val="dk1"/>
              </a:buClr>
              <a:buSzPct val="73333"/>
              <a:buFont typeface="Arial"/>
              <a:buNone/>
            </a:pPr>
            <a:r>
              <a:rPr lang="en" sz="1500"/>
              <a:t> }</a:t>
            </a:r>
          </a:p>
          <a:p>
            <a:pPr lvl="0" rtl="0">
              <a:spcBef>
                <a:spcPts val="0"/>
              </a:spcBef>
              <a:buNone/>
            </a:pPr>
            <a:r>
              <a:t/>
            </a:r>
            <a:endParaRPr sz="15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Introduction</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solidFill>
                  <a:schemeClr val="dk1"/>
                </a:solidFill>
              </a:rPr>
              <a:t>Tin Le (</a:t>
            </a:r>
            <a:r>
              <a:rPr lang="en" u="sng">
                <a:solidFill>
                  <a:srgbClr val="144C72"/>
                </a:solidFill>
                <a:hlinkClick r:id="rId3"/>
              </a:rPr>
              <a:t>tinle@linkedin.com</a:t>
            </a:r>
            <a:r>
              <a:rPr lang="en">
                <a:solidFill>
                  <a:schemeClr val="dk1"/>
                </a:solidFill>
              </a:rPr>
              <a:t>)</a:t>
            </a:r>
          </a:p>
          <a:p>
            <a:pPr lvl="0" rtl="0">
              <a:spcBef>
                <a:spcPts val="0"/>
              </a:spcBef>
              <a:buClr>
                <a:schemeClr val="dk1"/>
              </a:buClr>
              <a:buSzPct val="36666"/>
              <a:buFont typeface="Arial"/>
              <a:buNone/>
            </a:pPr>
            <a:r>
              <a:rPr lang="en">
                <a:solidFill>
                  <a:schemeClr val="dk1"/>
                </a:solidFill>
              </a:rPr>
              <a:t>Senior Site Reliability Engineer</a:t>
            </a:r>
          </a:p>
          <a:p>
            <a:pPr lvl="0" rtl="0">
              <a:spcBef>
                <a:spcPts val="0"/>
              </a:spcBef>
              <a:buClr>
                <a:schemeClr val="dk1"/>
              </a:buClr>
              <a:buFont typeface="Arial"/>
              <a:buNone/>
            </a:pPr>
            <a:r>
              <a:t/>
            </a:r>
            <a:endParaRPr>
              <a:solidFill>
                <a:schemeClr val="dk1"/>
              </a:solidFill>
            </a:endParaRPr>
          </a:p>
          <a:p>
            <a:pPr lvl="0" rtl="0">
              <a:spcBef>
                <a:spcPts val="0"/>
              </a:spcBef>
              <a:buClr>
                <a:schemeClr val="dk1"/>
              </a:buClr>
              <a:buSzPct val="45833"/>
              <a:buFont typeface="Arial"/>
              <a:buNone/>
            </a:pPr>
            <a:r>
              <a:rPr lang="en" sz="2400">
                <a:solidFill>
                  <a:schemeClr val="dk1"/>
                </a:solidFill>
              </a:rPr>
              <a:t>Formerly part of Mobile SRE team, responsible for servers handling mobile apps (IOS, Android, Windows, RIM, etc.) traffic.</a:t>
            </a:r>
          </a:p>
          <a:p>
            <a:pPr lvl="0">
              <a:spcBef>
                <a:spcPts val="0"/>
              </a:spcBef>
              <a:buClr>
                <a:schemeClr val="dk1"/>
              </a:buClr>
              <a:buSzPct val="45833"/>
              <a:buFont typeface="Arial"/>
              <a:buNone/>
            </a:pPr>
            <a:br>
              <a:rPr lang="en" sz="2400">
                <a:solidFill>
                  <a:schemeClr val="dk1"/>
                </a:solidFill>
              </a:rPr>
            </a:br>
            <a:r>
              <a:rPr lang="en" sz="2400">
                <a:solidFill>
                  <a:schemeClr val="dk1"/>
                </a:solidFill>
              </a:rPr>
              <a:t>Now responsible for guiding ELK @ LinkedIn as a whole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Monitoring Logstash metrics</a:t>
            </a:r>
          </a:p>
        </p:txBody>
      </p:sp>
      <p:sp>
        <p:nvSpPr>
          <p:cNvPr id="205" name="Shape 20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100"/>
              <a:t>filter {</a:t>
            </a:r>
          </a:p>
          <a:p>
            <a:pPr lvl="0" rtl="0">
              <a:spcBef>
                <a:spcPts val="0"/>
              </a:spcBef>
              <a:buClr>
                <a:schemeClr val="dk1"/>
              </a:buClr>
              <a:buSzPct val="100000"/>
              <a:buFont typeface="Arial"/>
              <a:buNone/>
            </a:pPr>
            <a:r>
              <a:rPr lang="en" sz="1100"/>
              <a:t>  </a:t>
            </a:r>
            <a:r>
              <a:rPr b="1" lang="en" sz="1100"/>
              <a:t>metrics</a:t>
            </a:r>
            <a:r>
              <a:rPr lang="en" sz="1100"/>
              <a:t> {</a:t>
            </a:r>
          </a:p>
          <a:p>
            <a:pPr lvl="0" rtl="0">
              <a:spcBef>
                <a:spcPts val="0"/>
              </a:spcBef>
              <a:buClr>
                <a:schemeClr val="dk1"/>
              </a:buClr>
              <a:buSzPct val="100000"/>
              <a:buFont typeface="Arial"/>
              <a:buNone/>
            </a:pPr>
            <a:r>
              <a:rPr lang="en" sz="1100"/>
              <a:t>     meter =&gt; "events"</a:t>
            </a:r>
          </a:p>
          <a:p>
            <a:pPr lvl="0" rtl="0">
              <a:spcBef>
                <a:spcPts val="0"/>
              </a:spcBef>
              <a:buNone/>
            </a:pPr>
            <a:r>
              <a:rPr lang="en" sz="1100"/>
              <a:t>     add_tag =&gt; "metric"</a:t>
            </a:r>
          </a:p>
          <a:p>
            <a:pPr lvl="0" rtl="0">
              <a:spcBef>
                <a:spcPts val="0"/>
              </a:spcBef>
              <a:buClr>
                <a:schemeClr val="dk1"/>
              </a:buClr>
              <a:buSzPct val="100000"/>
              <a:buFont typeface="Arial"/>
              <a:buNone/>
            </a:pPr>
            <a:r>
              <a:rPr lang="en" sz="1100"/>
              <a:t>  }</a:t>
            </a:r>
          </a:p>
          <a:p>
            <a:pPr lvl="0" rtl="0">
              <a:spcBef>
                <a:spcPts val="0"/>
              </a:spcBef>
              <a:buNone/>
            </a:pPr>
            <a:r>
              <a:rPr lang="en" sz="1100"/>
              <a:t>}</a:t>
            </a:r>
          </a:p>
          <a:p>
            <a:pPr lvl="0" rtl="0">
              <a:spcBef>
                <a:spcPts val="0"/>
              </a:spcBef>
              <a:buNone/>
            </a:pPr>
            <a:r>
              <a:rPr lang="en" sz="1100"/>
              <a:t>output {</a:t>
            </a:r>
          </a:p>
          <a:p>
            <a:pPr lvl="0" rtl="0">
              <a:spcBef>
                <a:spcPts val="0"/>
              </a:spcBef>
              <a:buNone/>
            </a:pPr>
            <a:r>
              <a:rPr lang="en" sz="1100"/>
              <a:t> if “metric” in [tags] [</a:t>
            </a:r>
          </a:p>
          <a:p>
            <a:pPr lvl="0" rtl="0">
              <a:spcBef>
                <a:spcPts val="0"/>
              </a:spcBef>
              <a:buNone/>
            </a:pPr>
            <a:r>
              <a:rPr lang="en" sz="1100"/>
              <a:t>  stdout {</a:t>
            </a:r>
          </a:p>
          <a:p>
            <a:pPr lvl="0" rtl="0">
              <a:spcBef>
                <a:spcPts val="0"/>
              </a:spcBef>
              <a:buNone/>
            </a:pPr>
            <a:r>
              <a:rPr lang="en" sz="1100"/>
              <a:t>    codec =&gt; line {</a:t>
            </a:r>
          </a:p>
          <a:p>
            <a:pPr lvl="0" rtl="0">
              <a:lnSpc>
                <a:spcPct val="171428"/>
              </a:lnSpc>
              <a:spcBef>
                <a:spcPts val="0"/>
              </a:spcBef>
              <a:buNone/>
            </a:pPr>
            <a:r>
              <a:rPr lang="en" sz="1100"/>
              <a:t>      format =&gt; “Rate: %{events.rate_1m}”</a:t>
            </a:r>
          </a:p>
          <a:p>
            <a:pPr lvl="0" rtl="0">
              <a:lnSpc>
                <a:spcPct val="171428"/>
              </a:lnSpc>
              <a:spcBef>
                <a:spcPts val="0"/>
              </a:spcBef>
              <a:buNone/>
            </a:pPr>
            <a:r>
              <a:rPr lang="en" sz="1100">
                <a:solidFill>
                  <a:schemeClr val="dk2"/>
                </a:solidFill>
              </a:rPr>
              <a:t>    }</a:t>
            </a:r>
          </a:p>
          <a:p>
            <a:pPr lvl="0" rtl="0">
              <a:lnSpc>
                <a:spcPct val="171428"/>
              </a:lnSpc>
              <a:spcBef>
                <a:spcPts val="0"/>
              </a:spcBef>
              <a:buNone/>
            </a:pPr>
            <a:r>
              <a:rPr lang="en" sz="1100">
                <a:solidFill>
                  <a:schemeClr val="dk2"/>
                </a:solidFill>
              </a:rPr>
              <a:t>  }</a:t>
            </a:r>
          </a:p>
          <a:p>
            <a:pPr lvl="0" rtl="0">
              <a:lnSpc>
                <a:spcPct val="171428"/>
              </a:lnSpc>
              <a:spcBef>
                <a:spcPts val="0"/>
              </a:spcBef>
              <a:buNone/>
            </a:pPr>
            <a:r>
              <a:rPr lang="en" sz="1100">
                <a:solidFill>
                  <a:schemeClr val="dk2"/>
                </a:solidFill>
              </a:rPr>
              <a:t>}</a:t>
            </a:r>
            <a:br>
              <a:rPr lang="en" sz="1100">
                <a:solidFill>
                  <a:schemeClr val="dk2"/>
                </a:solidFill>
              </a:rPr>
            </a:b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Problems</a:t>
            </a:r>
          </a:p>
        </p:txBody>
      </p:sp>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solidFill>
                  <a:schemeClr val="dk1"/>
                </a:solidFill>
              </a:rPr>
              <a:t>Multiple data centers, ten of thousands of servers, hundreds of billions of log records</a:t>
            </a:r>
          </a:p>
          <a:p>
            <a:pPr indent="-381000" lvl="0" marL="457200" rtl="0">
              <a:spcBef>
                <a:spcPts val="0"/>
              </a:spcBef>
              <a:buClr>
                <a:schemeClr val="dk1"/>
              </a:buClr>
              <a:buSzPct val="100000"/>
              <a:buFont typeface="Arial"/>
              <a:buChar char="●"/>
            </a:pPr>
            <a:r>
              <a:rPr lang="en" sz="2400">
                <a:solidFill>
                  <a:schemeClr val="dk1"/>
                </a:solidFill>
              </a:rPr>
              <a:t>Logging, indexing, searching, storing, visualizing and analysing all of those logs all day every day</a:t>
            </a:r>
          </a:p>
          <a:p>
            <a:pPr indent="-381000" lvl="0" marL="457200" rtl="0">
              <a:spcBef>
                <a:spcPts val="0"/>
              </a:spcBef>
              <a:buClr>
                <a:schemeClr val="dk1"/>
              </a:buClr>
              <a:buSzPct val="100000"/>
              <a:buFont typeface="Arial"/>
              <a:buChar char="●"/>
            </a:pPr>
            <a:r>
              <a:rPr lang="en" sz="2400">
                <a:solidFill>
                  <a:schemeClr val="dk1"/>
                </a:solidFill>
              </a:rPr>
              <a:t>Security (access control, storage, transport)</a:t>
            </a:r>
          </a:p>
          <a:p>
            <a:pPr indent="-381000" lvl="0" marL="457200" rtl="0">
              <a:spcBef>
                <a:spcPts val="0"/>
              </a:spcBef>
              <a:buClr>
                <a:schemeClr val="dk1"/>
              </a:buClr>
              <a:buSzPct val="100000"/>
              <a:buFont typeface="Arial"/>
              <a:buChar char="●"/>
            </a:pPr>
            <a:r>
              <a:rPr lang="en" sz="2400">
                <a:solidFill>
                  <a:schemeClr val="dk1"/>
                </a:solidFill>
              </a:rPr>
              <a:t>Scaling to more DCs, more servers, and even more logs…</a:t>
            </a:r>
          </a:p>
          <a:p>
            <a:pPr indent="-381000" lvl="0" marL="457200" rtl="0">
              <a:spcBef>
                <a:spcPts val="0"/>
              </a:spcBef>
              <a:buClr>
                <a:schemeClr val="dk1"/>
              </a:buClr>
              <a:buSzPct val="100000"/>
              <a:buFont typeface="Arial"/>
              <a:buChar char="●"/>
            </a:pPr>
            <a:r>
              <a:rPr lang="en" sz="2400">
                <a:solidFill>
                  <a:schemeClr val="dk1"/>
                </a:solidFill>
              </a:rPr>
              <a:t>ARRGGGGHHH!!!!!</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Solutions</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solidFill>
                  <a:schemeClr val="dk1"/>
                </a:solidFill>
              </a:rPr>
              <a:t>Commercial</a:t>
            </a:r>
          </a:p>
          <a:p>
            <a:pPr indent="-381000" lvl="1" marL="914400" rtl="0">
              <a:spcBef>
                <a:spcPts val="0"/>
              </a:spcBef>
              <a:buClr>
                <a:schemeClr val="dk1"/>
              </a:buClr>
              <a:buSzPct val="80000"/>
              <a:buFont typeface="Courier New"/>
              <a:buChar char="o"/>
            </a:pPr>
            <a:r>
              <a:rPr lang="en">
                <a:solidFill>
                  <a:schemeClr val="dk1"/>
                </a:solidFill>
              </a:rPr>
              <a:t>Splunk, Sumo Logic, HP ArcSight Logger, Tibco, XpoLog, Loggly, etc.</a:t>
            </a:r>
          </a:p>
          <a:p>
            <a:pPr indent="-419100" lvl="0" marL="457200" rtl="0">
              <a:spcBef>
                <a:spcPts val="0"/>
              </a:spcBef>
              <a:buClr>
                <a:schemeClr val="dk1"/>
              </a:buClr>
              <a:buSzPct val="100000"/>
              <a:buFont typeface="Arial"/>
              <a:buChar char="●"/>
            </a:pPr>
            <a:r>
              <a:rPr lang="en">
                <a:solidFill>
                  <a:schemeClr val="dk1"/>
                </a:solidFill>
              </a:rPr>
              <a:t>Open Source</a:t>
            </a:r>
          </a:p>
          <a:p>
            <a:pPr indent="-381000" lvl="1" marL="914400" rtl="0">
              <a:spcBef>
                <a:spcPts val="0"/>
              </a:spcBef>
              <a:buClr>
                <a:schemeClr val="dk1"/>
              </a:buClr>
              <a:buSzPct val="80000"/>
              <a:buFont typeface="Courier New"/>
              <a:buChar char="o"/>
            </a:pPr>
            <a:r>
              <a:rPr lang="en">
                <a:solidFill>
                  <a:schemeClr val="dk1"/>
                </a:solidFill>
              </a:rPr>
              <a:t>Syslog + Grep</a:t>
            </a:r>
          </a:p>
          <a:p>
            <a:pPr indent="-381000" lvl="1" marL="914400" rtl="0">
              <a:spcBef>
                <a:spcPts val="0"/>
              </a:spcBef>
              <a:buClr>
                <a:schemeClr val="dk1"/>
              </a:buClr>
              <a:buSzPct val="80000"/>
              <a:buFont typeface="Courier New"/>
              <a:buChar char="o"/>
            </a:pPr>
            <a:r>
              <a:rPr lang="en">
                <a:solidFill>
                  <a:schemeClr val="dk1"/>
                </a:solidFill>
              </a:rPr>
              <a:t>Graylog</a:t>
            </a:r>
          </a:p>
          <a:p>
            <a:pPr indent="-381000" lvl="1" marL="914400" rtl="0">
              <a:spcBef>
                <a:spcPts val="0"/>
              </a:spcBef>
              <a:buClr>
                <a:schemeClr val="dk1"/>
              </a:buClr>
              <a:buSzPct val="80000"/>
              <a:buFont typeface="Courier New"/>
              <a:buChar char="o"/>
            </a:pPr>
            <a:r>
              <a:rPr lang="en">
                <a:solidFill>
                  <a:schemeClr val="dk1"/>
                </a:solidFill>
              </a:rPr>
              <a:t>Elasticsearch</a:t>
            </a:r>
          </a:p>
          <a:p>
            <a:pPr indent="-381000" lvl="1" marL="914400" rtl="0">
              <a:spcBef>
                <a:spcPts val="0"/>
              </a:spcBef>
              <a:buClr>
                <a:schemeClr val="dk1"/>
              </a:buClr>
              <a:buSzPct val="80000"/>
              <a:buFont typeface="Courier New"/>
              <a:buChar char="o"/>
            </a:pPr>
            <a:r>
              <a:rPr lang="en">
                <a:solidFill>
                  <a:schemeClr val="dk1"/>
                </a:solidFill>
              </a:rPr>
              <a:t>etc.</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Criterias</a:t>
            </a:r>
          </a:p>
        </p:txBody>
      </p:sp>
      <p:sp>
        <p:nvSpPr>
          <p:cNvPr id="55" name="Shape 5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solidFill>
                  <a:schemeClr val="dk1"/>
                </a:solidFill>
              </a:rPr>
              <a:t>Scalable - horizontally, by adding more nodes</a:t>
            </a:r>
          </a:p>
          <a:p>
            <a:pPr indent="-381000" lvl="0" marL="457200" rtl="0">
              <a:spcBef>
                <a:spcPts val="0"/>
              </a:spcBef>
              <a:buClr>
                <a:schemeClr val="dk1"/>
              </a:buClr>
              <a:buSzPct val="100000"/>
              <a:buFont typeface="Arial"/>
              <a:buChar char="●"/>
            </a:pPr>
            <a:r>
              <a:rPr lang="en" sz="2400">
                <a:solidFill>
                  <a:schemeClr val="dk1"/>
                </a:solidFill>
              </a:rPr>
              <a:t>Fast - as close to real time as possible</a:t>
            </a:r>
          </a:p>
          <a:p>
            <a:pPr indent="-381000" lvl="0" marL="457200" rtl="0">
              <a:spcBef>
                <a:spcPts val="0"/>
              </a:spcBef>
              <a:buClr>
                <a:schemeClr val="dk1"/>
              </a:buClr>
              <a:buSzPct val="100000"/>
              <a:buFont typeface="Arial"/>
              <a:buChar char="●"/>
            </a:pPr>
            <a:r>
              <a:rPr lang="en" sz="2400">
                <a:solidFill>
                  <a:schemeClr val="dk1"/>
                </a:solidFill>
              </a:rPr>
              <a:t>Inexpensive</a:t>
            </a:r>
          </a:p>
          <a:p>
            <a:pPr indent="-381000" lvl="0" marL="457200" rtl="0">
              <a:spcBef>
                <a:spcPts val="0"/>
              </a:spcBef>
              <a:buClr>
                <a:schemeClr val="dk1"/>
              </a:buClr>
              <a:buSzPct val="100000"/>
              <a:buFont typeface="Arial"/>
              <a:buChar char="●"/>
            </a:pPr>
            <a:r>
              <a:rPr lang="en" sz="2400">
                <a:solidFill>
                  <a:schemeClr val="dk1"/>
                </a:solidFill>
              </a:rPr>
              <a:t>Flexible</a:t>
            </a:r>
          </a:p>
          <a:p>
            <a:pPr indent="-381000" lvl="0" marL="457200" rtl="0">
              <a:spcBef>
                <a:spcPts val="0"/>
              </a:spcBef>
              <a:buClr>
                <a:schemeClr val="dk1"/>
              </a:buClr>
              <a:buSzPct val="100000"/>
              <a:buFont typeface="Arial"/>
              <a:buChar char="●"/>
            </a:pPr>
            <a:r>
              <a:rPr lang="en" sz="2400">
                <a:solidFill>
                  <a:schemeClr val="dk1"/>
                </a:solidFill>
              </a:rPr>
              <a:t>Large user community (support)</a:t>
            </a:r>
          </a:p>
          <a:p>
            <a:pPr indent="-381000" lvl="0" marL="457200" rtl="0">
              <a:spcBef>
                <a:spcPts val="0"/>
              </a:spcBef>
              <a:buClr>
                <a:schemeClr val="dk1"/>
              </a:buClr>
              <a:buSzPct val="100000"/>
              <a:buFont typeface="Arial"/>
              <a:buChar char="●"/>
            </a:pPr>
            <a:r>
              <a:rPr lang="en" sz="2400">
                <a:solidFill>
                  <a:schemeClr val="dk1"/>
                </a:solidFill>
              </a:rPr>
              <a:t>Open source</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idx="1" type="body"/>
          </p:nvPr>
        </p:nvSpPr>
        <p:spPr>
          <a:xfrm>
            <a:off x="0" y="0"/>
            <a:ext cx="9144000" cy="5143499"/>
          </a:xfrm>
          <a:prstGeom prst="rect">
            <a:avLst/>
          </a:prstGeom>
        </p:spPr>
        <p:txBody>
          <a:bodyPr anchorCtr="0" anchor="ctr" bIns="91425" lIns="91425" rIns="91425" tIns="91425">
            <a:noAutofit/>
          </a:bodyPr>
          <a:lstStyle/>
          <a:p>
            <a:pPr lvl="0" rtl="0" algn="ctr">
              <a:spcBef>
                <a:spcPts val="0"/>
              </a:spcBef>
              <a:buNone/>
            </a:pPr>
            <a:r>
              <a:rPr lang="en" sz="4800"/>
              <a:t>ELK!</a:t>
            </a:r>
          </a:p>
        </p:txBody>
      </p:sp>
      <p:sp>
        <p:nvSpPr>
          <p:cNvPr id="61" name="Shape 6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winner is...</a:t>
            </a:r>
          </a:p>
        </p:txBody>
      </p:sp>
      <p:sp>
        <p:nvSpPr>
          <p:cNvPr id="62" name="Shape 62"/>
          <p:cNvSpPr txBox="1"/>
          <p:nvPr>
            <p:ph idx="2" type="body"/>
          </p:nvPr>
        </p:nvSpPr>
        <p:spPr>
          <a:xfrm>
            <a:off x="0" y="0"/>
            <a:ext cx="9144000" cy="5143499"/>
          </a:xfrm>
          <a:prstGeom prst="rect">
            <a:avLst/>
          </a:prstGeom>
        </p:spPr>
        <p:txBody>
          <a:bodyPr anchorCtr="0" anchor="ctr" bIns="91425" lIns="91425" rIns="91425" tIns="91425">
            <a:noAutofit/>
          </a:bodyPr>
          <a:lstStyle/>
          <a:p>
            <a:pPr lvl="0" rtl="0" algn="ctr">
              <a:spcBef>
                <a:spcPts val="0"/>
              </a:spcBef>
              <a:buNone/>
            </a:pPr>
            <a:r>
              <a:rPr lang="en" sz="4800"/>
              <a:t>Splunk ???</a:t>
            </a:r>
          </a:p>
        </p:txBody>
      </p:sp>
    </p:spTree>
  </p:cSld>
  <p:clrMapOvr>
    <a:masterClrMapping/>
  </p:clrMapOvr>
  <p:transition>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25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62"/>
                                        </p:tgtEl>
                                        <p:attrNameLst>
                                          <p:attrName>ppt_x</p:attrName>
                                        </p:attrNameLst>
                                      </p:cBhvr>
                                      <p:tavLst>
                                        <p:tav fmla="" tm="0">
                                          <p:val>
                                            <p:strVal val="#ppt_x"/>
                                          </p:val>
                                        </p:tav>
                                        <p:tav fmla="" tm="100000">
                                          <p:val>
                                            <p:strVal val="#ppt_x-1"/>
                                          </p:val>
                                        </p:tav>
                                      </p:tavLst>
                                    </p:anim>
                                    <p:set>
                                      <p:cBhvr>
                                        <p:cTn dur="1" fill="hold">
                                          <p:stCondLst>
                                            <p:cond delay="1000"/>
                                          </p:stCondLst>
                                        </p:cTn>
                                        <p:tgtEl>
                                          <p:spTgt spid="6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ELK at LinkedIn</a:t>
            </a:r>
          </a:p>
        </p:txBody>
      </p:sp>
      <p:sp>
        <p:nvSpPr>
          <p:cNvPr id="68" name="Shape 6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rgbClr val="000000"/>
              </a:buClr>
              <a:buSzPct val="100000"/>
              <a:buFont typeface="Arial"/>
              <a:buChar char="●"/>
            </a:pPr>
            <a:r>
              <a:rPr lang="en"/>
              <a:t>100+ ELK clusters across 20+ teams and 6 data centers</a:t>
            </a:r>
          </a:p>
          <a:p>
            <a:pPr indent="-419100" lvl="0" marL="457200" rtl="0">
              <a:spcBef>
                <a:spcPts val="0"/>
              </a:spcBef>
              <a:buClr>
                <a:srgbClr val="000000"/>
              </a:buClr>
              <a:buSzPct val="100000"/>
              <a:buFont typeface="Arial"/>
              <a:buChar char="●"/>
            </a:pPr>
            <a:r>
              <a:rPr lang="en"/>
              <a:t>Some of our larger clusters have:</a:t>
            </a:r>
          </a:p>
          <a:p>
            <a:pPr indent="-381000" lvl="1" marL="914400" rtl="0">
              <a:spcBef>
                <a:spcPts val="0"/>
              </a:spcBef>
              <a:buClr>
                <a:srgbClr val="000000"/>
              </a:buClr>
              <a:buSzPct val="80000"/>
              <a:buFont typeface="Courier New"/>
              <a:buChar char="o"/>
            </a:pPr>
            <a:r>
              <a:rPr lang="en"/>
              <a:t>Greater than 32+ billion docs (30+TB)</a:t>
            </a:r>
          </a:p>
          <a:p>
            <a:pPr indent="-381000" lvl="1" marL="914400" rtl="0">
              <a:spcBef>
                <a:spcPts val="0"/>
              </a:spcBef>
              <a:buClr>
                <a:srgbClr val="000000"/>
              </a:buClr>
              <a:buSzPct val="80000"/>
              <a:buFont typeface="Courier New"/>
              <a:buChar char="o"/>
            </a:pPr>
            <a:r>
              <a:rPr lang="en"/>
              <a:t>Daily indices average 3.0 billion docs (~3TB)</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ELK + Kafka</a:t>
            </a:r>
          </a:p>
        </p:txBody>
      </p:sp>
      <p:sp>
        <p:nvSpPr>
          <p:cNvPr id="74" name="Shape 7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0"/>
              </a:spcBef>
              <a:buClr>
                <a:schemeClr val="dk1"/>
              </a:buClr>
              <a:buSzPct val="25000"/>
              <a:buFont typeface="Arial"/>
              <a:buNone/>
            </a:pPr>
            <a:r>
              <a:rPr b="1" lang="en" sz="2000">
                <a:solidFill>
                  <a:schemeClr val="dk1"/>
                </a:solidFill>
              </a:rPr>
              <a:t>Summary:</a:t>
            </a:r>
            <a:r>
              <a:rPr lang="en" sz="2000">
                <a:solidFill>
                  <a:schemeClr val="dk1"/>
                </a:solidFill>
              </a:rPr>
              <a:t> ELK is a popular open sourced application stack for visualizing and analyzing logs. ELK is currently being used across many teams within LinkedIn. The architecture we use is made up of four components: Elasticsearch, Logstash, Kibana and Kafka.</a:t>
            </a:r>
          </a:p>
          <a:p>
            <a:pPr lvl="0" rtl="0">
              <a:spcBef>
                <a:spcPts val="0"/>
              </a:spcBef>
              <a:buClr>
                <a:schemeClr val="dk1"/>
              </a:buClr>
              <a:buFont typeface="Arial"/>
              <a:buNone/>
            </a:pPr>
            <a:r>
              <a:t/>
            </a:r>
            <a:endParaRPr b="1" sz="2000">
              <a:solidFill>
                <a:schemeClr val="dk1"/>
              </a:solidFill>
            </a:endParaRPr>
          </a:p>
          <a:p>
            <a:pPr indent="-355600" lvl="0" marL="457200" rtl="0">
              <a:spcBef>
                <a:spcPts val="0"/>
              </a:spcBef>
              <a:buClr>
                <a:schemeClr val="dk1"/>
              </a:buClr>
              <a:buSzPct val="100000"/>
              <a:buFont typeface="Arial"/>
              <a:buChar char="●"/>
            </a:pPr>
            <a:r>
              <a:rPr b="1" lang="en" sz="2000">
                <a:solidFill>
                  <a:schemeClr val="dk1"/>
                </a:solidFill>
              </a:rPr>
              <a:t>Elasticsearch: </a:t>
            </a:r>
            <a:r>
              <a:rPr lang="en" sz="2000">
                <a:solidFill>
                  <a:schemeClr val="dk1"/>
                </a:solidFill>
              </a:rPr>
              <a:t>Distributed real-time search and analytics engine</a:t>
            </a:r>
          </a:p>
          <a:p>
            <a:pPr indent="-355600" lvl="0" marL="457200" rtl="0">
              <a:spcBef>
                <a:spcPts val="0"/>
              </a:spcBef>
              <a:buClr>
                <a:schemeClr val="dk1"/>
              </a:buClr>
              <a:buSzPct val="100000"/>
              <a:buFont typeface="Arial"/>
              <a:buChar char="●"/>
            </a:pPr>
            <a:r>
              <a:rPr b="1" lang="en" sz="2000">
                <a:solidFill>
                  <a:schemeClr val="dk1"/>
                </a:solidFill>
              </a:rPr>
              <a:t>Logstash</a:t>
            </a:r>
            <a:r>
              <a:rPr lang="en" sz="2000">
                <a:solidFill>
                  <a:schemeClr val="dk1"/>
                </a:solidFill>
              </a:rPr>
              <a:t>: Collect and parse all data sources into an easy-to-read JSON format</a:t>
            </a:r>
          </a:p>
          <a:p>
            <a:pPr indent="-355600" lvl="0" marL="457200" rtl="0">
              <a:spcBef>
                <a:spcPts val="0"/>
              </a:spcBef>
              <a:buClr>
                <a:schemeClr val="dk1"/>
              </a:buClr>
              <a:buSzPct val="100000"/>
              <a:buFont typeface="Arial"/>
              <a:buChar char="●"/>
            </a:pPr>
            <a:r>
              <a:rPr b="1" lang="en" sz="2000">
                <a:solidFill>
                  <a:schemeClr val="dk1"/>
                </a:solidFill>
              </a:rPr>
              <a:t>Kibana:</a:t>
            </a:r>
            <a:r>
              <a:rPr lang="en" sz="2000">
                <a:solidFill>
                  <a:schemeClr val="dk1"/>
                </a:solidFill>
              </a:rPr>
              <a:t> Elasticsearch data visualization engine</a:t>
            </a:r>
          </a:p>
          <a:p>
            <a:pPr indent="-355600" lvl="0" marL="457200" rtl="0">
              <a:spcBef>
                <a:spcPts val="0"/>
              </a:spcBef>
              <a:buClr>
                <a:schemeClr val="dk1"/>
              </a:buClr>
              <a:buSzPct val="100000"/>
              <a:buFont typeface="Arial"/>
              <a:buChar char="●"/>
            </a:pPr>
            <a:r>
              <a:rPr b="1" lang="en" sz="2000">
                <a:solidFill>
                  <a:schemeClr val="dk1"/>
                </a:solidFill>
              </a:rPr>
              <a:t>Kafka:</a:t>
            </a:r>
            <a:r>
              <a:rPr lang="en" sz="2000">
                <a:solidFill>
                  <a:schemeClr val="dk1"/>
                </a:solidFill>
              </a:rPr>
              <a:t> Data transport, queue, buffer and short term storage</a:t>
            </a:r>
          </a:p>
          <a:p>
            <a:pPr lvl="0" rtl="0">
              <a:spcBef>
                <a:spcPts val="0"/>
              </a:spcBef>
              <a:buClr>
                <a:schemeClr val="dk1"/>
              </a:buClr>
              <a:buFont typeface="Arial"/>
              <a:buNone/>
            </a:pPr>
            <a:r>
              <a:t/>
            </a:r>
            <a:endParaRPr sz="1600">
              <a:solidFill>
                <a:schemeClr val="dk1"/>
              </a:solidFill>
            </a:endParaRPr>
          </a:p>
          <a:p>
            <a:pPr lvl="0" rtl="0">
              <a:spcBef>
                <a:spcPts val="0"/>
              </a:spcBef>
              <a:buClr>
                <a:schemeClr val="dk1"/>
              </a:buClr>
              <a:buFont typeface="Arial"/>
              <a:buNone/>
            </a:pPr>
            <a:r>
              <a:t/>
            </a:r>
            <a:endParaRPr sz="1600">
              <a:solidFill>
                <a:schemeClr val="dk1"/>
              </a:solidFill>
            </a:endParaRPr>
          </a:p>
          <a:p>
            <a:pPr lvl="0" rtl="0">
              <a:spcBef>
                <a:spcPts val="0"/>
              </a:spcBef>
              <a:buClr>
                <a:schemeClr val="dk1"/>
              </a:buClr>
              <a:buFont typeface="Arial"/>
              <a:buNone/>
            </a:pPr>
            <a:r>
              <a:t/>
            </a:r>
            <a:endParaRPr sz="1600">
              <a:solidFill>
                <a:schemeClr val="dk1"/>
              </a:solidFill>
            </a:endParaRPr>
          </a:p>
          <a:p>
            <a:pPr lvl="0" rtl="0">
              <a:spcBef>
                <a:spcPts val="0"/>
              </a:spcBef>
              <a:buClr>
                <a:schemeClr val="dk1"/>
              </a:buClr>
              <a:buFont typeface="Arial"/>
              <a:buNone/>
            </a:pPr>
            <a:r>
              <a:t/>
            </a:r>
            <a:endParaRPr sz="1600">
              <a:solidFill>
                <a:schemeClr val="dk1"/>
              </a:solidFill>
            </a:endParaRPr>
          </a:p>
          <a:p>
            <a:pPr lvl="0" rtl="0">
              <a:spcBef>
                <a:spcPts val="0"/>
              </a:spcBef>
              <a:buClr>
                <a:schemeClr val="dk1"/>
              </a:buClr>
              <a:buFont typeface="Arial"/>
              <a:buNone/>
            </a:pPr>
            <a:r>
              <a:t/>
            </a:r>
            <a:endParaRPr b="1" sz="1600">
              <a:solidFill>
                <a:schemeClr val="dk1"/>
              </a:solidFill>
            </a:endParaRP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Kafka?</a:t>
            </a:r>
          </a:p>
        </p:txBody>
      </p:sp>
      <p:sp>
        <p:nvSpPr>
          <p:cNvPr id="80" name="Shape 8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rgbClr val="000000"/>
              </a:buClr>
              <a:buSzPct val="100000"/>
              <a:buFont typeface="Arial"/>
              <a:buChar char="●"/>
            </a:pPr>
            <a:r>
              <a:rPr lang="en" sz="2400"/>
              <a:t>Apache Kafka is a high-throughput distributed messaging system</a:t>
            </a:r>
          </a:p>
          <a:p>
            <a:pPr indent="-381000" lvl="1" marL="914400" rtl="0">
              <a:spcBef>
                <a:spcPts val="0"/>
              </a:spcBef>
              <a:buClr>
                <a:srgbClr val="000000"/>
              </a:buClr>
              <a:buSzPct val="100000"/>
              <a:buFont typeface="Courier New"/>
              <a:buChar char="o"/>
            </a:pPr>
            <a:r>
              <a:rPr lang="en" sz="2400"/>
              <a:t>Invented at LinkedIn and </a:t>
            </a:r>
            <a:r>
              <a:rPr lang="en" sz="2400">
                <a:solidFill>
                  <a:schemeClr val="dk1"/>
                </a:solidFill>
              </a:rPr>
              <a:t>Open Sourced in 2011</a:t>
            </a:r>
          </a:p>
          <a:p>
            <a:pPr indent="-381000" lvl="1" marL="914400" rtl="0">
              <a:spcBef>
                <a:spcPts val="0"/>
              </a:spcBef>
              <a:buClr>
                <a:srgbClr val="000000"/>
              </a:buClr>
              <a:buSzPct val="100000"/>
              <a:buFont typeface="Courier New"/>
              <a:buChar char="o"/>
            </a:pPr>
            <a:r>
              <a:rPr lang="en" sz="2400"/>
              <a:t>Fast, Scalable, Durable, and Distributed by Design</a:t>
            </a:r>
          </a:p>
          <a:p>
            <a:pPr indent="-381000" lvl="1" marL="914400" rtl="0">
              <a:spcBef>
                <a:spcPts val="0"/>
              </a:spcBef>
              <a:buClr>
                <a:srgbClr val="000000"/>
              </a:buClr>
              <a:buSzPct val="80000"/>
              <a:buFont typeface="Courier New"/>
              <a:buChar char="o"/>
            </a:pPr>
            <a:r>
              <a:rPr lang="en"/>
              <a:t>Links for more:</a:t>
            </a:r>
          </a:p>
          <a:p>
            <a:pPr indent="-342900" lvl="2" marL="1371600" rtl="0">
              <a:spcBef>
                <a:spcPts val="0"/>
              </a:spcBef>
              <a:buClr>
                <a:srgbClr val="000000"/>
              </a:buClr>
              <a:buSzPct val="100000"/>
              <a:buFont typeface="Wingdings"/>
              <a:buChar char="§"/>
            </a:pPr>
            <a:r>
              <a:rPr lang="en" sz="1800" u="sng">
                <a:solidFill>
                  <a:schemeClr val="hlink"/>
                </a:solidFill>
                <a:hlinkClick r:id="rId3"/>
              </a:rPr>
              <a:t>http://kafka.apache.org</a:t>
            </a:r>
          </a:p>
          <a:p>
            <a:pPr indent="-342900" lvl="2" marL="1371600" rtl="0">
              <a:spcBef>
                <a:spcPts val="0"/>
              </a:spcBef>
              <a:buClr>
                <a:srgbClr val="000000"/>
              </a:buClr>
              <a:buSzPct val="100000"/>
              <a:buFont typeface="Wingdings"/>
              <a:buChar char="§"/>
            </a:pPr>
            <a:r>
              <a:rPr lang="en" sz="1800" u="sng">
                <a:solidFill>
                  <a:schemeClr val="hlink"/>
                </a:solidFill>
                <a:hlinkClick r:id="rId4"/>
              </a:rPr>
              <a:t>http://data.linkedin.com/opensource/kafka</a:t>
            </a:r>
          </a:p>
          <a:p>
            <a:pPr lvl="0" rtl="0">
              <a:spcBef>
                <a:spcPts val="0"/>
              </a:spcBef>
              <a:buNone/>
            </a:pPr>
            <a:r>
              <a:t/>
            </a:r>
            <a:endParaRPr>
              <a:solidFill>
                <a:schemeClr val="dk1"/>
              </a:solidFill>
            </a:endParaRPr>
          </a:p>
          <a:p>
            <a:pPr lvl="0">
              <a:spcBef>
                <a:spcPts val="0"/>
              </a:spcBef>
              <a:buNone/>
            </a:pPr>
            <a:r>
              <a:t/>
            </a:r>
            <a:endParaRPr>
              <a:solidFill>
                <a:schemeClr val="dk1"/>
              </a:solidFil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