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1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4" name="Shape 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spcBef>
                <a:spcPts val="0"/>
              </a:spcBef>
              <a:buSzPct val="100000"/>
              <a:defRPr sz="4800"/>
            </a:lvl1pPr>
            <a:lvl2pPr algn="ctr" indent="304800">
              <a:spcBef>
                <a:spcPts val="0"/>
              </a:spcBef>
              <a:buSzPct val="100000"/>
              <a:defRPr sz="4800"/>
            </a:lvl2pPr>
            <a:lvl3pPr algn="ctr" indent="304800">
              <a:spcBef>
                <a:spcPts val="0"/>
              </a:spcBef>
              <a:buSzPct val="100000"/>
              <a:defRPr sz="4800"/>
            </a:lvl3pPr>
            <a:lvl4pPr algn="ctr" indent="304800">
              <a:spcBef>
                <a:spcPts val="0"/>
              </a:spcBef>
              <a:buSzPct val="100000"/>
              <a:defRPr sz="4800"/>
            </a:lvl4pPr>
            <a:lvl5pPr algn="ctr" indent="304800">
              <a:spcBef>
                <a:spcPts val="0"/>
              </a:spcBef>
              <a:buSzPct val="100000"/>
              <a:defRPr sz="4800"/>
            </a:lvl5pPr>
            <a:lvl6pPr algn="ctr" indent="304800">
              <a:spcBef>
                <a:spcPts val="0"/>
              </a:spcBef>
              <a:buSzPct val="100000"/>
              <a:defRPr sz="4800"/>
            </a:lvl6pPr>
            <a:lvl7pPr algn="ctr" indent="304800">
              <a:spcBef>
                <a:spcPts val="0"/>
              </a:spcBef>
              <a:buSzPct val="100000"/>
              <a:defRPr sz="4800"/>
            </a:lvl7pPr>
            <a:lvl8pPr algn="ctr" indent="304800">
              <a:spcBef>
                <a:spcPts val="0"/>
              </a:spcBef>
              <a:buSzPct val="100000"/>
              <a:defRPr sz="4800"/>
            </a:lvl8pPr>
            <a:lvl9pPr algn="ctr" indent="304800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indent="2286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indent="2286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indent="2286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indent="2286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indent="2286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indent="2286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indent="2286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indent="2286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media/image02.png" Type="http://schemas.openxmlformats.org/officeDocument/2006/relationships/image" Id="rId3"/><Relationship Target="../media/image01.png" Type="http://schemas.openxmlformats.org/officeDocument/2006/relationships/image" Id="rId5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linko.io" Type="http://schemas.openxmlformats.org/officeDocument/2006/relationships/hyperlink" TargetMode="External" Id="rId4"/><Relationship Target="http://www.elasticsearch.org/" Type="http://schemas.openxmlformats.org/officeDocument/2006/relationships/hyperlink" TargetMode="External" Id="rId3"/><Relationship Target="http://www.jillesvangurp.com" Type="http://schemas.openxmlformats.org/officeDocument/2006/relationships/hyperlink" TargetMode="External" Id="rId6"/><Relationship Target="https://groups.google.com/forum/?fromgroups=#!forum/elasticsearch" Type="http://schemas.openxmlformats.org/officeDocument/2006/relationships/hyperlink" TargetMode="External" Id="rId5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www.jillesvangurp.com" Type="http://schemas.openxmlformats.org/officeDocument/2006/relationships/hyperlink" TargetMode="External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ELK Stack @ Linko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Jilles van Gurp - Linko Inc.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Scaling Elasticsearch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1 node, 16GB, all of open streetmap in geojson format (+ some other stuff) -&gt; reverse geocode in &lt;100ms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There are people running ES with thousands of nodes, trillions of documents, and petabytes ...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Bottom line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Elasticsearch scales, probably way beyond your needs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Log data is actually easy for elasticsearch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Elk - Logstash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Plumbing for your logs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Many different inputs for your logs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Filtering/parsing for your logs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Many outputs for your logs: for example redis, </a:t>
            </a:r>
            <a:r>
              <a:rPr b="1" lang="en"/>
              <a:t>elasticsearch</a:t>
            </a:r>
            <a:r>
              <a:rPr lang="en"/>
              <a:t>, file, 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491712"/>
            <a:ext cy="5143500" cx="81605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ELK - Kibana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Highly configurable dashboard to slice and dice your logstash logs in elasticsearch.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Real-time dashboards, easily configurable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0"/>
            <a:ext cy="5143500" cx="9144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2824" x="0"/>
            <a:ext cy="5110674" cx="91440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ELK at Linko</a:t>
            </a:r>
          </a:p>
        </p:txBody>
      </p:sp>
      <p:sp>
        <p:nvSpPr>
          <p:cNvPr id="123" name="Shape 123"/>
          <p:cNvSpPr/>
          <p:nvPr/>
        </p:nvSpPr>
        <p:spPr>
          <a:xfrm>
            <a:off y="1497375" x="1320825"/>
            <a:ext cy="1931699" cx="33143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y="1344975" x="1168425"/>
            <a:ext cy="1931699" cx="33143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y="1192575" x="1016025"/>
            <a:ext cy="1931699" cx="33143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y="1360875" x="1103825"/>
            <a:ext cy="416999" cx="15728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Java Logback</a:t>
            </a:r>
          </a:p>
        </p:txBody>
      </p:sp>
      <p:sp>
        <p:nvSpPr>
          <p:cNvPr id="127" name="Shape 127"/>
          <p:cNvSpPr/>
          <p:nvPr/>
        </p:nvSpPr>
        <p:spPr>
          <a:xfrm>
            <a:off y="1946200" x="1103825"/>
            <a:ext cy="416999" cx="15728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128" name="Shape 128"/>
          <p:cNvSpPr/>
          <p:nvPr/>
        </p:nvSpPr>
        <p:spPr>
          <a:xfrm>
            <a:off y="2531525" x="1103825"/>
            <a:ext cy="416999" cx="15728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collectd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66337" x="3253650"/>
            <a:ext cy="1376724" cx="861161"/>
          </a:xfrm>
          <a:prstGeom prst="rect">
            <a:avLst/>
          </a:prstGeom>
        </p:spPr>
      </p:pic>
      <p:pic>
        <p:nvPicPr>
          <p:cNvPr id="130" name="Shape 13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854625" x="5733950"/>
            <a:ext cy="600150" cx="1860474"/>
          </a:xfrm>
          <a:prstGeom prst="rect">
            <a:avLst/>
          </a:prstGeom>
        </p:spPr>
      </p:pic>
      <p:pic>
        <p:nvPicPr>
          <p:cNvPr id="131" name="Shape 131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4221100" x="5200412"/>
            <a:ext cy="600149" cx="2927560"/>
          </a:xfrm>
          <a:prstGeom prst="rect">
            <a:avLst/>
          </a:prstGeom>
        </p:spPr>
      </p:pic>
      <p:cxnSp>
        <p:nvCxnSpPr>
          <p:cNvPr id="132" name="Shape 132"/>
          <p:cNvCxnSpPr>
            <a:stCxn id="125" idx="3"/>
            <a:endCxn id="130" idx="1"/>
          </p:cNvCxnSpPr>
          <p:nvPr/>
        </p:nvCxnSpPr>
        <p:spPr>
          <a:xfrm rot="10800000" flipH="1">
            <a:off y="2154700" x="4330424"/>
            <a:ext cy="3724" cx="1403525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33" name="Shape 133"/>
          <p:cNvCxnSpPr>
            <a:stCxn id="130" idx="2"/>
            <a:endCxn id="131" idx="0"/>
          </p:cNvCxnSpPr>
          <p:nvPr/>
        </p:nvCxnSpPr>
        <p:spPr>
          <a:xfrm>
            <a:off y="2454775" x="6664187"/>
            <a:ext cy="1766324" cx="5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34" name="Shape 134"/>
          <p:cNvSpPr txBox="1"/>
          <p:nvPr/>
        </p:nvSpPr>
        <p:spPr>
          <a:xfrm>
            <a:off y="3429075" x="1320825"/>
            <a:ext cy="457200" cx="3314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APP Servers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Linko Logstash - App Server (1)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1047750" x="457200"/>
            <a:ext cy="3725699" cx="4210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input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  file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    type =&gt; "nginx_access"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    path =&gt; ["/var/log/nginx/*.log"]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    exclude =&gt; ["*.gz”, “error.*"]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    discover_interval =&gt; 10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    sincedb_path =&gt; "/opt/logstash/sincedb-access-nginx"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" name="Shape 141"/>
          <p:cNvSpPr txBox="1"/>
          <p:nvPr>
            <p:ph idx="2" type="body"/>
          </p:nvPr>
        </p:nvSpPr>
        <p:spPr>
          <a:xfrm>
            <a:off y="1047750" x="4668000"/>
            <a:ext cy="3725699" cx="4210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filter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  grok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    type =&gt; "nginx_access"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    patterns_dir =&gt; "/opt/logstash/patterns"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    pattern =&gt; ["%{NGINXACCESSWITHUPSTR}","%{NGINXACCESS}"]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  date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    type =&gt; "nginx_access"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    locale =&gt; "en"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    match =&gt; [ "time_local" , "dd/MMM/YYYY:HH:mm:ss Z" ]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Grok pattern for NGINX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NGINXACCESSWITHUPSTR %{IPORHOST:remote_addr} - %{USERNAME:remote_user} \[%{HTTPDATE:time_local}\] "%{WORD:method} %{URIPATHPARAM:request} %{GREEDYDATA:protocol}" %{INT:status} %{INT:body_bytes_sent} %{QS:http_referer} %{QS:http_user_agent} %{QS:backend} %{BASE16FLOAT:duration}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0"/>
              </a:spcBef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NGINXACCESS %{IPORHOST:remote_addr} - %{USERNAME:remote_user} \[%{HTTPDATE:time_local}\] %{QS:request} %{INT:status} %{INT:body_bytes_sent} %{QS:http_referer} %{QS:http_user_agent}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9" name="Shape 2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0"/>
            <a:ext cy="5143500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Linko Logstash - App Server (2)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1047750" x="457200"/>
            <a:ext cy="3725699" cx="4210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input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  file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    type =&gt; "backbone"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    path =&gt; "/var/log/linko-backbone/logstash/*.log"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    codec =&gt; "json"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    discover_interval =&gt; 10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    sincedb_path =&gt; "/opt/logstash/sincedb-access-backbone"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input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  collectd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    type =&gt; 'collectd'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y="1047750" x="4668000"/>
            <a:ext cy="3725699" cx="4210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output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    redis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      host =&gt; "192.168.1.13"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      data_type =&gt; "list"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      key =&gt; "logstash"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Linko Logstash - Elasticsearch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1200150" x="457200"/>
            <a:ext cy="3725699" cx="4210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input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  redis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    host =&gt; "192.168.1.13"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    # these settings should match the output of the agent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    data_type =&gt; "list"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    key =&gt; "logstash"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    # We use the 'json' codec here because we expect to read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    # json events from redis.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    codec =&gt; json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Shape 161"/>
          <p:cNvSpPr txBox="1"/>
          <p:nvPr>
            <p:ph idx="2" type="body"/>
          </p:nvPr>
        </p:nvSpPr>
        <p:spPr>
          <a:xfrm>
            <a:off y="1200150" x="4668000"/>
            <a:ext cy="3725699" cx="4210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output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  elasticsearch_http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    host =&gt; "192.168.1.13"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    manage_template =&gt; true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    template_overwrite =&gt; true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    template =&gt; "/opt/logstash/index_template.json"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Experience - mostly good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Many moving parts - each with their odd problems and issues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All parts are evolving. Prepare to upgrade.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Documentation is not great.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Finding out the hard way ...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Rolling restarts with elasticsearch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Configuring caching because of OOM’s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Clicking together dashboards in Kibana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Don’t restart cluster nodes blindly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Beware: Split brain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Default ES config is not appropriate for production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Gotchas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Kibana needs to talk to ES, but you don’t want that exposed to the world.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ES Fielddata cache is unrestricted, by default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Elasticsearch_http can fail silently, if misconfigured. 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If you use file input, be sure to set the sincedb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Getting started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Download es &amp; logstash to your laptop.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Simply run ES as is; worry about config later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Follow logstash cookbook to get started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Setup some simple inputs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Use elasticsearch_http, not elasticsearch output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Install kibana plugin in es </a:t>
            </a:r>
          </a:p>
          <a:p>
            <a:pPr>
              <a:spcBef>
                <a:spcPts val="0"/>
              </a:spcBef>
              <a:buNone/>
            </a:pPr>
            <a:r>
              <a:rPr sz="2400" lang="en"/>
              <a:t>Open your browser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After getting started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RTFM, play, explore, mess up, google, …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Configure ES properly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Setup nginx/apache to proxy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Think about retention policies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Links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http://www.elasticsearch.org/</a:t>
            </a:r>
          </a:p>
          <a:p>
            <a:pPr rtl="0" lv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4"/>
              </a:rPr>
              <a:t>http://linko.io</a:t>
            </a:r>
          </a:p>
          <a:p>
            <a:pPr rtl="0" lv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5"/>
              </a:rPr>
              <a:t>https://groups.google.com/forum/?fromgroups=#!forum/elasticsearch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6"/>
              </a:rPr>
              <a:t>http://www.jillesvangurp.com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2" name="Shape 202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Thanks!</a:t>
            </a:r>
          </a:p>
        </p:txBody>
      </p:sp>
      <p:sp>
        <p:nvSpPr>
          <p:cNvPr id="203" name="Shape 203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@jillesvangurp, @linkoapp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Who is Jilles?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1200150" x="457200"/>
            <a:ext cy="38399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/>
              <a:t>@jillesvangurp, </a:t>
            </a:r>
            <a:r>
              <a:rPr u="sng" sz="1800" lang="en">
                <a:solidFill>
                  <a:schemeClr val="hlink"/>
                </a:solidFill>
                <a:hlinkClick r:id="rId3"/>
              </a:rPr>
              <a:t>www.jillesvangurp.com</a:t>
            </a:r>
            <a:r>
              <a:rPr sz="1800" lang="en"/>
              <a:t>, and jillesvangurp on Github &amp; just about everything else.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Java</a:t>
            </a:r>
            <a:r>
              <a:rPr sz="1800" lang="en"/>
              <a:t> (J)Ruby </a:t>
            </a:r>
            <a:r>
              <a:rPr sz="1200" lang="en"/>
              <a:t>Python</a:t>
            </a:r>
            <a:r>
              <a:rPr sz="1800" lang="en"/>
              <a:t> </a:t>
            </a:r>
            <a:r>
              <a:rPr sz="1200" lang="en"/>
              <a:t>Javascript</a:t>
            </a:r>
            <a:r>
              <a:rPr sz="1800" lang="en"/>
              <a:t> </a:t>
            </a:r>
            <a:r>
              <a:rPr lang="en"/>
              <a:t>GEO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3600" lang="en"/>
              <a:t>Server stuff</a:t>
            </a:r>
            <a:r>
              <a:rPr sz="1800" lang="en"/>
              <a:t> </a:t>
            </a:r>
            <a:r>
              <a:rPr sz="1000" lang="en"/>
              <a:t>reluctant Devops guy </a:t>
            </a:r>
            <a:r>
              <a:rPr sz="2400" lang="en"/>
              <a:t>Software Architecture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B7B7B7"/>
                </a:solidFill>
              </a:rPr>
              <a:t>Universities of Utrecht (NL), Blekinge (SE), and Groningen (NL)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B7B7B7"/>
                </a:solidFill>
              </a:rPr>
              <a:t>GX Creative Online Development (NL)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B7B7B7"/>
                </a:solidFill>
              </a:rPr>
              <a:t>Nokia Research (FI), Nokia/Here (DE)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B7B7B7"/>
                </a:solidFill>
              </a:rPr>
              <a:t>Localstream (DE),</a:t>
            </a:r>
            <a:r>
              <a:rPr sz="1800" lang="en"/>
              <a:t> </a:t>
            </a:r>
            <a:r>
              <a:rPr b="1" lang="en">
                <a:solidFill>
                  <a:srgbClr val="FFFFFF"/>
                </a:solidFill>
              </a:rPr>
              <a:t>Linko (DE)</a:t>
            </a:r>
            <a:r>
              <a:rPr lang="en">
                <a:solidFill>
                  <a:srgbClr val="FFFFFF"/>
                </a:solidFill>
              </a:rPr>
              <a:t>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Logging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Stuff runs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Produces errors, warnings, debug, telemetry, analytics events, and other information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How to make sense of it?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Old school: Cat, grep, awk, cut, ….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Good luck with that on 200GB of unstructured logs. Think lots of coffee breaks.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The fix: ELK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Or do the same stuff in Hadoop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Works great for structured data if you know what you are looking for.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Requires a lot of infrastructure and hassle.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Not real-time, hard to explore data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I’m not a data scientist, are you?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The fix: ELK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ELK Stack?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Elasticsearch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Logstash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Kibana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17575" x="3807975"/>
            <a:ext cy="2708349" cx="391322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ELK - Elasticsearch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y="1308250" x="457175"/>
            <a:ext cy="33738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>
                <a:solidFill>
                  <a:srgbClr val="FFFFFF"/>
                </a:solidFill>
              </a:rPr>
              <a:t>Sharded, replicated, searchable, json document store.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2400" lang="en">
                <a:solidFill>
                  <a:srgbClr val="FFFFFF"/>
                </a:solidFill>
              </a:rPr>
              <a:t>Used by many big name services out there - Github, Soundcloud, Foursquare, Xing, many others.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2400" lang="en">
                <a:solidFill>
                  <a:srgbClr val="FFFFFF"/>
                </a:solidFill>
              </a:rPr>
              <a:t>Full text search, geo spatial search, advanced search ranking, suggestions, … much more. It’s awesome.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2400" lang="en">
                <a:solidFill>
                  <a:srgbClr val="FFFFFF"/>
                </a:solidFill>
              </a:rPr>
              <a:t>Nice HTTP API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0"/>
            <a:ext cy="5143500" cx="91440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