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5"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8" r:id="rId11"/>
    <p:sldId id="266" r:id="rId12"/>
    <p:sldId id="267" r:id="rId13"/>
    <p:sldId id="269"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265" r:id="rId4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9" d="100"/>
          <a:sy n="99" d="100"/>
        </p:scale>
        <p:origin x="-179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notesMaster" Target="notesMasters/notesMaster1.xml"/><Relationship Id="rId47" Type="http://schemas.openxmlformats.org/officeDocument/2006/relationships/printerSettings" Target="printerSettings/printerSettings1.bin"/><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spcAft>
                <a:spcPts val="0"/>
              </a:spcAft>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defRPr sz="2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defRPr sz="2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defRPr sz="2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defRPr sz="2400" b="0" i="0" u="none" strike="noStrike" cap="none">
                <a:solidFill>
                  <a:schemeClr val="dk1"/>
                </a:solidFill>
                <a:latin typeface="Arial"/>
                <a:ea typeface="Arial"/>
                <a:cs typeface="Arial"/>
                <a:sym typeface="Arial"/>
              </a:defRPr>
            </a:lvl5pPr>
            <a:lvl6pPr marL="2286000" marR="0" lvl="5" indent="0" algn="l" rtl="0">
              <a:spcBef>
                <a:spcPts val="0"/>
              </a:spcBef>
              <a:defRPr sz="2400" b="0" i="0" u="none" strike="noStrike" cap="none">
                <a:solidFill>
                  <a:schemeClr val="dk1"/>
                </a:solidFill>
                <a:latin typeface="Arial"/>
                <a:ea typeface="Arial"/>
                <a:cs typeface="Arial"/>
                <a:sym typeface="Arial"/>
              </a:defRPr>
            </a:lvl6pPr>
            <a:lvl7pPr marL="2743200" marR="0" lvl="6" indent="0" algn="l" rtl="0">
              <a:spcBef>
                <a:spcPts val="0"/>
              </a:spcBef>
              <a:defRPr sz="2400" b="0" i="0" u="none" strike="noStrike" cap="none">
                <a:solidFill>
                  <a:schemeClr val="dk1"/>
                </a:solidFill>
                <a:latin typeface="Arial"/>
                <a:ea typeface="Arial"/>
                <a:cs typeface="Arial"/>
                <a:sym typeface="Arial"/>
              </a:defRPr>
            </a:lvl7pPr>
            <a:lvl8pPr marL="3200400" marR="0" lvl="7" indent="0" algn="l" rtl="0">
              <a:spcBef>
                <a:spcPts val="0"/>
              </a:spcBef>
              <a:defRPr sz="2400" b="0" i="0" u="none" strike="noStrike" cap="none">
                <a:solidFill>
                  <a:schemeClr val="dk1"/>
                </a:solidFill>
                <a:latin typeface="Arial"/>
                <a:ea typeface="Arial"/>
                <a:cs typeface="Arial"/>
                <a:sym typeface="Arial"/>
              </a:defRPr>
            </a:lvl8pPr>
            <a:lvl9pPr marL="3657600" marR="0" lvl="8" indent="0" algn="l" rtl="0">
              <a:spcBef>
                <a:spcPts val="0"/>
              </a:spcBef>
              <a:defRPr sz="24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spcAft>
                <a:spcPts val="0"/>
              </a:spcAft>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defRPr sz="2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defRPr sz="2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defRPr sz="2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defRPr sz="2400" b="0" i="0" u="none" strike="noStrike" cap="none">
                <a:solidFill>
                  <a:schemeClr val="dk1"/>
                </a:solidFill>
                <a:latin typeface="Arial"/>
                <a:ea typeface="Arial"/>
                <a:cs typeface="Arial"/>
                <a:sym typeface="Arial"/>
              </a:defRPr>
            </a:lvl5pPr>
            <a:lvl6pPr marL="2286000" marR="0" lvl="5" indent="0" algn="l" rtl="0">
              <a:spcBef>
                <a:spcPts val="0"/>
              </a:spcBef>
              <a:defRPr sz="2400" b="0" i="0" u="none" strike="noStrike" cap="none">
                <a:solidFill>
                  <a:schemeClr val="dk1"/>
                </a:solidFill>
                <a:latin typeface="Arial"/>
                <a:ea typeface="Arial"/>
                <a:cs typeface="Arial"/>
                <a:sym typeface="Arial"/>
              </a:defRPr>
            </a:lvl6pPr>
            <a:lvl7pPr marL="2743200" marR="0" lvl="6" indent="0" algn="l" rtl="0">
              <a:spcBef>
                <a:spcPts val="0"/>
              </a:spcBef>
              <a:defRPr sz="2400" b="0" i="0" u="none" strike="noStrike" cap="none">
                <a:solidFill>
                  <a:schemeClr val="dk1"/>
                </a:solidFill>
                <a:latin typeface="Arial"/>
                <a:ea typeface="Arial"/>
                <a:cs typeface="Arial"/>
                <a:sym typeface="Arial"/>
              </a:defRPr>
            </a:lvl7pPr>
            <a:lvl8pPr marL="3200400" marR="0" lvl="7" indent="0" algn="l" rtl="0">
              <a:spcBef>
                <a:spcPts val="0"/>
              </a:spcBef>
              <a:defRPr sz="2400" b="0" i="0" u="none" strike="noStrike" cap="none">
                <a:solidFill>
                  <a:schemeClr val="dk1"/>
                </a:solidFill>
                <a:latin typeface="Arial"/>
                <a:ea typeface="Arial"/>
                <a:cs typeface="Arial"/>
                <a:sym typeface="Arial"/>
              </a:defRPr>
            </a:lvl8pPr>
            <a:lvl9pPr marL="3657600" marR="0" lvl="8" indent="0" algn="l" rtl="0">
              <a:spcBef>
                <a:spcPts val="0"/>
              </a:spcBef>
              <a:defRPr sz="24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defRPr sz="1200" b="0" i="0" u="none" strike="noStrike" cap="none">
                <a:solidFill>
                  <a:schemeClr val="dk1"/>
                </a:solidFill>
                <a:latin typeface="Calibri"/>
                <a:ea typeface="Calibri"/>
                <a:cs typeface="Calibri"/>
                <a:sym typeface="Calibri"/>
              </a:defRPr>
            </a:lvl1pPr>
            <a:lvl2pPr marL="457200" marR="0" lvl="1" indent="0" algn="l" rtl="0">
              <a:spcBef>
                <a:spcPts val="0"/>
              </a:spcBef>
              <a:defRPr sz="1200" b="0" i="0" u="none" strike="noStrike" cap="none">
                <a:solidFill>
                  <a:schemeClr val="dk1"/>
                </a:solidFill>
                <a:latin typeface="Calibri"/>
                <a:ea typeface="Calibri"/>
                <a:cs typeface="Calibri"/>
                <a:sym typeface="Calibri"/>
              </a:defRPr>
            </a:lvl2pPr>
            <a:lvl3pPr marL="914400" marR="0" lvl="2" indent="0" algn="l" rtl="0">
              <a:spcBef>
                <a:spcPts val="0"/>
              </a:spcBef>
              <a:defRPr sz="1200" b="0" i="0" u="none" strike="noStrike" cap="none">
                <a:solidFill>
                  <a:schemeClr val="dk1"/>
                </a:solidFill>
                <a:latin typeface="Calibri"/>
                <a:ea typeface="Calibri"/>
                <a:cs typeface="Calibri"/>
                <a:sym typeface="Calibri"/>
              </a:defRPr>
            </a:lvl3pPr>
            <a:lvl4pPr marL="1371600" marR="0" lvl="3" indent="0" algn="l" rtl="0">
              <a:spcBef>
                <a:spcPts val="0"/>
              </a:spcBef>
              <a:defRPr sz="1200" b="0" i="0" u="none" strike="noStrike" cap="none">
                <a:solidFill>
                  <a:schemeClr val="dk1"/>
                </a:solidFill>
                <a:latin typeface="Calibri"/>
                <a:ea typeface="Calibri"/>
                <a:cs typeface="Calibri"/>
                <a:sym typeface="Calibri"/>
              </a:defRPr>
            </a:lvl4pPr>
            <a:lvl5pPr marL="1828800" marR="0" lvl="4" indent="0" algn="l" rtl="0">
              <a:spcBef>
                <a:spcPts val="0"/>
              </a:spcBef>
              <a:defRPr sz="1200" b="0" i="0" u="none" strike="noStrike" cap="none">
                <a:solidFill>
                  <a:schemeClr val="dk1"/>
                </a:solidFill>
                <a:latin typeface="Calibri"/>
                <a:ea typeface="Calibri"/>
                <a:cs typeface="Calibri"/>
                <a:sym typeface="Calibri"/>
              </a:defRPr>
            </a:lvl5pPr>
            <a:lvl6pPr marL="2286000" marR="0" lvl="5" indent="0" algn="l" rtl="0">
              <a:spcBef>
                <a:spcPts val="0"/>
              </a:spcBef>
              <a:defRPr sz="1200" b="0" i="0" u="none" strike="noStrike" cap="none">
                <a:solidFill>
                  <a:schemeClr val="dk1"/>
                </a:solidFill>
                <a:latin typeface="Calibri"/>
                <a:ea typeface="Calibri"/>
                <a:cs typeface="Calibri"/>
                <a:sym typeface="Calibri"/>
              </a:defRPr>
            </a:lvl6pPr>
            <a:lvl7pPr marL="2743200" marR="0" lvl="6" indent="0" algn="l" rtl="0">
              <a:spcBef>
                <a:spcPts val="0"/>
              </a:spcBef>
              <a:defRPr sz="1200" b="0" i="0" u="none" strike="noStrike" cap="none">
                <a:solidFill>
                  <a:schemeClr val="dk1"/>
                </a:solidFill>
                <a:latin typeface="Calibri"/>
                <a:ea typeface="Calibri"/>
                <a:cs typeface="Calibri"/>
                <a:sym typeface="Calibri"/>
              </a:defRPr>
            </a:lvl7pPr>
            <a:lvl8pPr marL="3200400" marR="0" lvl="7" indent="0" algn="l" rtl="0">
              <a:spcBef>
                <a:spcPts val="0"/>
              </a:spcBef>
              <a:defRPr sz="1200" b="0" i="0" u="none" strike="noStrike" cap="none">
                <a:solidFill>
                  <a:schemeClr val="dk1"/>
                </a:solidFill>
                <a:latin typeface="Calibri"/>
                <a:ea typeface="Calibri"/>
                <a:cs typeface="Calibri"/>
                <a:sym typeface="Calibri"/>
              </a:defRPr>
            </a:lvl8pPr>
            <a:lvl9pPr marL="3657600" marR="0" lvl="8" indent="0" algn="l" rtl="0">
              <a:spcBef>
                <a:spcPts val="0"/>
              </a:spcBef>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spcAft>
                <a:spcPts val="0"/>
              </a:spcAft>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defRPr sz="2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defRPr sz="2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defRPr sz="2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defRPr sz="2400" b="0" i="0" u="none" strike="noStrike" cap="none">
                <a:solidFill>
                  <a:schemeClr val="dk1"/>
                </a:solidFill>
                <a:latin typeface="Arial"/>
                <a:ea typeface="Arial"/>
                <a:cs typeface="Arial"/>
                <a:sym typeface="Arial"/>
              </a:defRPr>
            </a:lvl5pPr>
            <a:lvl6pPr marL="2286000" marR="0" lvl="5" indent="0" algn="l" rtl="0">
              <a:spcBef>
                <a:spcPts val="0"/>
              </a:spcBef>
              <a:defRPr sz="2400" b="0" i="0" u="none" strike="noStrike" cap="none">
                <a:solidFill>
                  <a:schemeClr val="dk1"/>
                </a:solidFill>
                <a:latin typeface="Arial"/>
                <a:ea typeface="Arial"/>
                <a:cs typeface="Arial"/>
                <a:sym typeface="Arial"/>
              </a:defRPr>
            </a:lvl6pPr>
            <a:lvl7pPr marL="2743200" marR="0" lvl="6" indent="0" algn="l" rtl="0">
              <a:spcBef>
                <a:spcPts val="0"/>
              </a:spcBef>
              <a:defRPr sz="2400" b="0" i="0" u="none" strike="noStrike" cap="none">
                <a:solidFill>
                  <a:schemeClr val="dk1"/>
                </a:solidFill>
                <a:latin typeface="Arial"/>
                <a:ea typeface="Arial"/>
                <a:cs typeface="Arial"/>
                <a:sym typeface="Arial"/>
              </a:defRPr>
            </a:lvl7pPr>
            <a:lvl8pPr marL="3200400" marR="0" lvl="7" indent="0" algn="l" rtl="0">
              <a:spcBef>
                <a:spcPts val="0"/>
              </a:spcBef>
              <a:defRPr sz="2400" b="0" i="0" u="none" strike="noStrike" cap="none">
                <a:solidFill>
                  <a:schemeClr val="dk1"/>
                </a:solidFill>
                <a:latin typeface="Arial"/>
                <a:ea typeface="Arial"/>
                <a:cs typeface="Arial"/>
                <a:sym typeface="Arial"/>
              </a:defRPr>
            </a:lvl8pPr>
            <a:lvl9pPr marL="3657600" marR="0" lvl="8" indent="0" algn="l" rtl="0">
              <a:spcBef>
                <a:spcPts val="0"/>
              </a:spcBef>
              <a:defRPr sz="24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070814353"/>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5" name="Shape 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6" name="Shape 126"/>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6" name="Shape 126"/>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6" name="Shape 126"/>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6" name="Shape 126"/>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6" name="Shape 126"/>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6" name="Shape 126"/>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6" name="Shape 126"/>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6" name="Shape 126"/>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6" name="Shape 126"/>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6" name="Shape 126"/>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61" name="Shape 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6" name="Shape 126"/>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6" name="Shape 126"/>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6" name="Shape 126"/>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6" name="Shape 126"/>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6" name="Shape 126"/>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6" name="Shape 126"/>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6" name="Shape 126"/>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6" name="Shape 126"/>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6" name="Shape 126"/>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6" name="Shape 126"/>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7" name="Shape 6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68" name="Shape 6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3</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6" name="Shape 126"/>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6" name="Shape 126"/>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6" name="Shape 126"/>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6" name="Shape 126"/>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6" name="Shape 126"/>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6" name="Shape 126"/>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6" name="Shape 126"/>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6" name="Shape 126"/>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6" name="Shape 126"/>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6" name="Shape 126"/>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1" name="Shape 91"/>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6" name="Shape 126"/>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6" name="Shape 126"/>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6" name="Shape 126"/>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6" name="Shape 126"/>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7" name="Shape 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05" name="Shape 105"/>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12" name="Shape 112"/>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19" name="Shape 119"/>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6" name="Shape 126"/>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pic>
        <p:nvPicPr>
          <p:cNvPr id="18" name="Shape 18"/>
          <p:cNvPicPr preferRelativeResize="0"/>
          <p:nvPr/>
        </p:nvPicPr>
        <p:blipFill rotWithShape="1">
          <a:blip r:embed="rId2">
            <a:alphaModFix/>
          </a:blip>
          <a:srcRect/>
          <a:stretch/>
        </p:blipFill>
        <p:spPr>
          <a:xfrm>
            <a:off x="0" y="1841500"/>
            <a:ext cx="9144000" cy="3150371"/>
          </a:xfrm>
          <a:prstGeom prst="rect">
            <a:avLst/>
          </a:prstGeom>
          <a:noFill/>
          <a:ln>
            <a:noFill/>
          </a:ln>
        </p:spPr>
      </p:pic>
      <p:sp>
        <p:nvSpPr>
          <p:cNvPr id="19" name="Shape 19"/>
          <p:cNvSpPr txBox="1">
            <a:spLocks noGrp="1"/>
          </p:cNvSpPr>
          <p:nvPr>
            <p:ph type="ctrTitle"/>
          </p:nvPr>
        </p:nvSpPr>
        <p:spPr>
          <a:xfrm>
            <a:off x="304800" y="2209800"/>
            <a:ext cx="7772400" cy="762000"/>
          </a:xfrm>
          <a:prstGeom prst="rect">
            <a:avLst/>
          </a:prstGeom>
          <a:noFill/>
          <a:ln>
            <a:noFill/>
          </a:ln>
        </p:spPr>
        <p:txBody>
          <a:bodyPr lIns="91425" tIns="91425" rIns="91425" bIns="91425" anchor="ctr" anchorCtr="0"/>
          <a:lstStyle>
            <a:lvl1pPr marL="0" marR="0" lvl="0" indent="0" algn="l" rtl="0">
              <a:spcBef>
                <a:spcPts val="0"/>
              </a:spcBef>
              <a:spcAft>
                <a:spcPts val="0"/>
              </a:spcAft>
              <a:defRPr sz="4400" b="0" i="0" u="none" strike="noStrike" cap="none">
                <a:solidFill>
                  <a:schemeClr val="lt1"/>
                </a:solidFill>
                <a:latin typeface="Arial"/>
                <a:ea typeface="Arial"/>
                <a:cs typeface="Arial"/>
                <a:sym typeface="Arial"/>
              </a:defRPr>
            </a:lvl1pPr>
            <a:lvl2pPr marL="0" marR="0" lvl="1" indent="0" algn="l" rtl="0">
              <a:spcBef>
                <a:spcPts val="0"/>
              </a:spcBef>
              <a:spcAft>
                <a:spcPts val="0"/>
              </a:spcAft>
              <a:defRPr sz="3800" b="0" i="0" u="none" strike="noStrike" cap="none">
                <a:solidFill>
                  <a:schemeClr val="hlink"/>
                </a:solidFill>
                <a:latin typeface="Arial"/>
                <a:ea typeface="Arial"/>
                <a:cs typeface="Arial"/>
                <a:sym typeface="Arial"/>
              </a:defRPr>
            </a:lvl2pPr>
            <a:lvl3pPr marL="0" marR="0" lvl="2" indent="0" algn="l" rtl="0">
              <a:spcBef>
                <a:spcPts val="0"/>
              </a:spcBef>
              <a:spcAft>
                <a:spcPts val="0"/>
              </a:spcAft>
              <a:defRPr sz="3800" b="0" i="0" u="none" strike="noStrike" cap="none">
                <a:solidFill>
                  <a:schemeClr val="hlink"/>
                </a:solidFill>
                <a:latin typeface="Arial"/>
                <a:ea typeface="Arial"/>
                <a:cs typeface="Arial"/>
                <a:sym typeface="Arial"/>
              </a:defRPr>
            </a:lvl3pPr>
            <a:lvl4pPr marL="0" marR="0" lvl="3" indent="0" algn="l" rtl="0">
              <a:spcBef>
                <a:spcPts val="0"/>
              </a:spcBef>
              <a:spcAft>
                <a:spcPts val="0"/>
              </a:spcAft>
              <a:defRPr sz="3800" b="0" i="0" u="none" strike="noStrike" cap="none">
                <a:solidFill>
                  <a:schemeClr val="hlink"/>
                </a:solidFill>
                <a:latin typeface="Arial"/>
                <a:ea typeface="Arial"/>
                <a:cs typeface="Arial"/>
                <a:sym typeface="Arial"/>
              </a:defRPr>
            </a:lvl4pPr>
            <a:lvl5pPr marL="0" marR="0" lvl="4" indent="0" algn="l" rtl="0">
              <a:spcBef>
                <a:spcPts val="0"/>
              </a:spcBef>
              <a:spcAft>
                <a:spcPts val="0"/>
              </a:spcAft>
              <a:defRPr sz="3800" b="0" i="0" u="none" strike="noStrike" cap="none">
                <a:solidFill>
                  <a:schemeClr val="hlink"/>
                </a:solidFill>
                <a:latin typeface="Arial"/>
                <a:ea typeface="Arial"/>
                <a:cs typeface="Arial"/>
                <a:sym typeface="Arial"/>
              </a:defRPr>
            </a:lvl5pPr>
            <a:lvl6pPr marL="457200" marR="0" lvl="5" indent="0" algn="l" rtl="0">
              <a:spcBef>
                <a:spcPts val="0"/>
              </a:spcBef>
              <a:spcAft>
                <a:spcPts val="0"/>
              </a:spcAft>
              <a:defRPr sz="3800" b="0" i="0" u="none" strike="noStrike" cap="none">
                <a:solidFill>
                  <a:schemeClr val="hlink"/>
                </a:solidFill>
                <a:latin typeface="Arial"/>
                <a:ea typeface="Arial"/>
                <a:cs typeface="Arial"/>
                <a:sym typeface="Arial"/>
              </a:defRPr>
            </a:lvl6pPr>
            <a:lvl7pPr marL="914400" marR="0" lvl="6" indent="0" algn="l" rtl="0">
              <a:spcBef>
                <a:spcPts val="0"/>
              </a:spcBef>
              <a:spcAft>
                <a:spcPts val="0"/>
              </a:spcAft>
              <a:defRPr sz="3800" b="0" i="0" u="none" strike="noStrike" cap="none">
                <a:solidFill>
                  <a:schemeClr val="hlink"/>
                </a:solidFill>
                <a:latin typeface="Arial"/>
                <a:ea typeface="Arial"/>
                <a:cs typeface="Arial"/>
                <a:sym typeface="Arial"/>
              </a:defRPr>
            </a:lvl7pPr>
            <a:lvl8pPr marL="1371600" marR="0" lvl="7" indent="0" algn="l" rtl="0">
              <a:spcBef>
                <a:spcPts val="0"/>
              </a:spcBef>
              <a:spcAft>
                <a:spcPts val="0"/>
              </a:spcAft>
              <a:defRPr sz="3800" b="0" i="0" u="none" strike="noStrike" cap="none">
                <a:solidFill>
                  <a:schemeClr val="hlink"/>
                </a:solidFill>
                <a:latin typeface="Arial"/>
                <a:ea typeface="Arial"/>
                <a:cs typeface="Arial"/>
                <a:sym typeface="Arial"/>
              </a:defRPr>
            </a:lvl8pPr>
            <a:lvl9pPr marL="1828800" marR="0" lvl="8" indent="0" algn="l" rtl="0">
              <a:spcBef>
                <a:spcPts val="0"/>
              </a:spcBef>
              <a:spcAft>
                <a:spcPts val="0"/>
              </a:spcAft>
              <a:defRPr sz="3800" b="0" i="0" u="none" strike="noStrike" cap="none">
                <a:solidFill>
                  <a:schemeClr val="hlink"/>
                </a:solidFill>
                <a:latin typeface="Arial"/>
                <a:ea typeface="Arial"/>
                <a:cs typeface="Arial"/>
                <a:sym typeface="Arial"/>
              </a:defRPr>
            </a:lvl9pPr>
          </a:lstStyle>
          <a:p>
            <a:endParaRPr/>
          </a:p>
        </p:txBody>
      </p:sp>
      <p:sp>
        <p:nvSpPr>
          <p:cNvPr id="20" name="Shape 20"/>
          <p:cNvSpPr txBox="1">
            <a:spLocks noGrp="1"/>
          </p:cNvSpPr>
          <p:nvPr>
            <p:ph type="subTitle" idx="1"/>
          </p:nvPr>
        </p:nvSpPr>
        <p:spPr>
          <a:xfrm>
            <a:off x="1905000" y="4000500"/>
            <a:ext cx="6400799" cy="457200"/>
          </a:xfrm>
          <a:prstGeom prst="rect">
            <a:avLst/>
          </a:prstGeom>
          <a:noFill/>
          <a:ln>
            <a:noFill/>
          </a:ln>
        </p:spPr>
        <p:txBody>
          <a:bodyPr lIns="91425" tIns="91425" rIns="91425" bIns="91425" anchor="ctr" anchorCtr="0"/>
          <a:lstStyle>
            <a:lvl1pPr marL="0" marR="0" lvl="0" indent="0" algn="l" rtl="0">
              <a:spcBef>
                <a:spcPts val="480"/>
              </a:spcBef>
              <a:spcAft>
                <a:spcPts val="0"/>
              </a:spcAft>
              <a:buClr>
                <a:schemeClr val="accent1"/>
              </a:buClr>
              <a:buFont typeface="Noto Symbol"/>
              <a:buNone/>
              <a:defRPr sz="2400" b="0" i="0" u="none" strike="noStrike" cap="none">
                <a:solidFill>
                  <a:schemeClr val="dk1"/>
                </a:solidFill>
                <a:latin typeface="Arial"/>
                <a:ea typeface="Arial"/>
                <a:cs typeface="Arial"/>
                <a:sym typeface="Arial"/>
              </a:defRPr>
            </a:lvl1pPr>
            <a:lvl2pPr marL="742950" marR="0" lvl="1" indent="-139700" algn="l" rtl="0">
              <a:spcBef>
                <a:spcPts val="460"/>
              </a:spcBef>
              <a:spcAft>
                <a:spcPts val="0"/>
              </a:spcAft>
              <a:buClr>
                <a:schemeClr val="accent1"/>
              </a:buClr>
              <a:buFont typeface="Noto Symbol"/>
              <a:buChar char="•"/>
              <a:defRPr sz="2300" b="0" i="0" u="none" strike="noStrike" cap="none">
                <a:solidFill>
                  <a:schemeClr val="dk1"/>
                </a:solidFill>
                <a:latin typeface="Arial"/>
                <a:ea typeface="Arial"/>
                <a:cs typeface="Arial"/>
                <a:sym typeface="Arial"/>
              </a:defRPr>
            </a:lvl2pPr>
            <a:lvl3pPr marL="1143000" marR="0" lvl="2" indent="-95250" algn="l" rtl="0">
              <a:spcBef>
                <a:spcPts val="420"/>
              </a:spcBef>
              <a:spcAft>
                <a:spcPts val="0"/>
              </a:spcAft>
              <a:buClr>
                <a:schemeClr val="accent1"/>
              </a:buClr>
              <a:buFont typeface="Noto Symbol"/>
              <a:buChar char="•"/>
              <a:defRPr sz="2100" b="0" i="0" u="none" strike="noStrike" cap="none">
                <a:solidFill>
                  <a:schemeClr val="dk1"/>
                </a:solidFill>
                <a:latin typeface="Arial"/>
                <a:ea typeface="Arial"/>
                <a:cs typeface="Arial"/>
                <a:sym typeface="Arial"/>
              </a:defRPr>
            </a:lvl3pPr>
            <a:lvl4pPr marL="1600200" marR="0" lvl="3" indent="-114300" algn="l" rtl="0">
              <a:spcBef>
                <a:spcPts val="360"/>
              </a:spcBef>
              <a:spcAft>
                <a:spcPts val="0"/>
              </a:spcAft>
              <a:buClr>
                <a:schemeClr val="accent1"/>
              </a:buClr>
              <a:buFont typeface="Arial"/>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chemeClr val="accent1"/>
              </a:buClr>
              <a:buFont typeface="Noto Symbol"/>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spcAft>
                <a:spcPts val="0"/>
              </a:spcAft>
              <a:buClr>
                <a:schemeClr val="accent1"/>
              </a:buClr>
              <a:buFont typeface="Noto Symbol"/>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spcAft>
                <a:spcPts val="0"/>
              </a:spcAft>
              <a:buClr>
                <a:schemeClr val="accent1"/>
              </a:buClr>
              <a:buFont typeface="Noto Symbol"/>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spcAft>
                <a:spcPts val="0"/>
              </a:spcAft>
              <a:buClr>
                <a:schemeClr val="accent1"/>
              </a:buClr>
              <a:buFont typeface="Noto Symbol"/>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spcAft>
                <a:spcPts val="0"/>
              </a:spcAft>
              <a:buClr>
                <a:schemeClr val="accent1"/>
              </a:buClr>
              <a:buFont typeface="Noto Symbol"/>
              <a:buChar char="•"/>
              <a:defRPr sz="1800" b="0" i="0" u="none" strike="noStrike" cap="none">
                <a:solidFill>
                  <a:schemeClr val="dk1"/>
                </a:solidFill>
                <a:latin typeface="Arial"/>
                <a:ea typeface="Arial"/>
                <a:cs typeface="Arial"/>
                <a:sym typeface="Arial"/>
              </a:defRPr>
            </a:lvl9pPr>
          </a:lstStyle>
          <a:p>
            <a:endParaRPr/>
          </a:p>
        </p:txBody>
      </p:sp>
      <p:pic>
        <p:nvPicPr>
          <p:cNvPr id="21" name="Shape 21"/>
          <p:cNvPicPr preferRelativeResize="0"/>
          <p:nvPr/>
        </p:nvPicPr>
        <p:blipFill rotWithShape="1">
          <a:blip r:embed="rId3">
            <a:alphaModFix/>
          </a:blip>
          <a:srcRect/>
          <a:stretch/>
        </p:blipFill>
        <p:spPr>
          <a:xfrm>
            <a:off x="0" y="2117"/>
            <a:ext cx="9141883" cy="1293282"/>
          </a:xfrm>
          <a:prstGeom prst="rect">
            <a:avLst/>
          </a:prstGeom>
          <a:noFill/>
          <a:ln>
            <a:noFill/>
          </a:ln>
        </p:spPr>
      </p:pic>
      <p:pic>
        <p:nvPicPr>
          <p:cNvPr id="22" name="Shape 22"/>
          <p:cNvPicPr preferRelativeResize="0"/>
          <p:nvPr/>
        </p:nvPicPr>
        <p:blipFill rotWithShape="1">
          <a:blip r:embed="rId4">
            <a:alphaModFix/>
          </a:blip>
          <a:srcRect/>
          <a:stretch/>
        </p:blipFill>
        <p:spPr>
          <a:xfrm>
            <a:off x="0" y="6629400"/>
            <a:ext cx="9144000" cy="215899"/>
          </a:xfrm>
          <a:prstGeom prst="rect">
            <a:avLst/>
          </a:prstGeom>
          <a:noFill/>
          <a:ln>
            <a:noFill/>
          </a:ln>
        </p:spPr>
      </p:pic>
      <p:pic>
        <p:nvPicPr>
          <p:cNvPr id="23" name="Shape 23"/>
          <p:cNvPicPr preferRelativeResize="0"/>
          <p:nvPr/>
        </p:nvPicPr>
        <p:blipFill rotWithShape="1">
          <a:blip r:embed="rId5">
            <a:alphaModFix/>
          </a:blip>
          <a:srcRect/>
          <a:stretch/>
        </p:blipFill>
        <p:spPr>
          <a:xfrm>
            <a:off x="8531618" y="6128467"/>
            <a:ext cx="612380" cy="72953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76200" y="152400"/>
            <a:ext cx="8991600" cy="671513"/>
          </a:xfrm>
          <a:prstGeom prst="rect">
            <a:avLst/>
          </a:prstGeom>
          <a:noFill/>
          <a:ln>
            <a:noFill/>
          </a:ln>
        </p:spPr>
        <p:txBody>
          <a:bodyPr lIns="91425" tIns="91425" rIns="91425" bIns="91425" anchor="ctr" anchorCtr="0"/>
          <a:lstStyle>
            <a:lvl1pPr lvl="0" algn="l" rtl="0">
              <a:spcBef>
                <a:spcPts val="0"/>
              </a:spcBef>
              <a:spcAft>
                <a:spcPts val="0"/>
              </a:spcAft>
              <a:defRPr sz="3800">
                <a:solidFill>
                  <a:schemeClr val="lt1"/>
                </a:solidFill>
                <a:latin typeface="Arial"/>
                <a:ea typeface="Arial"/>
                <a:cs typeface="Arial"/>
                <a:sym typeface="Arial"/>
              </a:defRPr>
            </a:lvl1pPr>
            <a:lvl2pPr lvl="1" algn="l" rtl="0">
              <a:spcBef>
                <a:spcPts val="0"/>
              </a:spcBef>
              <a:spcAft>
                <a:spcPts val="0"/>
              </a:spcAft>
              <a:defRPr sz="3800">
                <a:solidFill>
                  <a:schemeClr val="hlink"/>
                </a:solidFill>
                <a:latin typeface="Arial"/>
                <a:ea typeface="Arial"/>
                <a:cs typeface="Arial"/>
                <a:sym typeface="Arial"/>
              </a:defRPr>
            </a:lvl2pPr>
            <a:lvl3pPr lvl="2" algn="l" rtl="0">
              <a:spcBef>
                <a:spcPts val="0"/>
              </a:spcBef>
              <a:spcAft>
                <a:spcPts val="0"/>
              </a:spcAft>
              <a:defRPr sz="3800">
                <a:solidFill>
                  <a:schemeClr val="hlink"/>
                </a:solidFill>
                <a:latin typeface="Arial"/>
                <a:ea typeface="Arial"/>
                <a:cs typeface="Arial"/>
                <a:sym typeface="Arial"/>
              </a:defRPr>
            </a:lvl3pPr>
            <a:lvl4pPr lvl="3" algn="l" rtl="0">
              <a:spcBef>
                <a:spcPts val="0"/>
              </a:spcBef>
              <a:spcAft>
                <a:spcPts val="0"/>
              </a:spcAft>
              <a:defRPr sz="3800">
                <a:solidFill>
                  <a:schemeClr val="hlink"/>
                </a:solidFill>
                <a:latin typeface="Arial"/>
                <a:ea typeface="Arial"/>
                <a:cs typeface="Arial"/>
                <a:sym typeface="Arial"/>
              </a:defRPr>
            </a:lvl4pPr>
            <a:lvl5pPr lvl="4" algn="l" rtl="0">
              <a:spcBef>
                <a:spcPts val="0"/>
              </a:spcBef>
              <a:spcAft>
                <a:spcPts val="0"/>
              </a:spcAft>
              <a:defRPr sz="3800">
                <a:solidFill>
                  <a:schemeClr val="hlink"/>
                </a:solidFill>
                <a:latin typeface="Arial"/>
                <a:ea typeface="Arial"/>
                <a:cs typeface="Arial"/>
                <a:sym typeface="Arial"/>
              </a:defRPr>
            </a:lvl5pPr>
            <a:lvl6pPr marL="457200" lvl="5" algn="l" rtl="0">
              <a:spcBef>
                <a:spcPts val="0"/>
              </a:spcBef>
              <a:spcAft>
                <a:spcPts val="0"/>
              </a:spcAft>
              <a:defRPr sz="3800">
                <a:solidFill>
                  <a:schemeClr val="hlink"/>
                </a:solidFill>
                <a:latin typeface="Arial"/>
                <a:ea typeface="Arial"/>
                <a:cs typeface="Arial"/>
                <a:sym typeface="Arial"/>
              </a:defRPr>
            </a:lvl6pPr>
            <a:lvl7pPr marL="914400" lvl="6" algn="l" rtl="0">
              <a:spcBef>
                <a:spcPts val="0"/>
              </a:spcBef>
              <a:spcAft>
                <a:spcPts val="0"/>
              </a:spcAft>
              <a:defRPr sz="3800">
                <a:solidFill>
                  <a:schemeClr val="hlink"/>
                </a:solidFill>
                <a:latin typeface="Arial"/>
                <a:ea typeface="Arial"/>
                <a:cs typeface="Arial"/>
                <a:sym typeface="Arial"/>
              </a:defRPr>
            </a:lvl7pPr>
            <a:lvl8pPr marL="1371600" lvl="7" algn="l" rtl="0">
              <a:spcBef>
                <a:spcPts val="0"/>
              </a:spcBef>
              <a:spcAft>
                <a:spcPts val="0"/>
              </a:spcAft>
              <a:defRPr sz="3800">
                <a:solidFill>
                  <a:schemeClr val="hlink"/>
                </a:solidFill>
                <a:latin typeface="Arial"/>
                <a:ea typeface="Arial"/>
                <a:cs typeface="Arial"/>
                <a:sym typeface="Arial"/>
              </a:defRPr>
            </a:lvl8pPr>
            <a:lvl9pPr marL="1828800" lvl="8" algn="l" rtl="0">
              <a:spcBef>
                <a:spcPts val="0"/>
              </a:spcBef>
              <a:spcAft>
                <a:spcPts val="0"/>
              </a:spcAft>
              <a:defRPr sz="3800">
                <a:solidFill>
                  <a:schemeClr val="hlink"/>
                </a:solidFill>
                <a:latin typeface="Arial"/>
                <a:ea typeface="Arial"/>
                <a:cs typeface="Arial"/>
                <a:sym typeface="Arial"/>
              </a:defRPr>
            </a:lvl9pPr>
          </a:lstStyle>
          <a:p>
            <a:endParaRPr/>
          </a:p>
        </p:txBody>
      </p:sp>
      <p:sp>
        <p:nvSpPr>
          <p:cNvPr id="26" name="Shape 26"/>
          <p:cNvSpPr txBox="1">
            <a:spLocks noGrp="1"/>
          </p:cNvSpPr>
          <p:nvPr>
            <p:ph type="body" idx="1"/>
          </p:nvPr>
        </p:nvSpPr>
        <p:spPr>
          <a:xfrm>
            <a:off x="76200" y="1371600"/>
            <a:ext cx="8991600" cy="5029199"/>
          </a:xfrm>
          <a:prstGeom prst="rect">
            <a:avLst/>
          </a:prstGeom>
          <a:noFill/>
          <a:ln>
            <a:noFill/>
          </a:ln>
        </p:spPr>
        <p:txBody>
          <a:bodyPr lIns="91425" tIns="91425" rIns="91425" bIns="91425" anchor="t" anchorCtr="0"/>
          <a:lstStyle>
            <a:lvl1pPr marL="342900" lvl="0" indent="-165100" algn="l" rtl="0">
              <a:spcBef>
                <a:spcPts val="560"/>
              </a:spcBef>
              <a:spcAft>
                <a:spcPts val="0"/>
              </a:spcAft>
              <a:buClr>
                <a:schemeClr val="accent1"/>
              </a:buClr>
              <a:buFont typeface="Noto Symbol"/>
              <a:buChar char="•"/>
              <a:defRPr sz="2800">
                <a:solidFill>
                  <a:schemeClr val="dk1"/>
                </a:solidFill>
                <a:latin typeface="Arial"/>
                <a:ea typeface="Arial"/>
                <a:cs typeface="Arial"/>
                <a:sym typeface="Arial"/>
              </a:defRPr>
            </a:lvl1pPr>
            <a:lvl2pPr marL="742950" lvl="1" indent="-139700" algn="l" rtl="0">
              <a:spcBef>
                <a:spcPts val="460"/>
              </a:spcBef>
              <a:spcAft>
                <a:spcPts val="0"/>
              </a:spcAft>
              <a:buClr>
                <a:schemeClr val="accent1"/>
              </a:buClr>
              <a:buFont typeface="Noto Symbol"/>
              <a:buChar char="•"/>
              <a:defRPr sz="2300">
                <a:solidFill>
                  <a:schemeClr val="dk1"/>
                </a:solidFill>
                <a:latin typeface="Arial"/>
                <a:ea typeface="Arial"/>
                <a:cs typeface="Arial"/>
                <a:sym typeface="Arial"/>
              </a:defRPr>
            </a:lvl2pPr>
            <a:lvl3pPr marL="1143000" lvl="2" indent="-95250" algn="l" rtl="0">
              <a:spcBef>
                <a:spcPts val="420"/>
              </a:spcBef>
              <a:spcAft>
                <a:spcPts val="0"/>
              </a:spcAft>
              <a:buClr>
                <a:schemeClr val="accent1"/>
              </a:buClr>
              <a:buFont typeface="Noto Symbol"/>
              <a:buChar char="•"/>
              <a:defRPr sz="2100">
                <a:solidFill>
                  <a:schemeClr val="dk1"/>
                </a:solidFill>
                <a:latin typeface="Arial"/>
                <a:ea typeface="Arial"/>
                <a:cs typeface="Arial"/>
                <a:sym typeface="Arial"/>
              </a:defRPr>
            </a:lvl3pPr>
            <a:lvl4pPr marL="1600200" lvl="3" indent="-114300" algn="l" rtl="0">
              <a:spcBef>
                <a:spcPts val="360"/>
              </a:spcBef>
              <a:spcAft>
                <a:spcPts val="0"/>
              </a:spcAft>
              <a:buClr>
                <a:schemeClr val="accent1"/>
              </a:buClr>
              <a:buFont typeface="Arial"/>
              <a:buChar char="•"/>
              <a:defRPr sz="1800">
                <a:solidFill>
                  <a:schemeClr val="dk1"/>
                </a:solidFill>
                <a:latin typeface="Arial"/>
                <a:ea typeface="Arial"/>
                <a:cs typeface="Arial"/>
                <a:sym typeface="Arial"/>
              </a:defRPr>
            </a:lvl4pPr>
            <a:lvl5pPr marL="2057400" lvl="4" indent="-114300" algn="l" rtl="0">
              <a:spcBef>
                <a:spcPts val="360"/>
              </a:spcBef>
              <a:spcAft>
                <a:spcPts val="0"/>
              </a:spcAft>
              <a:buClr>
                <a:schemeClr val="accent1"/>
              </a:buClr>
              <a:buFont typeface="Noto Symbol"/>
              <a:buChar char="•"/>
              <a:defRPr sz="1800">
                <a:solidFill>
                  <a:schemeClr val="dk1"/>
                </a:solidFill>
                <a:latin typeface="Arial"/>
                <a:ea typeface="Arial"/>
                <a:cs typeface="Arial"/>
                <a:sym typeface="Arial"/>
              </a:defRPr>
            </a:lvl5pPr>
            <a:lvl6pPr marL="2514600" lvl="5" indent="-114300" algn="l" rtl="0">
              <a:spcBef>
                <a:spcPts val="360"/>
              </a:spcBef>
              <a:spcAft>
                <a:spcPts val="0"/>
              </a:spcAft>
              <a:buClr>
                <a:schemeClr val="accent1"/>
              </a:buClr>
              <a:buFont typeface="Noto Symbol"/>
              <a:buChar char="•"/>
              <a:defRPr sz="1800">
                <a:solidFill>
                  <a:schemeClr val="dk1"/>
                </a:solidFill>
                <a:latin typeface="Arial"/>
                <a:ea typeface="Arial"/>
                <a:cs typeface="Arial"/>
                <a:sym typeface="Arial"/>
              </a:defRPr>
            </a:lvl6pPr>
            <a:lvl7pPr marL="2971800" lvl="6" indent="-114300" algn="l" rtl="0">
              <a:spcBef>
                <a:spcPts val="360"/>
              </a:spcBef>
              <a:spcAft>
                <a:spcPts val="0"/>
              </a:spcAft>
              <a:buClr>
                <a:schemeClr val="accent1"/>
              </a:buClr>
              <a:buFont typeface="Noto Symbol"/>
              <a:buChar char="•"/>
              <a:defRPr sz="1800">
                <a:solidFill>
                  <a:schemeClr val="dk1"/>
                </a:solidFill>
                <a:latin typeface="Arial"/>
                <a:ea typeface="Arial"/>
                <a:cs typeface="Arial"/>
                <a:sym typeface="Arial"/>
              </a:defRPr>
            </a:lvl7pPr>
            <a:lvl8pPr marL="3429000" lvl="7" indent="-114300" algn="l" rtl="0">
              <a:spcBef>
                <a:spcPts val="360"/>
              </a:spcBef>
              <a:spcAft>
                <a:spcPts val="0"/>
              </a:spcAft>
              <a:buClr>
                <a:schemeClr val="accent1"/>
              </a:buClr>
              <a:buFont typeface="Noto Symbol"/>
              <a:buChar char="•"/>
              <a:defRPr sz="1800">
                <a:solidFill>
                  <a:schemeClr val="dk1"/>
                </a:solidFill>
                <a:latin typeface="Arial"/>
                <a:ea typeface="Arial"/>
                <a:cs typeface="Arial"/>
                <a:sym typeface="Arial"/>
              </a:defRPr>
            </a:lvl8pPr>
            <a:lvl9pPr marL="3886200" lvl="8" indent="-114300" algn="l" rtl="0">
              <a:spcBef>
                <a:spcPts val="360"/>
              </a:spcBef>
              <a:spcAft>
                <a:spcPts val="0"/>
              </a:spcAft>
              <a:buClr>
                <a:schemeClr val="accent1"/>
              </a:buClr>
              <a:buFont typeface="Noto Symbol"/>
              <a:buChar char="•"/>
              <a:defRPr sz="1800">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457200" y="6477000"/>
            <a:ext cx="2895600" cy="228600"/>
          </a:xfrm>
          <a:prstGeom prst="rect">
            <a:avLst/>
          </a:prstGeom>
          <a:noFill/>
          <a:ln>
            <a:noFill/>
          </a:ln>
        </p:spPr>
        <p:txBody>
          <a:bodyPr lIns="91425" tIns="91425" rIns="91425" bIns="91425" anchor="ctr" anchorCtr="0"/>
          <a:lstStyle>
            <a:lvl1pPr marL="0" marR="0" lvl="0" indent="0" algn="l" rtl="0">
              <a:spcBef>
                <a:spcPts val="0"/>
              </a:spcBef>
              <a:defRPr sz="700" b="0" i="0" u="none" strike="noStrike" cap="none">
                <a:solidFill>
                  <a:srgbClr val="9DA9B2"/>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7924800" y="6553200"/>
            <a:ext cx="609599" cy="152399"/>
          </a:xfrm>
          <a:prstGeom prst="rect">
            <a:avLst/>
          </a:prstGeom>
          <a:noFill/>
          <a:ln>
            <a:noFill/>
          </a:ln>
        </p:spPr>
        <p:txBody>
          <a:bodyPr lIns="91425" tIns="45700" rIns="91425" bIns="45700" anchor="b" anchorCtr="0">
            <a:noAutofit/>
          </a:bodyPr>
          <a:lstStyle/>
          <a:p>
            <a:pPr marL="0" marR="0" lvl="0" indent="0" algn="r" rtl="0">
              <a:lnSpc>
                <a:spcPct val="75000"/>
              </a:lnSpc>
              <a:spcBef>
                <a:spcPts val="0"/>
              </a:spcBef>
              <a:buSzPct val="25000"/>
              <a:buNone/>
            </a:pPr>
            <a:fld id="{00000000-1234-1234-1234-123412341234}" type="slidenum">
              <a:rPr lang="en-US" sz="800" b="0" i="0" u="none" strike="noStrike" cap="none">
                <a:solidFill>
                  <a:schemeClr val="dk1"/>
                </a:solidFill>
                <a:latin typeface="Arial"/>
                <a:ea typeface="Arial"/>
                <a:cs typeface="Arial"/>
                <a:sym typeface="Arial"/>
              </a:rPr>
              <a:t>‹#›</a:t>
            </a:fld>
            <a:endParaRPr lang="en-US" sz="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76200" y="152400"/>
            <a:ext cx="8991600" cy="671513"/>
          </a:xfrm>
          <a:prstGeom prst="rect">
            <a:avLst/>
          </a:prstGeom>
          <a:noFill/>
          <a:ln>
            <a:noFill/>
          </a:ln>
        </p:spPr>
        <p:txBody>
          <a:bodyPr lIns="91425" tIns="91425" rIns="91425" bIns="91425" anchor="ctr" anchorCtr="0"/>
          <a:lstStyle>
            <a:lvl1pPr lvl="0" algn="l" rtl="0">
              <a:spcBef>
                <a:spcPts val="0"/>
              </a:spcBef>
              <a:spcAft>
                <a:spcPts val="0"/>
              </a:spcAft>
              <a:defRPr sz="3800">
                <a:solidFill>
                  <a:schemeClr val="lt1"/>
                </a:solidFill>
                <a:latin typeface="Arial"/>
                <a:ea typeface="Arial"/>
                <a:cs typeface="Arial"/>
                <a:sym typeface="Arial"/>
              </a:defRPr>
            </a:lvl1pPr>
            <a:lvl2pPr lvl="1" algn="l" rtl="0">
              <a:spcBef>
                <a:spcPts val="0"/>
              </a:spcBef>
              <a:spcAft>
                <a:spcPts val="0"/>
              </a:spcAft>
              <a:defRPr sz="3800">
                <a:solidFill>
                  <a:schemeClr val="hlink"/>
                </a:solidFill>
                <a:latin typeface="Arial"/>
                <a:ea typeface="Arial"/>
                <a:cs typeface="Arial"/>
                <a:sym typeface="Arial"/>
              </a:defRPr>
            </a:lvl2pPr>
            <a:lvl3pPr lvl="2" algn="l" rtl="0">
              <a:spcBef>
                <a:spcPts val="0"/>
              </a:spcBef>
              <a:spcAft>
                <a:spcPts val="0"/>
              </a:spcAft>
              <a:defRPr sz="3800">
                <a:solidFill>
                  <a:schemeClr val="hlink"/>
                </a:solidFill>
                <a:latin typeface="Arial"/>
                <a:ea typeface="Arial"/>
                <a:cs typeface="Arial"/>
                <a:sym typeface="Arial"/>
              </a:defRPr>
            </a:lvl3pPr>
            <a:lvl4pPr lvl="3" algn="l" rtl="0">
              <a:spcBef>
                <a:spcPts val="0"/>
              </a:spcBef>
              <a:spcAft>
                <a:spcPts val="0"/>
              </a:spcAft>
              <a:defRPr sz="3800">
                <a:solidFill>
                  <a:schemeClr val="hlink"/>
                </a:solidFill>
                <a:latin typeface="Arial"/>
                <a:ea typeface="Arial"/>
                <a:cs typeface="Arial"/>
                <a:sym typeface="Arial"/>
              </a:defRPr>
            </a:lvl4pPr>
            <a:lvl5pPr lvl="4" algn="l" rtl="0">
              <a:spcBef>
                <a:spcPts val="0"/>
              </a:spcBef>
              <a:spcAft>
                <a:spcPts val="0"/>
              </a:spcAft>
              <a:defRPr sz="3800">
                <a:solidFill>
                  <a:schemeClr val="hlink"/>
                </a:solidFill>
                <a:latin typeface="Arial"/>
                <a:ea typeface="Arial"/>
                <a:cs typeface="Arial"/>
                <a:sym typeface="Arial"/>
              </a:defRPr>
            </a:lvl5pPr>
            <a:lvl6pPr marL="457200" lvl="5" algn="l" rtl="0">
              <a:spcBef>
                <a:spcPts val="0"/>
              </a:spcBef>
              <a:spcAft>
                <a:spcPts val="0"/>
              </a:spcAft>
              <a:defRPr sz="3800">
                <a:solidFill>
                  <a:schemeClr val="hlink"/>
                </a:solidFill>
                <a:latin typeface="Arial"/>
                <a:ea typeface="Arial"/>
                <a:cs typeface="Arial"/>
                <a:sym typeface="Arial"/>
              </a:defRPr>
            </a:lvl6pPr>
            <a:lvl7pPr marL="914400" lvl="6" algn="l" rtl="0">
              <a:spcBef>
                <a:spcPts val="0"/>
              </a:spcBef>
              <a:spcAft>
                <a:spcPts val="0"/>
              </a:spcAft>
              <a:defRPr sz="3800">
                <a:solidFill>
                  <a:schemeClr val="hlink"/>
                </a:solidFill>
                <a:latin typeface="Arial"/>
                <a:ea typeface="Arial"/>
                <a:cs typeface="Arial"/>
                <a:sym typeface="Arial"/>
              </a:defRPr>
            </a:lvl7pPr>
            <a:lvl8pPr marL="1371600" lvl="7" algn="l" rtl="0">
              <a:spcBef>
                <a:spcPts val="0"/>
              </a:spcBef>
              <a:spcAft>
                <a:spcPts val="0"/>
              </a:spcAft>
              <a:defRPr sz="3800">
                <a:solidFill>
                  <a:schemeClr val="hlink"/>
                </a:solidFill>
                <a:latin typeface="Arial"/>
                <a:ea typeface="Arial"/>
                <a:cs typeface="Arial"/>
                <a:sym typeface="Arial"/>
              </a:defRPr>
            </a:lvl8pPr>
            <a:lvl9pPr marL="1828800" lvl="8" algn="l" rtl="0">
              <a:spcBef>
                <a:spcPts val="0"/>
              </a:spcBef>
              <a:spcAft>
                <a:spcPts val="0"/>
              </a:spcAft>
              <a:defRPr sz="3800">
                <a:solidFill>
                  <a:schemeClr val="hlink"/>
                </a:solidFill>
                <a:latin typeface="Arial"/>
                <a:ea typeface="Arial"/>
                <a:cs typeface="Arial"/>
                <a:sym typeface="Arial"/>
              </a:defRPr>
            </a:lvl9pPr>
          </a:lstStyle>
          <a:p>
            <a:endParaRPr/>
          </a:p>
        </p:txBody>
      </p:sp>
      <p:sp>
        <p:nvSpPr>
          <p:cNvPr id="31" name="Shape 31"/>
          <p:cNvSpPr txBox="1">
            <a:spLocks noGrp="1"/>
          </p:cNvSpPr>
          <p:nvPr>
            <p:ph type="ftr" idx="11"/>
          </p:nvPr>
        </p:nvSpPr>
        <p:spPr>
          <a:xfrm>
            <a:off x="457200" y="6477000"/>
            <a:ext cx="2895600" cy="228600"/>
          </a:xfrm>
          <a:prstGeom prst="rect">
            <a:avLst/>
          </a:prstGeom>
          <a:noFill/>
          <a:ln>
            <a:noFill/>
          </a:ln>
        </p:spPr>
        <p:txBody>
          <a:bodyPr lIns="91425" tIns="91425" rIns="91425" bIns="91425" anchor="ctr" anchorCtr="0"/>
          <a:lstStyle>
            <a:lvl1pPr marL="0" marR="0" lvl="0" indent="0" algn="l" rtl="0">
              <a:spcBef>
                <a:spcPts val="0"/>
              </a:spcBef>
              <a:defRPr sz="700" b="0" i="0" u="none" strike="noStrike" cap="none">
                <a:solidFill>
                  <a:srgbClr val="9DA9B2"/>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32" name="Shape 32"/>
          <p:cNvSpPr txBox="1">
            <a:spLocks noGrp="1"/>
          </p:cNvSpPr>
          <p:nvPr>
            <p:ph type="sldNum" idx="12"/>
          </p:nvPr>
        </p:nvSpPr>
        <p:spPr>
          <a:xfrm>
            <a:off x="7924800" y="6553200"/>
            <a:ext cx="609599" cy="152399"/>
          </a:xfrm>
          <a:prstGeom prst="rect">
            <a:avLst/>
          </a:prstGeom>
          <a:noFill/>
          <a:ln>
            <a:noFill/>
          </a:ln>
        </p:spPr>
        <p:txBody>
          <a:bodyPr lIns="91425" tIns="45700" rIns="91425" bIns="45700" anchor="b" anchorCtr="0">
            <a:noAutofit/>
          </a:bodyPr>
          <a:lstStyle/>
          <a:p>
            <a:pPr marL="0" marR="0" lvl="0" indent="0" algn="r" rtl="0">
              <a:lnSpc>
                <a:spcPct val="75000"/>
              </a:lnSpc>
              <a:spcBef>
                <a:spcPts val="0"/>
              </a:spcBef>
              <a:buSzPct val="25000"/>
              <a:buNone/>
            </a:pPr>
            <a:fld id="{00000000-1234-1234-1234-123412341234}" type="slidenum">
              <a:rPr lang="en-US" sz="800" b="0" i="0" u="none" strike="noStrike" cap="none">
                <a:solidFill>
                  <a:schemeClr val="dk1"/>
                </a:solidFill>
                <a:latin typeface="Arial"/>
                <a:ea typeface="Arial"/>
                <a:cs typeface="Arial"/>
                <a:sym typeface="Arial"/>
              </a:rPr>
              <a:t>‹#›</a:t>
            </a:fld>
            <a:endParaRPr lang="en-US" sz="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Shape 33"/>
        <p:cNvGrpSpPr/>
        <p:nvPr/>
      </p:nvGrpSpPr>
      <p:grpSpPr>
        <a:xfrm>
          <a:off x="0" y="0"/>
          <a:ext cx="0" cy="0"/>
          <a:chOff x="0" y="0"/>
          <a:chExt cx="0" cy="0"/>
        </a:xfrm>
      </p:grpSpPr>
      <p:pic>
        <p:nvPicPr>
          <p:cNvPr id="34" name="Shape 34"/>
          <p:cNvPicPr preferRelativeResize="0"/>
          <p:nvPr/>
        </p:nvPicPr>
        <p:blipFill rotWithShape="1">
          <a:blip r:embed="rId2">
            <a:alphaModFix amt="35000"/>
          </a:blip>
          <a:srcRect/>
          <a:stretch/>
        </p:blipFill>
        <p:spPr>
          <a:xfrm>
            <a:off x="0" y="1841500"/>
            <a:ext cx="9144000" cy="3150371"/>
          </a:xfrm>
          <a:prstGeom prst="rect">
            <a:avLst/>
          </a:prstGeom>
          <a:noFill/>
          <a:ln>
            <a:noFill/>
          </a:ln>
        </p:spPr>
      </p:pic>
      <p:sp>
        <p:nvSpPr>
          <p:cNvPr id="35" name="Shape 35"/>
          <p:cNvSpPr txBox="1">
            <a:spLocks noGrp="1"/>
          </p:cNvSpPr>
          <p:nvPr>
            <p:ph type="ctrTitle"/>
          </p:nvPr>
        </p:nvSpPr>
        <p:spPr>
          <a:xfrm>
            <a:off x="685800" y="3048000"/>
            <a:ext cx="7772400" cy="762000"/>
          </a:xfrm>
          <a:prstGeom prst="rect">
            <a:avLst/>
          </a:prstGeom>
          <a:noFill/>
          <a:ln>
            <a:noFill/>
          </a:ln>
        </p:spPr>
        <p:txBody>
          <a:bodyPr lIns="91425" tIns="91425" rIns="91425" bIns="91425" anchor="ctr" anchorCtr="0"/>
          <a:lstStyle>
            <a:lvl1pPr marL="0" marR="0" lvl="0" indent="0" algn="l" rtl="0">
              <a:spcBef>
                <a:spcPts val="0"/>
              </a:spcBef>
              <a:spcAft>
                <a:spcPts val="0"/>
              </a:spcAft>
              <a:defRPr sz="4400" b="0" i="0" u="none" strike="noStrike" cap="none">
                <a:solidFill>
                  <a:srgbClr val="19202A"/>
                </a:solidFill>
                <a:latin typeface="Arial"/>
                <a:ea typeface="Arial"/>
                <a:cs typeface="Arial"/>
                <a:sym typeface="Arial"/>
              </a:defRPr>
            </a:lvl1pPr>
            <a:lvl2pPr marL="0" marR="0" lvl="1" indent="0" algn="l" rtl="0">
              <a:spcBef>
                <a:spcPts val="0"/>
              </a:spcBef>
              <a:spcAft>
                <a:spcPts val="0"/>
              </a:spcAft>
              <a:defRPr sz="3800" b="0" i="0" u="none" strike="noStrike" cap="none">
                <a:solidFill>
                  <a:schemeClr val="hlink"/>
                </a:solidFill>
                <a:latin typeface="Arial"/>
                <a:ea typeface="Arial"/>
                <a:cs typeface="Arial"/>
                <a:sym typeface="Arial"/>
              </a:defRPr>
            </a:lvl2pPr>
            <a:lvl3pPr marL="0" marR="0" lvl="2" indent="0" algn="l" rtl="0">
              <a:spcBef>
                <a:spcPts val="0"/>
              </a:spcBef>
              <a:spcAft>
                <a:spcPts val="0"/>
              </a:spcAft>
              <a:defRPr sz="3800" b="0" i="0" u="none" strike="noStrike" cap="none">
                <a:solidFill>
                  <a:schemeClr val="hlink"/>
                </a:solidFill>
                <a:latin typeface="Arial"/>
                <a:ea typeface="Arial"/>
                <a:cs typeface="Arial"/>
                <a:sym typeface="Arial"/>
              </a:defRPr>
            </a:lvl3pPr>
            <a:lvl4pPr marL="0" marR="0" lvl="3" indent="0" algn="l" rtl="0">
              <a:spcBef>
                <a:spcPts val="0"/>
              </a:spcBef>
              <a:spcAft>
                <a:spcPts val="0"/>
              </a:spcAft>
              <a:defRPr sz="3800" b="0" i="0" u="none" strike="noStrike" cap="none">
                <a:solidFill>
                  <a:schemeClr val="hlink"/>
                </a:solidFill>
                <a:latin typeface="Arial"/>
                <a:ea typeface="Arial"/>
                <a:cs typeface="Arial"/>
                <a:sym typeface="Arial"/>
              </a:defRPr>
            </a:lvl4pPr>
            <a:lvl5pPr marL="0" marR="0" lvl="4" indent="0" algn="l" rtl="0">
              <a:spcBef>
                <a:spcPts val="0"/>
              </a:spcBef>
              <a:spcAft>
                <a:spcPts val="0"/>
              </a:spcAft>
              <a:defRPr sz="3800" b="0" i="0" u="none" strike="noStrike" cap="none">
                <a:solidFill>
                  <a:schemeClr val="hlink"/>
                </a:solidFill>
                <a:latin typeface="Arial"/>
                <a:ea typeface="Arial"/>
                <a:cs typeface="Arial"/>
                <a:sym typeface="Arial"/>
              </a:defRPr>
            </a:lvl5pPr>
            <a:lvl6pPr marL="457200" marR="0" lvl="5" indent="0" algn="l" rtl="0">
              <a:spcBef>
                <a:spcPts val="0"/>
              </a:spcBef>
              <a:spcAft>
                <a:spcPts val="0"/>
              </a:spcAft>
              <a:defRPr sz="3800" b="0" i="0" u="none" strike="noStrike" cap="none">
                <a:solidFill>
                  <a:schemeClr val="hlink"/>
                </a:solidFill>
                <a:latin typeface="Arial"/>
                <a:ea typeface="Arial"/>
                <a:cs typeface="Arial"/>
                <a:sym typeface="Arial"/>
              </a:defRPr>
            </a:lvl6pPr>
            <a:lvl7pPr marL="914400" marR="0" lvl="6" indent="0" algn="l" rtl="0">
              <a:spcBef>
                <a:spcPts val="0"/>
              </a:spcBef>
              <a:spcAft>
                <a:spcPts val="0"/>
              </a:spcAft>
              <a:defRPr sz="3800" b="0" i="0" u="none" strike="noStrike" cap="none">
                <a:solidFill>
                  <a:schemeClr val="hlink"/>
                </a:solidFill>
                <a:latin typeface="Arial"/>
                <a:ea typeface="Arial"/>
                <a:cs typeface="Arial"/>
                <a:sym typeface="Arial"/>
              </a:defRPr>
            </a:lvl7pPr>
            <a:lvl8pPr marL="1371600" marR="0" lvl="7" indent="0" algn="l" rtl="0">
              <a:spcBef>
                <a:spcPts val="0"/>
              </a:spcBef>
              <a:spcAft>
                <a:spcPts val="0"/>
              </a:spcAft>
              <a:defRPr sz="3800" b="0" i="0" u="none" strike="noStrike" cap="none">
                <a:solidFill>
                  <a:schemeClr val="hlink"/>
                </a:solidFill>
                <a:latin typeface="Arial"/>
                <a:ea typeface="Arial"/>
                <a:cs typeface="Arial"/>
                <a:sym typeface="Arial"/>
              </a:defRPr>
            </a:lvl8pPr>
            <a:lvl9pPr marL="1828800" marR="0" lvl="8" indent="0" algn="l" rtl="0">
              <a:spcBef>
                <a:spcPts val="0"/>
              </a:spcBef>
              <a:spcAft>
                <a:spcPts val="0"/>
              </a:spcAft>
              <a:defRPr sz="3800" b="0" i="0" u="none" strike="noStrike" cap="none">
                <a:solidFill>
                  <a:schemeClr val="hlink"/>
                </a:solidFill>
                <a:latin typeface="Arial"/>
                <a:ea typeface="Arial"/>
                <a:cs typeface="Arial"/>
                <a:sym typeface="Arial"/>
              </a:defRPr>
            </a:lvl9pPr>
          </a:lstStyle>
          <a:p>
            <a:endParaRPr/>
          </a:p>
        </p:txBody>
      </p:sp>
      <p:pic>
        <p:nvPicPr>
          <p:cNvPr id="36" name="Shape 36"/>
          <p:cNvPicPr preferRelativeResize="0"/>
          <p:nvPr/>
        </p:nvPicPr>
        <p:blipFill rotWithShape="1">
          <a:blip r:embed="rId3">
            <a:alphaModFix/>
          </a:blip>
          <a:srcRect/>
          <a:stretch/>
        </p:blipFill>
        <p:spPr>
          <a:xfrm>
            <a:off x="0" y="2117"/>
            <a:ext cx="9141883" cy="1293282"/>
          </a:xfrm>
          <a:prstGeom prst="rect">
            <a:avLst/>
          </a:prstGeom>
          <a:noFill/>
          <a:ln>
            <a:noFill/>
          </a:ln>
        </p:spPr>
      </p:pic>
      <p:pic>
        <p:nvPicPr>
          <p:cNvPr id="37" name="Shape 37"/>
          <p:cNvPicPr preferRelativeResize="0"/>
          <p:nvPr/>
        </p:nvPicPr>
        <p:blipFill rotWithShape="1">
          <a:blip r:embed="rId4">
            <a:alphaModFix/>
          </a:blip>
          <a:srcRect/>
          <a:stretch/>
        </p:blipFill>
        <p:spPr>
          <a:xfrm>
            <a:off x="0" y="6629400"/>
            <a:ext cx="9144000" cy="215899"/>
          </a:xfrm>
          <a:prstGeom prst="rect">
            <a:avLst/>
          </a:prstGeom>
          <a:noFill/>
          <a:ln>
            <a:noFill/>
          </a:ln>
        </p:spPr>
      </p:pic>
      <p:pic>
        <p:nvPicPr>
          <p:cNvPr id="38" name="Shape 38"/>
          <p:cNvPicPr preferRelativeResize="0"/>
          <p:nvPr/>
        </p:nvPicPr>
        <p:blipFill rotWithShape="1">
          <a:blip r:embed="rId5">
            <a:alphaModFix/>
          </a:blip>
          <a:srcRect/>
          <a:stretch/>
        </p:blipFill>
        <p:spPr>
          <a:xfrm>
            <a:off x="8531618" y="6128467"/>
            <a:ext cx="612380" cy="72953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76200" y="152400"/>
            <a:ext cx="8991600" cy="671513"/>
          </a:xfrm>
          <a:prstGeom prst="rect">
            <a:avLst/>
          </a:prstGeom>
          <a:noFill/>
          <a:ln>
            <a:noFill/>
          </a:ln>
        </p:spPr>
        <p:txBody>
          <a:bodyPr lIns="91425" tIns="91425" rIns="91425" bIns="91425" anchor="ctr" anchorCtr="0"/>
          <a:lstStyle>
            <a:lvl1pPr lvl="0" algn="l" rtl="0">
              <a:spcBef>
                <a:spcPts val="0"/>
              </a:spcBef>
              <a:spcAft>
                <a:spcPts val="0"/>
              </a:spcAft>
              <a:defRPr sz="3800">
                <a:solidFill>
                  <a:schemeClr val="lt1"/>
                </a:solidFill>
                <a:latin typeface="Arial"/>
                <a:ea typeface="Arial"/>
                <a:cs typeface="Arial"/>
                <a:sym typeface="Arial"/>
              </a:defRPr>
            </a:lvl1pPr>
            <a:lvl2pPr lvl="1" algn="l" rtl="0">
              <a:spcBef>
                <a:spcPts val="0"/>
              </a:spcBef>
              <a:spcAft>
                <a:spcPts val="0"/>
              </a:spcAft>
              <a:defRPr sz="3800">
                <a:solidFill>
                  <a:schemeClr val="hlink"/>
                </a:solidFill>
                <a:latin typeface="Arial"/>
                <a:ea typeface="Arial"/>
                <a:cs typeface="Arial"/>
                <a:sym typeface="Arial"/>
              </a:defRPr>
            </a:lvl2pPr>
            <a:lvl3pPr lvl="2" algn="l" rtl="0">
              <a:spcBef>
                <a:spcPts val="0"/>
              </a:spcBef>
              <a:spcAft>
                <a:spcPts val="0"/>
              </a:spcAft>
              <a:defRPr sz="3800">
                <a:solidFill>
                  <a:schemeClr val="hlink"/>
                </a:solidFill>
                <a:latin typeface="Arial"/>
                <a:ea typeface="Arial"/>
                <a:cs typeface="Arial"/>
                <a:sym typeface="Arial"/>
              </a:defRPr>
            </a:lvl3pPr>
            <a:lvl4pPr lvl="3" algn="l" rtl="0">
              <a:spcBef>
                <a:spcPts val="0"/>
              </a:spcBef>
              <a:spcAft>
                <a:spcPts val="0"/>
              </a:spcAft>
              <a:defRPr sz="3800">
                <a:solidFill>
                  <a:schemeClr val="hlink"/>
                </a:solidFill>
                <a:latin typeface="Arial"/>
                <a:ea typeface="Arial"/>
                <a:cs typeface="Arial"/>
                <a:sym typeface="Arial"/>
              </a:defRPr>
            </a:lvl4pPr>
            <a:lvl5pPr lvl="4" algn="l" rtl="0">
              <a:spcBef>
                <a:spcPts val="0"/>
              </a:spcBef>
              <a:spcAft>
                <a:spcPts val="0"/>
              </a:spcAft>
              <a:defRPr sz="3800">
                <a:solidFill>
                  <a:schemeClr val="hlink"/>
                </a:solidFill>
                <a:latin typeface="Arial"/>
                <a:ea typeface="Arial"/>
                <a:cs typeface="Arial"/>
                <a:sym typeface="Arial"/>
              </a:defRPr>
            </a:lvl5pPr>
            <a:lvl6pPr marL="457200" lvl="5" algn="l" rtl="0">
              <a:spcBef>
                <a:spcPts val="0"/>
              </a:spcBef>
              <a:spcAft>
                <a:spcPts val="0"/>
              </a:spcAft>
              <a:defRPr sz="3800">
                <a:solidFill>
                  <a:schemeClr val="hlink"/>
                </a:solidFill>
                <a:latin typeface="Arial"/>
                <a:ea typeface="Arial"/>
                <a:cs typeface="Arial"/>
                <a:sym typeface="Arial"/>
              </a:defRPr>
            </a:lvl6pPr>
            <a:lvl7pPr marL="914400" lvl="6" algn="l" rtl="0">
              <a:spcBef>
                <a:spcPts val="0"/>
              </a:spcBef>
              <a:spcAft>
                <a:spcPts val="0"/>
              </a:spcAft>
              <a:defRPr sz="3800">
                <a:solidFill>
                  <a:schemeClr val="hlink"/>
                </a:solidFill>
                <a:latin typeface="Arial"/>
                <a:ea typeface="Arial"/>
                <a:cs typeface="Arial"/>
                <a:sym typeface="Arial"/>
              </a:defRPr>
            </a:lvl7pPr>
            <a:lvl8pPr marL="1371600" lvl="7" algn="l" rtl="0">
              <a:spcBef>
                <a:spcPts val="0"/>
              </a:spcBef>
              <a:spcAft>
                <a:spcPts val="0"/>
              </a:spcAft>
              <a:defRPr sz="3800">
                <a:solidFill>
                  <a:schemeClr val="hlink"/>
                </a:solidFill>
                <a:latin typeface="Arial"/>
                <a:ea typeface="Arial"/>
                <a:cs typeface="Arial"/>
                <a:sym typeface="Arial"/>
              </a:defRPr>
            </a:lvl8pPr>
            <a:lvl9pPr marL="1828800" lvl="8" algn="l" rtl="0">
              <a:spcBef>
                <a:spcPts val="0"/>
              </a:spcBef>
              <a:spcAft>
                <a:spcPts val="0"/>
              </a:spcAft>
              <a:defRPr sz="3800">
                <a:solidFill>
                  <a:schemeClr val="hlink"/>
                </a:solidFill>
                <a:latin typeface="Arial"/>
                <a:ea typeface="Arial"/>
                <a:cs typeface="Arial"/>
                <a:sym typeface="Arial"/>
              </a:defRPr>
            </a:lvl9pPr>
          </a:lstStyle>
          <a:p>
            <a:endParaRPr/>
          </a:p>
        </p:txBody>
      </p:sp>
      <p:sp>
        <p:nvSpPr>
          <p:cNvPr id="41" name="Shape 41"/>
          <p:cNvSpPr txBox="1">
            <a:spLocks noGrp="1"/>
          </p:cNvSpPr>
          <p:nvPr>
            <p:ph type="body" idx="1"/>
          </p:nvPr>
        </p:nvSpPr>
        <p:spPr>
          <a:xfrm>
            <a:off x="457200" y="1371600"/>
            <a:ext cx="4038599" cy="5029199"/>
          </a:xfrm>
          <a:prstGeom prst="rect">
            <a:avLst/>
          </a:prstGeom>
          <a:noFill/>
          <a:ln>
            <a:noFill/>
          </a:ln>
        </p:spPr>
        <p:txBody>
          <a:bodyPr lIns="91425" tIns="91425" rIns="91425" bIns="91425" anchor="t" anchorCtr="0"/>
          <a:lstStyle>
            <a:lvl1pPr lvl="0" rtl="0">
              <a:spcBef>
                <a:spcPts val="0"/>
              </a:spcBef>
              <a:defRPr sz="2800"/>
            </a:lvl1pPr>
            <a:lvl2pPr lvl="1" rtl="0">
              <a:spcBef>
                <a:spcPts val="0"/>
              </a:spcBef>
              <a:defRPr sz="2400"/>
            </a:lvl2pPr>
            <a:lvl3pPr lvl="2" rtl="0">
              <a:spcBef>
                <a:spcPts val="0"/>
              </a:spcBef>
              <a:defRPr sz="2000"/>
            </a:lvl3pPr>
            <a:lvl4pPr lvl="3" rtl="0">
              <a:spcBef>
                <a:spcPts val="0"/>
              </a:spcBef>
              <a:defRPr sz="1800"/>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a:endParaRPr/>
          </a:p>
        </p:txBody>
      </p:sp>
      <p:sp>
        <p:nvSpPr>
          <p:cNvPr id="42" name="Shape 42"/>
          <p:cNvSpPr txBox="1">
            <a:spLocks noGrp="1"/>
          </p:cNvSpPr>
          <p:nvPr>
            <p:ph type="body" idx="2"/>
          </p:nvPr>
        </p:nvSpPr>
        <p:spPr>
          <a:xfrm>
            <a:off x="4648200" y="1371600"/>
            <a:ext cx="4038599" cy="5029199"/>
          </a:xfrm>
          <a:prstGeom prst="rect">
            <a:avLst/>
          </a:prstGeom>
          <a:noFill/>
          <a:ln>
            <a:noFill/>
          </a:ln>
        </p:spPr>
        <p:txBody>
          <a:bodyPr lIns="91425" tIns="91425" rIns="91425" bIns="91425" anchor="t" anchorCtr="0"/>
          <a:lstStyle>
            <a:lvl1pPr lvl="0" rtl="0">
              <a:spcBef>
                <a:spcPts val="0"/>
              </a:spcBef>
              <a:defRPr sz="2800"/>
            </a:lvl1pPr>
            <a:lvl2pPr lvl="1" rtl="0">
              <a:spcBef>
                <a:spcPts val="0"/>
              </a:spcBef>
              <a:defRPr sz="2400"/>
            </a:lvl2pPr>
            <a:lvl3pPr lvl="2" rtl="0">
              <a:spcBef>
                <a:spcPts val="0"/>
              </a:spcBef>
              <a:defRPr sz="2000"/>
            </a:lvl3pPr>
            <a:lvl4pPr lvl="3" rtl="0">
              <a:spcBef>
                <a:spcPts val="0"/>
              </a:spcBef>
              <a:defRPr sz="1800"/>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a:endParaRPr/>
          </a:p>
        </p:txBody>
      </p:sp>
      <p:sp>
        <p:nvSpPr>
          <p:cNvPr id="43" name="Shape 43"/>
          <p:cNvSpPr txBox="1">
            <a:spLocks noGrp="1"/>
          </p:cNvSpPr>
          <p:nvPr>
            <p:ph type="ftr" idx="11"/>
          </p:nvPr>
        </p:nvSpPr>
        <p:spPr>
          <a:xfrm>
            <a:off x="457200" y="6477000"/>
            <a:ext cx="2895600" cy="228600"/>
          </a:xfrm>
          <a:prstGeom prst="rect">
            <a:avLst/>
          </a:prstGeom>
          <a:noFill/>
          <a:ln>
            <a:noFill/>
          </a:ln>
        </p:spPr>
        <p:txBody>
          <a:bodyPr lIns="91425" tIns="91425" rIns="91425" bIns="91425" anchor="ctr" anchorCtr="0"/>
          <a:lstStyle>
            <a:lvl1pPr marL="0" marR="0" lvl="0" indent="0" algn="l" rtl="0">
              <a:spcBef>
                <a:spcPts val="0"/>
              </a:spcBef>
              <a:defRPr sz="700" b="0" i="0" u="none" strike="noStrike" cap="none">
                <a:solidFill>
                  <a:srgbClr val="9DA9B2"/>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7924800" y="6553200"/>
            <a:ext cx="609599" cy="152399"/>
          </a:xfrm>
          <a:prstGeom prst="rect">
            <a:avLst/>
          </a:prstGeom>
          <a:noFill/>
          <a:ln>
            <a:noFill/>
          </a:ln>
        </p:spPr>
        <p:txBody>
          <a:bodyPr lIns="91425" tIns="45700" rIns="91425" bIns="45700" anchor="b" anchorCtr="0">
            <a:noAutofit/>
          </a:bodyPr>
          <a:lstStyle/>
          <a:p>
            <a:pPr marL="0" marR="0" lvl="0" indent="0" algn="r" rtl="0">
              <a:lnSpc>
                <a:spcPct val="75000"/>
              </a:lnSpc>
              <a:spcBef>
                <a:spcPts val="0"/>
              </a:spcBef>
              <a:buSzPct val="25000"/>
              <a:buNone/>
            </a:pPr>
            <a:fld id="{00000000-1234-1234-1234-123412341234}" type="slidenum">
              <a:rPr lang="en-US" sz="800" b="0" i="0" u="none" strike="noStrike" cap="none">
                <a:solidFill>
                  <a:schemeClr val="dk1"/>
                </a:solidFill>
                <a:latin typeface="Arial"/>
                <a:ea typeface="Arial"/>
                <a:cs typeface="Arial"/>
                <a:sym typeface="Arial"/>
              </a:rPr>
              <a:t>‹#›</a:t>
            </a:fld>
            <a:endParaRPr lang="en-US" sz="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5"/>
        <p:cNvGrpSpPr/>
        <p:nvPr/>
      </p:nvGrpSpPr>
      <p:grpSpPr>
        <a:xfrm>
          <a:off x="0" y="0"/>
          <a:ext cx="0" cy="0"/>
          <a:chOff x="0" y="0"/>
          <a:chExt cx="0" cy="0"/>
        </a:xfrm>
      </p:grpSpPr>
      <p:sp>
        <p:nvSpPr>
          <p:cNvPr id="46" name="Shape 46"/>
          <p:cNvSpPr txBox="1">
            <a:spLocks noGrp="1"/>
          </p:cNvSpPr>
          <p:nvPr>
            <p:ph type="ftr" idx="11"/>
          </p:nvPr>
        </p:nvSpPr>
        <p:spPr>
          <a:xfrm>
            <a:off x="457200" y="6477000"/>
            <a:ext cx="2895600" cy="228600"/>
          </a:xfrm>
          <a:prstGeom prst="rect">
            <a:avLst/>
          </a:prstGeom>
          <a:noFill/>
          <a:ln>
            <a:noFill/>
          </a:ln>
        </p:spPr>
        <p:txBody>
          <a:bodyPr lIns="91425" tIns="91425" rIns="91425" bIns="91425" anchor="ctr" anchorCtr="0"/>
          <a:lstStyle>
            <a:lvl1pPr marL="0" marR="0" lvl="0" indent="0" algn="l" rtl="0">
              <a:spcBef>
                <a:spcPts val="0"/>
              </a:spcBef>
              <a:defRPr sz="700" b="0" i="0" u="none" strike="noStrike" cap="none">
                <a:solidFill>
                  <a:srgbClr val="9DA9B2"/>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47" name="Shape 47"/>
          <p:cNvSpPr txBox="1">
            <a:spLocks noGrp="1"/>
          </p:cNvSpPr>
          <p:nvPr>
            <p:ph type="sldNum" idx="12"/>
          </p:nvPr>
        </p:nvSpPr>
        <p:spPr>
          <a:xfrm>
            <a:off x="7924800" y="6553200"/>
            <a:ext cx="609599" cy="152399"/>
          </a:xfrm>
          <a:prstGeom prst="rect">
            <a:avLst/>
          </a:prstGeom>
          <a:noFill/>
          <a:ln>
            <a:noFill/>
          </a:ln>
        </p:spPr>
        <p:txBody>
          <a:bodyPr lIns="91425" tIns="45700" rIns="91425" bIns="45700" anchor="b" anchorCtr="0">
            <a:noAutofit/>
          </a:bodyPr>
          <a:lstStyle/>
          <a:p>
            <a:pPr marL="0" marR="0" lvl="0" indent="0" algn="r" rtl="0">
              <a:lnSpc>
                <a:spcPct val="75000"/>
              </a:lnSpc>
              <a:spcBef>
                <a:spcPts val="0"/>
              </a:spcBef>
              <a:buSzPct val="25000"/>
              <a:buNone/>
            </a:pPr>
            <a:fld id="{00000000-1234-1234-1234-123412341234}" type="slidenum">
              <a:rPr lang="en-US" sz="800" b="0" i="0" u="none" strike="noStrike" cap="none">
                <a:solidFill>
                  <a:schemeClr val="dk1"/>
                </a:solidFill>
                <a:latin typeface="Arial"/>
                <a:ea typeface="Arial"/>
                <a:cs typeface="Arial"/>
                <a:sym typeface="Arial"/>
              </a:rPr>
              <a:t>‹#›</a:t>
            </a:fld>
            <a:endParaRPr lang="en-US" sz="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76200" y="152400"/>
            <a:ext cx="8991600" cy="671513"/>
          </a:xfrm>
          <a:prstGeom prst="rect">
            <a:avLst/>
          </a:prstGeom>
          <a:noFill/>
          <a:ln>
            <a:noFill/>
          </a:ln>
        </p:spPr>
        <p:txBody>
          <a:bodyPr lIns="91425" tIns="91425" rIns="91425" bIns="91425" anchor="ctr" anchorCtr="0"/>
          <a:lstStyle>
            <a:lvl1pPr lvl="0" algn="l" rtl="0">
              <a:spcBef>
                <a:spcPts val="0"/>
              </a:spcBef>
              <a:spcAft>
                <a:spcPts val="0"/>
              </a:spcAft>
              <a:defRPr sz="3800">
                <a:solidFill>
                  <a:schemeClr val="lt1"/>
                </a:solidFill>
                <a:latin typeface="Arial"/>
                <a:ea typeface="Arial"/>
                <a:cs typeface="Arial"/>
                <a:sym typeface="Arial"/>
              </a:defRPr>
            </a:lvl1pPr>
            <a:lvl2pPr lvl="1" algn="l" rtl="0">
              <a:spcBef>
                <a:spcPts val="0"/>
              </a:spcBef>
              <a:spcAft>
                <a:spcPts val="0"/>
              </a:spcAft>
              <a:defRPr sz="3800">
                <a:solidFill>
                  <a:schemeClr val="hlink"/>
                </a:solidFill>
                <a:latin typeface="Arial"/>
                <a:ea typeface="Arial"/>
                <a:cs typeface="Arial"/>
                <a:sym typeface="Arial"/>
              </a:defRPr>
            </a:lvl2pPr>
            <a:lvl3pPr lvl="2" algn="l" rtl="0">
              <a:spcBef>
                <a:spcPts val="0"/>
              </a:spcBef>
              <a:spcAft>
                <a:spcPts val="0"/>
              </a:spcAft>
              <a:defRPr sz="3800">
                <a:solidFill>
                  <a:schemeClr val="hlink"/>
                </a:solidFill>
                <a:latin typeface="Arial"/>
                <a:ea typeface="Arial"/>
                <a:cs typeface="Arial"/>
                <a:sym typeface="Arial"/>
              </a:defRPr>
            </a:lvl3pPr>
            <a:lvl4pPr lvl="3" algn="l" rtl="0">
              <a:spcBef>
                <a:spcPts val="0"/>
              </a:spcBef>
              <a:spcAft>
                <a:spcPts val="0"/>
              </a:spcAft>
              <a:defRPr sz="3800">
                <a:solidFill>
                  <a:schemeClr val="hlink"/>
                </a:solidFill>
                <a:latin typeface="Arial"/>
                <a:ea typeface="Arial"/>
                <a:cs typeface="Arial"/>
                <a:sym typeface="Arial"/>
              </a:defRPr>
            </a:lvl4pPr>
            <a:lvl5pPr lvl="4" algn="l" rtl="0">
              <a:spcBef>
                <a:spcPts val="0"/>
              </a:spcBef>
              <a:spcAft>
                <a:spcPts val="0"/>
              </a:spcAft>
              <a:defRPr sz="3800">
                <a:solidFill>
                  <a:schemeClr val="hlink"/>
                </a:solidFill>
                <a:latin typeface="Arial"/>
                <a:ea typeface="Arial"/>
                <a:cs typeface="Arial"/>
                <a:sym typeface="Arial"/>
              </a:defRPr>
            </a:lvl5pPr>
            <a:lvl6pPr marL="457200" lvl="5" algn="l" rtl="0">
              <a:spcBef>
                <a:spcPts val="0"/>
              </a:spcBef>
              <a:spcAft>
                <a:spcPts val="0"/>
              </a:spcAft>
              <a:defRPr sz="3800">
                <a:solidFill>
                  <a:schemeClr val="hlink"/>
                </a:solidFill>
                <a:latin typeface="Arial"/>
                <a:ea typeface="Arial"/>
                <a:cs typeface="Arial"/>
                <a:sym typeface="Arial"/>
              </a:defRPr>
            </a:lvl6pPr>
            <a:lvl7pPr marL="914400" lvl="6" algn="l" rtl="0">
              <a:spcBef>
                <a:spcPts val="0"/>
              </a:spcBef>
              <a:spcAft>
                <a:spcPts val="0"/>
              </a:spcAft>
              <a:defRPr sz="3800">
                <a:solidFill>
                  <a:schemeClr val="hlink"/>
                </a:solidFill>
                <a:latin typeface="Arial"/>
                <a:ea typeface="Arial"/>
                <a:cs typeface="Arial"/>
                <a:sym typeface="Arial"/>
              </a:defRPr>
            </a:lvl7pPr>
            <a:lvl8pPr marL="1371600" lvl="7" algn="l" rtl="0">
              <a:spcBef>
                <a:spcPts val="0"/>
              </a:spcBef>
              <a:spcAft>
                <a:spcPts val="0"/>
              </a:spcAft>
              <a:defRPr sz="3800">
                <a:solidFill>
                  <a:schemeClr val="hlink"/>
                </a:solidFill>
                <a:latin typeface="Arial"/>
                <a:ea typeface="Arial"/>
                <a:cs typeface="Arial"/>
                <a:sym typeface="Arial"/>
              </a:defRPr>
            </a:lvl8pPr>
            <a:lvl9pPr marL="1828800" lvl="8" algn="l" rtl="0">
              <a:spcBef>
                <a:spcPts val="0"/>
              </a:spcBef>
              <a:spcAft>
                <a:spcPts val="0"/>
              </a:spcAft>
              <a:defRPr sz="3800">
                <a:solidFill>
                  <a:schemeClr val="hlink"/>
                </a:solidFill>
                <a:latin typeface="Arial"/>
                <a:ea typeface="Arial"/>
                <a:cs typeface="Arial"/>
                <a:sym typeface="Arial"/>
              </a:defRPr>
            </a:lvl9pPr>
          </a:lstStyle>
          <a:p>
            <a:endParaRPr/>
          </a:p>
        </p:txBody>
      </p:sp>
      <p:sp>
        <p:nvSpPr>
          <p:cNvPr id="50" name="Shape 50"/>
          <p:cNvSpPr txBox="1">
            <a:spLocks noGrp="1"/>
          </p:cNvSpPr>
          <p:nvPr>
            <p:ph type="body" idx="1"/>
          </p:nvPr>
        </p:nvSpPr>
        <p:spPr>
          <a:xfrm rot="5400000">
            <a:off x="2057400" y="-609600"/>
            <a:ext cx="5029199" cy="8991600"/>
          </a:xfrm>
          <a:prstGeom prst="rect">
            <a:avLst/>
          </a:prstGeom>
          <a:noFill/>
          <a:ln>
            <a:noFill/>
          </a:ln>
        </p:spPr>
        <p:txBody>
          <a:bodyPr lIns="91425" tIns="91425" rIns="91425" bIns="91425" anchor="t" anchorCtr="0"/>
          <a:lstStyle>
            <a:lvl1pPr marL="342900" lvl="0" indent="-165100" algn="l" rtl="0">
              <a:spcBef>
                <a:spcPts val="560"/>
              </a:spcBef>
              <a:spcAft>
                <a:spcPts val="0"/>
              </a:spcAft>
              <a:buClr>
                <a:schemeClr val="accent1"/>
              </a:buClr>
              <a:buFont typeface="Noto Symbol"/>
              <a:buChar char="•"/>
              <a:defRPr sz="2800">
                <a:solidFill>
                  <a:schemeClr val="dk1"/>
                </a:solidFill>
                <a:latin typeface="Arial"/>
                <a:ea typeface="Arial"/>
                <a:cs typeface="Arial"/>
                <a:sym typeface="Arial"/>
              </a:defRPr>
            </a:lvl1pPr>
            <a:lvl2pPr marL="742950" lvl="1" indent="-139700" algn="l" rtl="0">
              <a:spcBef>
                <a:spcPts val="460"/>
              </a:spcBef>
              <a:spcAft>
                <a:spcPts val="0"/>
              </a:spcAft>
              <a:buClr>
                <a:schemeClr val="accent1"/>
              </a:buClr>
              <a:buFont typeface="Noto Symbol"/>
              <a:buChar char="•"/>
              <a:defRPr sz="2300">
                <a:solidFill>
                  <a:schemeClr val="dk1"/>
                </a:solidFill>
                <a:latin typeface="Arial"/>
                <a:ea typeface="Arial"/>
                <a:cs typeface="Arial"/>
                <a:sym typeface="Arial"/>
              </a:defRPr>
            </a:lvl2pPr>
            <a:lvl3pPr marL="1143000" lvl="2" indent="-95250" algn="l" rtl="0">
              <a:spcBef>
                <a:spcPts val="420"/>
              </a:spcBef>
              <a:spcAft>
                <a:spcPts val="0"/>
              </a:spcAft>
              <a:buClr>
                <a:schemeClr val="accent1"/>
              </a:buClr>
              <a:buFont typeface="Noto Symbol"/>
              <a:buChar char="•"/>
              <a:defRPr sz="2100">
                <a:solidFill>
                  <a:schemeClr val="dk1"/>
                </a:solidFill>
                <a:latin typeface="Arial"/>
                <a:ea typeface="Arial"/>
                <a:cs typeface="Arial"/>
                <a:sym typeface="Arial"/>
              </a:defRPr>
            </a:lvl3pPr>
            <a:lvl4pPr marL="1600200" lvl="3" indent="-114300" algn="l" rtl="0">
              <a:spcBef>
                <a:spcPts val="360"/>
              </a:spcBef>
              <a:spcAft>
                <a:spcPts val="0"/>
              </a:spcAft>
              <a:buClr>
                <a:schemeClr val="accent1"/>
              </a:buClr>
              <a:buFont typeface="Arial"/>
              <a:buChar char="•"/>
              <a:defRPr sz="1800">
                <a:solidFill>
                  <a:schemeClr val="dk1"/>
                </a:solidFill>
                <a:latin typeface="Arial"/>
                <a:ea typeface="Arial"/>
                <a:cs typeface="Arial"/>
                <a:sym typeface="Arial"/>
              </a:defRPr>
            </a:lvl4pPr>
            <a:lvl5pPr marL="2057400" lvl="4" indent="-114300" algn="l" rtl="0">
              <a:spcBef>
                <a:spcPts val="360"/>
              </a:spcBef>
              <a:spcAft>
                <a:spcPts val="0"/>
              </a:spcAft>
              <a:buClr>
                <a:schemeClr val="accent1"/>
              </a:buClr>
              <a:buFont typeface="Noto Symbol"/>
              <a:buChar char="•"/>
              <a:defRPr sz="1800">
                <a:solidFill>
                  <a:schemeClr val="dk1"/>
                </a:solidFill>
                <a:latin typeface="Arial"/>
                <a:ea typeface="Arial"/>
                <a:cs typeface="Arial"/>
                <a:sym typeface="Arial"/>
              </a:defRPr>
            </a:lvl5pPr>
            <a:lvl6pPr marL="2514600" lvl="5" indent="-114300" algn="l" rtl="0">
              <a:spcBef>
                <a:spcPts val="360"/>
              </a:spcBef>
              <a:spcAft>
                <a:spcPts val="0"/>
              </a:spcAft>
              <a:buClr>
                <a:schemeClr val="accent1"/>
              </a:buClr>
              <a:buFont typeface="Noto Symbol"/>
              <a:buChar char="•"/>
              <a:defRPr sz="1800">
                <a:solidFill>
                  <a:schemeClr val="dk1"/>
                </a:solidFill>
                <a:latin typeface="Arial"/>
                <a:ea typeface="Arial"/>
                <a:cs typeface="Arial"/>
                <a:sym typeface="Arial"/>
              </a:defRPr>
            </a:lvl6pPr>
            <a:lvl7pPr marL="2971800" lvl="6" indent="-114300" algn="l" rtl="0">
              <a:spcBef>
                <a:spcPts val="360"/>
              </a:spcBef>
              <a:spcAft>
                <a:spcPts val="0"/>
              </a:spcAft>
              <a:buClr>
                <a:schemeClr val="accent1"/>
              </a:buClr>
              <a:buFont typeface="Noto Symbol"/>
              <a:buChar char="•"/>
              <a:defRPr sz="1800">
                <a:solidFill>
                  <a:schemeClr val="dk1"/>
                </a:solidFill>
                <a:latin typeface="Arial"/>
                <a:ea typeface="Arial"/>
                <a:cs typeface="Arial"/>
                <a:sym typeface="Arial"/>
              </a:defRPr>
            </a:lvl7pPr>
            <a:lvl8pPr marL="3429000" lvl="7" indent="-114300" algn="l" rtl="0">
              <a:spcBef>
                <a:spcPts val="360"/>
              </a:spcBef>
              <a:spcAft>
                <a:spcPts val="0"/>
              </a:spcAft>
              <a:buClr>
                <a:schemeClr val="accent1"/>
              </a:buClr>
              <a:buFont typeface="Noto Symbol"/>
              <a:buChar char="•"/>
              <a:defRPr sz="1800">
                <a:solidFill>
                  <a:schemeClr val="dk1"/>
                </a:solidFill>
                <a:latin typeface="Arial"/>
                <a:ea typeface="Arial"/>
                <a:cs typeface="Arial"/>
                <a:sym typeface="Arial"/>
              </a:defRPr>
            </a:lvl8pPr>
            <a:lvl9pPr marL="3886200" lvl="8" indent="-114300" algn="l" rtl="0">
              <a:spcBef>
                <a:spcPts val="360"/>
              </a:spcBef>
              <a:spcAft>
                <a:spcPts val="0"/>
              </a:spcAft>
              <a:buClr>
                <a:schemeClr val="accent1"/>
              </a:buClr>
              <a:buFont typeface="Noto Symbol"/>
              <a:buChar char="•"/>
              <a:defRPr sz="1800">
                <a:solidFill>
                  <a:schemeClr val="dk1"/>
                </a:solidFill>
                <a:latin typeface="Arial"/>
                <a:ea typeface="Arial"/>
                <a:cs typeface="Arial"/>
                <a:sym typeface="Arial"/>
              </a:defRPr>
            </a:lvl9pPr>
          </a:lstStyle>
          <a:p>
            <a:endParaRPr/>
          </a:p>
        </p:txBody>
      </p:sp>
      <p:sp>
        <p:nvSpPr>
          <p:cNvPr id="51" name="Shape 51"/>
          <p:cNvSpPr txBox="1">
            <a:spLocks noGrp="1"/>
          </p:cNvSpPr>
          <p:nvPr>
            <p:ph type="ftr" idx="11"/>
          </p:nvPr>
        </p:nvSpPr>
        <p:spPr>
          <a:xfrm>
            <a:off x="457200" y="6477000"/>
            <a:ext cx="2895600" cy="228600"/>
          </a:xfrm>
          <a:prstGeom prst="rect">
            <a:avLst/>
          </a:prstGeom>
          <a:noFill/>
          <a:ln>
            <a:noFill/>
          </a:ln>
        </p:spPr>
        <p:txBody>
          <a:bodyPr lIns="91425" tIns="91425" rIns="91425" bIns="91425" anchor="ctr" anchorCtr="0"/>
          <a:lstStyle>
            <a:lvl1pPr marL="0" marR="0" lvl="0" indent="0" algn="l" rtl="0">
              <a:spcBef>
                <a:spcPts val="0"/>
              </a:spcBef>
              <a:defRPr sz="700" b="0" i="0" u="none" strike="noStrike" cap="none">
                <a:solidFill>
                  <a:srgbClr val="9DA9B2"/>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52" name="Shape 52"/>
          <p:cNvSpPr txBox="1">
            <a:spLocks noGrp="1"/>
          </p:cNvSpPr>
          <p:nvPr>
            <p:ph type="sldNum" idx="12"/>
          </p:nvPr>
        </p:nvSpPr>
        <p:spPr>
          <a:xfrm>
            <a:off x="7924800" y="6553200"/>
            <a:ext cx="609599" cy="152399"/>
          </a:xfrm>
          <a:prstGeom prst="rect">
            <a:avLst/>
          </a:prstGeom>
          <a:noFill/>
          <a:ln>
            <a:noFill/>
          </a:ln>
        </p:spPr>
        <p:txBody>
          <a:bodyPr lIns="91425" tIns="45700" rIns="91425" bIns="45700" anchor="b" anchorCtr="0">
            <a:noAutofit/>
          </a:bodyPr>
          <a:lstStyle/>
          <a:p>
            <a:pPr marL="0" marR="0" lvl="0" indent="0" algn="r" rtl="0">
              <a:lnSpc>
                <a:spcPct val="75000"/>
              </a:lnSpc>
              <a:spcBef>
                <a:spcPts val="0"/>
              </a:spcBef>
              <a:buSzPct val="25000"/>
              <a:buNone/>
            </a:pPr>
            <a:fld id="{00000000-1234-1234-1234-123412341234}" type="slidenum">
              <a:rPr lang="en-US" sz="800" b="0" i="0" u="none" strike="noStrike" cap="none">
                <a:solidFill>
                  <a:schemeClr val="dk1"/>
                </a:solidFill>
                <a:latin typeface="Arial"/>
                <a:ea typeface="Arial"/>
                <a:cs typeface="Arial"/>
                <a:sym typeface="Arial"/>
              </a:rPr>
              <a:t>‹#›</a:t>
            </a:fld>
            <a:endParaRPr lang="en-US" sz="800" b="0" i="0" u="none" strike="noStrike" cap="non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png"/><Relationship Id="rId10"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Shape 10"/>
          <p:cNvPicPr preferRelativeResize="0"/>
          <p:nvPr/>
        </p:nvPicPr>
        <p:blipFill rotWithShape="1">
          <a:blip r:embed="rId9">
            <a:alphaModFix/>
          </a:blip>
          <a:srcRect/>
          <a:stretch/>
        </p:blipFill>
        <p:spPr>
          <a:xfrm>
            <a:off x="0" y="2117"/>
            <a:ext cx="9141883" cy="1293282"/>
          </a:xfrm>
          <a:prstGeom prst="rect">
            <a:avLst/>
          </a:prstGeom>
          <a:noFill/>
          <a:ln>
            <a:noFill/>
          </a:ln>
        </p:spPr>
      </p:pic>
      <p:sp>
        <p:nvSpPr>
          <p:cNvPr id="11" name="Shape 11"/>
          <p:cNvSpPr txBox="1">
            <a:spLocks noGrp="1"/>
          </p:cNvSpPr>
          <p:nvPr>
            <p:ph type="body" idx="1"/>
          </p:nvPr>
        </p:nvSpPr>
        <p:spPr>
          <a:xfrm>
            <a:off x="76200" y="1371600"/>
            <a:ext cx="8991600" cy="5029199"/>
          </a:xfrm>
          <a:prstGeom prst="rect">
            <a:avLst/>
          </a:prstGeom>
          <a:noFill/>
          <a:ln>
            <a:noFill/>
          </a:ln>
        </p:spPr>
        <p:txBody>
          <a:bodyPr lIns="91425" tIns="91425" rIns="91425" bIns="91425" anchor="t" anchorCtr="0"/>
          <a:lstStyle>
            <a:lvl1pPr marL="342900" marR="0" lvl="0" indent="-165100" algn="l" rtl="0">
              <a:spcBef>
                <a:spcPts val="560"/>
              </a:spcBef>
              <a:spcAft>
                <a:spcPts val="0"/>
              </a:spcAft>
              <a:buClr>
                <a:schemeClr val="accent1"/>
              </a:buClr>
              <a:buFont typeface="Noto Symbol"/>
              <a:buChar char="•"/>
              <a:defRPr sz="2800" b="0" i="0" u="none" strike="noStrike" cap="none">
                <a:solidFill>
                  <a:schemeClr val="dk1"/>
                </a:solidFill>
                <a:latin typeface="Arial"/>
                <a:ea typeface="Arial"/>
                <a:cs typeface="Arial"/>
                <a:sym typeface="Arial"/>
              </a:defRPr>
            </a:lvl1pPr>
            <a:lvl2pPr marL="742950" marR="0" lvl="1" indent="-139700" algn="l" rtl="0">
              <a:spcBef>
                <a:spcPts val="460"/>
              </a:spcBef>
              <a:spcAft>
                <a:spcPts val="0"/>
              </a:spcAft>
              <a:buClr>
                <a:schemeClr val="accent1"/>
              </a:buClr>
              <a:buFont typeface="Noto Symbol"/>
              <a:buChar char="•"/>
              <a:defRPr sz="2300" b="0" i="0" u="none" strike="noStrike" cap="none">
                <a:solidFill>
                  <a:schemeClr val="dk1"/>
                </a:solidFill>
                <a:latin typeface="Arial"/>
                <a:ea typeface="Arial"/>
                <a:cs typeface="Arial"/>
                <a:sym typeface="Arial"/>
              </a:defRPr>
            </a:lvl2pPr>
            <a:lvl3pPr marL="1143000" marR="0" lvl="2" indent="-95250" algn="l" rtl="0">
              <a:spcBef>
                <a:spcPts val="420"/>
              </a:spcBef>
              <a:spcAft>
                <a:spcPts val="0"/>
              </a:spcAft>
              <a:buClr>
                <a:schemeClr val="accent1"/>
              </a:buClr>
              <a:buFont typeface="Noto Symbol"/>
              <a:buChar char="•"/>
              <a:defRPr sz="2100" b="0" i="0" u="none" strike="noStrike" cap="none">
                <a:solidFill>
                  <a:schemeClr val="dk1"/>
                </a:solidFill>
                <a:latin typeface="Arial"/>
                <a:ea typeface="Arial"/>
                <a:cs typeface="Arial"/>
                <a:sym typeface="Arial"/>
              </a:defRPr>
            </a:lvl3pPr>
            <a:lvl4pPr marL="1600200" marR="0" lvl="3" indent="-114300" algn="l" rtl="0">
              <a:spcBef>
                <a:spcPts val="360"/>
              </a:spcBef>
              <a:spcAft>
                <a:spcPts val="0"/>
              </a:spcAft>
              <a:buClr>
                <a:schemeClr val="accent1"/>
              </a:buClr>
              <a:buFont typeface="Arial"/>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chemeClr val="accent1"/>
              </a:buClr>
              <a:buFont typeface="Noto Symbol"/>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spcAft>
                <a:spcPts val="0"/>
              </a:spcAft>
              <a:buClr>
                <a:schemeClr val="accent1"/>
              </a:buClr>
              <a:buFont typeface="Noto Symbol"/>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spcAft>
                <a:spcPts val="0"/>
              </a:spcAft>
              <a:buClr>
                <a:schemeClr val="accent1"/>
              </a:buClr>
              <a:buFont typeface="Noto Symbol"/>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spcAft>
                <a:spcPts val="0"/>
              </a:spcAft>
              <a:buClr>
                <a:schemeClr val="accent1"/>
              </a:buClr>
              <a:buFont typeface="Noto Symbol"/>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spcAft>
                <a:spcPts val="0"/>
              </a:spcAft>
              <a:buClr>
                <a:schemeClr val="accent1"/>
              </a:buClr>
              <a:buFont typeface="Noto Symbol"/>
              <a:buChar char="•"/>
              <a:defRPr sz="18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457200" y="6477000"/>
            <a:ext cx="2895600" cy="228600"/>
          </a:xfrm>
          <a:prstGeom prst="rect">
            <a:avLst/>
          </a:prstGeom>
          <a:noFill/>
          <a:ln>
            <a:noFill/>
          </a:ln>
        </p:spPr>
        <p:txBody>
          <a:bodyPr lIns="91425" tIns="91425" rIns="91425" bIns="91425" anchor="ctr" anchorCtr="0"/>
          <a:lstStyle>
            <a:lvl1pPr marL="0" marR="0" lvl="0" indent="0" algn="l" rtl="0">
              <a:spcBef>
                <a:spcPts val="0"/>
              </a:spcBef>
              <a:defRPr sz="700" b="0" i="0" u="none" strike="noStrike" cap="none">
                <a:solidFill>
                  <a:srgbClr val="9DA9B2"/>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sldNum" idx="12"/>
          </p:nvPr>
        </p:nvSpPr>
        <p:spPr>
          <a:xfrm>
            <a:off x="7924800" y="6553200"/>
            <a:ext cx="609599" cy="152399"/>
          </a:xfrm>
          <a:prstGeom prst="rect">
            <a:avLst/>
          </a:prstGeom>
          <a:noFill/>
          <a:ln>
            <a:noFill/>
          </a:ln>
        </p:spPr>
        <p:txBody>
          <a:bodyPr lIns="91425" tIns="45700" rIns="91425" bIns="45700" anchor="b" anchorCtr="0">
            <a:noAutofit/>
          </a:bodyPr>
          <a:lstStyle/>
          <a:p>
            <a:pPr marL="0" marR="0" lvl="0" indent="0" algn="r" rtl="0">
              <a:lnSpc>
                <a:spcPct val="75000"/>
              </a:lnSpc>
              <a:spcBef>
                <a:spcPts val="0"/>
              </a:spcBef>
              <a:buSzPct val="25000"/>
              <a:buNone/>
            </a:pPr>
            <a:fld id="{00000000-1234-1234-1234-123412341234}" type="slidenum">
              <a:rPr lang="en-US" sz="800" b="0" i="0" u="none" strike="noStrike" cap="none">
                <a:solidFill>
                  <a:schemeClr val="dk1"/>
                </a:solidFill>
                <a:latin typeface="Arial"/>
                <a:ea typeface="Arial"/>
                <a:cs typeface="Arial"/>
                <a:sym typeface="Arial"/>
              </a:rPr>
              <a:t>‹#›</a:t>
            </a:fld>
            <a:endParaRPr lang="en-US" sz="800" b="0" i="0" u="none" strike="noStrike" cap="none">
              <a:solidFill>
                <a:schemeClr val="dk1"/>
              </a:solidFill>
              <a:latin typeface="Arial"/>
              <a:ea typeface="Arial"/>
              <a:cs typeface="Arial"/>
              <a:sym typeface="Arial"/>
            </a:endParaRPr>
          </a:p>
        </p:txBody>
      </p:sp>
      <p:sp>
        <p:nvSpPr>
          <p:cNvPr id="14" name="Shape 14"/>
          <p:cNvSpPr txBox="1">
            <a:spLocks noGrp="1"/>
          </p:cNvSpPr>
          <p:nvPr>
            <p:ph type="title"/>
          </p:nvPr>
        </p:nvSpPr>
        <p:spPr>
          <a:xfrm>
            <a:off x="76200" y="152400"/>
            <a:ext cx="8991600" cy="671513"/>
          </a:xfrm>
          <a:prstGeom prst="rect">
            <a:avLst/>
          </a:prstGeom>
          <a:noFill/>
          <a:ln>
            <a:noFill/>
          </a:ln>
        </p:spPr>
        <p:txBody>
          <a:bodyPr lIns="91425" tIns="91425" rIns="91425" bIns="91425" anchor="ctr" anchorCtr="0"/>
          <a:lstStyle>
            <a:lvl1pPr marL="0" marR="0" lvl="0" indent="0" algn="l" rtl="0">
              <a:spcBef>
                <a:spcPts val="0"/>
              </a:spcBef>
              <a:spcAft>
                <a:spcPts val="0"/>
              </a:spcAft>
              <a:defRPr sz="3800" b="0" i="0" u="none" strike="noStrike" cap="none">
                <a:solidFill>
                  <a:schemeClr val="lt1"/>
                </a:solidFill>
                <a:latin typeface="Arial"/>
                <a:ea typeface="Arial"/>
                <a:cs typeface="Arial"/>
                <a:sym typeface="Arial"/>
              </a:defRPr>
            </a:lvl1pPr>
            <a:lvl2pPr marL="0" marR="0" lvl="1" indent="0" algn="l" rtl="0">
              <a:spcBef>
                <a:spcPts val="0"/>
              </a:spcBef>
              <a:spcAft>
                <a:spcPts val="0"/>
              </a:spcAft>
              <a:defRPr sz="3800" b="0" i="0" u="none" strike="noStrike" cap="none">
                <a:solidFill>
                  <a:schemeClr val="hlink"/>
                </a:solidFill>
                <a:latin typeface="Arial"/>
                <a:ea typeface="Arial"/>
                <a:cs typeface="Arial"/>
                <a:sym typeface="Arial"/>
              </a:defRPr>
            </a:lvl2pPr>
            <a:lvl3pPr marL="0" marR="0" lvl="2" indent="0" algn="l" rtl="0">
              <a:spcBef>
                <a:spcPts val="0"/>
              </a:spcBef>
              <a:spcAft>
                <a:spcPts val="0"/>
              </a:spcAft>
              <a:defRPr sz="3800" b="0" i="0" u="none" strike="noStrike" cap="none">
                <a:solidFill>
                  <a:schemeClr val="hlink"/>
                </a:solidFill>
                <a:latin typeface="Arial"/>
                <a:ea typeface="Arial"/>
                <a:cs typeface="Arial"/>
                <a:sym typeface="Arial"/>
              </a:defRPr>
            </a:lvl3pPr>
            <a:lvl4pPr marL="0" marR="0" lvl="3" indent="0" algn="l" rtl="0">
              <a:spcBef>
                <a:spcPts val="0"/>
              </a:spcBef>
              <a:spcAft>
                <a:spcPts val="0"/>
              </a:spcAft>
              <a:defRPr sz="3800" b="0" i="0" u="none" strike="noStrike" cap="none">
                <a:solidFill>
                  <a:schemeClr val="hlink"/>
                </a:solidFill>
                <a:latin typeface="Arial"/>
                <a:ea typeface="Arial"/>
                <a:cs typeface="Arial"/>
                <a:sym typeface="Arial"/>
              </a:defRPr>
            </a:lvl4pPr>
            <a:lvl5pPr marL="0" marR="0" lvl="4" indent="0" algn="l" rtl="0">
              <a:spcBef>
                <a:spcPts val="0"/>
              </a:spcBef>
              <a:spcAft>
                <a:spcPts val="0"/>
              </a:spcAft>
              <a:defRPr sz="3800" b="0" i="0" u="none" strike="noStrike" cap="none">
                <a:solidFill>
                  <a:schemeClr val="hlink"/>
                </a:solidFill>
                <a:latin typeface="Arial"/>
                <a:ea typeface="Arial"/>
                <a:cs typeface="Arial"/>
                <a:sym typeface="Arial"/>
              </a:defRPr>
            </a:lvl5pPr>
            <a:lvl6pPr marL="457200" marR="0" lvl="5" indent="0" algn="l" rtl="0">
              <a:spcBef>
                <a:spcPts val="0"/>
              </a:spcBef>
              <a:spcAft>
                <a:spcPts val="0"/>
              </a:spcAft>
              <a:defRPr sz="3800" b="0" i="0" u="none" strike="noStrike" cap="none">
                <a:solidFill>
                  <a:schemeClr val="hlink"/>
                </a:solidFill>
                <a:latin typeface="Arial"/>
                <a:ea typeface="Arial"/>
                <a:cs typeface="Arial"/>
                <a:sym typeface="Arial"/>
              </a:defRPr>
            </a:lvl6pPr>
            <a:lvl7pPr marL="914400" marR="0" lvl="6" indent="0" algn="l" rtl="0">
              <a:spcBef>
                <a:spcPts val="0"/>
              </a:spcBef>
              <a:spcAft>
                <a:spcPts val="0"/>
              </a:spcAft>
              <a:defRPr sz="3800" b="0" i="0" u="none" strike="noStrike" cap="none">
                <a:solidFill>
                  <a:schemeClr val="hlink"/>
                </a:solidFill>
                <a:latin typeface="Arial"/>
                <a:ea typeface="Arial"/>
                <a:cs typeface="Arial"/>
                <a:sym typeface="Arial"/>
              </a:defRPr>
            </a:lvl7pPr>
            <a:lvl8pPr marL="1371600" marR="0" lvl="7" indent="0" algn="l" rtl="0">
              <a:spcBef>
                <a:spcPts val="0"/>
              </a:spcBef>
              <a:spcAft>
                <a:spcPts val="0"/>
              </a:spcAft>
              <a:defRPr sz="3800" b="0" i="0" u="none" strike="noStrike" cap="none">
                <a:solidFill>
                  <a:schemeClr val="hlink"/>
                </a:solidFill>
                <a:latin typeface="Arial"/>
                <a:ea typeface="Arial"/>
                <a:cs typeface="Arial"/>
                <a:sym typeface="Arial"/>
              </a:defRPr>
            </a:lvl8pPr>
            <a:lvl9pPr marL="1828800" marR="0" lvl="8" indent="0" algn="l" rtl="0">
              <a:spcBef>
                <a:spcPts val="0"/>
              </a:spcBef>
              <a:spcAft>
                <a:spcPts val="0"/>
              </a:spcAft>
              <a:defRPr sz="3800" b="0" i="0" u="none" strike="noStrike" cap="none">
                <a:solidFill>
                  <a:schemeClr val="hlink"/>
                </a:solidFill>
                <a:latin typeface="Arial"/>
                <a:ea typeface="Arial"/>
                <a:cs typeface="Arial"/>
                <a:sym typeface="Arial"/>
              </a:defRPr>
            </a:lvl9pPr>
          </a:lstStyle>
          <a:p>
            <a:endParaRPr/>
          </a:p>
        </p:txBody>
      </p:sp>
      <p:pic>
        <p:nvPicPr>
          <p:cNvPr id="15" name="Shape 15"/>
          <p:cNvPicPr preferRelativeResize="0"/>
          <p:nvPr/>
        </p:nvPicPr>
        <p:blipFill rotWithShape="1">
          <a:blip r:embed="rId9">
            <a:alphaModFix/>
          </a:blip>
          <a:srcRect/>
          <a:stretch/>
        </p:blipFill>
        <p:spPr>
          <a:xfrm rot="10800000">
            <a:off x="2112" y="6705600"/>
            <a:ext cx="9141883" cy="152399"/>
          </a:xfrm>
          <a:prstGeom prst="rect">
            <a:avLst/>
          </a:prstGeom>
          <a:noFill/>
          <a:ln>
            <a:noFill/>
          </a:ln>
        </p:spPr>
      </p:pic>
      <p:pic>
        <p:nvPicPr>
          <p:cNvPr id="16" name="Shape 16"/>
          <p:cNvPicPr preferRelativeResize="0"/>
          <p:nvPr/>
        </p:nvPicPr>
        <p:blipFill rotWithShape="1">
          <a:blip r:embed="rId10">
            <a:alphaModFix/>
          </a:blip>
          <a:srcRect/>
          <a:stretch/>
        </p:blipFill>
        <p:spPr>
          <a:xfrm>
            <a:off x="8760217" y="6400800"/>
            <a:ext cx="383781" cy="4572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7.png"/></Relationships>
</file>

<file path=ppt/slides/_rels/slide3.xml.rels><?xml version="1.0" encoding="UTF-8" standalone="yes"?>
<Relationships xmlns="http://schemas.openxmlformats.org/package/2006/relationships"><Relationship Id="rId11" Type="http://schemas.openxmlformats.org/officeDocument/2006/relationships/image" Target="../media/image14.png"/><Relationship Id="rId12" Type="http://schemas.openxmlformats.org/officeDocument/2006/relationships/image" Target="../media/image15.png"/><Relationship Id="rId13" Type="http://schemas.openxmlformats.org/officeDocument/2006/relationships/image" Target="../media/image16.png"/><Relationship Id="rId14" Type="http://schemas.openxmlformats.org/officeDocument/2006/relationships/image" Target="../media/image17.png"/><Relationship Id="rId15" Type="http://schemas.openxmlformats.org/officeDocument/2006/relationships/image" Target="../media/image18.png"/><Relationship Id="rId16" Type="http://schemas.openxmlformats.org/officeDocument/2006/relationships/image" Target="../media/image19.png"/><Relationship Id="rId17" Type="http://schemas.openxmlformats.org/officeDocument/2006/relationships/image" Target="../media/image20.gif"/><Relationship Id="rId18" Type="http://schemas.openxmlformats.org/officeDocument/2006/relationships/image" Target="../media/image21.png"/><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jpg"/><Relationship Id="rId9" Type="http://schemas.openxmlformats.org/officeDocument/2006/relationships/image" Target="../media/image12.png"/><Relationship Id="rId10"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ctrTitle"/>
          </p:nvPr>
        </p:nvSpPr>
        <p:spPr>
          <a:xfrm>
            <a:off x="304800" y="3109730"/>
            <a:ext cx="7772400" cy="1200329"/>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3600" b="0" i="0" u="none" strike="noStrike" cap="none" dirty="0" smtClean="0">
                <a:solidFill>
                  <a:schemeClr val="lt1"/>
                </a:solidFill>
                <a:latin typeface="Arial"/>
                <a:ea typeface="Arial"/>
                <a:cs typeface="Arial"/>
                <a:sym typeface="Arial"/>
              </a:rPr>
              <a:t>AMQP</a:t>
            </a:r>
            <a:r>
              <a:rPr lang="en-US" sz="3600" b="0" i="0" u="none" strike="noStrike" cap="none" dirty="0">
                <a:solidFill>
                  <a:schemeClr val="lt1"/>
                </a:solidFill>
                <a:latin typeface="Arial"/>
                <a:ea typeface="Arial"/>
                <a:cs typeface="Arial"/>
                <a:sym typeface="Arial"/>
              </a:rPr>
              <a:t/>
            </a:r>
            <a:br>
              <a:rPr lang="en-US" sz="3600" b="0" i="0" u="none" strike="noStrike" cap="none" dirty="0">
                <a:solidFill>
                  <a:schemeClr val="lt1"/>
                </a:solidFill>
                <a:latin typeface="Arial"/>
                <a:ea typeface="Arial"/>
                <a:cs typeface="Arial"/>
                <a:sym typeface="Arial"/>
              </a:rPr>
            </a:br>
            <a:r>
              <a:rPr lang="en-US" sz="3600" b="0" i="0" u="none" strike="noStrike" cap="none" dirty="0" err="1" smtClean="0">
                <a:solidFill>
                  <a:schemeClr val="lt1"/>
                </a:solidFill>
                <a:latin typeface="Arial"/>
                <a:ea typeface="Arial"/>
                <a:cs typeface="Arial"/>
                <a:sym typeface="Arial"/>
              </a:rPr>
              <a:t>iTriage</a:t>
            </a:r>
            <a:r>
              <a:rPr lang="en-US" sz="3600" b="0" i="0" u="none" strike="noStrike" cap="none" dirty="0" smtClean="0">
                <a:solidFill>
                  <a:schemeClr val="lt1"/>
                </a:solidFill>
                <a:latin typeface="Arial"/>
                <a:ea typeface="Arial"/>
                <a:cs typeface="Arial"/>
                <a:sym typeface="Arial"/>
              </a:rPr>
              <a:t>| 10/3/2016</a:t>
            </a:r>
            <a:endParaRPr lang="en-US" sz="3600" b="0" i="0" u="none" strike="noStrike" cap="none" dirty="0">
              <a:solidFill>
                <a:schemeClr val="lt1"/>
              </a:solidFill>
              <a:latin typeface="Arial"/>
              <a:ea typeface="Arial"/>
              <a:cs typeface="Arial"/>
              <a:sym typeface="Arial"/>
            </a:endParaRPr>
          </a:p>
        </p:txBody>
      </p:sp>
      <p:pic>
        <p:nvPicPr>
          <p:cNvPr id="58" name="Shape 58" descr="DI name white.eps"/>
          <p:cNvPicPr preferRelativeResize="0"/>
          <p:nvPr/>
        </p:nvPicPr>
        <p:blipFill rotWithShape="1">
          <a:blip r:embed="rId3">
            <a:alphaModFix/>
          </a:blip>
          <a:srcRect/>
          <a:stretch/>
        </p:blipFill>
        <p:spPr>
          <a:xfrm>
            <a:off x="200214" y="335761"/>
            <a:ext cx="4371786" cy="48575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76200" y="152400"/>
            <a:ext cx="8991600" cy="671400"/>
          </a:xfrm>
          <a:prstGeom prst="rect">
            <a:avLst/>
          </a:prstGeom>
        </p:spPr>
        <p:txBody>
          <a:bodyPr lIns="91425" tIns="91425" rIns="91425" bIns="91425" anchor="ctr" anchorCtr="0">
            <a:noAutofit/>
          </a:bodyPr>
          <a:lstStyle/>
          <a:p>
            <a:pPr lvl="0">
              <a:spcBef>
                <a:spcPts val="0"/>
              </a:spcBef>
              <a:buNone/>
            </a:pPr>
            <a:r>
              <a:rPr lang="en-US" dirty="0" smtClean="0"/>
              <a:t>Terms (continued)</a:t>
            </a:r>
            <a:endParaRPr dirty="0"/>
          </a:p>
        </p:txBody>
      </p:sp>
      <p:sp>
        <p:nvSpPr>
          <p:cNvPr id="129" name="Shape 129"/>
          <p:cNvSpPr txBox="1">
            <a:spLocks noGrp="1"/>
          </p:cNvSpPr>
          <p:nvPr>
            <p:ph type="body" idx="1"/>
          </p:nvPr>
        </p:nvSpPr>
        <p:spPr>
          <a:xfrm>
            <a:off x="76200" y="1371600"/>
            <a:ext cx="8991600" cy="5029199"/>
          </a:xfrm>
          <a:prstGeom prst="rect">
            <a:avLst/>
          </a:prstGeom>
        </p:spPr>
        <p:txBody>
          <a:bodyPr lIns="91425" tIns="91425" rIns="91425" bIns="91425" anchor="t" anchorCtr="0">
            <a:noAutofit/>
          </a:bodyPr>
          <a:lstStyle/>
          <a:p>
            <a:pPr lvl="0">
              <a:spcBef>
                <a:spcPts val="0"/>
              </a:spcBef>
              <a:buNone/>
            </a:pPr>
            <a:r>
              <a:rPr lang="en-US" b="1" u="sng" dirty="0" smtClean="0"/>
              <a:t>Connection:</a:t>
            </a:r>
            <a:r>
              <a:rPr lang="en-US" dirty="0" smtClean="0"/>
              <a:t> Pretty obvious but…it’s the wire between the two telephones that you are connecting to talk.</a:t>
            </a:r>
          </a:p>
          <a:p>
            <a:pPr lvl="0">
              <a:spcBef>
                <a:spcPts val="0"/>
              </a:spcBef>
              <a:buNone/>
            </a:pPr>
            <a:r>
              <a:rPr lang="en-US" b="1" u="sng" dirty="0" smtClean="0"/>
              <a:t>Exchange:</a:t>
            </a:r>
            <a:r>
              <a:rPr lang="en-US" dirty="0" smtClean="0"/>
              <a:t> This is the router that decides which QUEUE the message should go to- so UPS, FEDEX, or USPS. </a:t>
            </a:r>
            <a:endParaRPr b="1" u="sng" dirty="0"/>
          </a:p>
        </p:txBody>
      </p:sp>
    </p:spTree>
    <p:extLst>
      <p:ext uri="{BB962C8B-B14F-4D97-AF65-F5344CB8AC3E}">
        <p14:creationId xmlns:p14="http://schemas.microsoft.com/office/powerpoint/2010/main" val="135573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76200" y="152400"/>
            <a:ext cx="8991600" cy="671400"/>
          </a:xfrm>
          <a:prstGeom prst="rect">
            <a:avLst/>
          </a:prstGeom>
        </p:spPr>
        <p:txBody>
          <a:bodyPr lIns="91425" tIns="91425" rIns="91425" bIns="91425" anchor="ctr" anchorCtr="0">
            <a:noAutofit/>
          </a:bodyPr>
          <a:lstStyle/>
          <a:p>
            <a:pPr lvl="0">
              <a:spcBef>
                <a:spcPts val="0"/>
              </a:spcBef>
              <a:buNone/>
            </a:pPr>
            <a:r>
              <a:rPr lang="en-US" dirty="0" smtClean="0"/>
              <a:t>Tutorial</a:t>
            </a:r>
            <a:endParaRPr dirty="0"/>
          </a:p>
        </p:txBody>
      </p:sp>
      <p:sp>
        <p:nvSpPr>
          <p:cNvPr id="129" name="Shape 129"/>
          <p:cNvSpPr txBox="1">
            <a:spLocks noGrp="1"/>
          </p:cNvSpPr>
          <p:nvPr>
            <p:ph type="body" idx="1"/>
          </p:nvPr>
        </p:nvSpPr>
        <p:spPr>
          <a:xfrm>
            <a:off x="76200" y="1371600"/>
            <a:ext cx="8991600" cy="5029199"/>
          </a:xfrm>
          <a:prstGeom prst="rect">
            <a:avLst/>
          </a:prstGeom>
        </p:spPr>
        <p:txBody>
          <a:bodyPr lIns="91425" tIns="91425" rIns="91425" bIns="91425" anchor="t" anchorCtr="0">
            <a:noAutofit/>
          </a:bodyPr>
          <a:lstStyle/>
          <a:p>
            <a:pPr lvl="0">
              <a:spcBef>
                <a:spcPts val="0"/>
              </a:spcBef>
              <a:buNone/>
            </a:pPr>
            <a:r>
              <a:rPr lang="en-US" b="1" u="sng" dirty="0" smtClean="0"/>
              <a:t>What you will need:</a:t>
            </a:r>
          </a:p>
          <a:p>
            <a:pPr>
              <a:spcBef>
                <a:spcPts val="0"/>
              </a:spcBef>
            </a:pPr>
            <a:r>
              <a:rPr lang="en-US" dirty="0" smtClean="0"/>
              <a:t>A </a:t>
            </a:r>
            <a:r>
              <a:rPr lang="en-US" dirty="0" err="1" smtClean="0"/>
              <a:t>localhost</a:t>
            </a:r>
            <a:r>
              <a:rPr lang="en-US" dirty="0" smtClean="0"/>
              <a:t> running on your local machine to act as our </a:t>
            </a:r>
            <a:r>
              <a:rPr lang="en-US" u="sng" dirty="0" smtClean="0"/>
              <a:t>broker</a:t>
            </a:r>
            <a:r>
              <a:rPr lang="en-US" dirty="0" smtClean="0"/>
              <a:t>. </a:t>
            </a:r>
          </a:p>
          <a:p>
            <a:pPr>
              <a:spcBef>
                <a:spcPts val="0"/>
              </a:spcBef>
            </a:pPr>
            <a:r>
              <a:rPr lang="en-US" dirty="0" smtClean="0"/>
              <a:t>Python installed on your machine (&gt;2.7)</a:t>
            </a:r>
          </a:p>
          <a:p>
            <a:pPr>
              <a:spcBef>
                <a:spcPts val="0"/>
              </a:spcBef>
            </a:pPr>
            <a:r>
              <a:rPr lang="en-US" dirty="0" smtClean="0"/>
              <a:t>Unix/Linux (I am using mac- but choose your poison)</a:t>
            </a:r>
          </a:p>
          <a:p>
            <a:pPr>
              <a:spcBef>
                <a:spcPts val="0"/>
              </a:spcBef>
            </a:pPr>
            <a:r>
              <a:rPr lang="en-US" dirty="0" smtClean="0"/>
              <a:t>PIP (</a:t>
            </a:r>
            <a:r>
              <a:rPr lang="en-US" dirty="0" err="1" smtClean="0"/>
              <a:t>PyPi</a:t>
            </a:r>
            <a:r>
              <a:rPr lang="en-US" dirty="0" smtClean="0"/>
              <a:t>)</a:t>
            </a:r>
          </a:p>
          <a:p>
            <a:pPr>
              <a:spcBef>
                <a:spcPts val="0"/>
              </a:spcBef>
            </a:pPr>
            <a:r>
              <a:rPr lang="en-US" dirty="0" smtClean="0"/>
              <a:t>The “</a:t>
            </a:r>
            <a:r>
              <a:rPr lang="en-US" dirty="0" err="1" smtClean="0"/>
              <a:t>pika</a:t>
            </a:r>
            <a:r>
              <a:rPr lang="en-US" dirty="0" smtClean="0"/>
              <a:t>” library for Python (“pip install </a:t>
            </a:r>
            <a:r>
              <a:rPr lang="en-US" dirty="0" err="1" smtClean="0"/>
              <a:t>pika</a:t>
            </a:r>
            <a:r>
              <a:rPr lang="en-US" dirty="0" smtClean="0"/>
              <a:t>”)</a:t>
            </a:r>
          </a:p>
          <a:p>
            <a:pPr>
              <a:spcBef>
                <a:spcPts val="0"/>
              </a:spcBef>
            </a:pPr>
            <a:endParaRPr dirty="0"/>
          </a:p>
        </p:txBody>
      </p:sp>
    </p:spTree>
    <p:extLst>
      <p:ext uri="{BB962C8B-B14F-4D97-AF65-F5344CB8AC3E}">
        <p14:creationId xmlns:p14="http://schemas.microsoft.com/office/powerpoint/2010/main" val="2572508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76200" y="152400"/>
            <a:ext cx="8991600" cy="671400"/>
          </a:xfrm>
          <a:prstGeom prst="rect">
            <a:avLst/>
          </a:prstGeom>
        </p:spPr>
        <p:txBody>
          <a:bodyPr lIns="91425" tIns="91425" rIns="91425" bIns="91425" anchor="ctr" anchorCtr="0">
            <a:noAutofit/>
          </a:bodyPr>
          <a:lstStyle/>
          <a:p>
            <a:pPr lvl="0">
              <a:spcBef>
                <a:spcPts val="0"/>
              </a:spcBef>
              <a:buNone/>
            </a:pPr>
            <a:r>
              <a:rPr lang="en-US" dirty="0" smtClean="0"/>
              <a:t>Tutorial</a:t>
            </a:r>
            <a:endParaRPr dirty="0"/>
          </a:p>
        </p:txBody>
      </p:sp>
      <p:sp>
        <p:nvSpPr>
          <p:cNvPr id="129" name="Shape 129"/>
          <p:cNvSpPr txBox="1">
            <a:spLocks noGrp="1"/>
          </p:cNvSpPr>
          <p:nvPr>
            <p:ph type="body" idx="1"/>
          </p:nvPr>
        </p:nvSpPr>
        <p:spPr>
          <a:xfrm>
            <a:off x="76200" y="1371600"/>
            <a:ext cx="8991600" cy="5029199"/>
          </a:xfrm>
          <a:prstGeom prst="rect">
            <a:avLst/>
          </a:prstGeom>
        </p:spPr>
        <p:txBody>
          <a:bodyPr lIns="91425" tIns="91425" rIns="91425" bIns="91425" anchor="t" anchorCtr="0">
            <a:noAutofit/>
          </a:bodyPr>
          <a:lstStyle/>
          <a:p>
            <a:pPr lvl="0">
              <a:spcBef>
                <a:spcPts val="0"/>
              </a:spcBef>
              <a:buNone/>
            </a:pPr>
            <a:r>
              <a:rPr lang="en-US" b="1" u="sng" dirty="0" smtClean="0"/>
              <a:t>What we will be doing:</a:t>
            </a:r>
          </a:p>
          <a:p>
            <a:pPr>
              <a:spcBef>
                <a:spcPts val="0"/>
              </a:spcBef>
            </a:pPr>
            <a:r>
              <a:rPr lang="en-US" dirty="0" smtClean="0"/>
              <a:t>We will be setting up a </a:t>
            </a:r>
            <a:r>
              <a:rPr lang="en-US" u="sng" dirty="0" smtClean="0"/>
              <a:t>very basic</a:t>
            </a:r>
            <a:r>
              <a:rPr lang="en-US" dirty="0"/>
              <a:t> </a:t>
            </a:r>
            <a:r>
              <a:rPr lang="en-US" dirty="0" smtClean="0"/>
              <a:t>messaging service to your </a:t>
            </a:r>
            <a:r>
              <a:rPr lang="en-US" dirty="0" err="1" smtClean="0"/>
              <a:t>localhost</a:t>
            </a:r>
            <a:r>
              <a:rPr lang="en-US" dirty="0" smtClean="0"/>
              <a:t> acting as a broker in order to give you a better idea of how </a:t>
            </a:r>
            <a:r>
              <a:rPr lang="en-US" dirty="0" err="1" smtClean="0"/>
              <a:t>RabbitMQ</a:t>
            </a:r>
            <a:r>
              <a:rPr lang="en-US" dirty="0" smtClean="0"/>
              <a:t> transmits and receives messages.</a:t>
            </a:r>
          </a:p>
          <a:p>
            <a:pPr>
              <a:spcBef>
                <a:spcPts val="0"/>
              </a:spcBef>
            </a:pPr>
            <a:endParaRPr lang="en-US" dirty="0" smtClean="0"/>
          </a:p>
          <a:p>
            <a:pPr>
              <a:spcBef>
                <a:spcPts val="0"/>
              </a:spcBef>
            </a:pPr>
            <a:r>
              <a:rPr lang="en-US" dirty="0" smtClean="0"/>
              <a:t>Please spin up your </a:t>
            </a:r>
            <a:r>
              <a:rPr lang="en-US" dirty="0" err="1" smtClean="0"/>
              <a:t>localhost</a:t>
            </a:r>
            <a:r>
              <a:rPr lang="en-US" dirty="0" smtClean="0"/>
              <a:t> if you haven’t already.</a:t>
            </a:r>
            <a:endParaRPr dirty="0"/>
          </a:p>
        </p:txBody>
      </p:sp>
    </p:spTree>
    <p:extLst>
      <p:ext uri="{BB962C8B-B14F-4D97-AF65-F5344CB8AC3E}">
        <p14:creationId xmlns:p14="http://schemas.microsoft.com/office/powerpoint/2010/main" val="1835385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76200" y="152400"/>
            <a:ext cx="8991600" cy="671400"/>
          </a:xfrm>
          <a:prstGeom prst="rect">
            <a:avLst/>
          </a:prstGeom>
        </p:spPr>
        <p:txBody>
          <a:bodyPr lIns="91425" tIns="91425" rIns="91425" bIns="91425" anchor="ctr" anchorCtr="0">
            <a:noAutofit/>
          </a:bodyPr>
          <a:lstStyle/>
          <a:p>
            <a:pPr lvl="0">
              <a:spcBef>
                <a:spcPts val="0"/>
              </a:spcBef>
              <a:buNone/>
            </a:pPr>
            <a:r>
              <a:rPr lang="en-US" dirty="0" smtClean="0"/>
              <a:t>Tutorial</a:t>
            </a:r>
            <a:endParaRPr dirty="0"/>
          </a:p>
        </p:txBody>
      </p:sp>
      <p:sp>
        <p:nvSpPr>
          <p:cNvPr id="129" name="Shape 129"/>
          <p:cNvSpPr txBox="1">
            <a:spLocks noGrp="1"/>
          </p:cNvSpPr>
          <p:nvPr>
            <p:ph type="body" idx="1"/>
          </p:nvPr>
        </p:nvSpPr>
        <p:spPr>
          <a:xfrm>
            <a:off x="76200" y="1371600"/>
            <a:ext cx="8991600" cy="5029199"/>
          </a:xfrm>
          <a:prstGeom prst="rect">
            <a:avLst/>
          </a:prstGeom>
        </p:spPr>
        <p:txBody>
          <a:bodyPr lIns="91425" tIns="91425" rIns="91425" bIns="91425" anchor="t" anchorCtr="0">
            <a:noAutofit/>
          </a:bodyPr>
          <a:lstStyle/>
          <a:p>
            <a:pPr lvl="0">
              <a:spcBef>
                <a:spcPts val="0"/>
              </a:spcBef>
              <a:buNone/>
            </a:pPr>
            <a:r>
              <a:rPr lang="en-US" sz="2000" b="1" u="sng" dirty="0" smtClean="0"/>
              <a:t>What we will be doing:</a:t>
            </a:r>
          </a:p>
          <a:p>
            <a:pPr>
              <a:spcBef>
                <a:spcPts val="0"/>
              </a:spcBef>
            </a:pPr>
            <a:r>
              <a:rPr lang="en-US" sz="2000" dirty="0" smtClean="0"/>
              <a:t>The main idea behind “Work Queues” (or “Task Queues”) is to avoid doing resource intensive tasks IMMEDIATELY and having to wait for them to complete. Instead we will schedule a task to be done later. </a:t>
            </a:r>
          </a:p>
          <a:p>
            <a:pPr>
              <a:spcBef>
                <a:spcPts val="0"/>
              </a:spcBef>
            </a:pPr>
            <a:r>
              <a:rPr lang="en-US" sz="2000" dirty="0" smtClean="0"/>
              <a:t>We will encapsulate some task as a message and send it to the queue. A worker process running in the background will pop the tasks and eventually execute the job. When you run many workers the tasks will be shared between them.</a:t>
            </a:r>
          </a:p>
          <a:p>
            <a:pPr>
              <a:spcBef>
                <a:spcPts val="0"/>
              </a:spcBef>
            </a:pPr>
            <a:r>
              <a:rPr lang="en-US" sz="2000" dirty="0" smtClean="0"/>
              <a:t>This concept is especially useful in web applications where it is impossible to handle a complex task in a short http window.</a:t>
            </a:r>
            <a:endParaRPr sz="2000" dirty="0"/>
          </a:p>
        </p:txBody>
      </p:sp>
    </p:spTree>
    <p:extLst>
      <p:ext uri="{BB962C8B-B14F-4D97-AF65-F5344CB8AC3E}">
        <p14:creationId xmlns:p14="http://schemas.microsoft.com/office/powerpoint/2010/main" val="1272044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76200" y="152400"/>
            <a:ext cx="8991600" cy="671400"/>
          </a:xfrm>
          <a:prstGeom prst="rect">
            <a:avLst/>
          </a:prstGeom>
        </p:spPr>
        <p:txBody>
          <a:bodyPr lIns="91425" tIns="91425" rIns="91425" bIns="91425" anchor="ctr" anchorCtr="0">
            <a:noAutofit/>
          </a:bodyPr>
          <a:lstStyle/>
          <a:p>
            <a:pPr lvl="0">
              <a:spcBef>
                <a:spcPts val="0"/>
              </a:spcBef>
              <a:buNone/>
            </a:pPr>
            <a:r>
              <a:rPr lang="en-US" dirty="0" smtClean="0"/>
              <a:t>Terminology</a:t>
            </a:r>
            <a:endParaRPr dirty="0"/>
          </a:p>
        </p:txBody>
      </p:sp>
      <p:sp>
        <p:nvSpPr>
          <p:cNvPr id="129" name="Shape 129"/>
          <p:cNvSpPr txBox="1">
            <a:spLocks noGrp="1"/>
          </p:cNvSpPr>
          <p:nvPr>
            <p:ph type="body" idx="1"/>
          </p:nvPr>
        </p:nvSpPr>
        <p:spPr>
          <a:xfrm>
            <a:off x="76200" y="1371600"/>
            <a:ext cx="8991600" cy="5029199"/>
          </a:xfrm>
          <a:prstGeom prst="rect">
            <a:avLst/>
          </a:prstGeom>
        </p:spPr>
        <p:txBody>
          <a:bodyPr lIns="91425" tIns="91425" rIns="91425" bIns="91425" anchor="t" anchorCtr="0">
            <a:noAutofit/>
          </a:bodyPr>
          <a:lstStyle/>
          <a:p>
            <a:pPr lvl="0">
              <a:spcBef>
                <a:spcPts val="0"/>
              </a:spcBef>
              <a:buNone/>
            </a:pPr>
            <a:r>
              <a:rPr lang="en-US" sz="2000" b="1" u="sng" dirty="0" smtClean="0"/>
              <a:t>Basic terminology:</a:t>
            </a:r>
          </a:p>
          <a:p>
            <a:pPr lvl="0">
              <a:spcBef>
                <a:spcPts val="0"/>
              </a:spcBef>
              <a:buNone/>
            </a:pPr>
            <a:endParaRPr lang="en-US" sz="2000" b="1" u="sng" dirty="0"/>
          </a:p>
          <a:p>
            <a:pPr lvl="0">
              <a:spcBef>
                <a:spcPts val="0"/>
              </a:spcBef>
              <a:buNone/>
            </a:pPr>
            <a:r>
              <a:rPr lang="en-US" sz="2000" b="1" dirty="0"/>
              <a:t>	</a:t>
            </a:r>
            <a:r>
              <a:rPr lang="en-US" sz="2000" b="1" dirty="0" smtClean="0"/>
              <a:t>	Producer: </a:t>
            </a:r>
            <a:r>
              <a:rPr lang="en-US" sz="2000" dirty="0" smtClean="0"/>
              <a:t>The producer is the </a:t>
            </a:r>
            <a:r>
              <a:rPr lang="en-US" sz="2000" i="1" dirty="0" smtClean="0"/>
              <a:t>sender</a:t>
            </a:r>
            <a:r>
              <a:rPr lang="en-US" sz="2000" dirty="0" smtClean="0"/>
              <a:t> of a message. To produce means nothing more than to “SEND” a message. </a:t>
            </a:r>
            <a:endParaRPr lang="en-US" sz="2000" dirty="0" smtClean="0"/>
          </a:p>
          <a:p>
            <a:pPr lvl="0">
              <a:spcBef>
                <a:spcPts val="0"/>
              </a:spcBef>
              <a:buNone/>
            </a:pPr>
            <a:endParaRPr lang="en-US" sz="2000" dirty="0" smtClean="0"/>
          </a:p>
          <a:p>
            <a:pPr lvl="0">
              <a:spcBef>
                <a:spcPts val="0"/>
              </a:spcBef>
              <a:buNone/>
            </a:pPr>
            <a:endParaRPr lang="en-US" sz="2000" dirty="0" smtClean="0"/>
          </a:p>
          <a:p>
            <a:pPr lvl="0">
              <a:spcBef>
                <a:spcPts val="0"/>
              </a:spcBef>
              <a:buNone/>
            </a:pPr>
            <a:r>
              <a:rPr lang="en-US" sz="2000" dirty="0"/>
              <a:t>	</a:t>
            </a:r>
            <a:r>
              <a:rPr lang="en-US" sz="2000" dirty="0" smtClean="0"/>
              <a:t>	</a:t>
            </a:r>
            <a:r>
              <a:rPr lang="en-US" sz="2000" b="1" dirty="0" smtClean="0"/>
              <a:t>Queue:</a:t>
            </a:r>
            <a:r>
              <a:rPr lang="en-US" sz="2000" dirty="0" smtClean="0"/>
              <a:t> The queue is the name for the mailbox that will receive messages from the producer. There is no outer limit on this box- it can store messages from the producer until the consumer is ready to receive them.</a:t>
            </a:r>
          </a:p>
          <a:p>
            <a:pPr lvl="0">
              <a:spcBef>
                <a:spcPts val="0"/>
              </a:spcBef>
              <a:buNone/>
            </a:pPr>
            <a:endParaRPr lang="en-US" sz="2000" dirty="0"/>
          </a:p>
          <a:p>
            <a:pPr lvl="0">
              <a:spcBef>
                <a:spcPts val="0"/>
              </a:spcBef>
              <a:buNone/>
            </a:pPr>
            <a:r>
              <a:rPr lang="en-US" sz="2000" dirty="0" smtClean="0"/>
              <a:t>		</a:t>
            </a:r>
            <a:endParaRPr lang="en-US" sz="2000" dirty="0" smtClean="0"/>
          </a:p>
          <a:p>
            <a:pPr lvl="0">
              <a:spcBef>
                <a:spcPts val="0"/>
              </a:spcBef>
              <a:buNone/>
            </a:pPr>
            <a:r>
              <a:rPr lang="en-US" sz="2000" b="1" dirty="0" smtClean="0"/>
              <a:t>Consumer</a:t>
            </a:r>
            <a:r>
              <a:rPr lang="en-US" sz="2000" b="1" dirty="0" smtClean="0"/>
              <a:t>:</a:t>
            </a:r>
            <a:r>
              <a:rPr lang="en-US" sz="2000" dirty="0" smtClean="0"/>
              <a:t> This is the program that waits to receive messages</a:t>
            </a:r>
            <a:r>
              <a:rPr lang="en-US" sz="2000" dirty="0" smtClean="0"/>
              <a:t>. </a:t>
            </a:r>
            <a:endParaRPr lang="en-US" sz="2000" dirty="0" smtClean="0"/>
          </a:p>
          <a:p>
            <a:pPr lvl="0">
              <a:spcBef>
                <a:spcPts val="0"/>
              </a:spcBef>
              <a:buNone/>
            </a:pPr>
            <a:endParaRPr lang="en-US" sz="2000" dirty="0"/>
          </a:p>
          <a:p>
            <a:pPr lvl="0">
              <a:spcBef>
                <a:spcPts val="0"/>
              </a:spcBef>
              <a:buNone/>
            </a:pPr>
            <a:r>
              <a:rPr lang="en-US" sz="2000" dirty="0" smtClean="0"/>
              <a:t>These three do NOT have to reside on the same machine.</a:t>
            </a:r>
            <a:endParaRPr sz="2000" dirty="0"/>
          </a:p>
        </p:txBody>
      </p:sp>
      <p:pic>
        <p:nvPicPr>
          <p:cNvPr id="2" name="Picture 1"/>
          <p:cNvPicPr>
            <a:picLocks noChangeAspect="1"/>
          </p:cNvPicPr>
          <p:nvPr/>
        </p:nvPicPr>
        <p:blipFill>
          <a:blip r:embed="rId3"/>
          <a:stretch>
            <a:fillRect/>
          </a:stretch>
        </p:blipFill>
        <p:spPr>
          <a:xfrm>
            <a:off x="6218786" y="2393278"/>
            <a:ext cx="901700" cy="647700"/>
          </a:xfrm>
          <a:prstGeom prst="rect">
            <a:avLst/>
          </a:prstGeom>
        </p:spPr>
      </p:pic>
      <p:pic>
        <p:nvPicPr>
          <p:cNvPr id="3" name="Picture 2"/>
          <p:cNvPicPr>
            <a:picLocks noChangeAspect="1"/>
          </p:cNvPicPr>
          <p:nvPr/>
        </p:nvPicPr>
        <p:blipFill>
          <a:blip r:embed="rId4"/>
          <a:stretch>
            <a:fillRect/>
          </a:stretch>
        </p:blipFill>
        <p:spPr>
          <a:xfrm>
            <a:off x="1988902" y="4000500"/>
            <a:ext cx="1651000" cy="1155700"/>
          </a:xfrm>
          <a:prstGeom prst="rect">
            <a:avLst/>
          </a:prstGeom>
        </p:spPr>
      </p:pic>
      <p:pic>
        <p:nvPicPr>
          <p:cNvPr id="4" name="Picture 3"/>
          <p:cNvPicPr>
            <a:picLocks noChangeAspect="1"/>
          </p:cNvPicPr>
          <p:nvPr/>
        </p:nvPicPr>
        <p:blipFill>
          <a:blip r:embed="rId5"/>
          <a:stretch>
            <a:fillRect/>
          </a:stretch>
        </p:blipFill>
        <p:spPr>
          <a:xfrm>
            <a:off x="7809605" y="5010125"/>
            <a:ext cx="901700" cy="647700"/>
          </a:xfrm>
          <a:prstGeom prst="rect">
            <a:avLst/>
          </a:prstGeom>
        </p:spPr>
      </p:pic>
    </p:spTree>
    <p:extLst>
      <p:ext uri="{BB962C8B-B14F-4D97-AF65-F5344CB8AC3E}">
        <p14:creationId xmlns:p14="http://schemas.microsoft.com/office/powerpoint/2010/main" val="3053419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76200" y="152400"/>
            <a:ext cx="8991600" cy="671400"/>
          </a:xfrm>
          <a:prstGeom prst="rect">
            <a:avLst/>
          </a:prstGeom>
        </p:spPr>
        <p:txBody>
          <a:bodyPr lIns="91425" tIns="91425" rIns="91425" bIns="91425" anchor="ctr" anchorCtr="0">
            <a:noAutofit/>
          </a:bodyPr>
          <a:lstStyle/>
          <a:p>
            <a:pPr lvl="0">
              <a:spcBef>
                <a:spcPts val="0"/>
              </a:spcBef>
              <a:buNone/>
            </a:pPr>
            <a:r>
              <a:rPr lang="en-US" dirty="0" smtClean="0"/>
              <a:t>Practical</a:t>
            </a:r>
            <a:endParaRPr dirty="0"/>
          </a:p>
        </p:txBody>
      </p:sp>
      <p:sp>
        <p:nvSpPr>
          <p:cNvPr id="129" name="Shape 129"/>
          <p:cNvSpPr txBox="1">
            <a:spLocks noGrp="1"/>
          </p:cNvSpPr>
          <p:nvPr>
            <p:ph type="body" idx="1"/>
          </p:nvPr>
        </p:nvSpPr>
        <p:spPr>
          <a:xfrm>
            <a:off x="76200" y="1371600"/>
            <a:ext cx="8991600" cy="5029199"/>
          </a:xfrm>
          <a:prstGeom prst="rect">
            <a:avLst/>
          </a:prstGeom>
        </p:spPr>
        <p:txBody>
          <a:bodyPr lIns="91425" tIns="91425" rIns="91425" bIns="91425" anchor="t" anchorCtr="0">
            <a:noAutofit/>
          </a:bodyPr>
          <a:lstStyle/>
          <a:p>
            <a:pPr lvl="0">
              <a:spcBef>
                <a:spcPts val="0"/>
              </a:spcBef>
              <a:buNone/>
            </a:pPr>
            <a:r>
              <a:rPr lang="en-US" sz="2000" b="1" u="sng" dirty="0" smtClean="0"/>
              <a:t>Please refer to the sheet you downloaded from </a:t>
            </a:r>
            <a:r>
              <a:rPr lang="en-US" sz="2000" b="1" u="sng" dirty="0" err="1" smtClean="0"/>
              <a:t>git</a:t>
            </a:r>
            <a:endParaRPr lang="en-US" sz="2000" b="1" u="sng" dirty="0" smtClean="0"/>
          </a:p>
          <a:p>
            <a:pPr lvl="0">
              <a:spcBef>
                <a:spcPts val="0"/>
              </a:spcBef>
              <a:buNone/>
            </a:pPr>
            <a:endParaRPr lang="en-US" sz="2000" b="1" u="sng" dirty="0"/>
          </a:p>
          <a:p>
            <a:pPr lvl="0">
              <a:spcBef>
                <a:spcPts val="0"/>
              </a:spcBef>
              <a:buNone/>
            </a:pPr>
            <a:r>
              <a:rPr lang="en-US" sz="2000" dirty="0" smtClean="0"/>
              <a:t>		We will be utilizing a program called </a:t>
            </a:r>
            <a:r>
              <a:rPr lang="en-US" sz="2000" dirty="0" err="1" smtClean="0"/>
              <a:t>pika</a:t>
            </a:r>
            <a:r>
              <a:rPr lang="en-US" sz="2000" dirty="0" smtClean="0"/>
              <a:t> for python that allows us to hook up to </a:t>
            </a:r>
            <a:r>
              <a:rPr lang="en-US" sz="2000" dirty="0" err="1" smtClean="0"/>
              <a:t>RabbitMQ</a:t>
            </a:r>
            <a:r>
              <a:rPr lang="en-US" sz="2000" dirty="0" smtClean="0"/>
              <a:t>. We’re going to start by creating a file called </a:t>
            </a:r>
            <a:r>
              <a:rPr lang="en-US" sz="2000" b="1" dirty="0" err="1" smtClean="0">
                <a:solidFill>
                  <a:srgbClr val="008000"/>
                </a:solidFill>
              </a:rPr>
              <a:t>send.py</a:t>
            </a:r>
            <a:endParaRPr lang="en-US" sz="2000" b="1" dirty="0" smtClean="0">
              <a:solidFill>
                <a:srgbClr val="008000"/>
              </a:solidFill>
            </a:endParaRPr>
          </a:p>
          <a:p>
            <a:pPr lvl="0">
              <a:spcBef>
                <a:spcPts val="0"/>
              </a:spcBef>
              <a:buNone/>
            </a:pPr>
            <a:endParaRPr lang="en-US" sz="2000" dirty="0"/>
          </a:p>
          <a:p>
            <a:pPr lvl="0">
              <a:spcBef>
                <a:spcPts val="0"/>
              </a:spcBef>
              <a:buNone/>
            </a:pPr>
            <a:endParaRPr lang="en-US" sz="2000" dirty="0" smtClean="0"/>
          </a:p>
          <a:p>
            <a:pPr lvl="0">
              <a:spcBef>
                <a:spcPts val="0"/>
              </a:spcBef>
              <a:buNone/>
            </a:pPr>
            <a:r>
              <a:rPr lang="en-US" sz="2000" dirty="0"/>
              <a:t>	</a:t>
            </a:r>
            <a:r>
              <a:rPr lang="en-US" sz="2000" b="1" dirty="0" smtClean="0"/>
              <a:t>import </a:t>
            </a:r>
            <a:r>
              <a:rPr lang="en-US" sz="2000" b="1" dirty="0" err="1" smtClean="0"/>
              <a:t>pika</a:t>
            </a:r>
            <a:endParaRPr lang="en-US" sz="2000" b="1" dirty="0" smtClean="0"/>
          </a:p>
          <a:p>
            <a:pPr lvl="0">
              <a:spcBef>
                <a:spcPts val="0"/>
              </a:spcBef>
              <a:buNone/>
            </a:pPr>
            <a:r>
              <a:rPr lang="en-US" sz="2000" b="1" dirty="0" smtClean="0"/>
              <a:t>	connection = </a:t>
            </a:r>
            <a:r>
              <a:rPr lang="en-US" sz="2000" b="1" dirty="0" err="1" smtClean="0"/>
              <a:t>pika.BlockingConnection</a:t>
            </a:r>
            <a:r>
              <a:rPr lang="en-US" sz="2000" b="1" dirty="0" smtClean="0"/>
              <a:t>(</a:t>
            </a:r>
            <a:r>
              <a:rPr lang="en-US" sz="2000" b="1" dirty="0" err="1" smtClean="0"/>
              <a:t>pika.ConnectionParameters</a:t>
            </a:r>
            <a:r>
              <a:rPr lang="en-US" sz="2000" b="1" dirty="0" smtClean="0"/>
              <a:t>(‘</a:t>
            </a:r>
            <a:r>
              <a:rPr lang="en-US" sz="2000" b="1" dirty="0" err="1" smtClean="0"/>
              <a:t>localhost</a:t>
            </a:r>
            <a:r>
              <a:rPr lang="en-US" sz="2000" b="1" dirty="0" smtClean="0"/>
              <a:t>’))</a:t>
            </a:r>
          </a:p>
          <a:p>
            <a:pPr lvl="0">
              <a:spcBef>
                <a:spcPts val="0"/>
              </a:spcBef>
              <a:buNone/>
            </a:pPr>
            <a:endParaRPr lang="en-US" sz="2000" b="1" dirty="0"/>
          </a:p>
          <a:p>
            <a:pPr lvl="0">
              <a:spcBef>
                <a:spcPts val="0"/>
              </a:spcBef>
              <a:buNone/>
            </a:pPr>
            <a:r>
              <a:rPr lang="en-US" sz="2000" dirty="0" smtClean="0"/>
              <a:t>So basically step one is to establish a connection and step 2 is to open a channel:</a:t>
            </a:r>
          </a:p>
          <a:p>
            <a:pPr lvl="0">
              <a:spcBef>
                <a:spcPts val="0"/>
              </a:spcBef>
              <a:buNone/>
            </a:pPr>
            <a:endParaRPr lang="en-US" sz="2000" dirty="0"/>
          </a:p>
          <a:p>
            <a:pPr lvl="0">
              <a:spcBef>
                <a:spcPts val="0"/>
              </a:spcBef>
              <a:buNone/>
            </a:pPr>
            <a:r>
              <a:rPr lang="en-US" sz="2000" b="1" dirty="0" smtClean="0"/>
              <a:t>channel = </a:t>
            </a:r>
            <a:r>
              <a:rPr lang="en-US" sz="2000" b="1" dirty="0" err="1" smtClean="0"/>
              <a:t>connection.channel</a:t>
            </a:r>
            <a:r>
              <a:rPr lang="en-US" sz="2000" b="1" dirty="0" smtClean="0"/>
              <a:t>()</a:t>
            </a:r>
          </a:p>
          <a:p>
            <a:pPr lvl="0">
              <a:spcBef>
                <a:spcPts val="0"/>
              </a:spcBef>
              <a:buNone/>
            </a:pPr>
            <a:endParaRPr lang="en-US" sz="2000" b="1" dirty="0"/>
          </a:p>
          <a:p>
            <a:pPr lvl="0">
              <a:spcBef>
                <a:spcPts val="0"/>
              </a:spcBef>
              <a:buNone/>
            </a:pPr>
            <a:r>
              <a:rPr lang="en-US" sz="2000" dirty="0" err="1" smtClean="0"/>
              <a:t>RabbitMQ</a:t>
            </a:r>
            <a:r>
              <a:rPr lang="en-US" sz="2000" dirty="0" smtClean="0"/>
              <a:t> will trash a message sent to a non-existent queue- so let’s create one!</a:t>
            </a:r>
            <a:endParaRPr sz="2000" dirty="0"/>
          </a:p>
        </p:txBody>
      </p:sp>
      <p:pic>
        <p:nvPicPr>
          <p:cNvPr id="2" name="Picture 1"/>
          <p:cNvPicPr>
            <a:picLocks noChangeAspect="1"/>
          </p:cNvPicPr>
          <p:nvPr/>
        </p:nvPicPr>
        <p:blipFill>
          <a:blip r:embed="rId3"/>
          <a:stretch>
            <a:fillRect/>
          </a:stretch>
        </p:blipFill>
        <p:spPr>
          <a:xfrm>
            <a:off x="2845834" y="2498963"/>
            <a:ext cx="3657600" cy="1270000"/>
          </a:xfrm>
          <a:prstGeom prst="rect">
            <a:avLst/>
          </a:prstGeom>
        </p:spPr>
      </p:pic>
    </p:spTree>
    <p:extLst>
      <p:ext uri="{BB962C8B-B14F-4D97-AF65-F5344CB8AC3E}">
        <p14:creationId xmlns:p14="http://schemas.microsoft.com/office/powerpoint/2010/main" val="2159180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76200" y="152400"/>
            <a:ext cx="8991600" cy="671400"/>
          </a:xfrm>
          <a:prstGeom prst="rect">
            <a:avLst/>
          </a:prstGeom>
        </p:spPr>
        <p:txBody>
          <a:bodyPr lIns="91425" tIns="91425" rIns="91425" bIns="91425" anchor="ctr" anchorCtr="0">
            <a:noAutofit/>
          </a:bodyPr>
          <a:lstStyle/>
          <a:p>
            <a:pPr lvl="0">
              <a:spcBef>
                <a:spcPts val="0"/>
              </a:spcBef>
              <a:buNone/>
            </a:pPr>
            <a:r>
              <a:rPr lang="en-US" dirty="0" smtClean="0"/>
              <a:t>Practical</a:t>
            </a:r>
            <a:endParaRPr dirty="0"/>
          </a:p>
        </p:txBody>
      </p:sp>
      <p:sp>
        <p:nvSpPr>
          <p:cNvPr id="129" name="Shape 129"/>
          <p:cNvSpPr txBox="1">
            <a:spLocks noGrp="1"/>
          </p:cNvSpPr>
          <p:nvPr>
            <p:ph type="body" idx="1"/>
          </p:nvPr>
        </p:nvSpPr>
        <p:spPr>
          <a:xfrm>
            <a:off x="76200" y="1371600"/>
            <a:ext cx="8991600" cy="5029199"/>
          </a:xfrm>
          <a:prstGeom prst="rect">
            <a:avLst/>
          </a:prstGeom>
        </p:spPr>
        <p:txBody>
          <a:bodyPr lIns="91425" tIns="91425" rIns="91425" bIns="91425" anchor="t" anchorCtr="0">
            <a:noAutofit/>
          </a:bodyPr>
          <a:lstStyle/>
          <a:p>
            <a:pPr lvl="0">
              <a:spcBef>
                <a:spcPts val="0"/>
              </a:spcBef>
              <a:buNone/>
            </a:pPr>
            <a:endParaRPr lang="en-US" sz="2000" b="1" u="sng" dirty="0"/>
          </a:p>
          <a:p>
            <a:pPr>
              <a:spcBef>
                <a:spcPts val="0"/>
              </a:spcBef>
            </a:pPr>
            <a:r>
              <a:rPr lang="en-US" sz="2000" dirty="0" smtClean="0"/>
              <a:t>Now we need to create a queue (basically build a mailbox). Let’s call that mailbox “mailbox”</a:t>
            </a:r>
            <a:br>
              <a:rPr lang="en-US" sz="2000" dirty="0" smtClean="0"/>
            </a:br>
            <a:r>
              <a:rPr lang="en-US" sz="2000" dirty="0" smtClean="0"/>
              <a:t/>
            </a:r>
            <a:br>
              <a:rPr lang="en-US" sz="2000" dirty="0" smtClean="0"/>
            </a:br>
            <a:r>
              <a:rPr lang="en-US" sz="2000" b="1" dirty="0" err="1" smtClean="0"/>
              <a:t>channel.queue_declare</a:t>
            </a:r>
            <a:r>
              <a:rPr lang="en-US" sz="2000" b="1" dirty="0" smtClean="0"/>
              <a:t>(queue=‘mailbox’)</a:t>
            </a:r>
          </a:p>
          <a:p>
            <a:pPr lvl="0">
              <a:spcBef>
                <a:spcPts val="0"/>
              </a:spcBef>
              <a:buNone/>
            </a:pPr>
            <a:endParaRPr lang="en-US" sz="2000" b="1" dirty="0"/>
          </a:p>
          <a:p>
            <a:pPr>
              <a:spcBef>
                <a:spcPts val="0"/>
              </a:spcBef>
            </a:pPr>
            <a:r>
              <a:rPr lang="en-US" sz="2000" dirty="0" smtClean="0"/>
              <a:t>Now- much like our email- messages cannot be sent directly to a queue. It needs to pass through an exchange first (we’ll come back to this). For now we’ll just use the default exchange- which is denoted by an empty string. We need to publish this to the correct queue in the routing key, so:</a:t>
            </a:r>
          </a:p>
          <a:p>
            <a:pPr>
              <a:spcBef>
                <a:spcPts val="0"/>
              </a:spcBef>
            </a:pPr>
            <a:endParaRPr lang="en-US" sz="2000" dirty="0"/>
          </a:p>
          <a:p>
            <a:pPr marL="177800" indent="0">
              <a:spcBef>
                <a:spcPts val="0"/>
              </a:spcBef>
              <a:buNone/>
            </a:pPr>
            <a:r>
              <a:rPr lang="en-US" sz="2000" b="1" dirty="0" err="1" smtClean="0"/>
              <a:t>channel.basic_publish</a:t>
            </a:r>
            <a:r>
              <a:rPr lang="en-US" sz="2000" b="1" dirty="0" smtClean="0"/>
              <a:t>(exchange=‘’, </a:t>
            </a:r>
            <a:r>
              <a:rPr lang="en-US" sz="2000" b="1" dirty="0" err="1" smtClean="0"/>
              <a:t>routing_key</a:t>
            </a:r>
            <a:r>
              <a:rPr lang="en-US" sz="2000" b="1" dirty="0" smtClean="0"/>
              <a:t>=‘mailbox’, body=‘Hello Mother, Hello Father’)</a:t>
            </a:r>
          </a:p>
          <a:p>
            <a:pPr marL="177800" indent="0">
              <a:spcBef>
                <a:spcPts val="0"/>
              </a:spcBef>
              <a:buNone/>
            </a:pPr>
            <a:endParaRPr lang="en-US" sz="2000" b="1" dirty="0"/>
          </a:p>
          <a:p>
            <a:pPr marL="177800" indent="0">
              <a:spcBef>
                <a:spcPts val="0"/>
              </a:spcBef>
              <a:buNone/>
            </a:pPr>
            <a:r>
              <a:rPr lang="en-US" sz="2000" dirty="0" smtClean="0"/>
              <a:t>And finally, </a:t>
            </a:r>
            <a:r>
              <a:rPr lang="en-US" sz="2000" b="1" dirty="0" err="1" smtClean="0"/>
              <a:t>connection.close</a:t>
            </a:r>
            <a:r>
              <a:rPr lang="en-US" sz="2000" b="1" dirty="0" smtClean="0"/>
              <a:t>()</a:t>
            </a:r>
            <a:endParaRPr lang="en-US" sz="2000" dirty="0" smtClean="0"/>
          </a:p>
          <a:p>
            <a:pPr lvl="0">
              <a:spcBef>
                <a:spcPts val="0"/>
              </a:spcBef>
              <a:buNone/>
            </a:pPr>
            <a:endParaRPr lang="en-US" sz="2000" b="1" dirty="0"/>
          </a:p>
          <a:p>
            <a:pPr lvl="0">
              <a:spcBef>
                <a:spcPts val="0"/>
              </a:spcBef>
              <a:buNone/>
            </a:pPr>
            <a:endParaRPr sz="2000" dirty="0"/>
          </a:p>
        </p:txBody>
      </p:sp>
    </p:spTree>
    <p:extLst>
      <p:ext uri="{BB962C8B-B14F-4D97-AF65-F5344CB8AC3E}">
        <p14:creationId xmlns:p14="http://schemas.microsoft.com/office/powerpoint/2010/main" val="2077319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76200" y="152400"/>
            <a:ext cx="8991600" cy="671400"/>
          </a:xfrm>
          <a:prstGeom prst="rect">
            <a:avLst/>
          </a:prstGeom>
        </p:spPr>
        <p:txBody>
          <a:bodyPr lIns="91425" tIns="91425" rIns="91425" bIns="91425" anchor="ctr" anchorCtr="0">
            <a:noAutofit/>
          </a:bodyPr>
          <a:lstStyle/>
          <a:p>
            <a:pPr lvl="0">
              <a:spcBef>
                <a:spcPts val="0"/>
              </a:spcBef>
              <a:buNone/>
            </a:pPr>
            <a:r>
              <a:rPr lang="en-US" dirty="0" smtClean="0"/>
              <a:t>Practical</a:t>
            </a:r>
            <a:endParaRPr dirty="0"/>
          </a:p>
        </p:txBody>
      </p:sp>
      <p:sp>
        <p:nvSpPr>
          <p:cNvPr id="129" name="Shape 129"/>
          <p:cNvSpPr txBox="1">
            <a:spLocks noGrp="1"/>
          </p:cNvSpPr>
          <p:nvPr>
            <p:ph type="body" idx="1"/>
          </p:nvPr>
        </p:nvSpPr>
        <p:spPr>
          <a:xfrm>
            <a:off x="76200" y="1371600"/>
            <a:ext cx="8991600" cy="5029199"/>
          </a:xfrm>
          <a:prstGeom prst="rect">
            <a:avLst/>
          </a:prstGeom>
        </p:spPr>
        <p:txBody>
          <a:bodyPr lIns="91425" tIns="91425" rIns="91425" bIns="91425" anchor="t" anchorCtr="0">
            <a:noAutofit/>
          </a:bodyPr>
          <a:lstStyle/>
          <a:p>
            <a:pPr lvl="0">
              <a:spcBef>
                <a:spcPts val="0"/>
              </a:spcBef>
              <a:buNone/>
            </a:pPr>
            <a:r>
              <a:rPr lang="en-US" sz="2000" b="1" u="sng" dirty="0" smtClean="0"/>
              <a:t>Now let’s set up a quick program to receive these messages:</a:t>
            </a:r>
          </a:p>
          <a:p>
            <a:pPr lvl="0">
              <a:spcBef>
                <a:spcPts val="0"/>
              </a:spcBef>
              <a:buNone/>
            </a:pPr>
            <a:endParaRPr lang="en-US" sz="2000" b="1" u="sng" dirty="0"/>
          </a:p>
          <a:p>
            <a:pPr lvl="0">
              <a:spcBef>
                <a:spcPts val="0"/>
              </a:spcBef>
              <a:buNone/>
            </a:pPr>
            <a:r>
              <a:rPr lang="en-US" sz="2000" b="1" dirty="0" smtClean="0"/>
              <a:t>Most of the code is going to be the same to connect, so:</a:t>
            </a:r>
          </a:p>
          <a:p>
            <a:pPr lvl="0">
              <a:spcBef>
                <a:spcPts val="0"/>
              </a:spcBef>
              <a:buNone/>
            </a:pPr>
            <a:r>
              <a:rPr lang="en-US" sz="2000" dirty="0"/>
              <a:t>import </a:t>
            </a:r>
            <a:r>
              <a:rPr lang="en-US" sz="2000" dirty="0" err="1"/>
              <a:t>pika</a:t>
            </a:r>
            <a:endParaRPr lang="en-US" sz="2000" dirty="0"/>
          </a:p>
          <a:p>
            <a:pPr lvl="0">
              <a:spcBef>
                <a:spcPts val="0"/>
              </a:spcBef>
              <a:buNone/>
            </a:pPr>
            <a:endParaRPr lang="en-US" sz="2000" dirty="0"/>
          </a:p>
          <a:p>
            <a:pPr lvl="0">
              <a:spcBef>
                <a:spcPts val="0"/>
              </a:spcBef>
              <a:buNone/>
            </a:pPr>
            <a:r>
              <a:rPr lang="en-US" sz="2000" dirty="0"/>
              <a:t>connection = </a:t>
            </a:r>
            <a:r>
              <a:rPr lang="en-US" sz="2000" dirty="0" err="1"/>
              <a:t>pika.BlockingConnection</a:t>
            </a:r>
            <a:r>
              <a:rPr lang="en-US" sz="2000" dirty="0"/>
              <a:t>(</a:t>
            </a:r>
            <a:r>
              <a:rPr lang="en-US" sz="2000" dirty="0" err="1"/>
              <a:t>pika.ConnectionParameters</a:t>
            </a:r>
            <a:r>
              <a:rPr lang="en-US" sz="2000" dirty="0"/>
              <a:t>(</a:t>
            </a:r>
          </a:p>
          <a:p>
            <a:pPr lvl="0">
              <a:spcBef>
                <a:spcPts val="0"/>
              </a:spcBef>
              <a:buNone/>
            </a:pPr>
            <a:r>
              <a:rPr lang="en-US" sz="2000" dirty="0"/>
              <a:t>               '</a:t>
            </a:r>
            <a:r>
              <a:rPr lang="en-US" sz="2000" dirty="0" err="1"/>
              <a:t>localhost</a:t>
            </a:r>
            <a:r>
              <a:rPr lang="en-US" sz="2000" dirty="0"/>
              <a:t>'))</a:t>
            </a:r>
          </a:p>
          <a:p>
            <a:pPr lvl="0">
              <a:spcBef>
                <a:spcPts val="0"/>
              </a:spcBef>
              <a:buNone/>
            </a:pPr>
            <a:r>
              <a:rPr lang="en-US" sz="2000" dirty="0"/>
              <a:t>channel = </a:t>
            </a:r>
            <a:r>
              <a:rPr lang="en-US" sz="2000" dirty="0" err="1"/>
              <a:t>connection.channel</a:t>
            </a:r>
            <a:r>
              <a:rPr lang="en-US" sz="2000" dirty="0"/>
              <a:t>()</a:t>
            </a:r>
          </a:p>
          <a:p>
            <a:pPr lvl="0">
              <a:spcBef>
                <a:spcPts val="0"/>
              </a:spcBef>
              <a:buNone/>
            </a:pPr>
            <a:r>
              <a:rPr lang="en-US" sz="2000" dirty="0" err="1"/>
              <a:t>channel.queue_declare</a:t>
            </a:r>
            <a:r>
              <a:rPr lang="en-US" sz="2000" dirty="0"/>
              <a:t>(queue='mailbox'</a:t>
            </a:r>
            <a:r>
              <a:rPr lang="en-US" sz="2000" dirty="0" smtClean="0"/>
              <a:t>)</a:t>
            </a:r>
          </a:p>
          <a:p>
            <a:pPr lvl="0">
              <a:spcBef>
                <a:spcPts val="0"/>
              </a:spcBef>
              <a:buNone/>
            </a:pPr>
            <a:endParaRPr lang="en-US" sz="2000" dirty="0"/>
          </a:p>
          <a:p>
            <a:pPr>
              <a:spcBef>
                <a:spcPts val="0"/>
              </a:spcBef>
            </a:pPr>
            <a:r>
              <a:rPr lang="en-US" sz="2000" b="1" dirty="0" smtClean="0"/>
              <a:t>Now- with the </a:t>
            </a:r>
            <a:r>
              <a:rPr lang="en-US" sz="2000" b="1" dirty="0" err="1" smtClean="0"/>
              <a:t>queue_declare</a:t>
            </a:r>
            <a:r>
              <a:rPr lang="en-US" sz="2000" b="1" dirty="0" smtClean="0"/>
              <a:t> here you are NOT creating a NEW queue this time but making sure that it exists.</a:t>
            </a:r>
          </a:p>
          <a:p>
            <a:pPr marL="177800" indent="0">
              <a:spcBef>
                <a:spcPts val="0"/>
              </a:spcBef>
              <a:buNone/>
            </a:pPr>
            <a:endParaRPr lang="en-US" sz="2000" b="1" dirty="0" smtClean="0"/>
          </a:p>
          <a:p>
            <a:pPr lvl="0">
              <a:spcBef>
                <a:spcPts val="0"/>
              </a:spcBef>
              <a:buNone/>
            </a:pPr>
            <a:endParaRPr lang="en-US" sz="2000" b="1" dirty="0"/>
          </a:p>
          <a:p>
            <a:pPr lvl="0">
              <a:spcBef>
                <a:spcPts val="0"/>
              </a:spcBef>
              <a:buNone/>
            </a:pPr>
            <a:endParaRPr sz="2000" dirty="0"/>
          </a:p>
        </p:txBody>
      </p:sp>
    </p:spTree>
    <p:extLst>
      <p:ext uri="{BB962C8B-B14F-4D97-AF65-F5344CB8AC3E}">
        <p14:creationId xmlns:p14="http://schemas.microsoft.com/office/powerpoint/2010/main" val="155480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76200" y="152400"/>
            <a:ext cx="8991600" cy="671400"/>
          </a:xfrm>
          <a:prstGeom prst="rect">
            <a:avLst/>
          </a:prstGeom>
        </p:spPr>
        <p:txBody>
          <a:bodyPr lIns="91425" tIns="91425" rIns="91425" bIns="91425" anchor="ctr" anchorCtr="0">
            <a:noAutofit/>
          </a:bodyPr>
          <a:lstStyle/>
          <a:p>
            <a:pPr lvl="0">
              <a:spcBef>
                <a:spcPts val="0"/>
              </a:spcBef>
              <a:buNone/>
            </a:pPr>
            <a:r>
              <a:rPr lang="en-US" dirty="0" smtClean="0"/>
              <a:t>Practical</a:t>
            </a:r>
            <a:endParaRPr dirty="0"/>
          </a:p>
        </p:txBody>
      </p:sp>
      <p:sp>
        <p:nvSpPr>
          <p:cNvPr id="129" name="Shape 129"/>
          <p:cNvSpPr txBox="1">
            <a:spLocks noGrp="1"/>
          </p:cNvSpPr>
          <p:nvPr>
            <p:ph type="body" idx="1"/>
          </p:nvPr>
        </p:nvSpPr>
        <p:spPr>
          <a:xfrm>
            <a:off x="76200" y="1371600"/>
            <a:ext cx="8991600" cy="5029199"/>
          </a:xfrm>
          <a:prstGeom prst="rect">
            <a:avLst/>
          </a:prstGeom>
        </p:spPr>
        <p:txBody>
          <a:bodyPr lIns="91425" tIns="91425" rIns="91425" bIns="91425" anchor="t" anchorCtr="0">
            <a:noAutofit/>
          </a:bodyPr>
          <a:lstStyle/>
          <a:p>
            <a:pPr lvl="0">
              <a:spcBef>
                <a:spcPts val="0"/>
              </a:spcBef>
              <a:buNone/>
            </a:pPr>
            <a:r>
              <a:rPr lang="en-US" sz="2000" b="1" u="sng" dirty="0" smtClean="0"/>
              <a:t>As a quick side note:</a:t>
            </a:r>
          </a:p>
          <a:p>
            <a:pPr lvl="0">
              <a:spcBef>
                <a:spcPts val="0"/>
              </a:spcBef>
              <a:buNone/>
            </a:pPr>
            <a:endParaRPr lang="en-US" sz="2000" b="1" u="sng" dirty="0"/>
          </a:p>
          <a:p>
            <a:pPr lvl="0">
              <a:spcBef>
                <a:spcPts val="0"/>
              </a:spcBef>
              <a:buNone/>
            </a:pPr>
            <a:r>
              <a:rPr lang="en-US" sz="2000" b="1" dirty="0" smtClean="0"/>
              <a:t>How many queues do I have? </a:t>
            </a:r>
          </a:p>
          <a:p>
            <a:pPr lvl="0">
              <a:spcBef>
                <a:spcPts val="0"/>
              </a:spcBef>
              <a:buNone/>
            </a:pPr>
            <a:endParaRPr lang="en-US" sz="2000" b="1" dirty="0"/>
          </a:p>
          <a:p>
            <a:pPr>
              <a:spcBef>
                <a:spcPts val="0"/>
              </a:spcBef>
            </a:pPr>
            <a:r>
              <a:rPr lang="en-US" sz="2000" b="1" dirty="0" smtClean="0"/>
              <a:t>You can answer that question on the command line by utilizing this on the command line. This will show you how many </a:t>
            </a:r>
            <a:r>
              <a:rPr lang="en-US" sz="2000" b="1" dirty="0" err="1" smtClean="0"/>
              <a:t>rabbitMQ</a:t>
            </a:r>
            <a:r>
              <a:rPr lang="en-US" sz="2000" b="1" dirty="0" smtClean="0"/>
              <a:t> queues you currently have active.</a:t>
            </a:r>
            <a:endParaRPr lang="en-US" sz="2000" b="1" dirty="0"/>
          </a:p>
          <a:p>
            <a:pPr lvl="0">
              <a:spcBef>
                <a:spcPts val="0"/>
              </a:spcBef>
              <a:buNone/>
            </a:pPr>
            <a:endParaRPr lang="en-US" sz="2000" dirty="0" smtClean="0"/>
          </a:p>
          <a:p>
            <a:pPr lvl="0">
              <a:spcBef>
                <a:spcPts val="0"/>
              </a:spcBef>
              <a:buNone/>
            </a:pPr>
            <a:r>
              <a:rPr lang="en-US" sz="2000" b="1" dirty="0" err="1" smtClean="0">
                <a:solidFill>
                  <a:srgbClr val="008000"/>
                </a:solidFill>
              </a:rPr>
              <a:t>sudo</a:t>
            </a:r>
            <a:r>
              <a:rPr lang="en-US" sz="2000" b="1" dirty="0" smtClean="0">
                <a:solidFill>
                  <a:srgbClr val="008000"/>
                </a:solidFill>
              </a:rPr>
              <a:t> </a:t>
            </a:r>
            <a:r>
              <a:rPr lang="en-US" sz="2000" b="1" dirty="0" err="1">
                <a:solidFill>
                  <a:srgbClr val="008000"/>
                </a:solidFill>
              </a:rPr>
              <a:t>rabbitmqctl</a:t>
            </a:r>
            <a:r>
              <a:rPr lang="en-US" sz="2000" b="1" dirty="0">
                <a:solidFill>
                  <a:srgbClr val="008000"/>
                </a:solidFill>
              </a:rPr>
              <a:t> </a:t>
            </a:r>
            <a:r>
              <a:rPr lang="en-US" sz="2000" b="1" dirty="0" err="1">
                <a:solidFill>
                  <a:srgbClr val="008000"/>
                </a:solidFill>
              </a:rPr>
              <a:t>list_queues</a:t>
            </a:r>
            <a:endParaRPr lang="en-US" sz="2000" b="1" dirty="0" smtClean="0">
              <a:solidFill>
                <a:srgbClr val="008000"/>
              </a:solidFill>
            </a:endParaRPr>
          </a:p>
          <a:p>
            <a:pPr marL="177800" indent="0">
              <a:spcBef>
                <a:spcPts val="0"/>
              </a:spcBef>
              <a:buNone/>
            </a:pPr>
            <a:endParaRPr lang="en-US" sz="2000" b="1" dirty="0" smtClean="0"/>
          </a:p>
          <a:p>
            <a:pPr marL="177800" indent="0">
              <a:spcBef>
                <a:spcPts val="0"/>
              </a:spcBef>
              <a:buNone/>
            </a:pPr>
            <a:endParaRPr lang="en-US" sz="2000" b="1" dirty="0" smtClean="0"/>
          </a:p>
          <a:p>
            <a:pPr lvl="0">
              <a:spcBef>
                <a:spcPts val="0"/>
              </a:spcBef>
              <a:buNone/>
            </a:pPr>
            <a:endParaRPr lang="en-US" sz="2000" b="1" dirty="0"/>
          </a:p>
          <a:p>
            <a:pPr lvl="0">
              <a:spcBef>
                <a:spcPts val="0"/>
              </a:spcBef>
              <a:buNone/>
            </a:pPr>
            <a:endParaRPr sz="2000" dirty="0"/>
          </a:p>
        </p:txBody>
      </p:sp>
    </p:spTree>
    <p:extLst>
      <p:ext uri="{BB962C8B-B14F-4D97-AF65-F5344CB8AC3E}">
        <p14:creationId xmlns:p14="http://schemas.microsoft.com/office/powerpoint/2010/main" val="3651787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76200" y="152400"/>
            <a:ext cx="8991600" cy="671400"/>
          </a:xfrm>
          <a:prstGeom prst="rect">
            <a:avLst/>
          </a:prstGeom>
        </p:spPr>
        <p:txBody>
          <a:bodyPr lIns="91425" tIns="91425" rIns="91425" bIns="91425" anchor="ctr" anchorCtr="0">
            <a:noAutofit/>
          </a:bodyPr>
          <a:lstStyle/>
          <a:p>
            <a:pPr lvl="0">
              <a:spcBef>
                <a:spcPts val="0"/>
              </a:spcBef>
              <a:buNone/>
            </a:pPr>
            <a:r>
              <a:rPr lang="en-US" dirty="0" smtClean="0"/>
              <a:t>Practical- </a:t>
            </a:r>
            <a:r>
              <a:rPr lang="en-US" dirty="0" err="1" smtClean="0"/>
              <a:t>receive.py</a:t>
            </a:r>
            <a:endParaRPr dirty="0"/>
          </a:p>
        </p:txBody>
      </p:sp>
      <p:sp>
        <p:nvSpPr>
          <p:cNvPr id="129" name="Shape 129"/>
          <p:cNvSpPr txBox="1">
            <a:spLocks noGrp="1"/>
          </p:cNvSpPr>
          <p:nvPr>
            <p:ph type="body" idx="1"/>
          </p:nvPr>
        </p:nvSpPr>
        <p:spPr>
          <a:xfrm>
            <a:off x="76200" y="1371600"/>
            <a:ext cx="8991600" cy="5029199"/>
          </a:xfrm>
          <a:prstGeom prst="rect">
            <a:avLst/>
          </a:prstGeom>
        </p:spPr>
        <p:txBody>
          <a:bodyPr lIns="91425" tIns="91425" rIns="91425" bIns="91425" anchor="t" anchorCtr="0">
            <a:noAutofit/>
          </a:bodyPr>
          <a:lstStyle/>
          <a:p>
            <a:pPr lvl="0">
              <a:spcBef>
                <a:spcPts val="0"/>
              </a:spcBef>
              <a:buNone/>
            </a:pPr>
            <a:r>
              <a:rPr lang="en-US" sz="2000" dirty="0" smtClean="0">
                <a:solidFill>
                  <a:schemeClr val="tx1"/>
                </a:solidFill>
              </a:rPr>
              <a:t>Receiving messages from the queue is slightly more complex. We need to subscribe a CALLBACK function to the queue that is called by PIKA. </a:t>
            </a:r>
            <a:br>
              <a:rPr lang="en-US" sz="2000" dirty="0" smtClean="0">
                <a:solidFill>
                  <a:schemeClr val="tx1"/>
                </a:solidFill>
              </a:rPr>
            </a:br>
            <a:r>
              <a:rPr lang="en-US" sz="2000" dirty="0" smtClean="0">
                <a:solidFill>
                  <a:schemeClr val="tx1"/>
                </a:solidFill>
              </a:rPr>
              <a:t/>
            </a:r>
            <a:br>
              <a:rPr lang="en-US" sz="2000" dirty="0" smtClean="0">
                <a:solidFill>
                  <a:schemeClr val="tx1"/>
                </a:solidFill>
              </a:rPr>
            </a:br>
            <a:r>
              <a:rPr lang="en-US" sz="2000" dirty="0" smtClean="0">
                <a:solidFill>
                  <a:schemeClr val="tx1"/>
                </a:solidFill>
              </a:rPr>
              <a:t>For now let’s just have the results printed to </a:t>
            </a:r>
            <a:r>
              <a:rPr lang="en-US" sz="2000" dirty="0" err="1" smtClean="0">
                <a:solidFill>
                  <a:schemeClr val="tx1"/>
                </a:solidFill>
              </a:rPr>
              <a:t>stdout</a:t>
            </a:r>
            <a:r>
              <a:rPr lang="en-US" sz="2000" dirty="0" smtClean="0">
                <a:solidFill>
                  <a:schemeClr val="tx1"/>
                </a:solidFill>
              </a:rPr>
              <a:t>:</a:t>
            </a:r>
            <a:br>
              <a:rPr lang="en-US" sz="2000" dirty="0" smtClean="0">
                <a:solidFill>
                  <a:schemeClr val="tx1"/>
                </a:solidFill>
              </a:rPr>
            </a:br>
            <a:endParaRPr lang="en-US" sz="2000" dirty="0" smtClean="0">
              <a:solidFill>
                <a:schemeClr val="tx1"/>
              </a:solidFill>
            </a:endParaRPr>
          </a:p>
          <a:p>
            <a:pPr marL="177800" indent="0">
              <a:spcBef>
                <a:spcPts val="0"/>
              </a:spcBef>
              <a:buNone/>
            </a:pPr>
            <a:endParaRPr lang="en-US" sz="2000" b="1" dirty="0" smtClean="0"/>
          </a:p>
          <a:p>
            <a:pPr marL="177800" indent="0">
              <a:spcBef>
                <a:spcPts val="0"/>
              </a:spcBef>
              <a:buNone/>
            </a:pPr>
            <a:r>
              <a:rPr lang="en-US" sz="2000" b="1" dirty="0" err="1"/>
              <a:t>def</a:t>
            </a:r>
            <a:r>
              <a:rPr lang="en-US" sz="2000" b="1" dirty="0"/>
              <a:t> callback(</a:t>
            </a:r>
            <a:r>
              <a:rPr lang="en-US" sz="2000" b="1" dirty="0" err="1"/>
              <a:t>ch</a:t>
            </a:r>
            <a:r>
              <a:rPr lang="en-US" sz="2000" b="1" dirty="0"/>
              <a:t>, method, properties, body):</a:t>
            </a:r>
          </a:p>
          <a:p>
            <a:pPr marL="177800" indent="0">
              <a:spcBef>
                <a:spcPts val="0"/>
              </a:spcBef>
              <a:buNone/>
            </a:pPr>
            <a:r>
              <a:rPr lang="en-US" sz="2000" b="1" dirty="0"/>
              <a:t>    print(" [x] Received %r" % body)</a:t>
            </a:r>
            <a:endParaRPr lang="en-US" sz="2000" b="1" dirty="0" smtClean="0"/>
          </a:p>
          <a:p>
            <a:pPr lvl="0">
              <a:spcBef>
                <a:spcPts val="0"/>
              </a:spcBef>
              <a:buNone/>
            </a:pPr>
            <a:endParaRPr lang="en-US" sz="2000" b="1" dirty="0"/>
          </a:p>
          <a:p>
            <a:pPr lvl="0">
              <a:spcBef>
                <a:spcPts val="0"/>
              </a:spcBef>
              <a:buNone/>
            </a:pPr>
            <a:r>
              <a:rPr lang="en-US" sz="2000" dirty="0" smtClean="0"/>
              <a:t>And now we need to let </a:t>
            </a:r>
            <a:r>
              <a:rPr lang="en-US" sz="2000" dirty="0" err="1" smtClean="0"/>
              <a:t>RabbitMQ</a:t>
            </a:r>
            <a:r>
              <a:rPr lang="en-US" sz="2000" dirty="0" smtClean="0"/>
              <a:t> know which particular functions should receive messages from the queue: </a:t>
            </a:r>
          </a:p>
          <a:p>
            <a:pPr lvl="0">
              <a:spcBef>
                <a:spcPts val="0"/>
              </a:spcBef>
              <a:buNone/>
            </a:pPr>
            <a:endParaRPr lang="en-US" sz="2000" dirty="0"/>
          </a:p>
          <a:p>
            <a:pPr lvl="0">
              <a:spcBef>
                <a:spcPts val="0"/>
              </a:spcBef>
              <a:buNone/>
            </a:pPr>
            <a:r>
              <a:rPr lang="it-IT" sz="2000" b="1" dirty="0" err="1"/>
              <a:t>channel.basic_consume</a:t>
            </a:r>
            <a:r>
              <a:rPr lang="it-IT" sz="2000" b="1" dirty="0"/>
              <a:t>(</a:t>
            </a:r>
            <a:r>
              <a:rPr lang="it-IT" sz="2000" b="1" dirty="0" err="1"/>
              <a:t>callback</a:t>
            </a:r>
            <a:r>
              <a:rPr lang="it-IT" sz="2000" b="1" dirty="0"/>
              <a:t>,</a:t>
            </a:r>
          </a:p>
          <a:p>
            <a:pPr lvl="0">
              <a:spcBef>
                <a:spcPts val="0"/>
              </a:spcBef>
              <a:buNone/>
            </a:pPr>
            <a:r>
              <a:rPr lang="it-IT" sz="2000" b="1" dirty="0"/>
              <a:t>                      </a:t>
            </a:r>
            <a:r>
              <a:rPr lang="it-IT" sz="2000" b="1" dirty="0" err="1"/>
              <a:t>queue</a:t>
            </a:r>
            <a:r>
              <a:rPr lang="it-IT" sz="2000" b="1" dirty="0"/>
              <a:t>='hello',</a:t>
            </a:r>
          </a:p>
          <a:p>
            <a:pPr lvl="0">
              <a:spcBef>
                <a:spcPts val="0"/>
              </a:spcBef>
              <a:buNone/>
            </a:pPr>
            <a:r>
              <a:rPr lang="it-IT" sz="2000" b="1" dirty="0"/>
              <a:t>                      </a:t>
            </a:r>
            <a:r>
              <a:rPr lang="it-IT" sz="2000" b="1" dirty="0" err="1"/>
              <a:t>no_ack</a:t>
            </a:r>
            <a:r>
              <a:rPr lang="it-IT" sz="2000" b="1" dirty="0"/>
              <a:t>=True)</a:t>
            </a:r>
            <a:endParaRPr lang="en-US" sz="2000" b="1" dirty="0" smtClean="0"/>
          </a:p>
          <a:p>
            <a:pPr lvl="0">
              <a:spcBef>
                <a:spcPts val="0"/>
              </a:spcBef>
              <a:buNone/>
            </a:pPr>
            <a:endParaRPr sz="2000" dirty="0"/>
          </a:p>
        </p:txBody>
      </p:sp>
    </p:spTree>
    <p:extLst>
      <p:ext uri="{BB962C8B-B14F-4D97-AF65-F5344CB8AC3E}">
        <p14:creationId xmlns:p14="http://schemas.microsoft.com/office/powerpoint/2010/main" val="1666734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76200" y="149603"/>
            <a:ext cx="8991600" cy="677108"/>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3800" b="0" i="0" u="none" strike="noStrike" cap="none">
                <a:solidFill>
                  <a:schemeClr val="lt1"/>
                </a:solidFill>
                <a:latin typeface="Arial"/>
                <a:ea typeface="Arial"/>
                <a:cs typeface="Arial"/>
                <a:sym typeface="Arial"/>
              </a:rPr>
              <a:t>About DI</a:t>
            </a:r>
          </a:p>
        </p:txBody>
      </p:sp>
      <p:sp>
        <p:nvSpPr>
          <p:cNvPr id="64" name="Shape 64"/>
          <p:cNvSpPr txBox="1">
            <a:spLocks noGrp="1"/>
          </p:cNvSpPr>
          <p:nvPr>
            <p:ph type="body" idx="1"/>
          </p:nvPr>
        </p:nvSpPr>
        <p:spPr>
          <a:xfrm>
            <a:off x="76200" y="1371600"/>
            <a:ext cx="8991600" cy="5029199"/>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100000"/>
              <a:buFont typeface="Noto Symbol"/>
              <a:buChar char="•"/>
            </a:pPr>
            <a:r>
              <a:rPr lang="en-US" sz="2700" b="0" i="0" u="none" strike="noStrike" cap="none">
                <a:solidFill>
                  <a:schemeClr val="dk1"/>
                </a:solidFill>
                <a:latin typeface="Arial"/>
                <a:ea typeface="Arial"/>
                <a:cs typeface="Arial"/>
                <a:sym typeface="Arial"/>
              </a:rPr>
              <a:t>Founded in 2003; headquartered in Boulder, Colorado</a:t>
            </a:r>
          </a:p>
          <a:p>
            <a:pPr marL="342900" marR="0" lvl="0" indent="-342900" algn="l" rtl="0">
              <a:spcBef>
                <a:spcPts val="1500"/>
              </a:spcBef>
              <a:spcAft>
                <a:spcPts val="0"/>
              </a:spcAft>
              <a:buClr>
                <a:schemeClr val="accent1"/>
              </a:buClr>
              <a:buSzPct val="100000"/>
              <a:buFont typeface="Noto Symbol"/>
              <a:buChar char="•"/>
            </a:pPr>
            <a:r>
              <a:rPr lang="en-US" sz="2700" b="0" i="0" u="none" strike="noStrike" cap="none">
                <a:solidFill>
                  <a:schemeClr val="dk1"/>
                </a:solidFill>
                <a:latin typeface="Arial"/>
                <a:ea typeface="Arial"/>
                <a:cs typeface="Arial"/>
                <a:sym typeface="Arial"/>
              </a:rPr>
              <a:t>Founder and CEO, Kelby Zorgdrager, has 20 years’ experience in Technical Learning and Development</a:t>
            </a:r>
          </a:p>
          <a:p>
            <a:pPr marL="342900" marR="0" lvl="0" indent="-342900" algn="l" rtl="0">
              <a:spcBef>
                <a:spcPts val="1500"/>
              </a:spcBef>
              <a:spcAft>
                <a:spcPts val="0"/>
              </a:spcAft>
              <a:buClr>
                <a:schemeClr val="accent1"/>
              </a:buClr>
              <a:buSzPct val="100000"/>
              <a:buFont typeface="Noto Symbol"/>
              <a:buChar char="•"/>
            </a:pPr>
            <a:r>
              <a:rPr lang="en-US" sz="2700" b="0" i="0" u="none" strike="noStrike" cap="none">
                <a:solidFill>
                  <a:schemeClr val="dk1"/>
                </a:solidFill>
                <a:latin typeface="Arial"/>
                <a:ea typeface="Arial"/>
                <a:cs typeface="Arial"/>
                <a:sym typeface="Arial"/>
              </a:rPr>
              <a:t>More than 40,000 developers trained in 30 countries since 2003</a:t>
            </a:r>
          </a:p>
          <a:p>
            <a:pPr marL="342900" marR="0" lvl="0" indent="-342900" algn="l" rtl="0">
              <a:spcBef>
                <a:spcPts val="1500"/>
              </a:spcBef>
              <a:spcAft>
                <a:spcPts val="0"/>
              </a:spcAft>
              <a:buClr>
                <a:schemeClr val="accent1"/>
              </a:buClr>
              <a:buSzPct val="100000"/>
              <a:buFont typeface="Noto Symbol"/>
              <a:buChar char="•"/>
            </a:pPr>
            <a:r>
              <a:rPr lang="en-US" sz="2700" b="0" i="0" u="none" strike="noStrike" cap="none">
                <a:solidFill>
                  <a:schemeClr val="dk1"/>
                </a:solidFill>
                <a:latin typeface="Arial"/>
                <a:ea typeface="Arial"/>
                <a:cs typeface="Arial"/>
                <a:sym typeface="Arial"/>
              </a:rPr>
              <a:t>Managed and delivered learning solutions to more than 4,000 developers globally in 2014</a:t>
            </a:r>
          </a:p>
          <a:p>
            <a:pPr marL="342900" marR="0" lvl="0" indent="-342900" algn="l" rtl="0">
              <a:spcBef>
                <a:spcPts val="1500"/>
              </a:spcBef>
              <a:spcAft>
                <a:spcPts val="900"/>
              </a:spcAft>
              <a:buClr>
                <a:schemeClr val="accent1"/>
              </a:buClr>
              <a:buSzPct val="100000"/>
              <a:buFont typeface="Noto Symbol"/>
              <a:buChar char="•"/>
            </a:pPr>
            <a:r>
              <a:rPr lang="en-US" sz="2700" b="0" i="0" u="none" strike="noStrike" cap="none">
                <a:solidFill>
                  <a:schemeClr val="dk1"/>
                </a:solidFill>
                <a:latin typeface="Arial"/>
                <a:ea typeface="Arial"/>
                <a:cs typeface="Arial"/>
                <a:sym typeface="Arial"/>
              </a:rPr>
              <a:t>Over 200 different course offerings available in Open Source, Java development, web and mobile application development, cloud computing, and more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76200" y="152400"/>
            <a:ext cx="8991600" cy="671400"/>
          </a:xfrm>
          <a:prstGeom prst="rect">
            <a:avLst/>
          </a:prstGeom>
        </p:spPr>
        <p:txBody>
          <a:bodyPr lIns="91425" tIns="91425" rIns="91425" bIns="91425" anchor="ctr" anchorCtr="0">
            <a:noAutofit/>
          </a:bodyPr>
          <a:lstStyle/>
          <a:p>
            <a:pPr lvl="0">
              <a:spcBef>
                <a:spcPts val="0"/>
              </a:spcBef>
              <a:buNone/>
            </a:pPr>
            <a:r>
              <a:rPr lang="en-US" dirty="0" smtClean="0"/>
              <a:t>Practical- </a:t>
            </a:r>
            <a:r>
              <a:rPr lang="en-US" dirty="0" err="1" smtClean="0"/>
              <a:t>receive.py</a:t>
            </a:r>
            <a:endParaRPr dirty="0"/>
          </a:p>
        </p:txBody>
      </p:sp>
      <p:sp>
        <p:nvSpPr>
          <p:cNvPr id="129" name="Shape 129"/>
          <p:cNvSpPr txBox="1">
            <a:spLocks noGrp="1"/>
          </p:cNvSpPr>
          <p:nvPr>
            <p:ph type="body" idx="1"/>
          </p:nvPr>
        </p:nvSpPr>
        <p:spPr>
          <a:xfrm>
            <a:off x="76200" y="1371600"/>
            <a:ext cx="8991600" cy="5029199"/>
          </a:xfrm>
          <a:prstGeom prst="rect">
            <a:avLst/>
          </a:prstGeom>
        </p:spPr>
        <p:txBody>
          <a:bodyPr lIns="91425" tIns="91425" rIns="91425" bIns="91425" anchor="t" anchorCtr="0">
            <a:noAutofit/>
          </a:bodyPr>
          <a:lstStyle/>
          <a:p>
            <a:pPr lvl="0">
              <a:spcBef>
                <a:spcPts val="0"/>
              </a:spcBef>
              <a:buNone/>
            </a:pPr>
            <a:r>
              <a:rPr lang="en-US" sz="2000" dirty="0" smtClean="0">
                <a:solidFill>
                  <a:schemeClr val="tx1"/>
                </a:solidFill>
              </a:rPr>
              <a:t>Finally- in order to keep our </a:t>
            </a:r>
            <a:r>
              <a:rPr lang="en-US" sz="2000" dirty="0" err="1" smtClean="0">
                <a:solidFill>
                  <a:schemeClr val="tx1"/>
                </a:solidFill>
              </a:rPr>
              <a:t>receive.py</a:t>
            </a:r>
            <a:r>
              <a:rPr lang="en-US" sz="2000" dirty="0" smtClean="0">
                <a:solidFill>
                  <a:schemeClr val="tx1"/>
                </a:solidFill>
              </a:rPr>
              <a:t> script alive- let’s </a:t>
            </a:r>
            <a:r>
              <a:rPr lang="en-US" sz="2000" dirty="0" err="1" smtClean="0">
                <a:solidFill>
                  <a:schemeClr val="tx1"/>
                </a:solidFill>
              </a:rPr>
              <a:t>daemonize</a:t>
            </a:r>
            <a:r>
              <a:rPr lang="en-US" sz="2000" dirty="0" smtClean="0">
                <a:solidFill>
                  <a:schemeClr val="tx1"/>
                </a:solidFill>
              </a:rPr>
              <a:t> it with </a:t>
            </a:r>
            <a:r>
              <a:rPr lang="en-US" sz="2000" dirty="0">
                <a:solidFill>
                  <a:schemeClr val="tx1"/>
                </a:solidFill>
              </a:rPr>
              <a:t>a quick loop:</a:t>
            </a:r>
            <a:br>
              <a:rPr lang="en-US" sz="2000" dirty="0">
                <a:solidFill>
                  <a:schemeClr val="tx1"/>
                </a:solidFill>
              </a:rPr>
            </a:br>
            <a:r>
              <a:rPr lang="en-US" sz="2000" dirty="0">
                <a:solidFill>
                  <a:schemeClr val="tx1"/>
                </a:solidFill>
              </a:rPr>
              <a:t/>
            </a:r>
            <a:br>
              <a:rPr lang="en-US" sz="2000" dirty="0">
                <a:solidFill>
                  <a:schemeClr val="tx1"/>
                </a:solidFill>
              </a:rPr>
            </a:br>
            <a:endParaRPr lang="en-US" sz="2000" dirty="0" smtClean="0">
              <a:solidFill>
                <a:schemeClr val="tx1"/>
              </a:solidFill>
            </a:endParaRPr>
          </a:p>
          <a:p>
            <a:pPr lvl="0">
              <a:spcBef>
                <a:spcPts val="0"/>
              </a:spcBef>
              <a:buNone/>
            </a:pPr>
            <a:r>
              <a:rPr lang="en-US" sz="2000" b="1" dirty="0" smtClean="0">
                <a:solidFill>
                  <a:schemeClr val="tx1"/>
                </a:solidFill>
              </a:rPr>
              <a:t>print</a:t>
            </a:r>
            <a:r>
              <a:rPr lang="en-US" sz="2000" b="1" dirty="0">
                <a:solidFill>
                  <a:schemeClr val="tx1"/>
                </a:solidFill>
              </a:rPr>
              <a:t>(' [*] Waiting for messages. To exit press CTRL+C')</a:t>
            </a:r>
          </a:p>
          <a:p>
            <a:pPr lvl="0">
              <a:spcBef>
                <a:spcPts val="0"/>
              </a:spcBef>
              <a:buNone/>
            </a:pPr>
            <a:r>
              <a:rPr lang="en-US" sz="2000" b="1" dirty="0" err="1">
                <a:solidFill>
                  <a:schemeClr val="tx1"/>
                </a:solidFill>
              </a:rPr>
              <a:t>channel.start_consuming</a:t>
            </a:r>
            <a:r>
              <a:rPr lang="en-US" sz="2000" b="1" dirty="0">
                <a:solidFill>
                  <a:schemeClr val="tx1"/>
                </a:solidFill>
              </a:rPr>
              <a:t>(</a:t>
            </a:r>
            <a:r>
              <a:rPr lang="en-US" sz="2000" b="1" dirty="0" smtClean="0">
                <a:solidFill>
                  <a:schemeClr val="tx1"/>
                </a:solidFill>
              </a:rPr>
              <a:t>)</a:t>
            </a:r>
          </a:p>
          <a:p>
            <a:pPr lvl="0">
              <a:spcBef>
                <a:spcPts val="0"/>
              </a:spcBef>
              <a:buNone/>
            </a:pPr>
            <a:endParaRPr lang="en-US" sz="2000" dirty="0">
              <a:solidFill>
                <a:schemeClr val="tx1"/>
              </a:solidFill>
            </a:endParaRPr>
          </a:p>
          <a:p>
            <a:pPr lvl="0">
              <a:spcBef>
                <a:spcPts val="0"/>
              </a:spcBef>
              <a:buNone/>
            </a:pPr>
            <a:r>
              <a:rPr lang="en-US" sz="2000" dirty="0" smtClean="0">
                <a:solidFill>
                  <a:schemeClr val="tx1"/>
                </a:solidFill>
              </a:rPr>
              <a:t>Now give it a shot! Open two terminals. </a:t>
            </a:r>
          </a:p>
          <a:p>
            <a:pPr lvl="0">
              <a:spcBef>
                <a:spcPts val="0"/>
              </a:spcBef>
              <a:buNone/>
            </a:pPr>
            <a:r>
              <a:rPr lang="en-US" sz="2000" dirty="0" smtClean="0">
                <a:solidFill>
                  <a:schemeClr val="tx1"/>
                </a:solidFill>
              </a:rPr>
              <a:t>In one do </a:t>
            </a:r>
            <a:r>
              <a:rPr lang="en-US" sz="2000" b="1" dirty="0" smtClean="0">
                <a:solidFill>
                  <a:schemeClr val="tx1"/>
                </a:solidFill>
              </a:rPr>
              <a:t>python </a:t>
            </a:r>
            <a:r>
              <a:rPr lang="en-US" sz="2000" b="1" dirty="0" err="1" smtClean="0">
                <a:solidFill>
                  <a:schemeClr val="tx1"/>
                </a:solidFill>
              </a:rPr>
              <a:t>send.py</a:t>
            </a:r>
            <a:endParaRPr lang="en-US" sz="2000" b="1" dirty="0" smtClean="0">
              <a:solidFill>
                <a:schemeClr val="tx1"/>
              </a:solidFill>
            </a:endParaRPr>
          </a:p>
          <a:p>
            <a:pPr lvl="0">
              <a:spcBef>
                <a:spcPts val="0"/>
              </a:spcBef>
              <a:buNone/>
            </a:pPr>
            <a:r>
              <a:rPr lang="en-US" sz="2000" dirty="0" smtClean="0"/>
              <a:t>In the other one do </a:t>
            </a:r>
            <a:r>
              <a:rPr lang="en-US" sz="2000" b="1" dirty="0" smtClean="0"/>
              <a:t>python </a:t>
            </a:r>
            <a:r>
              <a:rPr lang="en-US" sz="2000" b="1" dirty="0" err="1" smtClean="0"/>
              <a:t>receive.py</a:t>
            </a:r>
            <a:endParaRPr lang="en-US" sz="2000" b="1" dirty="0" smtClean="0"/>
          </a:p>
          <a:p>
            <a:pPr lvl="0">
              <a:spcBef>
                <a:spcPts val="0"/>
              </a:spcBef>
              <a:buNone/>
            </a:pPr>
            <a:endParaRPr sz="2000" dirty="0"/>
          </a:p>
        </p:txBody>
      </p:sp>
    </p:spTree>
    <p:extLst>
      <p:ext uri="{BB962C8B-B14F-4D97-AF65-F5344CB8AC3E}">
        <p14:creationId xmlns:p14="http://schemas.microsoft.com/office/powerpoint/2010/main" val="504632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76200" y="152400"/>
            <a:ext cx="8991600" cy="671400"/>
          </a:xfrm>
          <a:prstGeom prst="rect">
            <a:avLst/>
          </a:prstGeom>
        </p:spPr>
        <p:txBody>
          <a:bodyPr lIns="91425" tIns="91425" rIns="91425" bIns="91425" anchor="ctr" anchorCtr="0">
            <a:noAutofit/>
          </a:bodyPr>
          <a:lstStyle/>
          <a:p>
            <a:pPr lvl="0">
              <a:spcBef>
                <a:spcPts val="0"/>
              </a:spcBef>
              <a:buNone/>
            </a:pPr>
            <a:r>
              <a:rPr lang="en-US" dirty="0" smtClean="0"/>
              <a:t>Practical- Workers!</a:t>
            </a:r>
            <a:endParaRPr dirty="0"/>
          </a:p>
        </p:txBody>
      </p:sp>
      <p:sp>
        <p:nvSpPr>
          <p:cNvPr id="129" name="Shape 129"/>
          <p:cNvSpPr txBox="1">
            <a:spLocks noGrp="1"/>
          </p:cNvSpPr>
          <p:nvPr>
            <p:ph type="body" idx="1"/>
          </p:nvPr>
        </p:nvSpPr>
        <p:spPr>
          <a:xfrm>
            <a:off x="76200" y="1371600"/>
            <a:ext cx="8991600" cy="5029199"/>
          </a:xfrm>
          <a:prstGeom prst="rect">
            <a:avLst/>
          </a:prstGeom>
        </p:spPr>
        <p:txBody>
          <a:bodyPr lIns="91425" tIns="91425" rIns="91425" bIns="91425" anchor="t" anchorCtr="0">
            <a:noAutofit/>
          </a:bodyPr>
          <a:lstStyle/>
          <a:p>
            <a:pPr lvl="0">
              <a:spcBef>
                <a:spcPts val="0"/>
              </a:spcBef>
              <a:buNone/>
            </a:pPr>
            <a:r>
              <a:rPr lang="en-US" sz="2000" dirty="0" smtClean="0">
                <a:solidFill>
                  <a:schemeClr val="tx1"/>
                </a:solidFill>
              </a:rPr>
              <a:t>Okay- so now we have a basic messaging system working. </a:t>
            </a:r>
            <a:br>
              <a:rPr lang="en-US" sz="2000" dirty="0" smtClean="0">
                <a:solidFill>
                  <a:schemeClr val="tx1"/>
                </a:solidFill>
              </a:rPr>
            </a:br>
            <a:r>
              <a:rPr lang="en-US" sz="2000" dirty="0" smtClean="0">
                <a:solidFill>
                  <a:schemeClr val="tx1"/>
                </a:solidFill>
              </a:rPr>
              <a:t>Now let’s assume that you have a very short http window open and we need to run and schedule multiple tasks (some of which are complex). </a:t>
            </a:r>
            <a:br>
              <a:rPr lang="en-US" sz="2000" dirty="0" smtClean="0">
                <a:solidFill>
                  <a:schemeClr val="tx1"/>
                </a:solidFill>
              </a:rPr>
            </a:br>
            <a:r>
              <a:rPr lang="en-US" sz="2000" dirty="0" smtClean="0">
                <a:solidFill>
                  <a:schemeClr val="tx1"/>
                </a:solidFill>
              </a:rPr>
              <a:t>The idea behind workers is that we encapsulate a task as a worker and send it to the queue. A worker process runnin</a:t>
            </a:r>
            <a:r>
              <a:rPr lang="en-US" sz="2000" dirty="0" smtClean="0">
                <a:solidFill>
                  <a:schemeClr val="tx1"/>
                </a:solidFill>
              </a:rPr>
              <a:t>g in the background will pop each of the tasks to execute the job.</a:t>
            </a:r>
          </a:p>
          <a:p>
            <a:pPr lvl="0">
              <a:spcBef>
                <a:spcPts val="0"/>
              </a:spcBef>
              <a:buNone/>
            </a:pPr>
            <a:endParaRPr lang="en-US" sz="2000" dirty="0">
              <a:solidFill>
                <a:schemeClr val="tx1"/>
              </a:solidFill>
            </a:endParaRPr>
          </a:p>
          <a:p>
            <a:pPr lvl="0">
              <a:spcBef>
                <a:spcPts val="0"/>
              </a:spcBef>
              <a:buNone/>
            </a:pPr>
            <a:r>
              <a:rPr lang="en-US" sz="2000" dirty="0" smtClean="0">
                <a:solidFill>
                  <a:schemeClr val="tx1"/>
                </a:solidFill>
              </a:rPr>
              <a:t>So now let’s explore worker management.</a:t>
            </a:r>
          </a:p>
          <a:p>
            <a:pPr lvl="0">
              <a:spcBef>
                <a:spcPts val="0"/>
              </a:spcBef>
              <a:buNone/>
            </a:pPr>
            <a:endParaRPr lang="en-US" sz="2000" dirty="0">
              <a:solidFill>
                <a:schemeClr val="tx1"/>
              </a:solidFill>
            </a:endParaRPr>
          </a:p>
          <a:p>
            <a:pPr lvl="0">
              <a:spcBef>
                <a:spcPts val="0"/>
              </a:spcBef>
              <a:buNone/>
            </a:pPr>
            <a:r>
              <a:rPr lang="en-US" sz="2000" dirty="0" smtClean="0">
                <a:solidFill>
                  <a:schemeClr val="tx1"/>
                </a:solidFill>
              </a:rPr>
              <a:t>Create a new file called </a:t>
            </a:r>
            <a:r>
              <a:rPr lang="en-US" sz="2000" dirty="0" err="1" smtClean="0">
                <a:solidFill>
                  <a:schemeClr val="tx1"/>
                </a:solidFill>
              </a:rPr>
              <a:t>new_task.py</a:t>
            </a:r>
            <a:r>
              <a:rPr lang="en-US" sz="2000" dirty="0" smtClean="0">
                <a:solidFill>
                  <a:schemeClr val="tx1"/>
                </a:solidFill>
              </a:rPr>
              <a:t> in your local directory</a:t>
            </a:r>
          </a:p>
          <a:p>
            <a:pPr lvl="0">
              <a:spcBef>
                <a:spcPts val="0"/>
              </a:spcBef>
              <a:buNone/>
            </a:pPr>
            <a:r>
              <a:rPr lang="en-US" sz="2000" dirty="0" smtClean="0">
                <a:solidFill>
                  <a:schemeClr val="tx1"/>
                </a:solidFill>
              </a:rPr>
              <a:t>We’re going to set up the tasks to sleep based on the number of ‘.’ in our messages so…</a:t>
            </a:r>
            <a:endParaRPr lang="en-US" sz="2000" dirty="0">
              <a:solidFill>
                <a:schemeClr val="tx1"/>
              </a:solidFill>
            </a:endParaRPr>
          </a:p>
        </p:txBody>
      </p:sp>
      <p:pic>
        <p:nvPicPr>
          <p:cNvPr id="2" name="Picture 1"/>
          <p:cNvPicPr>
            <a:picLocks noChangeAspect="1"/>
          </p:cNvPicPr>
          <p:nvPr/>
        </p:nvPicPr>
        <p:blipFill>
          <a:blip r:embed="rId3"/>
          <a:stretch>
            <a:fillRect/>
          </a:stretch>
        </p:blipFill>
        <p:spPr>
          <a:xfrm>
            <a:off x="2463800" y="4991099"/>
            <a:ext cx="4216400" cy="1409700"/>
          </a:xfrm>
          <a:prstGeom prst="rect">
            <a:avLst/>
          </a:prstGeom>
        </p:spPr>
      </p:pic>
    </p:spTree>
    <p:extLst>
      <p:ext uri="{BB962C8B-B14F-4D97-AF65-F5344CB8AC3E}">
        <p14:creationId xmlns:p14="http://schemas.microsoft.com/office/powerpoint/2010/main" val="1798726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76200" y="152400"/>
            <a:ext cx="8991600" cy="671400"/>
          </a:xfrm>
          <a:prstGeom prst="rect">
            <a:avLst/>
          </a:prstGeom>
        </p:spPr>
        <p:txBody>
          <a:bodyPr lIns="91425" tIns="91425" rIns="91425" bIns="91425" anchor="ctr" anchorCtr="0">
            <a:noAutofit/>
          </a:bodyPr>
          <a:lstStyle/>
          <a:p>
            <a:pPr lvl="0">
              <a:spcBef>
                <a:spcPts val="0"/>
              </a:spcBef>
              <a:buNone/>
            </a:pPr>
            <a:r>
              <a:rPr lang="en-US" dirty="0" smtClean="0"/>
              <a:t>Practical- Workers!</a:t>
            </a:r>
            <a:endParaRPr dirty="0"/>
          </a:p>
        </p:txBody>
      </p:sp>
      <p:sp>
        <p:nvSpPr>
          <p:cNvPr id="129" name="Shape 129"/>
          <p:cNvSpPr txBox="1">
            <a:spLocks noGrp="1"/>
          </p:cNvSpPr>
          <p:nvPr>
            <p:ph type="body" idx="1"/>
          </p:nvPr>
        </p:nvSpPr>
        <p:spPr>
          <a:xfrm>
            <a:off x="76200" y="1371600"/>
            <a:ext cx="8991600" cy="5029199"/>
          </a:xfrm>
          <a:prstGeom prst="rect">
            <a:avLst/>
          </a:prstGeom>
        </p:spPr>
        <p:txBody>
          <a:bodyPr lIns="91425" tIns="91425" rIns="91425" bIns="91425" anchor="t" anchorCtr="0">
            <a:noAutofit/>
          </a:bodyPr>
          <a:lstStyle/>
          <a:p>
            <a:pPr lvl="0">
              <a:spcBef>
                <a:spcPts val="0"/>
              </a:spcBef>
              <a:buNone/>
            </a:pPr>
            <a:r>
              <a:rPr lang="en-US" sz="2000" dirty="0" smtClean="0">
                <a:solidFill>
                  <a:schemeClr val="tx1"/>
                </a:solidFill>
              </a:rPr>
              <a:t>#</a:t>
            </a:r>
            <a:r>
              <a:rPr lang="en-US" sz="2000" dirty="0" err="1" smtClean="0">
                <a:solidFill>
                  <a:schemeClr val="tx1"/>
                </a:solidFill>
              </a:rPr>
              <a:t>new_task.py</a:t>
            </a:r>
            <a:endParaRPr lang="en-US" sz="2000" dirty="0" smtClean="0">
              <a:solidFill>
                <a:schemeClr val="tx1"/>
              </a:solidFill>
            </a:endParaRPr>
          </a:p>
          <a:p>
            <a:pPr lvl="0">
              <a:spcBef>
                <a:spcPts val="0"/>
              </a:spcBef>
              <a:buNone/>
            </a:pPr>
            <a:endParaRPr lang="en-US" sz="2000" dirty="0">
              <a:solidFill>
                <a:schemeClr val="tx1"/>
              </a:solidFill>
            </a:endParaRPr>
          </a:p>
          <a:p>
            <a:pPr lvl="0">
              <a:spcBef>
                <a:spcPts val="0"/>
              </a:spcBef>
              <a:buNone/>
            </a:pPr>
            <a:r>
              <a:rPr lang="en-US" sz="2000" dirty="0" smtClean="0">
                <a:solidFill>
                  <a:schemeClr val="tx1"/>
                </a:solidFill>
              </a:rPr>
              <a:t>import </a:t>
            </a:r>
            <a:r>
              <a:rPr lang="en-US" sz="2000" dirty="0">
                <a:solidFill>
                  <a:schemeClr val="tx1"/>
                </a:solidFill>
              </a:rPr>
              <a:t>sys</a:t>
            </a:r>
          </a:p>
          <a:p>
            <a:pPr lvl="0">
              <a:spcBef>
                <a:spcPts val="0"/>
              </a:spcBef>
              <a:buNone/>
            </a:pPr>
            <a:endParaRPr lang="en-US" sz="2000" dirty="0">
              <a:solidFill>
                <a:schemeClr val="tx1"/>
              </a:solidFill>
            </a:endParaRPr>
          </a:p>
          <a:p>
            <a:pPr lvl="0">
              <a:spcBef>
                <a:spcPts val="0"/>
              </a:spcBef>
              <a:buNone/>
            </a:pPr>
            <a:r>
              <a:rPr lang="en-US" sz="2000" dirty="0">
                <a:solidFill>
                  <a:schemeClr val="tx1"/>
                </a:solidFill>
              </a:rPr>
              <a:t>message = ' '.join(</a:t>
            </a:r>
            <a:r>
              <a:rPr lang="en-US" sz="2000" dirty="0" err="1">
                <a:solidFill>
                  <a:schemeClr val="tx1"/>
                </a:solidFill>
              </a:rPr>
              <a:t>sys.argv</a:t>
            </a:r>
            <a:r>
              <a:rPr lang="en-US" sz="2000" dirty="0">
                <a:solidFill>
                  <a:schemeClr val="tx1"/>
                </a:solidFill>
              </a:rPr>
              <a:t>[1:]) or "Hello World!"</a:t>
            </a:r>
          </a:p>
          <a:p>
            <a:pPr lvl="0">
              <a:spcBef>
                <a:spcPts val="0"/>
              </a:spcBef>
              <a:buNone/>
            </a:pPr>
            <a:r>
              <a:rPr lang="en-US" sz="2000" dirty="0" err="1">
                <a:solidFill>
                  <a:schemeClr val="tx1"/>
                </a:solidFill>
              </a:rPr>
              <a:t>channel.basic_publish</a:t>
            </a:r>
            <a:r>
              <a:rPr lang="en-US" sz="2000" dirty="0">
                <a:solidFill>
                  <a:schemeClr val="tx1"/>
                </a:solidFill>
              </a:rPr>
              <a:t>(exchange='',</a:t>
            </a:r>
          </a:p>
          <a:p>
            <a:pPr lvl="0">
              <a:spcBef>
                <a:spcPts val="0"/>
              </a:spcBef>
              <a:buNone/>
            </a:pPr>
            <a:r>
              <a:rPr lang="en-US" sz="2000" dirty="0">
                <a:solidFill>
                  <a:schemeClr val="tx1"/>
                </a:solidFill>
              </a:rPr>
              <a:t>                      </a:t>
            </a:r>
            <a:r>
              <a:rPr lang="en-US" sz="2000" dirty="0" err="1">
                <a:solidFill>
                  <a:schemeClr val="tx1"/>
                </a:solidFill>
              </a:rPr>
              <a:t>routing_key</a:t>
            </a:r>
            <a:r>
              <a:rPr lang="en-US" sz="2000" dirty="0">
                <a:solidFill>
                  <a:schemeClr val="tx1"/>
                </a:solidFill>
              </a:rPr>
              <a:t>='</a:t>
            </a:r>
            <a:r>
              <a:rPr lang="en-US" sz="2000" dirty="0" err="1">
                <a:solidFill>
                  <a:schemeClr val="tx1"/>
                </a:solidFill>
              </a:rPr>
              <a:t>task_queue</a:t>
            </a:r>
            <a:r>
              <a:rPr lang="en-US" sz="2000" dirty="0">
                <a:solidFill>
                  <a:schemeClr val="tx1"/>
                </a:solidFill>
              </a:rPr>
              <a:t>',</a:t>
            </a:r>
          </a:p>
          <a:p>
            <a:pPr lvl="0">
              <a:spcBef>
                <a:spcPts val="0"/>
              </a:spcBef>
              <a:buNone/>
            </a:pPr>
            <a:r>
              <a:rPr lang="en-US" sz="2000" dirty="0">
                <a:solidFill>
                  <a:schemeClr val="tx1"/>
                </a:solidFill>
              </a:rPr>
              <a:t>                      body=message,</a:t>
            </a:r>
          </a:p>
          <a:p>
            <a:pPr lvl="0">
              <a:spcBef>
                <a:spcPts val="0"/>
              </a:spcBef>
              <a:buNone/>
            </a:pPr>
            <a:r>
              <a:rPr lang="en-US" sz="2000" dirty="0">
                <a:solidFill>
                  <a:schemeClr val="tx1"/>
                </a:solidFill>
              </a:rPr>
              <a:t>                      properties=</a:t>
            </a:r>
            <a:r>
              <a:rPr lang="en-US" sz="2000" dirty="0" err="1">
                <a:solidFill>
                  <a:schemeClr val="tx1"/>
                </a:solidFill>
              </a:rPr>
              <a:t>pika.BasicProperties</a:t>
            </a:r>
            <a:r>
              <a:rPr lang="en-US" sz="2000" dirty="0">
                <a:solidFill>
                  <a:schemeClr val="tx1"/>
                </a:solidFill>
              </a:rPr>
              <a:t>(</a:t>
            </a:r>
          </a:p>
          <a:p>
            <a:pPr lvl="0">
              <a:spcBef>
                <a:spcPts val="0"/>
              </a:spcBef>
              <a:buNone/>
            </a:pPr>
            <a:r>
              <a:rPr lang="en-US" sz="2000" dirty="0">
                <a:solidFill>
                  <a:schemeClr val="tx1"/>
                </a:solidFill>
              </a:rPr>
              <a:t>                         </a:t>
            </a:r>
            <a:r>
              <a:rPr lang="en-US" sz="2000" dirty="0" err="1">
                <a:solidFill>
                  <a:schemeClr val="tx1"/>
                </a:solidFill>
              </a:rPr>
              <a:t>delivery_mode</a:t>
            </a:r>
            <a:r>
              <a:rPr lang="en-US" sz="2000" dirty="0">
                <a:solidFill>
                  <a:schemeClr val="tx1"/>
                </a:solidFill>
              </a:rPr>
              <a:t> = 2, # make message persistent</a:t>
            </a:r>
          </a:p>
          <a:p>
            <a:pPr lvl="0">
              <a:spcBef>
                <a:spcPts val="0"/>
              </a:spcBef>
              <a:buNone/>
            </a:pPr>
            <a:r>
              <a:rPr lang="en-US" sz="2000" dirty="0">
                <a:solidFill>
                  <a:schemeClr val="tx1"/>
                </a:solidFill>
              </a:rPr>
              <a:t>                      ))</a:t>
            </a:r>
          </a:p>
          <a:p>
            <a:pPr lvl="0">
              <a:spcBef>
                <a:spcPts val="0"/>
              </a:spcBef>
              <a:buNone/>
            </a:pPr>
            <a:r>
              <a:rPr lang="en-US" sz="2000" dirty="0">
                <a:solidFill>
                  <a:schemeClr val="tx1"/>
                </a:solidFill>
              </a:rPr>
              <a:t>print(" [x] Sent %r" % message)</a:t>
            </a:r>
          </a:p>
        </p:txBody>
      </p:sp>
    </p:spTree>
    <p:extLst>
      <p:ext uri="{BB962C8B-B14F-4D97-AF65-F5344CB8AC3E}">
        <p14:creationId xmlns:p14="http://schemas.microsoft.com/office/powerpoint/2010/main" val="34229936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76200" y="152400"/>
            <a:ext cx="8991600" cy="671400"/>
          </a:xfrm>
          <a:prstGeom prst="rect">
            <a:avLst/>
          </a:prstGeom>
        </p:spPr>
        <p:txBody>
          <a:bodyPr lIns="91425" tIns="91425" rIns="91425" bIns="91425" anchor="ctr" anchorCtr="0">
            <a:noAutofit/>
          </a:bodyPr>
          <a:lstStyle/>
          <a:p>
            <a:pPr lvl="0">
              <a:spcBef>
                <a:spcPts val="0"/>
              </a:spcBef>
              <a:buNone/>
            </a:pPr>
            <a:r>
              <a:rPr lang="en-US" dirty="0" smtClean="0"/>
              <a:t>Practical- Workers!</a:t>
            </a:r>
            <a:endParaRPr dirty="0"/>
          </a:p>
        </p:txBody>
      </p:sp>
      <p:sp>
        <p:nvSpPr>
          <p:cNvPr id="129" name="Shape 129"/>
          <p:cNvSpPr txBox="1">
            <a:spLocks noGrp="1"/>
          </p:cNvSpPr>
          <p:nvPr>
            <p:ph type="body" idx="1"/>
          </p:nvPr>
        </p:nvSpPr>
        <p:spPr>
          <a:xfrm>
            <a:off x="76200" y="1371600"/>
            <a:ext cx="8991600" cy="5029199"/>
          </a:xfrm>
          <a:prstGeom prst="rect">
            <a:avLst/>
          </a:prstGeom>
        </p:spPr>
        <p:txBody>
          <a:bodyPr lIns="91425" tIns="91425" rIns="91425" bIns="91425" anchor="t" anchorCtr="0">
            <a:noAutofit/>
          </a:bodyPr>
          <a:lstStyle/>
          <a:p>
            <a:pPr lvl="0">
              <a:spcBef>
                <a:spcPts val="0"/>
              </a:spcBef>
              <a:buNone/>
            </a:pPr>
            <a:r>
              <a:rPr lang="en-US" sz="2000" b="1" dirty="0" smtClean="0">
                <a:solidFill>
                  <a:schemeClr val="tx1"/>
                </a:solidFill>
              </a:rPr>
              <a:t>Now let’s make multiple workers and see how they spread work out amongst themselves!</a:t>
            </a:r>
          </a:p>
          <a:p>
            <a:pPr lvl="0">
              <a:spcBef>
                <a:spcPts val="0"/>
              </a:spcBef>
              <a:buNone/>
            </a:pPr>
            <a:endParaRPr lang="en-US" sz="2000" b="1" dirty="0" smtClean="0">
              <a:solidFill>
                <a:schemeClr val="tx1"/>
              </a:solidFill>
            </a:endParaRPr>
          </a:p>
          <a:p>
            <a:pPr lvl="0">
              <a:spcBef>
                <a:spcPts val="0"/>
              </a:spcBef>
              <a:buNone/>
            </a:pPr>
            <a:r>
              <a:rPr lang="en-US" sz="2000" b="1" dirty="0" smtClean="0">
                <a:solidFill>
                  <a:schemeClr val="tx1"/>
                </a:solidFill>
              </a:rPr>
              <a:t>Create a file called </a:t>
            </a:r>
            <a:r>
              <a:rPr lang="en-US" sz="2000" b="1" dirty="0" err="1" smtClean="0">
                <a:solidFill>
                  <a:schemeClr val="tx1"/>
                </a:solidFill>
              </a:rPr>
              <a:t>worker.py</a:t>
            </a:r>
            <a:r>
              <a:rPr lang="en-US" sz="2000" b="1" dirty="0" smtClean="0">
                <a:solidFill>
                  <a:schemeClr val="tx1"/>
                </a:solidFill>
              </a:rPr>
              <a:t>:</a:t>
            </a:r>
          </a:p>
          <a:p>
            <a:pPr lvl="0">
              <a:spcBef>
                <a:spcPts val="0"/>
              </a:spcBef>
              <a:buNone/>
            </a:pPr>
            <a:endParaRPr lang="en-US" sz="2000" b="1" dirty="0">
              <a:solidFill>
                <a:schemeClr val="tx1"/>
              </a:solidFill>
            </a:endParaRPr>
          </a:p>
          <a:p>
            <a:pPr lvl="0">
              <a:spcBef>
                <a:spcPts val="0"/>
              </a:spcBef>
              <a:buNone/>
            </a:pPr>
            <a:r>
              <a:rPr lang="en-US" sz="2000" dirty="0">
                <a:solidFill>
                  <a:schemeClr val="tx1"/>
                </a:solidFill>
              </a:rPr>
              <a:t>import time</a:t>
            </a:r>
          </a:p>
          <a:p>
            <a:pPr lvl="0">
              <a:spcBef>
                <a:spcPts val="0"/>
              </a:spcBef>
              <a:buNone/>
            </a:pPr>
            <a:endParaRPr lang="en-US" sz="2000" dirty="0">
              <a:solidFill>
                <a:schemeClr val="tx1"/>
              </a:solidFill>
            </a:endParaRPr>
          </a:p>
          <a:p>
            <a:pPr lvl="0">
              <a:spcBef>
                <a:spcPts val="0"/>
              </a:spcBef>
              <a:buNone/>
            </a:pPr>
            <a:r>
              <a:rPr lang="en-US" sz="2000" dirty="0" err="1">
                <a:solidFill>
                  <a:schemeClr val="tx1"/>
                </a:solidFill>
              </a:rPr>
              <a:t>def</a:t>
            </a:r>
            <a:r>
              <a:rPr lang="en-US" sz="2000" dirty="0">
                <a:solidFill>
                  <a:schemeClr val="tx1"/>
                </a:solidFill>
              </a:rPr>
              <a:t> callback(</a:t>
            </a:r>
            <a:r>
              <a:rPr lang="en-US" sz="2000" dirty="0" err="1">
                <a:solidFill>
                  <a:schemeClr val="tx1"/>
                </a:solidFill>
              </a:rPr>
              <a:t>ch</a:t>
            </a:r>
            <a:r>
              <a:rPr lang="en-US" sz="2000" dirty="0">
                <a:solidFill>
                  <a:schemeClr val="tx1"/>
                </a:solidFill>
              </a:rPr>
              <a:t>, method, properties, body):</a:t>
            </a:r>
          </a:p>
          <a:p>
            <a:pPr lvl="0">
              <a:spcBef>
                <a:spcPts val="0"/>
              </a:spcBef>
              <a:buNone/>
            </a:pPr>
            <a:r>
              <a:rPr lang="en-US" sz="2000" dirty="0">
                <a:solidFill>
                  <a:schemeClr val="tx1"/>
                </a:solidFill>
              </a:rPr>
              <a:t>    print(" [x] Received %r" % body)</a:t>
            </a:r>
          </a:p>
          <a:p>
            <a:pPr lvl="0">
              <a:spcBef>
                <a:spcPts val="0"/>
              </a:spcBef>
              <a:buNone/>
            </a:pPr>
            <a:r>
              <a:rPr lang="en-US" sz="2000" dirty="0">
                <a:solidFill>
                  <a:schemeClr val="tx1"/>
                </a:solidFill>
              </a:rPr>
              <a:t>    </a:t>
            </a:r>
            <a:r>
              <a:rPr lang="en-US" sz="2000" dirty="0" err="1">
                <a:solidFill>
                  <a:schemeClr val="tx1"/>
                </a:solidFill>
              </a:rPr>
              <a:t>time.sleep</a:t>
            </a:r>
            <a:r>
              <a:rPr lang="en-US" sz="2000" dirty="0">
                <a:solidFill>
                  <a:schemeClr val="tx1"/>
                </a:solidFill>
              </a:rPr>
              <a:t>(</a:t>
            </a:r>
            <a:r>
              <a:rPr lang="en-US" sz="2000" dirty="0" err="1">
                <a:solidFill>
                  <a:schemeClr val="tx1"/>
                </a:solidFill>
              </a:rPr>
              <a:t>body.count</a:t>
            </a:r>
            <a:r>
              <a:rPr lang="en-US" sz="2000" dirty="0">
                <a:solidFill>
                  <a:schemeClr val="tx1"/>
                </a:solidFill>
              </a:rPr>
              <a:t>(b'.'))</a:t>
            </a:r>
          </a:p>
          <a:p>
            <a:pPr lvl="0">
              <a:spcBef>
                <a:spcPts val="0"/>
              </a:spcBef>
              <a:buNone/>
            </a:pPr>
            <a:r>
              <a:rPr lang="en-US" sz="2000" dirty="0">
                <a:solidFill>
                  <a:schemeClr val="tx1"/>
                </a:solidFill>
              </a:rPr>
              <a:t>    print(" [x] Done")</a:t>
            </a:r>
            <a:endParaRPr lang="en-US" sz="2000" dirty="0" smtClean="0">
              <a:solidFill>
                <a:schemeClr val="tx1"/>
              </a:solidFill>
            </a:endParaRPr>
          </a:p>
          <a:p>
            <a:pPr lvl="0">
              <a:spcBef>
                <a:spcPts val="0"/>
              </a:spcBef>
              <a:buNone/>
            </a:pPr>
            <a:endParaRPr lang="en-US" sz="2000" b="1" dirty="0">
              <a:solidFill>
                <a:schemeClr val="tx1"/>
              </a:solidFill>
            </a:endParaRPr>
          </a:p>
          <a:p>
            <a:pPr lvl="0">
              <a:spcBef>
                <a:spcPts val="0"/>
              </a:spcBef>
              <a:buNone/>
            </a:pPr>
            <a:r>
              <a:rPr lang="en-US" sz="2000" b="1" dirty="0" smtClean="0">
                <a:solidFill>
                  <a:schemeClr val="tx1"/>
                </a:solidFill>
              </a:rPr>
              <a:t>Now open up three consoles (or tabs). Two of them will run our WORKERS and one will run our </a:t>
            </a:r>
            <a:r>
              <a:rPr lang="en-US" sz="2000" b="1" dirty="0" err="1" smtClean="0">
                <a:solidFill>
                  <a:schemeClr val="tx1"/>
                </a:solidFill>
              </a:rPr>
              <a:t>new_task.py</a:t>
            </a:r>
            <a:r>
              <a:rPr lang="en-US" sz="2000" b="1" dirty="0" smtClean="0">
                <a:solidFill>
                  <a:schemeClr val="tx1"/>
                </a:solidFill>
              </a:rPr>
              <a:t> script</a:t>
            </a:r>
            <a:endParaRPr lang="en-US" sz="2000" b="1" dirty="0">
              <a:solidFill>
                <a:schemeClr val="tx1"/>
              </a:solidFill>
            </a:endParaRPr>
          </a:p>
        </p:txBody>
      </p:sp>
    </p:spTree>
    <p:extLst>
      <p:ext uri="{BB962C8B-B14F-4D97-AF65-F5344CB8AC3E}">
        <p14:creationId xmlns:p14="http://schemas.microsoft.com/office/powerpoint/2010/main" val="9878059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76200" y="152400"/>
            <a:ext cx="8991600" cy="671400"/>
          </a:xfrm>
          <a:prstGeom prst="rect">
            <a:avLst/>
          </a:prstGeom>
        </p:spPr>
        <p:txBody>
          <a:bodyPr lIns="91425" tIns="91425" rIns="91425" bIns="91425" anchor="ctr" anchorCtr="0">
            <a:noAutofit/>
          </a:bodyPr>
          <a:lstStyle/>
          <a:p>
            <a:pPr lvl="0">
              <a:spcBef>
                <a:spcPts val="0"/>
              </a:spcBef>
              <a:buNone/>
            </a:pPr>
            <a:r>
              <a:rPr lang="en-US" dirty="0" smtClean="0"/>
              <a:t>Practical- Workers!</a:t>
            </a:r>
            <a:endParaRPr dirty="0"/>
          </a:p>
        </p:txBody>
      </p:sp>
      <p:sp>
        <p:nvSpPr>
          <p:cNvPr id="129" name="Shape 129"/>
          <p:cNvSpPr txBox="1">
            <a:spLocks noGrp="1"/>
          </p:cNvSpPr>
          <p:nvPr>
            <p:ph type="body" idx="1"/>
          </p:nvPr>
        </p:nvSpPr>
        <p:spPr>
          <a:xfrm>
            <a:off x="76200" y="1371600"/>
            <a:ext cx="8991600" cy="5029199"/>
          </a:xfrm>
          <a:prstGeom prst="rect">
            <a:avLst/>
          </a:prstGeom>
        </p:spPr>
        <p:txBody>
          <a:bodyPr lIns="91425" tIns="91425" rIns="91425" bIns="91425" anchor="t" anchorCtr="0">
            <a:noAutofit/>
          </a:bodyPr>
          <a:lstStyle/>
          <a:p>
            <a:pPr lvl="0">
              <a:spcBef>
                <a:spcPts val="0"/>
              </a:spcBef>
              <a:buNone/>
            </a:pPr>
            <a:r>
              <a:rPr lang="en-US" sz="2000" dirty="0" smtClean="0">
                <a:solidFill>
                  <a:schemeClr val="tx1"/>
                </a:solidFill>
              </a:rPr>
              <a:t>The idea here is that the </a:t>
            </a:r>
            <a:r>
              <a:rPr lang="en-US" sz="2000" dirty="0" err="1" smtClean="0">
                <a:solidFill>
                  <a:schemeClr val="tx1"/>
                </a:solidFill>
              </a:rPr>
              <a:t>new_task.py</a:t>
            </a:r>
            <a:r>
              <a:rPr lang="en-US" sz="2000" dirty="0" smtClean="0">
                <a:solidFill>
                  <a:schemeClr val="tx1"/>
                </a:solidFill>
              </a:rPr>
              <a:t> script can be any task- be it “put data into the database” or “run a query” or “fetch </a:t>
            </a:r>
            <a:r>
              <a:rPr lang="en-US" sz="2000" dirty="0" err="1" smtClean="0">
                <a:solidFill>
                  <a:schemeClr val="tx1"/>
                </a:solidFill>
              </a:rPr>
              <a:t>x,y,z</a:t>
            </a:r>
            <a:r>
              <a:rPr lang="en-US" sz="2000" dirty="0" smtClean="0">
                <a:solidFill>
                  <a:schemeClr val="tx1"/>
                </a:solidFill>
              </a:rPr>
              <a:t>”….we are spawning workers now to divide up the work and work in parallel. So while worker “a” is putting rows 1-100 into the DB, worker “b” is working on 101-200. </a:t>
            </a:r>
          </a:p>
          <a:p>
            <a:pPr lvl="0">
              <a:spcBef>
                <a:spcPts val="0"/>
              </a:spcBef>
              <a:buNone/>
            </a:pPr>
            <a:endParaRPr lang="en-US" sz="2000" b="1" dirty="0">
              <a:solidFill>
                <a:schemeClr val="tx1"/>
              </a:solidFill>
            </a:endParaRPr>
          </a:p>
          <a:p>
            <a:pPr lvl="0">
              <a:spcBef>
                <a:spcPts val="0"/>
              </a:spcBef>
              <a:buNone/>
            </a:pPr>
            <a:r>
              <a:rPr lang="en-US" sz="2000" dirty="0" smtClean="0">
                <a:solidFill>
                  <a:schemeClr val="tx1"/>
                </a:solidFill>
              </a:rPr>
              <a:t>So in this situation the “work” is simply “deliver a message” so here’s what we’re going to do:</a:t>
            </a:r>
            <a:br>
              <a:rPr lang="en-US" sz="2000" dirty="0" smtClean="0">
                <a:solidFill>
                  <a:schemeClr val="tx1"/>
                </a:solidFill>
              </a:rPr>
            </a:br>
            <a:r>
              <a:rPr lang="en-US" sz="2000" dirty="0" smtClean="0">
                <a:solidFill>
                  <a:schemeClr val="tx1"/>
                </a:solidFill>
              </a:rPr>
              <a:t>Open up three consoles and run the following:</a:t>
            </a:r>
            <a:br>
              <a:rPr lang="en-US" sz="2000" dirty="0" smtClean="0">
                <a:solidFill>
                  <a:schemeClr val="tx1"/>
                </a:solidFill>
              </a:rPr>
            </a:br>
            <a:r>
              <a:rPr lang="en-US" sz="2000" dirty="0" smtClean="0">
                <a:solidFill>
                  <a:schemeClr val="tx1"/>
                </a:solidFill>
              </a:rPr>
              <a:t/>
            </a:r>
            <a:br>
              <a:rPr lang="en-US" sz="2000" dirty="0" smtClean="0">
                <a:solidFill>
                  <a:schemeClr val="tx1"/>
                </a:solidFill>
              </a:rPr>
            </a:br>
            <a:r>
              <a:rPr lang="en-US" sz="2000" b="1" dirty="0" smtClean="0">
                <a:solidFill>
                  <a:schemeClr val="tx1"/>
                </a:solidFill>
              </a:rPr>
              <a:t>Console 1: python </a:t>
            </a:r>
            <a:r>
              <a:rPr lang="en-US" sz="2000" b="1" dirty="0" err="1" smtClean="0">
                <a:solidFill>
                  <a:schemeClr val="tx1"/>
                </a:solidFill>
              </a:rPr>
              <a:t>worker.py</a:t>
            </a:r>
            <a:endParaRPr lang="en-US" sz="2000" b="1" dirty="0" smtClean="0">
              <a:solidFill>
                <a:schemeClr val="tx1"/>
              </a:solidFill>
            </a:endParaRPr>
          </a:p>
          <a:p>
            <a:pPr lvl="0">
              <a:spcBef>
                <a:spcPts val="0"/>
              </a:spcBef>
              <a:buNone/>
            </a:pPr>
            <a:r>
              <a:rPr lang="en-US" sz="2000" b="1" dirty="0" smtClean="0">
                <a:solidFill>
                  <a:schemeClr val="tx1"/>
                </a:solidFill>
              </a:rPr>
              <a:t>Console 2: python </a:t>
            </a:r>
            <a:r>
              <a:rPr lang="en-US" sz="2000" b="1" dirty="0" err="1" smtClean="0">
                <a:solidFill>
                  <a:schemeClr val="tx1"/>
                </a:solidFill>
              </a:rPr>
              <a:t>worker.py</a:t>
            </a:r>
            <a:endParaRPr lang="en-US" sz="2000" b="1" dirty="0" smtClean="0">
              <a:solidFill>
                <a:schemeClr val="tx1"/>
              </a:solidFill>
            </a:endParaRPr>
          </a:p>
          <a:p>
            <a:pPr lvl="0">
              <a:spcBef>
                <a:spcPts val="0"/>
              </a:spcBef>
              <a:buNone/>
            </a:pPr>
            <a:endParaRPr lang="en-US" sz="2000" b="1" dirty="0">
              <a:solidFill>
                <a:schemeClr val="tx1"/>
              </a:solidFill>
            </a:endParaRPr>
          </a:p>
          <a:p>
            <a:pPr lvl="0">
              <a:spcBef>
                <a:spcPts val="0"/>
              </a:spcBef>
              <a:buNone/>
            </a:pPr>
            <a:r>
              <a:rPr lang="en-US" sz="2000" b="1" dirty="0" smtClean="0">
                <a:solidFill>
                  <a:schemeClr val="tx1"/>
                </a:solidFill>
              </a:rPr>
              <a:t>Console 3: python </a:t>
            </a:r>
            <a:r>
              <a:rPr lang="en-US" sz="2000" b="1" dirty="0" err="1" smtClean="0">
                <a:solidFill>
                  <a:schemeClr val="tx1"/>
                </a:solidFill>
              </a:rPr>
              <a:t>new_task.py</a:t>
            </a:r>
            <a:r>
              <a:rPr lang="en-US" sz="2000" b="1" dirty="0" smtClean="0">
                <a:solidFill>
                  <a:schemeClr val="tx1"/>
                </a:solidFill>
              </a:rPr>
              <a:t> First message.</a:t>
            </a:r>
          </a:p>
          <a:p>
            <a:pPr lvl="0">
              <a:spcBef>
                <a:spcPts val="0"/>
              </a:spcBef>
              <a:buNone/>
            </a:pPr>
            <a:r>
              <a:rPr lang="en-US" sz="2000" b="1" dirty="0" smtClean="0">
                <a:solidFill>
                  <a:schemeClr val="tx1"/>
                </a:solidFill>
              </a:rPr>
              <a:t>Console 3: python </a:t>
            </a:r>
            <a:r>
              <a:rPr lang="en-US" sz="2000" b="1" dirty="0" err="1" smtClean="0">
                <a:solidFill>
                  <a:schemeClr val="tx1"/>
                </a:solidFill>
              </a:rPr>
              <a:t>new_task.py</a:t>
            </a:r>
            <a:r>
              <a:rPr lang="en-US" sz="2000" b="1" dirty="0" smtClean="0">
                <a:solidFill>
                  <a:schemeClr val="tx1"/>
                </a:solidFill>
              </a:rPr>
              <a:t> Second message..</a:t>
            </a:r>
          </a:p>
          <a:p>
            <a:pPr lvl="0">
              <a:spcBef>
                <a:spcPts val="0"/>
              </a:spcBef>
              <a:buNone/>
            </a:pPr>
            <a:r>
              <a:rPr lang="en-US" sz="2000" b="1" dirty="0" smtClean="0">
                <a:solidFill>
                  <a:schemeClr val="tx1"/>
                </a:solidFill>
              </a:rPr>
              <a:t>Console 3: python </a:t>
            </a:r>
            <a:r>
              <a:rPr lang="en-US" sz="2000" b="1" dirty="0" err="1" smtClean="0">
                <a:solidFill>
                  <a:schemeClr val="tx1"/>
                </a:solidFill>
              </a:rPr>
              <a:t>new_task.py</a:t>
            </a:r>
            <a:r>
              <a:rPr lang="en-US" sz="2000" b="1" dirty="0" smtClean="0">
                <a:solidFill>
                  <a:schemeClr val="tx1"/>
                </a:solidFill>
              </a:rPr>
              <a:t> Third message…</a:t>
            </a:r>
          </a:p>
          <a:p>
            <a:pPr lvl="0">
              <a:spcBef>
                <a:spcPts val="0"/>
              </a:spcBef>
              <a:buNone/>
            </a:pPr>
            <a:r>
              <a:rPr lang="en-US" sz="2000" b="1" dirty="0" smtClean="0">
                <a:solidFill>
                  <a:schemeClr val="tx1"/>
                </a:solidFill>
              </a:rPr>
              <a:t>Console 3: python </a:t>
            </a:r>
            <a:r>
              <a:rPr lang="en-US" sz="2000" b="1" dirty="0" err="1" smtClean="0">
                <a:solidFill>
                  <a:schemeClr val="tx1"/>
                </a:solidFill>
              </a:rPr>
              <a:t>new_task.py</a:t>
            </a:r>
            <a:r>
              <a:rPr lang="en-US" sz="2000" b="1" dirty="0" smtClean="0">
                <a:solidFill>
                  <a:schemeClr val="tx1"/>
                </a:solidFill>
              </a:rPr>
              <a:t> Fourth message….</a:t>
            </a:r>
          </a:p>
        </p:txBody>
      </p:sp>
    </p:spTree>
    <p:extLst>
      <p:ext uri="{BB962C8B-B14F-4D97-AF65-F5344CB8AC3E}">
        <p14:creationId xmlns:p14="http://schemas.microsoft.com/office/powerpoint/2010/main" val="41611888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76200" y="152400"/>
            <a:ext cx="8991600" cy="671400"/>
          </a:xfrm>
          <a:prstGeom prst="rect">
            <a:avLst/>
          </a:prstGeom>
        </p:spPr>
        <p:txBody>
          <a:bodyPr lIns="91425" tIns="91425" rIns="91425" bIns="91425" anchor="ctr" anchorCtr="0">
            <a:noAutofit/>
          </a:bodyPr>
          <a:lstStyle/>
          <a:p>
            <a:pPr lvl="0">
              <a:spcBef>
                <a:spcPts val="0"/>
              </a:spcBef>
              <a:buNone/>
            </a:pPr>
            <a:r>
              <a:rPr lang="en-US" dirty="0" smtClean="0"/>
              <a:t>Practical- Workers!</a:t>
            </a:r>
            <a:endParaRPr dirty="0"/>
          </a:p>
        </p:txBody>
      </p:sp>
      <p:sp>
        <p:nvSpPr>
          <p:cNvPr id="129" name="Shape 129"/>
          <p:cNvSpPr txBox="1">
            <a:spLocks noGrp="1"/>
          </p:cNvSpPr>
          <p:nvPr>
            <p:ph type="body" idx="1"/>
          </p:nvPr>
        </p:nvSpPr>
        <p:spPr>
          <a:xfrm>
            <a:off x="76200" y="1371600"/>
            <a:ext cx="8991600" cy="5029199"/>
          </a:xfrm>
          <a:prstGeom prst="rect">
            <a:avLst/>
          </a:prstGeom>
        </p:spPr>
        <p:txBody>
          <a:bodyPr lIns="91425" tIns="91425" rIns="91425" bIns="91425" anchor="t" anchorCtr="0">
            <a:noAutofit/>
          </a:bodyPr>
          <a:lstStyle/>
          <a:p>
            <a:pPr lvl="0">
              <a:spcBef>
                <a:spcPts val="0"/>
              </a:spcBef>
              <a:buNone/>
            </a:pPr>
            <a:r>
              <a:rPr lang="en-US" sz="2000" b="1" dirty="0" smtClean="0">
                <a:solidFill>
                  <a:schemeClr val="tx1"/>
                </a:solidFill>
              </a:rPr>
              <a:t>As you can see the workers are splitting the work. If everything is set up correctly when you look at Console 1 you will see “Received message 1” followed by “received message 3”</a:t>
            </a:r>
          </a:p>
          <a:p>
            <a:pPr lvl="0">
              <a:spcBef>
                <a:spcPts val="0"/>
              </a:spcBef>
              <a:buNone/>
            </a:pPr>
            <a:endParaRPr lang="en-US" sz="2000" b="1" dirty="0">
              <a:solidFill>
                <a:schemeClr val="tx1"/>
              </a:solidFill>
            </a:endParaRPr>
          </a:p>
          <a:p>
            <a:pPr lvl="0">
              <a:spcBef>
                <a:spcPts val="0"/>
              </a:spcBef>
              <a:buNone/>
            </a:pPr>
            <a:r>
              <a:rPr lang="en-US" sz="2000" b="1" dirty="0" smtClean="0">
                <a:solidFill>
                  <a:schemeClr val="tx1"/>
                </a:solidFill>
              </a:rPr>
              <a:t>Which means that messages 2 &amp; 4 went to the second worker!</a:t>
            </a:r>
          </a:p>
          <a:p>
            <a:pPr lvl="0">
              <a:spcBef>
                <a:spcPts val="0"/>
              </a:spcBef>
              <a:buNone/>
            </a:pPr>
            <a:endParaRPr lang="en-US" sz="2000" b="1" dirty="0">
              <a:solidFill>
                <a:schemeClr val="tx1"/>
              </a:solidFill>
            </a:endParaRPr>
          </a:p>
          <a:p>
            <a:pPr lvl="0">
              <a:spcBef>
                <a:spcPts val="0"/>
              </a:spcBef>
              <a:buNone/>
            </a:pPr>
            <a:r>
              <a:rPr lang="en-US" sz="2000" b="1" dirty="0" smtClean="0">
                <a:solidFill>
                  <a:schemeClr val="tx1"/>
                </a:solidFill>
              </a:rPr>
              <a:t>This is how the workers work in parallel</a:t>
            </a:r>
          </a:p>
          <a:p>
            <a:pPr lvl="0">
              <a:spcBef>
                <a:spcPts val="0"/>
              </a:spcBef>
              <a:buNone/>
            </a:pPr>
            <a:endParaRPr lang="en-US" sz="2000" b="1" dirty="0" smtClean="0">
              <a:solidFill>
                <a:schemeClr val="tx1"/>
              </a:solidFill>
            </a:endParaRPr>
          </a:p>
        </p:txBody>
      </p:sp>
    </p:spTree>
    <p:extLst>
      <p:ext uri="{BB962C8B-B14F-4D97-AF65-F5344CB8AC3E}">
        <p14:creationId xmlns:p14="http://schemas.microsoft.com/office/powerpoint/2010/main" val="23581562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76200" y="152400"/>
            <a:ext cx="8991600" cy="671400"/>
          </a:xfrm>
          <a:prstGeom prst="rect">
            <a:avLst/>
          </a:prstGeom>
        </p:spPr>
        <p:txBody>
          <a:bodyPr lIns="91425" tIns="91425" rIns="91425" bIns="91425" anchor="ctr" anchorCtr="0">
            <a:noAutofit/>
          </a:bodyPr>
          <a:lstStyle/>
          <a:p>
            <a:pPr lvl="0">
              <a:spcBef>
                <a:spcPts val="0"/>
              </a:spcBef>
              <a:buNone/>
            </a:pPr>
            <a:r>
              <a:rPr lang="en-US" dirty="0" smtClean="0"/>
              <a:t>Practical- Workers notes</a:t>
            </a:r>
            <a:endParaRPr dirty="0"/>
          </a:p>
        </p:txBody>
      </p:sp>
      <p:sp>
        <p:nvSpPr>
          <p:cNvPr id="129" name="Shape 129"/>
          <p:cNvSpPr txBox="1">
            <a:spLocks noGrp="1"/>
          </p:cNvSpPr>
          <p:nvPr>
            <p:ph type="body" idx="1"/>
          </p:nvPr>
        </p:nvSpPr>
        <p:spPr>
          <a:xfrm>
            <a:off x="76200" y="1371600"/>
            <a:ext cx="8991600" cy="5029199"/>
          </a:xfrm>
          <a:prstGeom prst="rect">
            <a:avLst/>
          </a:prstGeom>
        </p:spPr>
        <p:txBody>
          <a:bodyPr lIns="91425" tIns="91425" rIns="91425" bIns="91425" anchor="t" anchorCtr="0">
            <a:noAutofit/>
          </a:bodyPr>
          <a:lstStyle/>
          <a:p>
            <a:pPr lvl="0">
              <a:spcBef>
                <a:spcPts val="0"/>
              </a:spcBef>
              <a:buNone/>
            </a:pPr>
            <a:r>
              <a:rPr lang="en-US" sz="2000" b="1" dirty="0" smtClean="0">
                <a:solidFill>
                  <a:schemeClr val="tx1"/>
                </a:solidFill>
              </a:rPr>
              <a:t>A couple of quick things to note: </a:t>
            </a:r>
          </a:p>
          <a:p>
            <a:pPr marL="635000" lvl="0" indent="-457200">
              <a:spcBef>
                <a:spcPts val="0"/>
              </a:spcBef>
              <a:buAutoNum type="arabicPeriod"/>
            </a:pPr>
            <a:r>
              <a:rPr lang="en-US" sz="2000" dirty="0" smtClean="0">
                <a:solidFill>
                  <a:schemeClr val="tx1"/>
                </a:solidFill>
              </a:rPr>
              <a:t>If a consumer starts a task but dies with the work partly done- this could be a problem (think of putting data into a database). </a:t>
            </a:r>
            <a:br>
              <a:rPr lang="en-US" sz="2000" dirty="0" smtClean="0">
                <a:solidFill>
                  <a:schemeClr val="tx1"/>
                </a:solidFill>
              </a:rPr>
            </a:br>
            <a:r>
              <a:rPr lang="en-US" sz="2000" dirty="0" err="1" smtClean="0">
                <a:solidFill>
                  <a:schemeClr val="tx1"/>
                </a:solidFill>
              </a:rPr>
              <a:t>RabbitMQ</a:t>
            </a:r>
            <a:r>
              <a:rPr lang="en-US" sz="2000" dirty="0" smtClean="0">
                <a:solidFill>
                  <a:schemeClr val="tx1"/>
                </a:solidFill>
              </a:rPr>
              <a:t> will delete a message from memory as soon as it is out- so if the worker dies and is not done then you could lose that data permanently. </a:t>
            </a:r>
          </a:p>
          <a:p>
            <a:pPr marL="635000" lvl="0" indent="-457200">
              <a:spcBef>
                <a:spcPts val="0"/>
              </a:spcBef>
              <a:buAutoNum type="arabicPeriod"/>
            </a:pPr>
            <a:r>
              <a:rPr lang="en-US" sz="2000" dirty="0" smtClean="0">
                <a:solidFill>
                  <a:schemeClr val="tx1"/>
                </a:solidFill>
              </a:rPr>
              <a:t>To prevent this we set </a:t>
            </a:r>
            <a:r>
              <a:rPr lang="en-US" sz="2000" dirty="0" err="1" smtClean="0">
                <a:solidFill>
                  <a:schemeClr val="tx1"/>
                </a:solidFill>
              </a:rPr>
              <a:t>ack</a:t>
            </a:r>
            <a:r>
              <a:rPr lang="en-US" sz="2000" dirty="0" smtClean="0">
                <a:solidFill>
                  <a:schemeClr val="tx1"/>
                </a:solidFill>
              </a:rPr>
              <a:t>(</a:t>
            </a:r>
            <a:r>
              <a:rPr lang="en-US" sz="2000" dirty="0" err="1" smtClean="0">
                <a:solidFill>
                  <a:schemeClr val="tx1"/>
                </a:solidFill>
              </a:rPr>
              <a:t>nowledgement</a:t>
            </a:r>
            <a:r>
              <a:rPr lang="en-US" sz="2000" dirty="0" smtClean="0">
                <a:solidFill>
                  <a:schemeClr val="tx1"/>
                </a:solidFill>
              </a:rPr>
              <a:t>)- which basically means “hey- let me know when you are done processing this message so I can kill it!)</a:t>
            </a:r>
          </a:p>
          <a:p>
            <a:pPr marL="635000" lvl="0" indent="-457200">
              <a:spcBef>
                <a:spcPts val="0"/>
              </a:spcBef>
              <a:buAutoNum type="arabicPeriod"/>
            </a:pPr>
            <a:r>
              <a:rPr lang="en-US" sz="2000" dirty="0" smtClean="0">
                <a:solidFill>
                  <a:schemeClr val="tx1"/>
                </a:solidFill>
              </a:rPr>
              <a:t>This way if a consumer dies (or connection is lost, </a:t>
            </a:r>
            <a:r>
              <a:rPr lang="en-US" sz="2000" dirty="0" err="1" smtClean="0">
                <a:solidFill>
                  <a:schemeClr val="tx1"/>
                </a:solidFill>
              </a:rPr>
              <a:t>etc</a:t>
            </a:r>
            <a:r>
              <a:rPr lang="en-US" sz="2000" dirty="0" smtClean="0">
                <a:solidFill>
                  <a:schemeClr val="tx1"/>
                </a:solidFill>
              </a:rPr>
              <a:t>) Rabbit MQ will keep the message and re-deliver it to another worker when one becomes available. </a:t>
            </a:r>
          </a:p>
          <a:p>
            <a:pPr marL="635000" lvl="0" indent="-457200">
              <a:spcBef>
                <a:spcPts val="0"/>
              </a:spcBef>
              <a:buAutoNum type="arabicPeriod"/>
            </a:pPr>
            <a:r>
              <a:rPr lang="en-US" sz="2000" dirty="0" smtClean="0">
                <a:solidFill>
                  <a:schemeClr val="tx1"/>
                </a:solidFill>
              </a:rPr>
              <a:t>This way if a worker dies you can assure that your data remains persistent. </a:t>
            </a:r>
          </a:p>
          <a:p>
            <a:pPr marL="635000" lvl="0" indent="-457200">
              <a:spcBef>
                <a:spcPts val="0"/>
              </a:spcBef>
              <a:buAutoNum type="arabicPeriod"/>
            </a:pPr>
            <a:r>
              <a:rPr lang="en-US" sz="2000" b="1" dirty="0" smtClean="0">
                <a:solidFill>
                  <a:schemeClr val="tx1"/>
                </a:solidFill>
              </a:rPr>
              <a:t>Note: Message acknowledgements are turned on by default.</a:t>
            </a:r>
          </a:p>
          <a:p>
            <a:pPr lvl="0">
              <a:spcBef>
                <a:spcPts val="0"/>
              </a:spcBef>
              <a:buNone/>
            </a:pPr>
            <a:endParaRPr lang="en-US" sz="2000" b="1" dirty="0" smtClean="0">
              <a:solidFill>
                <a:schemeClr val="tx1"/>
              </a:solidFill>
            </a:endParaRPr>
          </a:p>
        </p:txBody>
      </p:sp>
    </p:spTree>
    <p:extLst>
      <p:ext uri="{BB962C8B-B14F-4D97-AF65-F5344CB8AC3E}">
        <p14:creationId xmlns:p14="http://schemas.microsoft.com/office/powerpoint/2010/main" val="25916620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76200" y="152400"/>
            <a:ext cx="8991600" cy="671400"/>
          </a:xfrm>
          <a:prstGeom prst="rect">
            <a:avLst/>
          </a:prstGeom>
        </p:spPr>
        <p:txBody>
          <a:bodyPr lIns="91425" tIns="91425" rIns="91425" bIns="91425" anchor="ctr" anchorCtr="0">
            <a:noAutofit/>
          </a:bodyPr>
          <a:lstStyle/>
          <a:p>
            <a:pPr lvl="0">
              <a:spcBef>
                <a:spcPts val="0"/>
              </a:spcBef>
              <a:buNone/>
            </a:pPr>
            <a:r>
              <a:rPr lang="en-US" dirty="0" smtClean="0"/>
              <a:t>Practical- Workers notes</a:t>
            </a:r>
            <a:endParaRPr dirty="0"/>
          </a:p>
        </p:txBody>
      </p:sp>
      <p:sp>
        <p:nvSpPr>
          <p:cNvPr id="129" name="Shape 129"/>
          <p:cNvSpPr txBox="1">
            <a:spLocks noGrp="1"/>
          </p:cNvSpPr>
          <p:nvPr>
            <p:ph type="body" idx="1"/>
          </p:nvPr>
        </p:nvSpPr>
        <p:spPr>
          <a:xfrm>
            <a:off x="76200" y="1371600"/>
            <a:ext cx="8991600" cy="5029199"/>
          </a:xfrm>
          <a:prstGeom prst="rect">
            <a:avLst/>
          </a:prstGeom>
        </p:spPr>
        <p:txBody>
          <a:bodyPr lIns="91425" tIns="91425" rIns="91425" bIns="91425" anchor="t" anchorCtr="0">
            <a:noAutofit/>
          </a:bodyPr>
          <a:lstStyle/>
          <a:p>
            <a:pPr lvl="0">
              <a:spcBef>
                <a:spcPts val="0"/>
              </a:spcBef>
              <a:buNone/>
            </a:pPr>
            <a:r>
              <a:rPr lang="en-US" sz="2000" b="1" dirty="0" smtClean="0">
                <a:solidFill>
                  <a:schemeClr val="tx1"/>
                </a:solidFill>
              </a:rPr>
              <a:t>We’ve had </a:t>
            </a:r>
            <a:r>
              <a:rPr lang="en-US" sz="2000" b="1" dirty="0" err="1" smtClean="0">
                <a:solidFill>
                  <a:schemeClr val="tx1"/>
                </a:solidFill>
              </a:rPr>
              <a:t>no_ack</a:t>
            </a:r>
            <a:r>
              <a:rPr lang="en-US" sz="2000" b="1" dirty="0" smtClean="0">
                <a:solidFill>
                  <a:schemeClr val="tx1"/>
                </a:solidFill>
              </a:rPr>
              <a:t> = True in the past.</a:t>
            </a:r>
          </a:p>
          <a:p>
            <a:pPr lvl="0">
              <a:spcBef>
                <a:spcPts val="0"/>
              </a:spcBef>
              <a:buNone/>
            </a:pPr>
            <a:r>
              <a:rPr lang="en-US" sz="2000" dirty="0" smtClean="0">
                <a:solidFill>
                  <a:schemeClr val="tx1"/>
                </a:solidFill>
              </a:rPr>
              <a:t>Let’s turn this off and send a proper acknowledgement once a task is complete:</a:t>
            </a:r>
          </a:p>
          <a:p>
            <a:pPr lvl="0">
              <a:spcBef>
                <a:spcPts val="0"/>
              </a:spcBef>
              <a:buNone/>
            </a:pPr>
            <a:endParaRPr lang="en-US" sz="2000" dirty="0">
              <a:solidFill>
                <a:schemeClr val="tx1"/>
              </a:solidFill>
            </a:endParaRPr>
          </a:p>
          <a:p>
            <a:pPr lvl="0">
              <a:spcBef>
                <a:spcPts val="0"/>
              </a:spcBef>
              <a:buNone/>
            </a:pPr>
            <a:endParaRPr lang="en-US" sz="2000" dirty="0" smtClean="0">
              <a:solidFill>
                <a:schemeClr val="tx1"/>
              </a:solidFill>
            </a:endParaRPr>
          </a:p>
          <a:p>
            <a:pPr lvl="0">
              <a:spcBef>
                <a:spcPts val="0"/>
              </a:spcBef>
              <a:buNone/>
            </a:pPr>
            <a:r>
              <a:rPr lang="en-US" sz="2000" b="1" dirty="0" err="1">
                <a:solidFill>
                  <a:schemeClr val="tx1"/>
                </a:solidFill>
              </a:rPr>
              <a:t>def</a:t>
            </a:r>
            <a:r>
              <a:rPr lang="en-US" sz="2000" b="1" dirty="0">
                <a:solidFill>
                  <a:schemeClr val="tx1"/>
                </a:solidFill>
              </a:rPr>
              <a:t> callback(</a:t>
            </a:r>
            <a:r>
              <a:rPr lang="en-US" sz="2000" b="1" dirty="0" err="1">
                <a:solidFill>
                  <a:schemeClr val="tx1"/>
                </a:solidFill>
              </a:rPr>
              <a:t>ch</a:t>
            </a:r>
            <a:r>
              <a:rPr lang="en-US" sz="2000" b="1" dirty="0">
                <a:solidFill>
                  <a:schemeClr val="tx1"/>
                </a:solidFill>
              </a:rPr>
              <a:t>, method, properties, body):</a:t>
            </a:r>
          </a:p>
          <a:p>
            <a:pPr lvl="0">
              <a:spcBef>
                <a:spcPts val="0"/>
              </a:spcBef>
              <a:buNone/>
            </a:pPr>
            <a:r>
              <a:rPr lang="en-US" sz="2000" b="1" dirty="0">
                <a:solidFill>
                  <a:schemeClr val="tx1"/>
                </a:solidFill>
              </a:rPr>
              <a:t>    print " [x] Received %r" % (body,)</a:t>
            </a:r>
          </a:p>
          <a:p>
            <a:pPr lvl="0">
              <a:spcBef>
                <a:spcPts val="0"/>
              </a:spcBef>
              <a:buNone/>
            </a:pPr>
            <a:r>
              <a:rPr lang="en-US" sz="2000" b="1" dirty="0">
                <a:solidFill>
                  <a:schemeClr val="tx1"/>
                </a:solidFill>
              </a:rPr>
              <a:t>    </a:t>
            </a:r>
            <a:r>
              <a:rPr lang="en-US" sz="2000" b="1" dirty="0" err="1">
                <a:solidFill>
                  <a:schemeClr val="tx1"/>
                </a:solidFill>
              </a:rPr>
              <a:t>time.sleep</a:t>
            </a:r>
            <a:r>
              <a:rPr lang="en-US" sz="2000" b="1" dirty="0">
                <a:solidFill>
                  <a:schemeClr val="tx1"/>
                </a:solidFill>
              </a:rPr>
              <a:t>( </a:t>
            </a:r>
            <a:r>
              <a:rPr lang="en-US" sz="2000" b="1" dirty="0" err="1">
                <a:solidFill>
                  <a:schemeClr val="tx1"/>
                </a:solidFill>
              </a:rPr>
              <a:t>body.count</a:t>
            </a:r>
            <a:r>
              <a:rPr lang="en-US" sz="2000" b="1" dirty="0">
                <a:solidFill>
                  <a:schemeClr val="tx1"/>
                </a:solidFill>
              </a:rPr>
              <a:t>('.') )</a:t>
            </a:r>
          </a:p>
          <a:p>
            <a:pPr lvl="0">
              <a:spcBef>
                <a:spcPts val="0"/>
              </a:spcBef>
              <a:buNone/>
            </a:pPr>
            <a:r>
              <a:rPr lang="en-US" sz="2000" b="1" dirty="0">
                <a:solidFill>
                  <a:schemeClr val="tx1"/>
                </a:solidFill>
              </a:rPr>
              <a:t>    print " [x] Done"</a:t>
            </a:r>
          </a:p>
          <a:p>
            <a:pPr lvl="0">
              <a:spcBef>
                <a:spcPts val="0"/>
              </a:spcBef>
              <a:buNone/>
            </a:pPr>
            <a:r>
              <a:rPr lang="en-US" sz="2000" b="1" dirty="0">
                <a:solidFill>
                  <a:schemeClr val="tx1"/>
                </a:solidFill>
              </a:rPr>
              <a:t>    </a:t>
            </a:r>
            <a:r>
              <a:rPr lang="en-US" sz="2000" b="1" dirty="0" err="1">
                <a:solidFill>
                  <a:schemeClr val="tx1"/>
                </a:solidFill>
              </a:rPr>
              <a:t>ch.basic_ack</a:t>
            </a:r>
            <a:r>
              <a:rPr lang="en-US" sz="2000" b="1" dirty="0">
                <a:solidFill>
                  <a:schemeClr val="tx1"/>
                </a:solidFill>
              </a:rPr>
              <a:t>(</a:t>
            </a:r>
            <a:r>
              <a:rPr lang="en-US" sz="2000" b="1" dirty="0" err="1">
                <a:solidFill>
                  <a:schemeClr val="tx1"/>
                </a:solidFill>
              </a:rPr>
              <a:t>delivery_tag</a:t>
            </a:r>
            <a:r>
              <a:rPr lang="en-US" sz="2000" b="1" dirty="0">
                <a:solidFill>
                  <a:schemeClr val="tx1"/>
                </a:solidFill>
              </a:rPr>
              <a:t> = </a:t>
            </a:r>
            <a:r>
              <a:rPr lang="en-US" sz="2000" b="1" dirty="0" err="1">
                <a:solidFill>
                  <a:schemeClr val="tx1"/>
                </a:solidFill>
              </a:rPr>
              <a:t>method.delivery_tag</a:t>
            </a:r>
            <a:r>
              <a:rPr lang="en-US" sz="2000" b="1" dirty="0">
                <a:solidFill>
                  <a:schemeClr val="tx1"/>
                </a:solidFill>
              </a:rPr>
              <a:t>)</a:t>
            </a:r>
          </a:p>
          <a:p>
            <a:pPr lvl="0">
              <a:spcBef>
                <a:spcPts val="0"/>
              </a:spcBef>
              <a:buNone/>
            </a:pPr>
            <a:endParaRPr lang="en-US" sz="2000" b="1" dirty="0">
              <a:solidFill>
                <a:schemeClr val="tx1"/>
              </a:solidFill>
            </a:endParaRPr>
          </a:p>
          <a:p>
            <a:pPr lvl="0">
              <a:spcBef>
                <a:spcPts val="0"/>
              </a:spcBef>
              <a:buNone/>
            </a:pPr>
            <a:r>
              <a:rPr lang="en-US" sz="2000" b="1" dirty="0" err="1">
                <a:solidFill>
                  <a:schemeClr val="tx1"/>
                </a:solidFill>
              </a:rPr>
              <a:t>channel.basic_consume</a:t>
            </a:r>
            <a:r>
              <a:rPr lang="en-US" sz="2000" b="1" dirty="0">
                <a:solidFill>
                  <a:schemeClr val="tx1"/>
                </a:solidFill>
              </a:rPr>
              <a:t>(callback,</a:t>
            </a:r>
          </a:p>
          <a:p>
            <a:pPr lvl="0">
              <a:spcBef>
                <a:spcPts val="0"/>
              </a:spcBef>
              <a:buNone/>
            </a:pPr>
            <a:r>
              <a:rPr lang="en-US" sz="2000" b="1" dirty="0">
                <a:solidFill>
                  <a:schemeClr val="tx1"/>
                </a:solidFill>
              </a:rPr>
              <a:t>                      queue='hello')</a:t>
            </a:r>
            <a:endParaRPr lang="en-US" sz="2000" b="1" dirty="0" smtClean="0">
              <a:solidFill>
                <a:schemeClr val="tx1"/>
              </a:solidFill>
            </a:endParaRPr>
          </a:p>
        </p:txBody>
      </p:sp>
    </p:spTree>
    <p:extLst>
      <p:ext uri="{BB962C8B-B14F-4D97-AF65-F5344CB8AC3E}">
        <p14:creationId xmlns:p14="http://schemas.microsoft.com/office/powerpoint/2010/main" val="34929518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76200" y="152400"/>
            <a:ext cx="8991600" cy="671400"/>
          </a:xfrm>
          <a:prstGeom prst="rect">
            <a:avLst/>
          </a:prstGeom>
        </p:spPr>
        <p:txBody>
          <a:bodyPr lIns="91425" tIns="91425" rIns="91425" bIns="91425" anchor="ctr" anchorCtr="0">
            <a:noAutofit/>
          </a:bodyPr>
          <a:lstStyle/>
          <a:p>
            <a:pPr lvl="0">
              <a:spcBef>
                <a:spcPts val="0"/>
              </a:spcBef>
              <a:buNone/>
            </a:pPr>
            <a:r>
              <a:rPr lang="en-US" dirty="0" smtClean="0"/>
              <a:t>Practical- Workers notes</a:t>
            </a:r>
            <a:endParaRPr dirty="0"/>
          </a:p>
        </p:txBody>
      </p:sp>
      <p:sp>
        <p:nvSpPr>
          <p:cNvPr id="129" name="Shape 129"/>
          <p:cNvSpPr txBox="1">
            <a:spLocks noGrp="1"/>
          </p:cNvSpPr>
          <p:nvPr>
            <p:ph type="body" idx="1"/>
          </p:nvPr>
        </p:nvSpPr>
        <p:spPr>
          <a:xfrm>
            <a:off x="76200" y="1371600"/>
            <a:ext cx="8991600" cy="5029199"/>
          </a:xfrm>
          <a:prstGeom prst="rect">
            <a:avLst/>
          </a:prstGeom>
        </p:spPr>
        <p:txBody>
          <a:bodyPr lIns="91425" tIns="91425" rIns="91425" bIns="91425" anchor="t" anchorCtr="0">
            <a:noAutofit/>
          </a:bodyPr>
          <a:lstStyle/>
          <a:p>
            <a:pPr lvl="0">
              <a:spcBef>
                <a:spcPts val="0"/>
              </a:spcBef>
              <a:buNone/>
            </a:pPr>
            <a:r>
              <a:rPr lang="en-US" sz="2000" dirty="0" smtClean="0">
                <a:solidFill>
                  <a:schemeClr val="tx1"/>
                </a:solidFill>
              </a:rPr>
              <a:t>Now- what about keeping our mailbox alive? (Durability):</a:t>
            </a:r>
            <a:br>
              <a:rPr lang="en-US" sz="2000" dirty="0" smtClean="0">
                <a:solidFill>
                  <a:schemeClr val="tx1"/>
                </a:solidFill>
              </a:rPr>
            </a:br>
            <a:r>
              <a:rPr lang="en-US" sz="2000" dirty="0" smtClean="0">
                <a:solidFill>
                  <a:schemeClr val="tx1"/>
                </a:solidFill>
              </a:rPr>
              <a:t/>
            </a:r>
            <a:br>
              <a:rPr lang="en-US" sz="2000" dirty="0" smtClean="0">
                <a:solidFill>
                  <a:schemeClr val="tx1"/>
                </a:solidFill>
              </a:rPr>
            </a:br>
            <a:r>
              <a:rPr lang="en-US" sz="2000" dirty="0" smtClean="0">
                <a:solidFill>
                  <a:schemeClr val="tx1"/>
                </a:solidFill>
              </a:rPr>
              <a:t>We can mark a queue as durable with the “durable” flag set to TRUE- this way if </a:t>
            </a:r>
            <a:r>
              <a:rPr lang="en-US" sz="2000" dirty="0" err="1" smtClean="0">
                <a:solidFill>
                  <a:schemeClr val="tx1"/>
                </a:solidFill>
              </a:rPr>
              <a:t>RabbitMQ</a:t>
            </a:r>
            <a:r>
              <a:rPr lang="en-US" sz="2000" dirty="0" smtClean="0">
                <a:solidFill>
                  <a:schemeClr val="tx1"/>
                </a:solidFill>
              </a:rPr>
              <a:t> dies the queue survives– so just marking messages as durable is not enough!</a:t>
            </a:r>
          </a:p>
          <a:p>
            <a:pPr lvl="0">
              <a:spcBef>
                <a:spcPts val="0"/>
              </a:spcBef>
              <a:buNone/>
            </a:pPr>
            <a:endParaRPr lang="en-US" sz="2000" dirty="0">
              <a:solidFill>
                <a:schemeClr val="tx1"/>
              </a:solidFill>
            </a:endParaRPr>
          </a:p>
          <a:p>
            <a:pPr lvl="0">
              <a:spcBef>
                <a:spcPts val="0"/>
              </a:spcBef>
              <a:buNone/>
            </a:pPr>
            <a:r>
              <a:rPr lang="en-US" sz="2000" dirty="0">
                <a:solidFill>
                  <a:schemeClr val="tx1"/>
                </a:solidFill>
              </a:rPr>
              <a:t> </a:t>
            </a:r>
            <a:r>
              <a:rPr lang="en-US" sz="2000" dirty="0" err="1">
                <a:solidFill>
                  <a:schemeClr val="tx1"/>
                </a:solidFill>
              </a:rPr>
              <a:t>channel.queue_declare</a:t>
            </a:r>
            <a:r>
              <a:rPr lang="en-US" sz="2000" dirty="0">
                <a:solidFill>
                  <a:schemeClr val="tx1"/>
                </a:solidFill>
              </a:rPr>
              <a:t>(queue='hello', durable=True</a:t>
            </a:r>
            <a:r>
              <a:rPr lang="en-US" sz="2000" dirty="0" smtClean="0">
                <a:solidFill>
                  <a:schemeClr val="tx1"/>
                </a:solidFill>
              </a:rPr>
              <a:t>)</a:t>
            </a:r>
          </a:p>
          <a:p>
            <a:pPr lvl="0">
              <a:spcBef>
                <a:spcPts val="0"/>
              </a:spcBef>
              <a:buNone/>
            </a:pPr>
            <a:endParaRPr lang="en-US" sz="2000" b="1" dirty="0">
              <a:solidFill>
                <a:schemeClr val="tx1"/>
              </a:solidFill>
            </a:endParaRPr>
          </a:p>
          <a:p>
            <a:pPr lvl="0">
              <a:spcBef>
                <a:spcPts val="0"/>
              </a:spcBef>
              <a:buNone/>
            </a:pPr>
            <a:r>
              <a:rPr lang="en-US" sz="2000" b="1" dirty="0" smtClean="0">
                <a:solidFill>
                  <a:schemeClr val="tx1"/>
                </a:solidFill>
              </a:rPr>
              <a:t>This would need to be done in both the producer AND consumer code.</a:t>
            </a:r>
          </a:p>
          <a:p>
            <a:pPr lvl="0">
              <a:spcBef>
                <a:spcPts val="0"/>
              </a:spcBef>
              <a:buNone/>
            </a:pPr>
            <a:endParaRPr lang="en-US" sz="2000" b="1" dirty="0">
              <a:solidFill>
                <a:schemeClr val="tx1"/>
              </a:solidFill>
            </a:endParaRPr>
          </a:p>
          <a:p>
            <a:pPr lvl="0">
              <a:spcBef>
                <a:spcPts val="0"/>
              </a:spcBef>
              <a:buNone/>
            </a:pPr>
            <a:r>
              <a:rPr lang="en-US" sz="2000" dirty="0" smtClean="0">
                <a:solidFill>
                  <a:schemeClr val="tx1"/>
                </a:solidFill>
              </a:rPr>
              <a:t>Adding this will maintain the queues even the </a:t>
            </a:r>
            <a:r>
              <a:rPr lang="en-US" sz="2000" dirty="0" err="1" smtClean="0">
                <a:solidFill>
                  <a:schemeClr val="tx1"/>
                </a:solidFill>
              </a:rPr>
              <a:t>RabbitMQ</a:t>
            </a:r>
            <a:r>
              <a:rPr lang="en-US" sz="2000" dirty="0" smtClean="0">
                <a:solidFill>
                  <a:schemeClr val="tx1"/>
                </a:solidFill>
              </a:rPr>
              <a:t> server is taken offline.</a:t>
            </a:r>
          </a:p>
          <a:p>
            <a:pPr lvl="0">
              <a:spcBef>
                <a:spcPts val="0"/>
              </a:spcBef>
              <a:buNone/>
            </a:pPr>
            <a:r>
              <a:rPr lang="en-US" sz="2000" dirty="0" smtClean="0">
                <a:solidFill>
                  <a:schemeClr val="tx1"/>
                </a:solidFill>
              </a:rPr>
              <a:t>Quick note- use </a:t>
            </a:r>
            <a:r>
              <a:rPr lang="en-US" sz="2000" b="1" dirty="0" err="1" smtClean="0">
                <a:solidFill>
                  <a:srgbClr val="008000"/>
                </a:solidFill>
              </a:rPr>
              <a:t>sudo</a:t>
            </a:r>
            <a:r>
              <a:rPr lang="en-US" sz="2000" b="1" dirty="0" smtClean="0">
                <a:solidFill>
                  <a:srgbClr val="008000"/>
                </a:solidFill>
              </a:rPr>
              <a:t> </a:t>
            </a:r>
            <a:r>
              <a:rPr lang="en-US" sz="2000" b="1" dirty="0" err="1" smtClean="0">
                <a:solidFill>
                  <a:srgbClr val="008000"/>
                </a:solidFill>
              </a:rPr>
              <a:t>rabbitmqctl</a:t>
            </a:r>
            <a:r>
              <a:rPr lang="en-US" sz="2000" b="1" dirty="0" smtClean="0">
                <a:solidFill>
                  <a:srgbClr val="008000"/>
                </a:solidFill>
              </a:rPr>
              <a:t> </a:t>
            </a:r>
            <a:r>
              <a:rPr lang="en-US" sz="2000" b="1" dirty="0" err="1" smtClean="0">
                <a:solidFill>
                  <a:srgbClr val="008000"/>
                </a:solidFill>
              </a:rPr>
              <a:t>list_queues</a:t>
            </a:r>
            <a:r>
              <a:rPr lang="en-US" sz="2000" b="1" dirty="0" smtClean="0">
                <a:solidFill>
                  <a:srgbClr val="008000"/>
                </a:solidFill>
              </a:rPr>
              <a:t> name </a:t>
            </a:r>
            <a:r>
              <a:rPr lang="en-US" sz="2000" b="1" dirty="0" err="1" smtClean="0">
                <a:solidFill>
                  <a:srgbClr val="008000"/>
                </a:solidFill>
              </a:rPr>
              <a:t>messages_ready</a:t>
            </a:r>
            <a:r>
              <a:rPr lang="en-US" sz="2000" b="1" dirty="0" smtClean="0">
                <a:solidFill>
                  <a:srgbClr val="008000"/>
                </a:solidFill>
              </a:rPr>
              <a:t> </a:t>
            </a:r>
            <a:r>
              <a:rPr lang="en-US" sz="2000" b="1" dirty="0" err="1" smtClean="0">
                <a:solidFill>
                  <a:srgbClr val="008000"/>
                </a:solidFill>
              </a:rPr>
              <a:t>messages_unacknowledged</a:t>
            </a:r>
            <a:r>
              <a:rPr lang="en-US" sz="2000" b="1" dirty="0" smtClean="0">
                <a:solidFill>
                  <a:srgbClr val="008000"/>
                </a:solidFill>
              </a:rPr>
              <a:t> </a:t>
            </a:r>
            <a:r>
              <a:rPr lang="en-US" sz="2000" dirty="0" smtClean="0">
                <a:solidFill>
                  <a:schemeClr val="tx1"/>
                </a:solidFill>
              </a:rPr>
              <a:t>to check for unacknowledged messages in queue. </a:t>
            </a:r>
          </a:p>
          <a:p>
            <a:pPr lvl="0">
              <a:spcBef>
                <a:spcPts val="0"/>
              </a:spcBef>
              <a:buNone/>
            </a:pPr>
            <a:endParaRPr lang="en-US" sz="2000" b="1" dirty="0">
              <a:solidFill>
                <a:schemeClr val="tx1"/>
              </a:solidFill>
            </a:endParaRPr>
          </a:p>
          <a:p>
            <a:pPr lvl="0">
              <a:spcBef>
                <a:spcPts val="0"/>
              </a:spcBef>
              <a:buNone/>
            </a:pPr>
            <a:r>
              <a:rPr lang="en-US" sz="2000" b="1" dirty="0" smtClean="0">
                <a:solidFill>
                  <a:schemeClr val="tx1"/>
                </a:solidFill>
              </a:rPr>
              <a:t> </a:t>
            </a:r>
          </a:p>
        </p:txBody>
      </p:sp>
    </p:spTree>
    <p:extLst>
      <p:ext uri="{BB962C8B-B14F-4D97-AF65-F5344CB8AC3E}">
        <p14:creationId xmlns:p14="http://schemas.microsoft.com/office/powerpoint/2010/main" val="1852949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76200" y="152400"/>
            <a:ext cx="8991600" cy="671400"/>
          </a:xfrm>
          <a:prstGeom prst="rect">
            <a:avLst/>
          </a:prstGeom>
        </p:spPr>
        <p:txBody>
          <a:bodyPr lIns="91425" tIns="91425" rIns="91425" bIns="91425" anchor="ctr" anchorCtr="0">
            <a:noAutofit/>
          </a:bodyPr>
          <a:lstStyle/>
          <a:p>
            <a:pPr lvl="0">
              <a:spcBef>
                <a:spcPts val="0"/>
              </a:spcBef>
              <a:buNone/>
            </a:pPr>
            <a:r>
              <a:rPr lang="en-US" dirty="0" smtClean="0"/>
              <a:t>Practical- Fair Dispatch</a:t>
            </a:r>
            <a:endParaRPr dirty="0"/>
          </a:p>
        </p:txBody>
      </p:sp>
      <p:sp>
        <p:nvSpPr>
          <p:cNvPr id="129" name="Shape 129"/>
          <p:cNvSpPr txBox="1">
            <a:spLocks noGrp="1"/>
          </p:cNvSpPr>
          <p:nvPr>
            <p:ph type="body" idx="1"/>
          </p:nvPr>
        </p:nvSpPr>
        <p:spPr>
          <a:xfrm>
            <a:off x="76200" y="1371600"/>
            <a:ext cx="8991600" cy="5029199"/>
          </a:xfrm>
          <a:prstGeom prst="rect">
            <a:avLst/>
          </a:prstGeom>
        </p:spPr>
        <p:txBody>
          <a:bodyPr lIns="91425" tIns="91425" rIns="91425" bIns="91425" anchor="t" anchorCtr="0">
            <a:noAutofit/>
          </a:bodyPr>
          <a:lstStyle/>
          <a:p>
            <a:pPr lvl="0">
              <a:spcBef>
                <a:spcPts val="0"/>
              </a:spcBef>
              <a:buNone/>
            </a:pPr>
            <a:r>
              <a:rPr lang="en-US" sz="2000" dirty="0" smtClean="0">
                <a:solidFill>
                  <a:schemeClr val="tx1"/>
                </a:solidFill>
              </a:rPr>
              <a:t>Now- as we saw earlier from our workers we were kind of doing a Round-robin thing- where workers were trading off (Message 1: Worker 1, Message 2: worker 2, Message 3: Worker 1, Message 4: Worker 2, </a:t>
            </a:r>
            <a:r>
              <a:rPr lang="en-US" sz="2000" dirty="0" err="1" smtClean="0">
                <a:solidFill>
                  <a:schemeClr val="tx1"/>
                </a:solidFill>
              </a:rPr>
              <a:t>etc</a:t>
            </a:r>
            <a:r>
              <a:rPr lang="en-US" sz="2000" dirty="0" smtClean="0">
                <a:solidFill>
                  <a:schemeClr val="tx1"/>
                </a:solidFill>
              </a:rPr>
              <a:t>)</a:t>
            </a:r>
          </a:p>
          <a:p>
            <a:pPr lvl="0">
              <a:spcBef>
                <a:spcPts val="0"/>
              </a:spcBef>
              <a:buNone/>
            </a:pPr>
            <a:endParaRPr lang="en-US" sz="2000" dirty="0">
              <a:solidFill>
                <a:schemeClr val="tx1"/>
              </a:solidFill>
            </a:endParaRPr>
          </a:p>
          <a:p>
            <a:pPr lvl="0">
              <a:spcBef>
                <a:spcPts val="0"/>
              </a:spcBef>
              <a:buNone/>
            </a:pPr>
            <a:r>
              <a:rPr lang="en-US" sz="2000" dirty="0" smtClean="0">
                <a:solidFill>
                  <a:schemeClr val="tx1"/>
                </a:solidFill>
              </a:rPr>
              <a:t>What if there is a heavier emphasis on one worker over another though?  What if all odd messages are heavy and even are light? Worker 2 would have it easy while worker 1 is sweating. </a:t>
            </a:r>
          </a:p>
          <a:p>
            <a:pPr lvl="0">
              <a:spcBef>
                <a:spcPts val="0"/>
              </a:spcBef>
              <a:buNone/>
            </a:pPr>
            <a:r>
              <a:rPr lang="en-US" sz="2000" dirty="0" smtClean="0">
                <a:solidFill>
                  <a:schemeClr val="tx1"/>
                </a:solidFill>
              </a:rPr>
              <a:t>There is a method to solve for this- specifically FAIR DISPATCH. </a:t>
            </a:r>
          </a:p>
          <a:p>
            <a:pPr lvl="0">
              <a:spcBef>
                <a:spcPts val="0"/>
              </a:spcBef>
              <a:buNone/>
            </a:pPr>
            <a:endParaRPr lang="en-US" sz="2000" dirty="0" smtClean="0">
              <a:solidFill>
                <a:schemeClr val="tx1"/>
              </a:solidFill>
            </a:endParaRPr>
          </a:p>
          <a:p>
            <a:pPr lvl="0">
              <a:spcBef>
                <a:spcPts val="0"/>
              </a:spcBef>
              <a:buNone/>
            </a:pPr>
            <a:endParaRPr lang="en-US" sz="2000" dirty="0">
              <a:solidFill>
                <a:schemeClr val="tx1"/>
              </a:solidFill>
            </a:endParaRPr>
          </a:p>
          <a:p>
            <a:pPr lvl="0">
              <a:spcBef>
                <a:spcPts val="0"/>
              </a:spcBef>
              <a:buNone/>
            </a:pPr>
            <a:endParaRPr lang="en-US" sz="2000" dirty="0" smtClean="0">
              <a:solidFill>
                <a:schemeClr val="tx1"/>
              </a:solidFill>
            </a:endParaRPr>
          </a:p>
          <a:p>
            <a:pPr lvl="0">
              <a:spcBef>
                <a:spcPts val="0"/>
              </a:spcBef>
              <a:buNone/>
            </a:pPr>
            <a:endParaRPr lang="en-US" sz="2000" dirty="0">
              <a:solidFill>
                <a:schemeClr val="tx1"/>
              </a:solidFill>
            </a:endParaRPr>
          </a:p>
          <a:p>
            <a:pPr lvl="0">
              <a:spcBef>
                <a:spcPts val="0"/>
              </a:spcBef>
              <a:buNone/>
            </a:pPr>
            <a:endParaRPr lang="en-US" sz="2000" dirty="0">
              <a:solidFill>
                <a:schemeClr val="tx1"/>
              </a:solidFill>
            </a:endParaRPr>
          </a:p>
          <a:p>
            <a:pPr lvl="0">
              <a:spcBef>
                <a:spcPts val="0"/>
              </a:spcBef>
              <a:buNone/>
            </a:pPr>
            <a:r>
              <a:rPr lang="en-US" sz="2000" dirty="0" smtClean="0">
                <a:solidFill>
                  <a:schemeClr val="tx1"/>
                </a:solidFill>
              </a:rPr>
              <a:t>In python we have the </a:t>
            </a:r>
            <a:r>
              <a:rPr lang="en-US" sz="2000" dirty="0" err="1" smtClean="0">
                <a:solidFill>
                  <a:schemeClr val="tx1"/>
                </a:solidFill>
              </a:rPr>
              <a:t>basic.qos</a:t>
            </a:r>
            <a:r>
              <a:rPr lang="en-US" sz="2000" dirty="0" smtClean="0">
                <a:solidFill>
                  <a:schemeClr val="tx1"/>
                </a:solidFill>
              </a:rPr>
              <a:t> method with the </a:t>
            </a:r>
            <a:r>
              <a:rPr lang="en-US" sz="2000" dirty="0" err="1" smtClean="0">
                <a:solidFill>
                  <a:schemeClr val="tx1"/>
                </a:solidFill>
              </a:rPr>
              <a:t>prefetch_count</a:t>
            </a:r>
            <a:r>
              <a:rPr lang="en-US" sz="2000" dirty="0" smtClean="0">
                <a:solidFill>
                  <a:schemeClr val="tx1"/>
                </a:solidFill>
              </a:rPr>
              <a:t>=1 setting. This basically says “do NOT give more than one message to a worker at a time”</a:t>
            </a:r>
          </a:p>
          <a:p>
            <a:pPr lvl="0">
              <a:spcBef>
                <a:spcPts val="0"/>
              </a:spcBef>
              <a:buNone/>
            </a:pPr>
            <a:r>
              <a:rPr lang="en-US" sz="2000" dirty="0" smtClean="0">
                <a:solidFill>
                  <a:schemeClr val="tx1"/>
                </a:solidFill>
              </a:rPr>
              <a:t>This should “even out the load”</a:t>
            </a:r>
            <a:br>
              <a:rPr lang="en-US" sz="2000" dirty="0" smtClean="0">
                <a:solidFill>
                  <a:schemeClr val="tx1"/>
                </a:solidFill>
              </a:rPr>
            </a:br>
            <a:endParaRPr lang="en-US" sz="2000" b="1" dirty="0">
              <a:solidFill>
                <a:schemeClr val="tx1"/>
              </a:solidFill>
            </a:endParaRPr>
          </a:p>
          <a:p>
            <a:pPr lvl="0">
              <a:spcBef>
                <a:spcPts val="0"/>
              </a:spcBef>
              <a:buNone/>
            </a:pPr>
            <a:r>
              <a:rPr lang="en-US" sz="2000" b="1" dirty="0" smtClean="0">
                <a:solidFill>
                  <a:schemeClr val="tx1"/>
                </a:solidFill>
              </a:rPr>
              <a:t> </a:t>
            </a:r>
          </a:p>
        </p:txBody>
      </p:sp>
      <p:pic>
        <p:nvPicPr>
          <p:cNvPr id="2" name="Picture 1"/>
          <p:cNvPicPr>
            <a:picLocks noChangeAspect="1"/>
          </p:cNvPicPr>
          <p:nvPr/>
        </p:nvPicPr>
        <p:blipFill>
          <a:blip r:embed="rId3"/>
          <a:stretch>
            <a:fillRect/>
          </a:stretch>
        </p:blipFill>
        <p:spPr>
          <a:xfrm>
            <a:off x="1800816" y="3897947"/>
            <a:ext cx="5029200" cy="1409700"/>
          </a:xfrm>
          <a:prstGeom prst="rect">
            <a:avLst/>
          </a:prstGeom>
        </p:spPr>
      </p:pic>
    </p:spTree>
    <p:extLst>
      <p:ext uri="{BB962C8B-B14F-4D97-AF65-F5344CB8AC3E}">
        <p14:creationId xmlns:p14="http://schemas.microsoft.com/office/powerpoint/2010/main" val="1833404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76200" y="152400"/>
            <a:ext cx="8991600" cy="671513"/>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3800" b="0" i="0" u="none" strike="noStrike" cap="none">
                <a:solidFill>
                  <a:schemeClr val="lt1"/>
                </a:solidFill>
                <a:latin typeface="Arial"/>
                <a:ea typeface="Arial"/>
                <a:cs typeface="Arial"/>
                <a:sym typeface="Arial"/>
              </a:rPr>
              <a:t>Our Customers Include</a:t>
            </a:r>
          </a:p>
        </p:txBody>
      </p:sp>
      <p:sp>
        <p:nvSpPr>
          <p:cNvPr id="71" name="Shape 71"/>
          <p:cNvSpPr txBox="1">
            <a:spLocks noGrp="1"/>
          </p:cNvSpPr>
          <p:nvPr>
            <p:ph type="ftr" idx="11"/>
          </p:nvPr>
        </p:nvSpPr>
        <p:spPr>
          <a:xfrm>
            <a:off x="457200" y="6477000"/>
            <a:ext cx="2895600" cy="2286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700" b="0" i="0" u="none" strike="noStrike" cap="none">
                <a:solidFill>
                  <a:srgbClr val="9DA9B2"/>
                </a:solidFill>
                <a:latin typeface="Arial"/>
                <a:ea typeface="Arial"/>
                <a:cs typeface="Arial"/>
                <a:sym typeface="Arial"/>
              </a:rPr>
              <a:t>Copyright DevelopIntelligence LLC</a:t>
            </a:r>
          </a:p>
        </p:txBody>
      </p:sp>
      <p:pic>
        <p:nvPicPr>
          <p:cNvPr id="72" name="Shape 72" descr="apple.png"/>
          <p:cNvPicPr preferRelativeResize="0"/>
          <p:nvPr/>
        </p:nvPicPr>
        <p:blipFill rotWithShape="1">
          <a:blip r:embed="rId3">
            <a:alphaModFix/>
          </a:blip>
          <a:srcRect/>
          <a:stretch/>
        </p:blipFill>
        <p:spPr>
          <a:xfrm>
            <a:off x="585674" y="1723374"/>
            <a:ext cx="658025" cy="763381"/>
          </a:xfrm>
          <a:prstGeom prst="rect">
            <a:avLst/>
          </a:prstGeom>
          <a:noFill/>
          <a:ln>
            <a:noFill/>
          </a:ln>
        </p:spPr>
      </p:pic>
      <p:pic>
        <p:nvPicPr>
          <p:cNvPr id="73" name="Shape 73" descr="ebay.png"/>
          <p:cNvPicPr preferRelativeResize="0"/>
          <p:nvPr/>
        </p:nvPicPr>
        <p:blipFill rotWithShape="1">
          <a:blip r:embed="rId4">
            <a:alphaModFix/>
          </a:blip>
          <a:srcRect/>
          <a:stretch/>
        </p:blipFill>
        <p:spPr>
          <a:xfrm>
            <a:off x="6769260" y="5444232"/>
            <a:ext cx="1875867" cy="693598"/>
          </a:xfrm>
          <a:prstGeom prst="rect">
            <a:avLst/>
          </a:prstGeom>
          <a:noFill/>
          <a:ln>
            <a:noFill/>
          </a:ln>
        </p:spPr>
      </p:pic>
      <p:pic>
        <p:nvPicPr>
          <p:cNvPr id="74" name="Shape 74" descr="salesforce.png"/>
          <p:cNvPicPr preferRelativeResize="0"/>
          <p:nvPr/>
        </p:nvPicPr>
        <p:blipFill rotWithShape="1">
          <a:blip r:embed="rId5">
            <a:alphaModFix/>
          </a:blip>
          <a:srcRect/>
          <a:stretch/>
        </p:blipFill>
        <p:spPr>
          <a:xfrm>
            <a:off x="4311742" y="2988047"/>
            <a:ext cx="1463039" cy="935736"/>
          </a:xfrm>
          <a:prstGeom prst="rect">
            <a:avLst/>
          </a:prstGeom>
          <a:noFill/>
          <a:ln>
            <a:noFill/>
          </a:ln>
        </p:spPr>
      </p:pic>
      <p:pic>
        <p:nvPicPr>
          <p:cNvPr id="75" name="Shape 75" descr="starbucks.png"/>
          <p:cNvPicPr preferRelativeResize="0"/>
          <p:nvPr/>
        </p:nvPicPr>
        <p:blipFill rotWithShape="1">
          <a:blip r:embed="rId6">
            <a:alphaModFix/>
          </a:blip>
          <a:srcRect/>
          <a:stretch/>
        </p:blipFill>
        <p:spPr>
          <a:xfrm>
            <a:off x="4975407" y="1663609"/>
            <a:ext cx="914400" cy="932688"/>
          </a:xfrm>
          <a:prstGeom prst="rect">
            <a:avLst/>
          </a:prstGeom>
          <a:noFill/>
          <a:ln>
            <a:noFill/>
          </a:ln>
        </p:spPr>
      </p:pic>
      <p:pic>
        <p:nvPicPr>
          <p:cNvPr id="76" name="Shape 76" descr="head_logo.png"/>
          <p:cNvPicPr preferRelativeResize="0"/>
          <p:nvPr/>
        </p:nvPicPr>
        <p:blipFill rotWithShape="1">
          <a:blip r:embed="rId7">
            <a:alphaModFix/>
          </a:blip>
          <a:srcRect/>
          <a:stretch/>
        </p:blipFill>
        <p:spPr>
          <a:xfrm>
            <a:off x="4691528" y="5625019"/>
            <a:ext cx="1832237" cy="572574"/>
          </a:xfrm>
          <a:prstGeom prst="rect">
            <a:avLst/>
          </a:prstGeom>
          <a:noFill/>
          <a:ln>
            <a:noFill/>
          </a:ln>
        </p:spPr>
      </p:pic>
      <p:pic>
        <p:nvPicPr>
          <p:cNvPr id="77" name="Shape 77" descr="autodesk_logo_screen_color_black_medium.jpg"/>
          <p:cNvPicPr preferRelativeResize="0"/>
          <p:nvPr/>
        </p:nvPicPr>
        <p:blipFill rotWithShape="1">
          <a:blip r:embed="rId8">
            <a:alphaModFix/>
          </a:blip>
          <a:srcRect t="32667" b="32667"/>
          <a:stretch/>
        </p:blipFill>
        <p:spPr>
          <a:xfrm>
            <a:off x="1993656" y="3128400"/>
            <a:ext cx="1854846" cy="643012"/>
          </a:xfrm>
          <a:prstGeom prst="rect">
            <a:avLst/>
          </a:prstGeom>
          <a:noFill/>
          <a:ln>
            <a:noFill/>
          </a:ln>
        </p:spPr>
      </p:pic>
      <p:pic>
        <p:nvPicPr>
          <p:cNvPr id="78" name="Shape 78" descr="LibertyMutual.png"/>
          <p:cNvPicPr preferRelativeResize="0"/>
          <p:nvPr/>
        </p:nvPicPr>
        <p:blipFill rotWithShape="1">
          <a:blip r:embed="rId9">
            <a:alphaModFix/>
          </a:blip>
          <a:srcRect/>
          <a:stretch/>
        </p:blipFill>
        <p:spPr>
          <a:xfrm>
            <a:off x="6162316" y="4292646"/>
            <a:ext cx="2398239" cy="647700"/>
          </a:xfrm>
          <a:prstGeom prst="rect">
            <a:avLst/>
          </a:prstGeom>
          <a:noFill/>
          <a:ln>
            <a:noFill/>
          </a:ln>
        </p:spPr>
      </p:pic>
      <p:pic>
        <p:nvPicPr>
          <p:cNvPr id="79" name="Shape 79" descr="Time Warner.png"/>
          <p:cNvPicPr preferRelativeResize="0"/>
          <p:nvPr/>
        </p:nvPicPr>
        <p:blipFill rotWithShape="1">
          <a:blip r:embed="rId10">
            <a:alphaModFix/>
          </a:blip>
          <a:srcRect/>
          <a:stretch/>
        </p:blipFill>
        <p:spPr>
          <a:xfrm>
            <a:off x="1843249" y="1842885"/>
            <a:ext cx="2356501" cy="603249"/>
          </a:xfrm>
          <a:prstGeom prst="rect">
            <a:avLst/>
          </a:prstGeom>
          <a:noFill/>
          <a:ln>
            <a:noFill/>
          </a:ln>
        </p:spPr>
      </p:pic>
      <p:pic>
        <p:nvPicPr>
          <p:cNvPr id="80" name="Shape 80" descr="Intuit.png"/>
          <p:cNvPicPr preferRelativeResize="0"/>
          <p:nvPr/>
        </p:nvPicPr>
        <p:blipFill rotWithShape="1">
          <a:blip r:embed="rId11">
            <a:alphaModFix/>
          </a:blip>
          <a:srcRect l="11371" t="11157" r="10650" b="18595"/>
          <a:stretch/>
        </p:blipFill>
        <p:spPr>
          <a:xfrm>
            <a:off x="6644868" y="1842885"/>
            <a:ext cx="1405968" cy="553274"/>
          </a:xfrm>
          <a:prstGeom prst="rect">
            <a:avLst/>
          </a:prstGeom>
          <a:noFill/>
          <a:ln>
            <a:noFill/>
          </a:ln>
        </p:spPr>
      </p:pic>
      <p:pic>
        <p:nvPicPr>
          <p:cNvPr id="81" name="Shape 81" descr="VMware.png"/>
          <p:cNvPicPr preferRelativeResize="0"/>
          <p:nvPr/>
        </p:nvPicPr>
        <p:blipFill rotWithShape="1">
          <a:blip r:embed="rId12">
            <a:alphaModFix/>
          </a:blip>
          <a:srcRect/>
          <a:stretch/>
        </p:blipFill>
        <p:spPr>
          <a:xfrm>
            <a:off x="1607657" y="4442010"/>
            <a:ext cx="2121317" cy="482599"/>
          </a:xfrm>
          <a:prstGeom prst="rect">
            <a:avLst/>
          </a:prstGeom>
          <a:noFill/>
          <a:ln>
            <a:noFill/>
          </a:ln>
        </p:spPr>
      </p:pic>
      <p:pic>
        <p:nvPicPr>
          <p:cNvPr id="82" name="Shape 82" descr="yahoo_word.png"/>
          <p:cNvPicPr preferRelativeResize="0"/>
          <p:nvPr/>
        </p:nvPicPr>
        <p:blipFill rotWithShape="1">
          <a:blip r:embed="rId13">
            <a:alphaModFix/>
          </a:blip>
          <a:srcRect/>
          <a:stretch/>
        </p:blipFill>
        <p:spPr>
          <a:xfrm>
            <a:off x="4075942" y="4367305"/>
            <a:ext cx="1648967" cy="658368"/>
          </a:xfrm>
          <a:prstGeom prst="rect">
            <a:avLst/>
          </a:prstGeom>
          <a:noFill/>
          <a:ln>
            <a:noFill/>
          </a:ln>
        </p:spPr>
      </p:pic>
      <p:pic>
        <p:nvPicPr>
          <p:cNvPr id="83" name="Shape 83" descr="oracle.png"/>
          <p:cNvPicPr preferRelativeResize="0"/>
          <p:nvPr/>
        </p:nvPicPr>
        <p:blipFill rotWithShape="1">
          <a:blip r:embed="rId14">
            <a:alphaModFix/>
          </a:blip>
          <a:srcRect/>
          <a:stretch/>
        </p:blipFill>
        <p:spPr>
          <a:xfrm>
            <a:off x="6301226" y="3023811"/>
            <a:ext cx="2224373" cy="815256"/>
          </a:xfrm>
          <a:prstGeom prst="rect">
            <a:avLst/>
          </a:prstGeom>
          <a:noFill/>
          <a:ln>
            <a:noFill/>
          </a:ln>
        </p:spPr>
      </p:pic>
      <p:pic>
        <p:nvPicPr>
          <p:cNvPr id="84" name="Shape 84" descr="AOL.png"/>
          <p:cNvPicPr preferRelativeResize="0"/>
          <p:nvPr/>
        </p:nvPicPr>
        <p:blipFill rotWithShape="1">
          <a:blip r:embed="rId15">
            <a:alphaModFix/>
          </a:blip>
          <a:srcRect/>
          <a:stretch/>
        </p:blipFill>
        <p:spPr>
          <a:xfrm>
            <a:off x="2570697" y="5565255"/>
            <a:ext cx="1653852" cy="554916"/>
          </a:xfrm>
          <a:prstGeom prst="rect">
            <a:avLst/>
          </a:prstGeom>
          <a:noFill/>
          <a:ln>
            <a:noFill/>
          </a:ln>
        </p:spPr>
      </p:pic>
      <p:pic>
        <p:nvPicPr>
          <p:cNvPr id="85" name="Shape 85" descr="logo_usbank_siteheader.png"/>
          <p:cNvPicPr preferRelativeResize="0"/>
          <p:nvPr/>
        </p:nvPicPr>
        <p:blipFill rotWithShape="1">
          <a:blip r:embed="rId16">
            <a:alphaModFix/>
          </a:blip>
          <a:srcRect/>
          <a:stretch/>
        </p:blipFill>
        <p:spPr>
          <a:xfrm>
            <a:off x="283480" y="5503996"/>
            <a:ext cx="2058065" cy="756023"/>
          </a:xfrm>
          <a:prstGeom prst="rect">
            <a:avLst/>
          </a:prstGeom>
          <a:noFill/>
          <a:ln>
            <a:noFill/>
          </a:ln>
        </p:spPr>
      </p:pic>
      <p:pic>
        <p:nvPicPr>
          <p:cNvPr id="86" name="Shape 86" descr="1625_3344_ADP_Red.gif"/>
          <p:cNvPicPr preferRelativeResize="0"/>
          <p:nvPr/>
        </p:nvPicPr>
        <p:blipFill rotWithShape="1">
          <a:blip r:embed="rId17">
            <a:alphaModFix/>
          </a:blip>
          <a:srcRect/>
          <a:stretch/>
        </p:blipFill>
        <p:spPr>
          <a:xfrm>
            <a:off x="229748" y="2994493"/>
            <a:ext cx="1399134" cy="872188"/>
          </a:xfrm>
          <a:prstGeom prst="rect">
            <a:avLst/>
          </a:prstGeom>
          <a:noFill/>
          <a:ln>
            <a:noFill/>
          </a:ln>
        </p:spPr>
      </p:pic>
      <p:pic>
        <p:nvPicPr>
          <p:cNvPr id="87" name="Shape 87" descr="Dell.png"/>
          <p:cNvPicPr preferRelativeResize="0"/>
          <p:nvPr/>
        </p:nvPicPr>
        <p:blipFill rotWithShape="1">
          <a:blip r:embed="rId18">
            <a:alphaModFix/>
          </a:blip>
          <a:srcRect/>
          <a:stretch/>
        </p:blipFill>
        <p:spPr>
          <a:xfrm>
            <a:off x="377978" y="4252303"/>
            <a:ext cx="893503" cy="893503"/>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76200" y="152400"/>
            <a:ext cx="8991600" cy="671400"/>
          </a:xfrm>
          <a:prstGeom prst="rect">
            <a:avLst/>
          </a:prstGeom>
        </p:spPr>
        <p:txBody>
          <a:bodyPr lIns="91425" tIns="91425" rIns="91425" bIns="91425" anchor="ctr" anchorCtr="0">
            <a:noAutofit/>
          </a:bodyPr>
          <a:lstStyle/>
          <a:p>
            <a:pPr lvl="0">
              <a:spcBef>
                <a:spcPts val="0"/>
              </a:spcBef>
              <a:buNone/>
            </a:pPr>
            <a:r>
              <a:rPr lang="en-US" dirty="0" smtClean="0"/>
              <a:t>Practical- Publishing and Subscribing</a:t>
            </a:r>
            <a:endParaRPr dirty="0"/>
          </a:p>
        </p:txBody>
      </p:sp>
      <p:sp>
        <p:nvSpPr>
          <p:cNvPr id="129" name="Shape 129"/>
          <p:cNvSpPr txBox="1">
            <a:spLocks noGrp="1"/>
          </p:cNvSpPr>
          <p:nvPr>
            <p:ph type="body" idx="1"/>
          </p:nvPr>
        </p:nvSpPr>
        <p:spPr>
          <a:xfrm>
            <a:off x="76200" y="1371600"/>
            <a:ext cx="8991600" cy="5029199"/>
          </a:xfrm>
          <a:prstGeom prst="rect">
            <a:avLst/>
          </a:prstGeom>
        </p:spPr>
        <p:txBody>
          <a:bodyPr lIns="91425" tIns="91425" rIns="91425" bIns="91425" anchor="t" anchorCtr="0">
            <a:noAutofit/>
          </a:bodyPr>
          <a:lstStyle/>
          <a:p>
            <a:pPr lvl="0">
              <a:spcBef>
                <a:spcPts val="0"/>
              </a:spcBef>
              <a:buNone/>
            </a:pPr>
            <a:endParaRPr lang="en-US" sz="2000" b="1" dirty="0">
              <a:solidFill>
                <a:schemeClr val="tx1"/>
              </a:solidFill>
            </a:endParaRPr>
          </a:p>
          <a:p>
            <a:pPr lvl="0">
              <a:spcBef>
                <a:spcPts val="0"/>
              </a:spcBef>
              <a:buNone/>
            </a:pPr>
            <a:r>
              <a:rPr lang="en-US" sz="2000" b="1" dirty="0" smtClean="0">
                <a:solidFill>
                  <a:schemeClr val="tx1"/>
                </a:solidFill>
              </a:rPr>
              <a:t> So previously we created a work queue based on the assumption that each task is delivered to ONE worker.</a:t>
            </a:r>
          </a:p>
          <a:p>
            <a:pPr lvl="0">
              <a:spcBef>
                <a:spcPts val="0"/>
              </a:spcBef>
              <a:buNone/>
            </a:pPr>
            <a:r>
              <a:rPr lang="en-US" sz="2000" b="1" dirty="0" smtClean="0">
                <a:solidFill>
                  <a:schemeClr val="tx1"/>
                </a:solidFill>
              </a:rPr>
              <a:t>Now let’s deliver a message to MULTIPLE consumers.</a:t>
            </a:r>
          </a:p>
          <a:p>
            <a:pPr lvl="0">
              <a:spcBef>
                <a:spcPts val="0"/>
              </a:spcBef>
              <a:buNone/>
            </a:pPr>
            <a:endParaRPr lang="en-US" sz="2000" b="1" dirty="0">
              <a:solidFill>
                <a:schemeClr val="tx1"/>
              </a:solidFill>
            </a:endParaRPr>
          </a:p>
          <a:p>
            <a:pPr lvl="0">
              <a:spcBef>
                <a:spcPts val="0"/>
              </a:spcBef>
              <a:buNone/>
            </a:pPr>
            <a:r>
              <a:rPr lang="en-US" sz="2000" b="1" dirty="0" smtClean="0">
                <a:solidFill>
                  <a:schemeClr val="tx1"/>
                </a:solidFill>
              </a:rPr>
              <a:t>So we’re going to build a logging system made up of two programs- the first will emit log messages and the second will receive and print them.</a:t>
            </a:r>
          </a:p>
          <a:p>
            <a:pPr lvl="0">
              <a:spcBef>
                <a:spcPts val="0"/>
              </a:spcBef>
              <a:buNone/>
            </a:pPr>
            <a:endParaRPr lang="en-US" sz="2000" b="1" dirty="0">
              <a:solidFill>
                <a:schemeClr val="tx1"/>
              </a:solidFill>
            </a:endParaRPr>
          </a:p>
          <a:p>
            <a:pPr>
              <a:spcBef>
                <a:spcPts val="0"/>
              </a:spcBef>
            </a:pPr>
            <a:r>
              <a:rPr lang="en-US" sz="2000" b="1" dirty="0" smtClean="0">
                <a:solidFill>
                  <a:schemeClr val="tx1"/>
                </a:solidFill>
              </a:rPr>
              <a:t>So remember the paradigm:</a:t>
            </a:r>
            <a:endParaRPr lang="en-US" sz="2000" b="1" dirty="0">
              <a:solidFill>
                <a:schemeClr val="tx1"/>
              </a:solidFill>
            </a:endParaRPr>
          </a:p>
          <a:p>
            <a:pPr>
              <a:spcBef>
                <a:spcPts val="0"/>
              </a:spcBef>
            </a:pPr>
            <a:r>
              <a:rPr lang="en-US" sz="2000" b="1" dirty="0" smtClean="0">
                <a:solidFill>
                  <a:srgbClr val="008000"/>
                </a:solidFill>
              </a:rPr>
              <a:t>PRODUCER:</a:t>
            </a:r>
            <a:r>
              <a:rPr lang="en-US" sz="2000" b="1" dirty="0" smtClean="0">
                <a:solidFill>
                  <a:schemeClr val="tx1"/>
                </a:solidFill>
              </a:rPr>
              <a:t> makes message</a:t>
            </a:r>
          </a:p>
          <a:p>
            <a:pPr>
              <a:spcBef>
                <a:spcPts val="0"/>
              </a:spcBef>
            </a:pPr>
            <a:r>
              <a:rPr lang="en-US" sz="2000" b="1" dirty="0" smtClean="0">
                <a:solidFill>
                  <a:srgbClr val="008000"/>
                </a:solidFill>
              </a:rPr>
              <a:t>QUEUE:</a:t>
            </a:r>
            <a:r>
              <a:rPr lang="en-US" sz="2000" b="1" dirty="0" smtClean="0">
                <a:solidFill>
                  <a:schemeClr val="tx1"/>
                </a:solidFill>
              </a:rPr>
              <a:t> Holds message</a:t>
            </a:r>
          </a:p>
          <a:p>
            <a:pPr>
              <a:spcBef>
                <a:spcPts val="0"/>
              </a:spcBef>
            </a:pPr>
            <a:r>
              <a:rPr lang="en-US" sz="2000" b="1" dirty="0" smtClean="0">
                <a:solidFill>
                  <a:srgbClr val="008000"/>
                </a:solidFill>
              </a:rPr>
              <a:t>CONSUMER (worker): </a:t>
            </a:r>
            <a:r>
              <a:rPr lang="en-US" sz="2000" b="1" dirty="0" smtClean="0">
                <a:solidFill>
                  <a:schemeClr val="tx1"/>
                </a:solidFill>
              </a:rPr>
              <a:t>Consumes message</a:t>
            </a:r>
          </a:p>
        </p:txBody>
      </p:sp>
    </p:spTree>
    <p:extLst>
      <p:ext uri="{BB962C8B-B14F-4D97-AF65-F5344CB8AC3E}">
        <p14:creationId xmlns:p14="http://schemas.microsoft.com/office/powerpoint/2010/main" val="15011162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76200" y="152400"/>
            <a:ext cx="8991600" cy="671400"/>
          </a:xfrm>
          <a:prstGeom prst="rect">
            <a:avLst/>
          </a:prstGeom>
        </p:spPr>
        <p:txBody>
          <a:bodyPr lIns="91425" tIns="91425" rIns="91425" bIns="91425" anchor="ctr" anchorCtr="0">
            <a:noAutofit/>
          </a:bodyPr>
          <a:lstStyle/>
          <a:p>
            <a:pPr lvl="0">
              <a:spcBef>
                <a:spcPts val="0"/>
              </a:spcBef>
              <a:buNone/>
            </a:pPr>
            <a:r>
              <a:rPr lang="en-US" dirty="0" smtClean="0"/>
              <a:t>Practical- Publishing and Subscribing</a:t>
            </a:r>
            <a:endParaRPr dirty="0"/>
          </a:p>
        </p:txBody>
      </p:sp>
      <p:sp>
        <p:nvSpPr>
          <p:cNvPr id="129" name="Shape 129"/>
          <p:cNvSpPr txBox="1">
            <a:spLocks noGrp="1"/>
          </p:cNvSpPr>
          <p:nvPr>
            <p:ph type="body" idx="1"/>
          </p:nvPr>
        </p:nvSpPr>
        <p:spPr>
          <a:xfrm>
            <a:off x="76200" y="1371600"/>
            <a:ext cx="8991600" cy="5029199"/>
          </a:xfrm>
          <a:prstGeom prst="rect">
            <a:avLst/>
          </a:prstGeom>
        </p:spPr>
        <p:txBody>
          <a:bodyPr lIns="91425" tIns="91425" rIns="91425" bIns="91425" anchor="t" anchorCtr="0">
            <a:noAutofit/>
          </a:bodyPr>
          <a:lstStyle/>
          <a:p>
            <a:pPr lvl="0">
              <a:spcBef>
                <a:spcPts val="0"/>
              </a:spcBef>
              <a:buNone/>
            </a:pPr>
            <a:r>
              <a:rPr lang="en-US" sz="2000" dirty="0" smtClean="0">
                <a:solidFill>
                  <a:schemeClr val="tx1"/>
                </a:solidFill>
              </a:rPr>
              <a:t>Here’s the thing- producers shouldn’t talk directly to a queue. There is an “in between” layer known as the “Exchange”.</a:t>
            </a:r>
          </a:p>
          <a:p>
            <a:pPr lvl="0">
              <a:spcBef>
                <a:spcPts val="0"/>
              </a:spcBef>
              <a:buNone/>
            </a:pPr>
            <a:r>
              <a:rPr lang="en-US" sz="2000" dirty="0" smtClean="0">
                <a:solidFill>
                  <a:schemeClr val="tx1"/>
                </a:solidFill>
              </a:rPr>
              <a:t>With the exchange the producer can send messages to multiple queues and the </a:t>
            </a:r>
            <a:endParaRPr lang="en-US" sz="2000" b="1" dirty="0">
              <a:solidFill>
                <a:schemeClr val="tx1"/>
              </a:solidFill>
            </a:endParaRPr>
          </a:p>
          <a:p>
            <a:pPr lvl="0">
              <a:spcBef>
                <a:spcPts val="0"/>
              </a:spcBef>
              <a:buNone/>
            </a:pPr>
            <a:endParaRPr lang="en-US" sz="2000" b="1" dirty="0" smtClean="0">
              <a:solidFill>
                <a:schemeClr val="tx1"/>
              </a:solidFill>
            </a:endParaRPr>
          </a:p>
          <a:p>
            <a:pPr lvl="0">
              <a:spcBef>
                <a:spcPts val="0"/>
              </a:spcBef>
              <a:buNone/>
            </a:pPr>
            <a:endParaRPr lang="en-US" sz="2000" b="1" dirty="0">
              <a:solidFill>
                <a:schemeClr val="tx1"/>
              </a:solidFill>
            </a:endParaRPr>
          </a:p>
          <a:p>
            <a:pPr lvl="0">
              <a:spcBef>
                <a:spcPts val="0"/>
              </a:spcBef>
              <a:buNone/>
            </a:pPr>
            <a:endParaRPr lang="en-US" sz="2000" b="1" dirty="0" smtClean="0">
              <a:solidFill>
                <a:schemeClr val="tx1"/>
              </a:solidFill>
            </a:endParaRPr>
          </a:p>
          <a:p>
            <a:pPr lvl="0">
              <a:spcBef>
                <a:spcPts val="0"/>
              </a:spcBef>
              <a:buNone/>
            </a:pPr>
            <a:endParaRPr lang="en-US" sz="2000" b="1" dirty="0">
              <a:solidFill>
                <a:schemeClr val="tx1"/>
              </a:solidFill>
            </a:endParaRPr>
          </a:p>
          <a:p>
            <a:pPr lvl="0">
              <a:spcBef>
                <a:spcPts val="0"/>
              </a:spcBef>
              <a:buNone/>
            </a:pPr>
            <a:endParaRPr lang="en-US" sz="2000" b="1" dirty="0" smtClean="0">
              <a:solidFill>
                <a:schemeClr val="tx1"/>
              </a:solidFill>
            </a:endParaRPr>
          </a:p>
          <a:p>
            <a:pPr lvl="0">
              <a:spcBef>
                <a:spcPts val="0"/>
              </a:spcBef>
              <a:buNone/>
            </a:pPr>
            <a:endParaRPr lang="en-US" sz="2000" b="1" dirty="0">
              <a:solidFill>
                <a:schemeClr val="tx1"/>
              </a:solidFill>
            </a:endParaRPr>
          </a:p>
          <a:p>
            <a:pPr lvl="0">
              <a:spcBef>
                <a:spcPts val="0"/>
              </a:spcBef>
              <a:buNone/>
            </a:pPr>
            <a:r>
              <a:rPr lang="en-US" sz="2000" dirty="0" smtClean="0">
                <a:solidFill>
                  <a:schemeClr val="tx1"/>
                </a:solidFill>
              </a:rPr>
              <a:t>So there are three possibilities as to what the exchange can do with a message to a queue: </a:t>
            </a:r>
          </a:p>
          <a:p>
            <a:pPr lvl="0">
              <a:spcBef>
                <a:spcPts val="0"/>
              </a:spcBef>
              <a:buNone/>
            </a:pPr>
            <a:r>
              <a:rPr lang="en-US" sz="2000" dirty="0" smtClean="0">
                <a:solidFill>
                  <a:schemeClr val="tx1"/>
                </a:solidFill>
              </a:rPr>
              <a:t>It can append the message to ONE queue</a:t>
            </a:r>
          </a:p>
          <a:p>
            <a:pPr lvl="0">
              <a:spcBef>
                <a:spcPts val="0"/>
              </a:spcBef>
              <a:buNone/>
            </a:pPr>
            <a:r>
              <a:rPr lang="en-US" sz="2000" dirty="0" smtClean="0">
                <a:solidFill>
                  <a:schemeClr val="tx1"/>
                </a:solidFill>
              </a:rPr>
              <a:t>It can append the message to MULTIPLE queues</a:t>
            </a:r>
          </a:p>
          <a:p>
            <a:pPr lvl="0">
              <a:spcBef>
                <a:spcPts val="0"/>
              </a:spcBef>
              <a:buNone/>
            </a:pPr>
            <a:r>
              <a:rPr lang="en-US" sz="2000" dirty="0" smtClean="0">
                <a:solidFill>
                  <a:schemeClr val="tx1"/>
                </a:solidFill>
              </a:rPr>
              <a:t>It can discard the </a:t>
            </a:r>
            <a:r>
              <a:rPr lang="en-US" sz="2000" dirty="0" err="1" smtClean="0">
                <a:solidFill>
                  <a:schemeClr val="tx1"/>
                </a:solidFill>
              </a:rPr>
              <a:t>mssage</a:t>
            </a:r>
            <a:r>
              <a:rPr lang="en-US" sz="2000" b="1" dirty="0" smtClean="0">
                <a:solidFill>
                  <a:schemeClr val="tx1"/>
                </a:solidFill>
              </a:rPr>
              <a:t> </a:t>
            </a:r>
          </a:p>
        </p:txBody>
      </p:sp>
      <p:pic>
        <p:nvPicPr>
          <p:cNvPr id="2" name="Picture 1"/>
          <p:cNvPicPr>
            <a:picLocks noChangeAspect="1"/>
          </p:cNvPicPr>
          <p:nvPr/>
        </p:nvPicPr>
        <p:blipFill>
          <a:blip r:embed="rId3"/>
          <a:stretch>
            <a:fillRect/>
          </a:stretch>
        </p:blipFill>
        <p:spPr>
          <a:xfrm>
            <a:off x="2143070" y="2525384"/>
            <a:ext cx="4216400" cy="1409700"/>
          </a:xfrm>
          <a:prstGeom prst="rect">
            <a:avLst/>
          </a:prstGeom>
        </p:spPr>
      </p:pic>
    </p:spTree>
    <p:extLst>
      <p:ext uri="{BB962C8B-B14F-4D97-AF65-F5344CB8AC3E}">
        <p14:creationId xmlns:p14="http://schemas.microsoft.com/office/powerpoint/2010/main" val="36135997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76200" y="152400"/>
            <a:ext cx="8991600" cy="671400"/>
          </a:xfrm>
          <a:prstGeom prst="rect">
            <a:avLst/>
          </a:prstGeom>
        </p:spPr>
        <p:txBody>
          <a:bodyPr lIns="91425" tIns="91425" rIns="91425" bIns="91425" anchor="ctr" anchorCtr="0">
            <a:noAutofit/>
          </a:bodyPr>
          <a:lstStyle/>
          <a:p>
            <a:pPr lvl="0">
              <a:spcBef>
                <a:spcPts val="0"/>
              </a:spcBef>
              <a:buNone/>
            </a:pPr>
            <a:r>
              <a:rPr lang="en-US" dirty="0" smtClean="0"/>
              <a:t>Practical- Publishing and Subscribing</a:t>
            </a:r>
            <a:endParaRPr dirty="0"/>
          </a:p>
        </p:txBody>
      </p:sp>
      <p:sp>
        <p:nvSpPr>
          <p:cNvPr id="129" name="Shape 129"/>
          <p:cNvSpPr txBox="1">
            <a:spLocks noGrp="1"/>
          </p:cNvSpPr>
          <p:nvPr>
            <p:ph type="body" idx="1"/>
          </p:nvPr>
        </p:nvSpPr>
        <p:spPr>
          <a:xfrm>
            <a:off x="76200" y="1371600"/>
            <a:ext cx="8991600" cy="5029199"/>
          </a:xfrm>
          <a:prstGeom prst="rect">
            <a:avLst/>
          </a:prstGeom>
        </p:spPr>
        <p:txBody>
          <a:bodyPr lIns="91425" tIns="91425" rIns="91425" bIns="91425" anchor="t" anchorCtr="0">
            <a:noAutofit/>
          </a:bodyPr>
          <a:lstStyle/>
          <a:p>
            <a:pPr lvl="0">
              <a:spcBef>
                <a:spcPts val="0"/>
              </a:spcBef>
              <a:buNone/>
            </a:pPr>
            <a:r>
              <a:rPr lang="en-US" sz="2000" dirty="0" smtClean="0">
                <a:solidFill>
                  <a:schemeClr val="tx1"/>
                </a:solidFill>
              </a:rPr>
              <a:t>So each of these exchange activities align with an </a:t>
            </a:r>
            <a:r>
              <a:rPr lang="en-US" sz="2000" b="1" dirty="0" smtClean="0">
                <a:solidFill>
                  <a:schemeClr val="tx1"/>
                </a:solidFill>
              </a:rPr>
              <a:t>exchange type:</a:t>
            </a:r>
            <a:endParaRPr lang="en-US" sz="2000" dirty="0" smtClean="0">
              <a:solidFill>
                <a:schemeClr val="tx1"/>
              </a:solidFill>
            </a:endParaRPr>
          </a:p>
          <a:p>
            <a:pPr>
              <a:spcBef>
                <a:spcPts val="0"/>
              </a:spcBef>
            </a:pPr>
            <a:r>
              <a:rPr lang="en-US" sz="2000" dirty="0" smtClean="0">
                <a:solidFill>
                  <a:schemeClr val="tx1"/>
                </a:solidFill>
              </a:rPr>
              <a:t>Direct</a:t>
            </a:r>
          </a:p>
          <a:p>
            <a:pPr>
              <a:spcBef>
                <a:spcPts val="0"/>
              </a:spcBef>
            </a:pPr>
            <a:r>
              <a:rPr lang="en-US" sz="2000" dirty="0" smtClean="0">
                <a:solidFill>
                  <a:schemeClr val="tx1"/>
                </a:solidFill>
              </a:rPr>
              <a:t>Topic</a:t>
            </a:r>
          </a:p>
          <a:p>
            <a:pPr>
              <a:spcBef>
                <a:spcPts val="0"/>
              </a:spcBef>
            </a:pPr>
            <a:r>
              <a:rPr lang="en-US" sz="2000" dirty="0" smtClean="0">
                <a:solidFill>
                  <a:schemeClr val="tx1"/>
                </a:solidFill>
              </a:rPr>
              <a:t>Headers</a:t>
            </a:r>
          </a:p>
          <a:p>
            <a:pPr>
              <a:spcBef>
                <a:spcPts val="0"/>
              </a:spcBef>
            </a:pPr>
            <a:r>
              <a:rPr lang="en-US" sz="2000" dirty="0" err="1" smtClean="0">
                <a:solidFill>
                  <a:schemeClr val="tx1"/>
                </a:solidFill>
              </a:rPr>
              <a:t>Fanout</a:t>
            </a:r>
            <a:endParaRPr lang="en-US" sz="2000" dirty="0" smtClean="0">
              <a:solidFill>
                <a:schemeClr val="tx1"/>
              </a:solidFill>
            </a:endParaRPr>
          </a:p>
          <a:p>
            <a:pPr>
              <a:spcBef>
                <a:spcPts val="0"/>
              </a:spcBef>
            </a:pPr>
            <a:endParaRPr lang="en-US" sz="2000" dirty="0">
              <a:solidFill>
                <a:schemeClr val="tx1"/>
              </a:solidFill>
            </a:endParaRPr>
          </a:p>
          <a:p>
            <a:pPr marL="177800" indent="0">
              <a:spcBef>
                <a:spcPts val="0"/>
              </a:spcBef>
              <a:buNone/>
            </a:pPr>
            <a:r>
              <a:rPr lang="en-US" sz="2000" dirty="0" smtClean="0">
                <a:solidFill>
                  <a:schemeClr val="tx1"/>
                </a:solidFill>
              </a:rPr>
              <a:t>Let’s start with the </a:t>
            </a:r>
            <a:r>
              <a:rPr lang="en-US" sz="2000" dirty="0" err="1" smtClean="0">
                <a:solidFill>
                  <a:schemeClr val="tx1"/>
                </a:solidFill>
              </a:rPr>
              <a:t>fanout</a:t>
            </a:r>
            <a:r>
              <a:rPr lang="en-US" sz="2000" dirty="0" smtClean="0">
                <a:solidFill>
                  <a:schemeClr val="tx1"/>
                </a:solidFill>
              </a:rPr>
              <a:t>. </a:t>
            </a:r>
            <a:br>
              <a:rPr lang="en-US" sz="2000" dirty="0" smtClean="0">
                <a:solidFill>
                  <a:schemeClr val="tx1"/>
                </a:solidFill>
              </a:rPr>
            </a:br>
            <a:r>
              <a:rPr lang="en-US" sz="2000" dirty="0" smtClean="0">
                <a:solidFill>
                  <a:schemeClr val="tx1"/>
                </a:solidFill>
              </a:rPr>
              <a:t>Just as it implies- this basically sends messages to all of the queues that the exchange is aware of- so a “message blast”</a:t>
            </a:r>
          </a:p>
          <a:p>
            <a:pPr marL="177800" indent="0">
              <a:spcBef>
                <a:spcPts val="0"/>
              </a:spcBef>
              <a:buNone/>
            </a:pPr>
            <a:endParaRPr lang="en-US" sz="2000" dirty="0" smtClean="0">
              <a:solidFill>
                <a:schemeClr val="tx1"/>
              </a:solidFill>
            </a:endParaRPr>
          </a:p>
          <a:p>
            <a:pPr marL="177800" indent="0">
              <a:spcBef>
                <a:spcPts val="0"/>
              </a:spcBef>
              <a:buNone/>
            </a:pPr>
            <a:r>
              <a:rPr lang="en-US" sz="2000" dirty="0" smtClean="0">
                <a:solidFill>
                  <a:schemeClr val="tx1"/>
                </a:solidFill>
              </a:rPr>
              <a:t>Here is the python for that:</a:t>
            </a:r>
          </a:p>
          <a:p>
            <a:pPr marL="177800" indent="0">
              <a:spcBef>
                <a:spcPts val="0"/>
              </a:spcBef>
              <a:buNone/>
            </a:pPr>
            <a:endParaRPr lang="en-US" sz="2000" dirty="0" smtClean="0">
              <a:solidFill>
                <a:schemeClr val="tx1"/>
              </a:solidFill>
            </a:endParaRPr>
          </a:p>
          <a:p>
            <a:pPr marL="177800" indent="0">
              <a:spcBef>
                <a:spcPts val="0"/>
              </a:spcBef>
              <a:buNone/>
            </a:pPr>
            <a:r>
              <a:rPr lang="en-US" sz="2000" dirty="0" err="1">
                <a:solidFill>
                  <a:schemeClr val="tx1"/>
                </a:solidFill>
              </a:rPr>
              <a:t>channel.exchange_declare</a:t>
            </a:r>
            <a:r>
              <a:rPr lang="en-US" sz="2000" dirty="0">
                <a:solidFill>
                  <a:schemeClr val="tx1"/>
                </a:solidFill>
              </a:rPr>
              <a:t>(exchange='logs',</a:t>
            </a:r>
          </a:p>
          <a:p>
            <a:pPr marL="177800" indent="0">
              <a:spcBef>
                <a:spcPts val="0"/>
              </a:spcBef>
              <a:buNone/>
            </a:pPr>
            <a:r>
              <a:rPr lang="en-US" sz="2000" dirty="0">
                <a:solidFill>
                  <a:schemeClr val="tx1"/>
                </a:solidFill>
              </a:rPr>
              <a:t>                         type='</a:t>
            </a:r>
            <a:r>
              <a:rPr lang="en-US" sz="2000" dirty="0" err="1">
                <a:solidFill>
                  <a:schemeClr val="tx1"/>
                </a:solidFill>
              </a:rPr>
              <a:t>fanout</a:t>
            </a:r>
            <a:r>
              <a:rPr lang="en-US" sz="2000" dirty="0">
                <a:solidFill>
                  <a:schemeClr val="tx1"/>
                </a:solidFill>
              </a:rPr>
              <a:t>'</a:t>
            </a:r>
            <a:r>
              <a:rPr lang="en-US" sz="2000" dirty="0" smtClean="0">
                <a:solidFill>
                  <a:schemeClr val="tx1"/>
                </a:solidFill>
              </a:rPr>
              <a:t>)</a:t>
            </a:r>
          </a:p>
          <a:p>
            <a:pPr marL="177800" indent="0">
              <a:spcBef>
                <a:spcPts val="0"/>
              </a:spcBef>
              <a:buNone/>
            </a:pPr>
            <a:endParaRPr lang="en-US" sz="2000" dirty="0">
              <a:solidFill>
                <a:schemeClr val="tx1"/>
              </a:solidFill>
            </a:endParaRPr>
          </a:p>
          <a:p>
            <a:pPr marL="177800" indent="0">
              <a:spcBef>
                <a:spcPts val="0"/>
              </a:spcBef>
              <a:buNone/>
            </a:pPr>
            <a:r>
              <a:rPr lang="en-US" sz="2000" dirty="0" smtClean="0">
                <a:solidFill>
                  <a:schemeClr val="tx1"/>
                </a:solidFill>
              </a:rPr>
              <a:t>As you can see- we have “declared” (created) an exchange called logs</a:t>
            </a:r>
            <a:endParaRPr lang="en-US" sz="2000" dirty="0">
              <a:solidFill>
                <a:schemeClr val="tx1"/>
              </a:solidFill>
            </a:endParaRPr>
          </a:p>
        </p:txBody>
      </p:sp>
      <p:sp>
        <p:nvSpPr>
          <p:cNvPr id="3" name="TextBox 2"/>
          <p:cNvSpPr txBox="1"/>
          <p:nvPr/>
        </p:nvSpPr>
        <p:spPr>
          <a:xfrm>
            <a:off x="6658346" y="5092590"/>
            <a:ext cx="184666" cy="307777"/>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1648187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76200" y="152400"/>
            <a:ext cx="8991600" cy="671400"/>
          </a:xfrm>
          <a:prstGeom prst="rect">
            <a:avLst/>
          </a:prstGeom>
        </p:spPr>
        <p:txBody>
          <a:bodyPr lIns="91425" tIns="91425" rIns="91425" bIns="91425" anchor="ctr" anchorCtr="0">
            <a:noAutofit/>
          </a:bodyPr>
          <a:lstStyle/>
          <a:p>
            <a:pPr lvl="0">
              <a:spcBef>
                <a:spcPts val="0"/>
              </a:spcBef>
              <a:buNone/>
            </a:pPr>
            <a:r>
              <a:rPr lang="en-US" dirty="0" smtClean="0"/>
              <a:t>Practical- Publishing and Subscribing</a:t>
            </a:r>
            <a:endParaRPr dirty="0"/>
          </a:p>
        </p:txBody>
      </p:sp>
      <p:sp>
        <p:nvSpPr>
          <p:cNvPr id="129" name="Shape 129"/>
          <p:cNvSpPr txBox="1">
            <a:spLocks noGrp="1"/>
          </p:cNvSpPr>
          <p:nvPr>
            <p:ph type="body" idx="1"/>
          </p:nvPr>
        </p:nvSpPr>
        <p:spPr>
          <a:xfrm>
            <a:off x="76200" y="1371600"/>
            <a:ext cx="8991600" cy="5029199"/>
          </a:xfrm>
          <a:prstGeom prst="rect">
            <a:avLst/>
          </a:prstGeom>
        </p:spPr>
        <p:txBody>
          <a:bodyPr lIns="91425" tIns="91425" rIns="91425" bIns="91425" anchor="t" anchorCtr="0">
            <a:noAutofit/>
          </a:bodyPr>
          <a:lstStyle/>
          <a:p>
            <a:pPr lvl="0">
              <a:spcBef>
                <a:spcPts val="0"/>
              </a:spcBef>
              <a:buNone/>
            </a:pPr>
            <a:r>
              <a:rPr lang="en-US" sz="2000" dirty="0" smtClean="0">
                <a:solidFill>
                  <a:schemeClr val="tx1"/>
                </a:solidFill>
              </a:rPr>
              <a:t>Now we can publish to our EXCHANGE instead of to our queue: </a:t>
            </a:r>
            <a:br>
              <a:rPr lang="en-US" sz="2000" dirty="0" smtClean="0">
                <a:solidFill>
                  <a:schemeClr val="tx1"/>
                </a:solidFill>
              </a:rPr>
            </a:br>
            <a:endParaRPr lang="en-US" sz="2000" dirty="0" smtClean="0">
              <a:solidFill>
                <a:schemeClr val="tx1"/>
              </a:solidFill>
            </a:endParaRPr>
          </a:p>
          <a:p>
            <a:pPr lvl="0">
              <a:spcBef>
                <a:spcPts val="0"/>
              </a:spcBef>
              <a:buNone/>
            </a:pPr>
            <a:r>
              <a:rPr lang="en-US" sz="2000" dirty="0">
                <a:solidFill>
                  <a:schemeClr val="tx1"/>
                </a:solidFill>
              </a:rPr>
              <a:t> </a:t>
            </a:r>
            <a:r>
              <a:rPr lang="en-US" sz="2000" dirty="0" err="1">
                <a:solidFill>
                  <a:schemeClr val="tx1"/>
                </a:solidFill>
              </a:rPr>
              <a:t>channel.basic_publish</a:t>
            </a:r>
            <a:r>
              <a:rPr lang="en-US" sz="2000" dirty="0">
                <a:solidFill>
                  <a:schemeClr val="tx1"/>
                </a:solidFill>
              </a:rPr>
              <a:t>(exchange='logs',</a:t>
            </a:r>
          </a:p>
          <a:p>
            <a:pPr lvl="0">
              <a:spcBef>
                <a:spcPts val="0"/>
              </a:spcBef>
              <a:buNone/>
            </a:pPr>
            <a:r>
              <a:rPr lang="en-US" sz="2000" dirty="0">
                <a:solidFill>
                  <a:schemeClr val="tx1"/>
                </a:solidFill>
              </a:rPr>
              <a:t>                      </a:t>
            </a:r>
            <a:r>
              <a:rPr lang="en-US" sz="2000" dirty="0" err="1">
                <a:solidFill>
                  <a:schemeClr val="tx1"/>
                </a:solidFill>
              </a:rPr>
              <a:t>routing_key</a:t>
            </a:r>
            <a:r>
              <a:rPr lang="en-US" sz="2000" dirty="0">
                <a:solidFill>
                  <a:schemeClr val="tx1"/>
                </a:solidFill>
              </a:rPr>
              <a:t>='',</a:t>
            </a:r>
          </a:p>
          <a:p>
            <a:pPr lvl="0">
              <a:spcBef>
                <a:spcPts val="0"/>
              </a:spcBef>
              <a:buNone/>
            </a:pPr>
            <a:r>
              <a:rPr lang="en-US" sz="2000" dirty="0">
                <a:solidFill>
                  <a:schemeClr val="tx1"/>
                </a:solidFill>
              </a:rPr>
              <a:t>                      body=message)</a:t>
            </a:r>
          </a:p>
        </p:txBody>
      </p:sp>
      <p:sp>
        <p:nvSpPr>
          <p:cNvPr id="3" name="TextBox 2"/>
          <p:cNvSpPr txBox="1"/>
          <p:nvPr/>
        </p:nvSpPr>
        <p:spPr>
          <a:xfrm>
            <a:off x="6658346" y="5092590"/>
            <a:ext cx="184666" cy="307777"/>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7281081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76200" y="152400"/>
            <a:ext cx="8991600" cy="671400"/>
          </a:xfrm>
          <a:prstGeom prst="rect">
            <a:avLst/>
          </a:prstGeom>
        </p:spPr>
        <p:txBody>
          <a:bodyPr lIns="91425" tIns="91425" rIns="91425" bIns="91425" anchor="ctr" anchorCtr="0">
            <a:noAutofit/>
          </a:bodyPr>
          <a:lstStyle/>
          <a:p>
            <a:pPr lvl="0">
              <a:spcBef>
                <a:spcPts val="0"/>
              </a:spcBef>
              <a:buNone/>
            </a:pPr>
            <a:r>
              <a:rPr lang="en-US" dirty="0" smtClean="0"/>
              <a:t>Practical- Publishing and Subscribing</a:t>
            </a:r>
            <a:endParaRPr dirty="0"/>
          </a:p>
        </p:txBody>
      </p:sp>
      <p:sp>
        <p:nvSpPr>
          <p:cNvPr id="129" name="Shape 129"/>
          <p:cNvSpPr txBox="1">
            <a:spLocks noGrp="1"/>
          </p:cNvSpPr>
          <p:nvPr>
            <p:ph type="body" idx="1"/>
          </p:nvPr>
        </p:nvSpPr>
        <p:spPr>
          <a:xfrm>
            <a:off x="76200" y="1371600"/>
            <a:ext cx="8991600" cy="5029199"/>
          </a:xfrm>
          <a:prstGeom prst="rect">
            <a:avLst/>
          </a:prstGeom>
        </p:spPr>
        <p:txBody>
          <a:bodyPr lIns="91425" tIns="91425" rIns="91425" bIns="91425" anchor="t" anchorCtr="0">
            <a:noAutofit/>
          </a:bodyPr>
          <a:lstStyle/>
          <a:p>
            <a:pPr lvl="0">
              <a:spcBef>
                <a:spcPts val="0"/>
              </a:spcBef>
              <a:buNone/>
            </a:pPr>
            <a:r>
              <a:rPr lang="en-US" sz="2000" b="1" dirty="0" smtClean="0">
                <a:solidFill>
                  <a:schemeClr val="tx1"/>
                </a:solidFill>
              </a:rPr>
              <a:t>Temporary queues:</a:t>
            </a:r>
          </a:p>
          <a:p>
            <a:pPr lvl="0">
              <a:spcBef>
                <a:spcPts val="0"/>
              </a:spcBef>
              <a:buNone/>
            </a:pPr>
            <a:endParaRPr lang="en-US" sz="2000" b="1" dirty="0">
              <a:solidFill>
                <a:schemeClr val="tx1"/>
              </a:solidFill>
            </a:endParaRPr>
          </a:p>
          <a:p>
            <a:pPr lvl="0">
              <a:spcBef>
                <a:spcPts val="0"/>
              </a:spcBef>
              <a:buNone/>
            </a:pPr>
            <a:r>
              <a:rPr lang="en-US" sz="2000" dirty="0" smtClean="0">
                <a:solidFill>
                  <a:schemeClr val="tx1"/>
                </a:solidFill>
              </a:rPr>
              <a:t>Now- as you remember we previously utilized queues that had a specified name (“mailbox” and “</a:t>
            </a:r>
            <a:r>
              <a:rPr lang="en-US" sz="2000" dirty="0" err="1" smtClean="0">
                <a:solidFill>
                  <a:schemeClr val="tx1"/>
                </a:solidFill>
              </a:rPr>
              <a:t>task_queue</a:t>
            </a:r>
            <a:r>
              <a:rPr lang="en-US" sz="2000" dirty="0" smtClean="0">
                <a:solidFill>
                  <a:schemeClr val="tx1"/>
                </a:solidFill>
              </a:rPr>
              <a:t>”). This allowed us to point workers at specific queues. </a:t>
            </a:r>
          </a:p>
          <a:p>
            <a:pPr lvl="0">
              <a:spcBef>
                <a:spcPts val="0"/>
              </a:spcBef>
              <a:buNone/>
            </a:pPr>
            <a:endParaRPr lang="en-US" sz="2000" dirty="0">
              <a:solidFill>
                <a:schemeClr val="tx1"/>
              </a:solidFill>
            </a:endParaRPr>
          </a:p>
          <a:p>
            <a:pPr lvl="0">
              <a:spcBef>
                <a:spcPts val="0"/>
              </a:spcBef>
              <a:buNone/>
            </a:pPr>
            <a:r>
              <a:rPr lang="en-US" sz="2000" dirty="0" smtClean="0">
                <a:solidFill>
                  <a:schemeClr val="tx1"/>
                </a:solidFill>
              </a:rPr>
              <a:t>BUT- for our loggers we want to hear about ALL log messages- not just a subset of them. ALSO- we don’t want OLD messages- only the current ones. In other words- let’s ignore anything that was stuck in the queue previously- SO- we can create temporary queues by leaving the queue parameter blank as such: </a:t>
            </a:r>
            <a:br>
              <a:rPr lang="en-US" sz="2000" dirty="0" smtClean="0">
                <a:solidFill>
                  <a:schemeClr val="tx1"/>
                </a:solidFill>
              </a:rPr>
            </a:br>
            <a:endParaRPr lang="en-US" sz="2000" dirty="0" smtClean="0">
              <a:solidFill>
                <a:schemeClr val="tx1"/>
              </a:solidFill>
            </a:endParaRPr>
          </a:p>
          <a:p>
            <a:pPr lvl="0">
              <a:spcBef>
                <a:spcPts val="0"/>
              </a:spcBef>
              <a:buNone/>
            </a:pPr>
            <a:endParaRPr lang="en-US" sz="2000" dirty="0">
              <a:solidFill>
                <a:schemeClr val="tx1"/>
              </a:solidFill>
            </a:endParaRPr>
          </a:p>
          <a:p>
            <a:pPr lvl="0">
              <a:spcBef>
                <a:spcPts val="0"/>
              </a:spcBef>
              <a:buNone/>
            </a:pPr>
            <a:r>
              <a:rPr lang="en-US" sz="2000" b="1" dirty="0">
                <a:solidFill>
                  <a:schemeClr val="tx1"/>
                </a:solidFill>
              </a:rPr>
              <a:t>result = </a:t>
            </a:r>
            <a:r>
              <a:rPr lang="en-US" sz="2000" b="1" dirty="0" err="1">
                <a:solidFill>
                  <a:schemeClr val="tx1"/>
                </a:solidFill>
              </a:rPr>
              <a:t>channel.queue_declare</a:t>
            </a:r>
            <a:r>
              <a:rPr lang="en-US" sz="2000" b="1" dirty="0">
                <a:solidFill>
                  <a:schemeClr val="tx1"/>
                </a:solidFill>
              </a:rPr>
              <a:t>()</a:t>
            </a:r>
          </a:p>
        </p:txBody>
      </p:sp>
      <p:sp>
        <p:nvSpPr>
          <p:cNvPr id="3" name="TextBox 2"/>
          <p:cNvSpPr txBox="1"/>
          <p:nvPr/>
        </p:nvSpPr>
        <p:spPr>
          <a:xfrm>
            <a:off x="6658346" y="5092590"/>
            <a:ext cx="184666" cy="307777"/>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763841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76200" y="152400"/>
            <a:ext cx="8991600" cy="671400"/>
          </a:xfrm>
          <a:prstGeom prst="rect">
            <a:avLst/>
          </a:prstGeom>
        </p:spPr>
        <p:txBody>
          <a:bodyPr lIns="91425" tIns="91425" rIns="91425" bIns="91425" anchor="ctr" anchorCtr="0">
            <a:noAutofit/>
          </a:bodyPr>
          <a:lstStyle/>
          <a:p>
            <a:pPr lvl="0">
              <a:spcBef>
                <a:spcPts val="0"/>
              </a:spcBef>
              <a:buNone/>
            </a:pPr>
            <a:r>
              <a:rPr lang="en-US" dirty="0" smtClean="0"/>
              <a:t>Practical- Publishing and Subscribing</a:t>
            </a:r>
            <a:endParaRPr dirty="0"/>
          </a:p>
        </p:txBody>
      </p:sp>
      <p:sp>
        <p:nvSpPr>
          <p:cNvPr id="129" name="Shape 129"/>
          <p:cNvSpPr txBox="1">
            <a:spLocks noGrp="1"/>
          </p:cNvSpPr>
          <p:nvPr>
            <p:ph type="body" idx="1"/>
          </p:nvPr>
        </p:nvSpPr>
        <p:spPr>
          <a:xfrm>
            <a:off x="76200" y="1371600"/>
            <a:ext cx="8991600" cy="5029199"/>
          </a:xfrm>
          <a:prstGeom prst="rect">
            <a:avLst/>
          </a:prstGeom>
        </p:spPr>
        <p:txBody>
          <a:bodyPr lIns="91425" tIns="91425" rIns="91425" bIns="91425" anchor="t" anchorCtr="0">
            <a:noAutofit/>
          </a:bodyPr>
          <a:lstStyle/>
          <a:p>
            <a:pPr lvl="0">
              <a:spcBef>
                <a:spcPts val="0"/>
              </a:spcBef>
              <a:buNone/>
            </a:pPr>
            <a:r>
              <a:rPr lang="en-US" sz="2000" b="1" dirty="0" smtClean="0">
                <a:solidFill>
                  <a:schemeClr val="tx1"/>
                </a:solidFill>
              </a:rPr>
              <a:t>…and finally: </a:t>
            </a:r>
            <a:br>
              <a:rPr lang="en-US" sz="2000" b="1" dirty="0" smtClean="0">
                <a:solidFill>
                  <a:schemeClr val="tx1"/>
                </a:solidFill>
              </a:rPr>
            </a:br>
            <a:r>
              <a:rPr lang="en-US" sz="2000" dirty="0" smtClean="0">
                <a:solidFill>
                  <a:schemeClr val="tx1"/>
                </a:solidFill>
              </a:rPr>
              <a:t>Let’s delete the queue once the consumer is disconnected. We do this by setting “exclusive=True) in the </a:t>
            </a:r>
            <a:r>
              <a:rPr lang="en-US" sz="2000" dirty="0" err="1" smtClean="0">
                <a:solidFill>
                  <a:schemeClr val="tx1"/>
                </a:solidFill>
              </a:rPr>
              <a:t>queue_declare</a:t>
            </a:r>
            <a:r>
              <a:rPr lang="en-US" sz="2000" dirty="0" smtClean="0">
                <a:solidFill>
                  <a:schemeClr val="tx1"/>
                </a:solidFill>
              </a:rPr>
              <a:t> parameter:</a:t>
            </a:r>
          </a:p>
          <a:p>
            <a:pPr lvl="0">
              <a:spcBef>
                <a:spcPts val="0"/>
              </a:spcBef>
              <a:buNone/>
            </a:pPr>
            <a:endParaRPr lang="en-US" sz="2000" b="1" dirty="0">
              <a:solidFill>
                <a:schemeClr val="tx1"/>
              </a:solidFill>
            </a:endParaRPr>
          </a:p>
          <a:p>
            <a:pPr lvl="0">
              <a:spcBef>
                <a:spcPts val="0"/>
              </a:spcBef>
              <a:buNone/>
            </a:pPr>
            <a:r>
              <a:rPr lang="en-US" sz="2000" b="1" dirty="0">
                <a:solidFill>
                  <a:schemeClr val="tx1"/>
                </a:solidFill>
              </a:rPr>
              <a:t>result = </a:t>
            </a:r>
            <a:r>
              <a:rPr lang="en-US" sz="2000" b="1" dirty="0" err="1">
                <a:solidFill>
                  <a:schemeClr val="tx1"/>
                </a:solidFill>
              </a:rPr>
              <a:t>channel.queue_declare</a:t>
            </a:r>
            <a:r>
              <a:rPr lang="en-US" sz="2000" b="1" dirty="0">
                <a:solidFill>
                  <a:schemeClr val="tx1"/>
                </a:solidFill>
              </a:rPr>
              <a:t>(exclusive=True</a:t>
            </a:r>
            <a:r>
              <a:rPr lang="en-US" sz="2000" b="1" dirty="0" smtClean="0">
                <a:solidFill>
                  <a:schemeClr val="tx1"/>
                </a:solidFill>
              </a:rPr>
              <a:t>)</a:t>
            </a:r>
          </a:p>
          <a:p>
            <a:pPr lvl="0">
              <a:spcBef>
                <a:spcPts val="0"/>
              </a:spcBef>
              <a:buNone/>
            </a:pPr>
            <a:endParaRPr lang="en-US" sz="2000" b="1" dirty="0">
              <a:solidFill>
                <a:schemeClr val="tx1"/>
              </a:solidFill>
            </a:endParaRPr>
          </a:p>
          <a:p>
            <a:pPr lvl="0">
              <a:spcBef>
                <a:spcPts val="0"/>
              </a:spcBef>
              <a:buNone/>
            </a:pPr>
            <a:r>
              <a:rPr lang="en-US" sz="2000" dirty="0" smtClean="0">
                <a:solidFill>
                  <a:schemeClr val="tx1"/>
                </a:solidFill>
              </a:rPr>
              <a:t>	So once the message is processed the queue disappears and we have a data flow (mail is coming out of the mailbox as soon as it’s put in. Heck- we’re spawning NEW mailboxes!)</a:t>
            </a:r>
            <a:endParaRPr lang="en-US" sz="2000" dirty="0">
              <a:solidFill>
                <a:schemeClr val="tx1"/>
              </a:solidFill>
            </a:endParaRPr>
          </a:p>
        </p:txBody>
      </p:sp>
      <p:sp>
        <p:nvSpPr>
          <p:cNvPr id="3" name="TextBox 2"/>
          <p:cNvSpPr txBox="1"/>
          <p:nvPr/>
        </p:nvSpPr>
        <p:spPr>
          <a:xfrm>
            <a:off x="6658346" y="5092590"/>
            <a:ext cx="184666" cy="307777"/>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6605077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76200" y="152400"/>
            <a:ext cx="8991600" cy="671400"/>
          </a:xfrm>
          <a:prstGeom prst="rect">
            <a:avLst/>
          </a:prstGeom>
        </p:spPr>
        <p:txBody>
          <a:bodyPr lIns="91425" tIns="91425" rIns="91425" bIns="91425" anchor="ctr" anchorCtr="0">
            <a:noAutofit/>
          </a:bodyPr>
          <a:lstStyle/>
          <a:p>
            <a:pPr lvl="0">
              <a:spcBef>
                <a:spcPts val="0"/>
              </a:spcBef>
              <a:buNone/>
            </a:pPr>
            <a:r>
              <a:rPr lang="en-US" dirty="0" smtClean="0"/>
              <a:t>Practical- Publishing and Subscribing</a:t>
            </a:r>
            <a:endParaRPr dirty="0"/>
          </a:p>
        </p:txBody>
      </p:sp>
      <p:sp>
        <p:nvSpPr>
          <p:cNvPr id="129" name="Shape 129"/>
          <p:cNvSpPr txBox="1">
            <a:spLocks noGrp="1"/>
          </p:cNvSpPr>
          <p:nvPr>
            <p:ph type="body" idx="1"/>
          </p:nvPr>
        </p:nvSpPr>
        <p:spPr>
          <a:xfrm>
            <a:off x="76200" y="1371600"/>
            <a:ext cx="8991600" cy="5029199"/>
          </a:xfrm>
          <a:prstGeom prst="rect">
            <a:avLst/>
          </a:prstGeom>
        </p:spPr>
        <p:txBody>
          <a:bodyPr lIns="91425" tIns="91425" rIns="91425" bIns="91425" anchor="t" anchorCtr="0">
            <a:noAutofit/>
          </a:bodyPr>
          <a:lstStyle/>
          <a:p>
            <a:pPr lvl="0">
              <a:spcBef>
                <a:spcPts val="0"/>
              </a:spcBef>
              <a:buNone/>
            </a:pPr>
            <a:r>
              <a:rPr lang="en-US" sz="2000" b="1" dirty="0" smtClean="0">
                <a:solidFill>
                  <a:schemeClr val="tx1"/>
                </a:solidFill>
              </a:rPr>
              <a:t>Bindings:</a:t>
            </a:r>
            <a:br>
              <a:rPr lang="en-US" sz="2000" b="1" dirty="0" smtClean="0">
                <a:solidFill>
                  <a:schemeClr val="tx1"/>
                </a:solidFill>
              </a:rPr>
            </a:br>
            <a:r>
              <a:rPr lang="en-US" sz="2000" dirty="0" smtClean="0">
                <a:solidFill>
                  <a:schemeClr val="tx1"/>
                </a:solidFill>
              </a:rPr>
              <a:t>Finally- we will want to </a:t>
            </a:r>
            <a:r>
              <a:rPr lang="en-US" sz="2000" i="1" dirty="0" smtClean="0">
                <a:solidFill>
                  <a:schemeClr val="tx1"/>
                </a:solidFill>
              </a:rPr>
              <a:t>bind </a:t>
            </a:r>
            <a:r>
              <a:rPr lang="en-US" sz="2000" dirty="0" smtClean="0">
                <a:solidFill>
                  <a:schemeClr val="tx1"/>
                </a:solidFill>
              </a:rPr>
              <a:t>our producer to our queue- which we do </a:t>
            </a:r>
            <a:r>
              <a:rPr lang="en-US" sz="2000" dirty="0">
                <a:solidFill>
                  <a:schemeClr val="tx1"/>
                </a:solidFill>
              </a:rPr>
              <a:t>as such:</a:t>
            </a:r>
            <a:br>
              <a:rPr lang="en-US" sz="2000" dirty="0">
                <a:solidFill>
                  <a:schemeClr val="tx1"/>
                </a:solidFill>
              </a:rPr>
            </a:br>
            <a:r>
              <a:rPr lang="en-US" sz="2000" dirty="0">
                <a:solidFill>
                  <a:schemeClr val="tx1"/>
                </a:solidFill>
              </a:rPr>
              <a:t/>
            </a:r>
            <a:br>
              <a:rPr lang="en-US" sz="2000" dirty="0">
                <a:solidFill>
                  <a:schemeClr val="tx1"/>
                </a:solidFill>
              </a:rPr>
            </a:br>
            <a:r>
              <a:rPr lang="en-US" sz="2000" dirty="0">
                <a:solidFill>
                  <a:schemeClr val="tx1"/>
                </a:solidFill>
              </a:rPr>
              <a:t/>
            </a:r>
            <a:br>
              <a:rPr lang="en-US" sz="2000" dirty="0">
                <a:solidFill>
                  <a:schemeClr val="tx1"/>
                </a:solidFill>
              </a:rPr>
            </a:br>
            <a:r>
              <a:rPr lang="en-US" sz="2000" b="1" dirty="0" err="1">
                <a:solidFill>
                  <a:schemeClr val="tx1"/>
                </a:solidFill>
              </a:rPr>
              <a:t>channel.queue_bind</a:t>
            </a:r>
            <a:r>
              <a:rPr lang="en-US" sz="2000" b="1" dirty="0">
                <a:solidFill>
                  <a:schemeClr val="tx1"/>
                </a:solidFill>
              </a:rPr>
              <a:t>(exchange='logs',</a:t>
            </a:r>
          </a:p>
          <a:p>
            <a:pPr lvl="0">
              <a:spcBef>
                <a:spcPts val="0"/>
              </a:spcBef>
              <a:buNone/>
            </a:pPr>
            <a:r>
              <a:rPr lang="en-US" sz="2000" b="1" dirty="0">
                <a:solidFill>
                  <a:schemeClr val="tx1"/>
                </a:solidFill>
              </a:rPr>
              <a:t>                   queue=</a:t>
            </a:r>
            <a:r>
              <a:rPr lang="en-US" sz="2000" b="1" dirty="0" err="1">
                <a:solidFill>
                  <a:schemeClr val="tx1"/>
                </a:solidFill>
              </a:rPr>
              <a:t>result.method.queue</a:t>
            </a:r>
            <a:r>
              <a:rPr lang="en-US" sz="2000" b="1" dirty="0" smtClean="0">
                <a:solidFill>
                  <a:schemeClr val="tx1"/>
                </a:solidFill>
              </a:rPr>
              <a:t>)</a:t>
            </a:r>
          </a:p>
          <a:p>
            <a:pPr lvl="0">
              <a:spcBef>
                <a:spcPts val="0"/>
              </a:spcBef>
              <a:buNone/>
            </a:pPr>
            <a:endParaRPr lang="en-US" sz="2000" b="1" dirty="0">
              <a:solidFill>
                <a:schemeClr val="tx1"/>
              </a:solidFill>
            </a:endParaRPr>
          </a:p>
          <a:p>
            <a:pPr lvl="0">
              <a:spcBef>
                <a:spcPts val="0"/>
              </a:spcBef>
              <a:buNone/>
            </a:pPr>
            <a:endParaRPr lang="en-US" sz="2000" dirty="0">
              <a:solidFill>
                <a:schemeClr val="tx1"/>
              </a:solidFill>
            </a:endParaRPr>
          </a:p>
        </p:txBody>
      </p:sp>
      <p:sp>
        <p:nvSpPr>
          <p:cNvPr id="3" name="TextBox 2"/>
          <p:cNvSpPr txBox="1"/>
          <p:nvPr/>
        </p:nvSpPr>
        <p:spPr>
          <a:xfrm>
            <a:off x="6658346" y="5092590"/>
            <a:ext cx="184666" cy="307777"/>
          </a:xfrm>
          <a:prstGeom prst="rect">
            <a:avLst/>
          </a:prstGeom>
          <a:noFill/>
        </p:spPr>
        <p:txBody>
          <a:bodyPr wrap="none" rtlCol="0">
            <a:spAutoFit/>
          </a:bodyPr>
          <a:lstStyle/>
          <a:p>
            <a:endParaRPr lang="en-US" dirty="0"/>
          </a:p>
        </p:txBody>
      </p:sp>
      <p:pic>
        <p:nvPicPr>
          <p:cNvPr id="2" name="Picture 1"/>
          <p:cNvPicPr>
            <a:picLocks noChangeAspect="1"/>
          </p:cNvPicPr>
          <p:nvPr/>
        </p:nvPicPr>
        <p:blipFill>
          <a:blip r:embed="rId3"/>
          <a:stretch>
            <a:fillRect/>
          </a:stretch>
        </p:blipFill>
        <p:spPr>
          <a:xfrm>
            <a:off x="2245058" y="4244667"/>
            <a:ext cx="4089400" cy="1155700"/>
          </a:xfrm>
          <a:prstGeom prst="rect">
            <a:avLst/>
          </a:prstGeom>
        </p:spPr>
      </p:pic>
      <p:sp>
        <p:nvSpPr>
          <p:cNvPr id="4" name="TextBox 3"/>
          <p:cNvSpPr txBox="1"/>
          <p:nvPr/>
        </p:nvSpPr>
        <p:spPr>
          <a:xfrm>
            <a:off x="1154626" y="6054666"/>
            <a:ext cx="6072195" cy="307777"/>
          </a:xfrm>
          <a:prstGeom prst="rect">
            <a:avLst/>
          </a:prstGeom>
          <a:noFill/>
        </p:spPr>
        <p:txBody>
          <a:bodyPr wrap="none" rtlCol="0">
            <a:spAutoFit/>
          </a:bodyPr>
          <a:lstStyle/>
          <a:p>
            <a:r>
              <a:rPr lang="en-US" dirty="0" smtClean="0"/>
              <a:t>From the command line you can list bindings with </a:t>
            </a:r>
            <a:r>
              <a:rPr lang="en-US" dirty="0" err="1" smtClean="0"/>
              <a:t>rabbitmqctl</a:t>
            </a:r>
            <a:r>
              <a:rPr lang="en-US" dirty="0" smtClean="0"/>
              <a:t> </a:t>
            </a:r>
            <a:r>
              <a:rPr lang="en-US" dirty="0" err="1" smtClean="0"/>
              <a:t>list_bindings</a:t>
            </a:r>
            <a:endParaRPr lang="en-US" dirty="0"/>
          </a:p>
        </p:txBody>
      </p:sp>
    </p:spTree>
    <p:extLst>
      <p:ext uri="{BB962C8B-B14F-4D97-AF65-F5344CB8AC3E}">
        <p14:creationId xmlns:p14="http://schemas.microsoft.com/office/powerpoint/2010/main" val="30467971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76200" y="152400"/>
            <a:ext cx="8991600" cy="671400"/>
          </a:xfrm>
          <a:prstGeom prst="rect">
            <a:avLst/>
          </a:prstGeom>
        </p:spPr>
        <p:txBody>
          <a:bodyPr lIns="91425" tIns="91425" rIns="91425" bIns="91425" anchor="ctr" anchorCtr="0">
            <a:noAutofit/>
          </a:bodyPr>
          <a:lstStyle/>
          <a:p>
            <a:pPr lvl="0">
              <a:spcBef>
                <a:spcPts val="0"/>
              </a:spcBef>
              <a:buNone/>
            </a:pPr>
            <a:r>
              <a:rPr lang="en-US" dirty="0" smtClean="0"/>
              <a:t>Practical- Publishing and Subscribing</a:t>
            </a:r>
            <a:endParaRPr dirty="0"/>
          </a:p>
        </p:txBody>
      </p:sp>
      <p:sp>
        <p:nvSpPr>
          <p:cNvPr id="129" name="Shape 129"/>
          <p:cNvSpPr txBox="1">
            <a:spLocks noGrp="1"/>
          </p:cNvSpPr>
          <p:nvPr>
            <p:ph type="body" idx="1"/>
          </p:nvPr>
        </p:nvSpPr>
        <p:spPr>
          <a:xfrm>
            <a:off x="76200" y="1371600"/>
            <a:ext cx="8991600" cy="5029199"/>
          </a:xfrm>
          <a:prstGeom prst="rect">
            <a:avLst/>
          </a:prstGeom>
        </p:spPr>
        <p:txBody>
          <a:bodyPr lIns="91425" tIns="91425" rIns="91425" bIns="91425" anchor="t" anchorCtr="0">
            <a:noAutofit/>
          </a:bodyPr>
          <a:lstStyle/>
          <a:p>
            <a:pPr lvl="0">
              <a:spcBef>
                <a:spcPts val="0"/>
              </a:spcBef>
              <a:buNone/>
            </a:pPr>
            <a:r>
              <a:rPr lang="en-US" sz="2000" dirty="0" smtClean="0">
                <a:solidFill>
                  <a:schemeClr val="tx1"/>
                </a:solidFill>
              </a:rPr>
              <a:t>Take a look at </a:t>
            </a:r>
            <a:r>
              <a:rPr lang="en-US" sz="2000" b="1" i="1" dirty="0" err="1" smtClean="0">
                <a:solidFill>
                  <a:schemeClr val="tx1"/>
                </a:solidFill>
              </a:rPr>
              <a:t>emit.py</a:t>
            </a:r>
            <a:r>
              <a:rPr lang="en-US" sz="2000" b="1" i="1" dirty="0" smtClean="0">
                <a:solidFill>
                  <a:schemeClr val="tx1"/>
                </a:solidFill>
              </a:rPr>
              <a:t> </a:t>
            </a:r>
            <a:r>
              <a:rPr lang="en-US" sz="2000" dirty="0" smtClean="0">
                <a:solidFill>
                  <a:schemeClr val="tx1"/>
                </a:solidFill>
              </a:rPr>
              <a:t>(It should be in the sheet you downloaded from </a:t>
            </a:r>
            <a:r>
              <a:rPr lang="en-US" sz="2000" dirty="0" err="1" smtClean="0">
                <a:solidFill>
                  <a:schemeClr val="tx1"/>
                </a:solidFill>
              </a:rPr>
              <a:t>git</a:t>
            </a:r>
            <a:r>
              <a:rPr lang="en-US" sz="2000" dirty="0" smtClean="0">
                <a:solidFill>
                  <a:schemeClr val="tx1"/>
                </a:solidFill>
              </a:rPr>
              <a:t>)</a:t>
            </a:r>
          </a:p>
          <a:p>
            <a:pPr lvl="0">
              <a:spcBef>
                <a:spcPts val="0"/>
              </a:spcBef>
              <a:buNone/>
            </a:pPr>
            <a:endParaRPr lang="en-US" sz="2000" b="1" i="1" dirty="0">
              <a:solidFill>
                <a:schemeClr val="tx1"/>
              </a:solidFill>
            </a:endParaRPr>
          </a:p>
          <a:p>
            <a:pPr lvl="0">
              <a:spcBef>
                <a:spcPts val="0"/>
              </a:spcBef>
              <a:buNone/>
            </a:pPr>
            <a:r>
              <a:rPr lang="en-US" sz="2000" dirty="0" smtClean="0">
                <a:solidFill>
                  <a:schemeClr val="tx1"/>
                </a:solidFill>
              </a:rPr>
              <a:t>What this task is doing is </a:t>
            </a:r>
            <a:r>
              <a:rPr lang="en-US" sz="2000" dirty="0" err="1" smtClean="0">
                <a:solidFill>
                  <a:schemeClr val="tx1"/>
                </a:solidFill>
              </a:rPr>
              <a:t>emiting</a:t>
            </a:r>
            <a:r>
              <a:rPr lang="en-US" sz="2000" dirty="0" smtClean="0">
                <a:solidFill>
                  <a:schemeClr val="tx1"/>
                </a:solidFill>
              </a:rPr>
              <a:t> log messages (not much different from our previous task)- but what we’re doing now is publishing messages to a LOGS exchange. </a:t>
            </a:r>
          </a:p>
          <a:p>
            <a:pPr lvl="0">
              <a:spcBef>
                <a:spcPts val="0"/>
              </a:spcBef>
              <a:buNone/>
            </a:pPr>
            <a:r>
              <a:rPr lang="en-US" sz="2000" dirty="0" smtClean="0">
                <a:solidFill>
                  <a:schemeClr val="tx1"/>
                </a:solidFill>
              </a:rPr>
              <a:t>We still need to supply a </a:t>
            </a:r>
            <a:r>
              <a:rPr lang="en-US" sz="2000" dirty="0" err="1" smtClean="0">
                <a:solidFill>
                  <a:schemeClr val="tx1"/>
                </a:solidFill>
              </a:rPr>
              <a:t>routing_key</a:t>
            </a:r>
            <a:r>
              <a:rPr lang="en-US" sz="2000" dirty="0" smtClean="0">
                <a:solidFill>
                  <a:schemeClr val="tx1"/>
                </a:solidFill>
              </a:rPr>
              <a:t> when sending- but the value is ignored in the </a:t>
            </a:r>
            <a:r>
              <a:rPr lang="en-US" sz="2000" dirty="0" err="1" smtClean="0">
                <a:solidFill>
                  <a:schemeClr val="tx1"/>
                </a:solidFill>
              </a:rPr>
              <a:t>fanout</a:t>
            </a:r>
            <a:r>
              <a:rPr lang="en-US" sz="2000" dirty="0" smtClean="0">
                <a:solidFill>
                  <a:schemeClr val="tx1"/>
                </a:solidFill>
              </a:rPr>
              <a:t> exchanges.</a:t>
            </a:r>
          </a:p>
          <a:p>
            <a:pPr lvl="0">
              <a:spcBef>
                <a:spcPts val="0"/>
              </a:spcBef>
              <a:buNone/>
            </a:pPr>
            <a:endParaRPr lang="en-US" sz="2000" dirty="0">
              <a:solidFill>
                <a:schemeClr val="tx1"/>
              </a:solidFill>
            </a:endParaRPr>
          </a:p>
          <a:p>
            <a:pPr lvl="0">
              <a:spcBef>
                <a:spcPts val="0"/>
              </a:spcBef>
              <a:buNone/>
            </a:pPr>
            <a:r>
              <a:rPr lang="en-US" sz="2000" dirty="0" smtClean="0">
                <a:solidFill>
                  <a:schemeClr val="tx1"/>
                </a:solidFill>
              </a:rPr>
              <a:t>After establishing the connection we declared the exchange. If no queue is bound to the exchange then the messages are lost- but that’s okay (if no consumer is listening it’s like yelling into an empty cave).</a:t>
            </a:r>
          </a:p>
          <a:p>
            <a:pPr lvl="0">
              <a:spcBef>
                <a:spcPts val="0"/>
              </a:spcBef>
              <a:buNone/>
            </a:pPr>
            <a:endParaRPr lang="en-US" sz="2000" b="1" dirty="0">
              <a:solidFill>
                <a:schemeClr val="tx1"/>
              </a:solidFill>
            </a:endParaRPr>
          </a:p>
          <a:p>
            <a:pPr lvl="0">
              <a:spcBef>
                <a:spcPts val="0"/>
              </a:spcBef>
              <a:buNone/>
            </a:pPr>
            <a:endParaRPr lang="en-US" sz="2000" dirty="0">
              <a:solidFill>
                <a:schemeClr val="tx1"/>
              </a:solidFill>
            </a:endParaRPr>
          </a:p>
        </p:txBody>
      </p:sp>
      <p:sp>
        <p:nvSpPr>
          <p:cNvPr id="3" name="TextBox 2"/>
          <p:cNvSpPr txBox="1"/>
          <p:nvPr/>
        </p:nvSpPr>
        <p:spPr>
          <a:xfrm>
            <a:off x="6658346" y="5092590"/>
            <a:ext cx="184666" cy="307777"/>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6191638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76200" y="152400"/>
            <a:ext cx="8991600" cy="671400"/>
          </a:xfrm>
          <a:prstGeom prst="rect">
            <a:avLst/>
          </a:prstGeom>
        </p:spPr>
        <p:txBody>
          <a:bodyPr lIns="91425" tIns="91425" rIns="91425" bIns="91425" anchor="ctr" anchorCtr="0">
            <a:noAutofit/>
          </a:bodyPr>
          <a:lstStyle/>
          <a:p>
            <a:pPr lvl="0">
              <a:spcBef>
                <a:spcPts val="0"/>
              </a:spcBef>
              <a:buNone/>
            </a:pPr>
            <a:r>
              <a:rPr lang="en-US" dirty="0" smtClean="0"/>
              <a:t>Practical- Publishing and Subscribing</a:t>
            </a:r>
            <a:endParaRPr dirty="0"/>
          </a:p>
        </p:txBody>
      </p:sp>
      <p:sp>
        <p:nvSpPr>
          <p:cNvPr id="129" name="Shape 129"/>
          <p:cNvSpPr txBox="1">
            <a:spLocks noGrp="1"/>
          </p:cNvSpPr>
          <p:nvPr>
            <p:ph type="body" idx="1"/>
          </p:nvPr>
        </p:nvSpPr>
        <p:spPr>
          <a:xfrm>
            <a:off x="76200" y="1371600"/>
            <a:ext cx="8991600" cy="5029199"/>
          </a:xfrm>
          <a:prstGeom prst="rect">
            <a:avLst/>
          </a:prstGeom>
        </p:spPr>
        <p:txBody>
          <a:bodyPr lIns="91425" tIns="91425" rIns="91425" bIns="91425" anchor="t" anchorCtr="0">
            <a:noAutofit/>
          </a:bodyPr>
          <a:lstStyle/>
          <a:p>
            <a:pPr lvl="0">
              <a:spcBef>
                <a:spcPts val="0"/>
              </a:spcBef>
              <a:buNone/>
            </a:pPr>
            <a:r>
              <a:rPr lang="en-US" sz="2000" dirty="0" smtClean="0">
                <a:solidFill>
                  <a:schemeClr val="tx1"/>
                </a:solidFill>
              </a:rPr>
              <a:t>Utilizing the </a:t>
            </a:r>
            <a:r>
              <a:rPr lang="en-US" sz="2000" dirty="0" err="1" smtClean="0">
                <a:solidFill>
                  <a:schemeClr val="tx1"/>
                </a:solidFill>
              </a:rPr>
              <a:t>emit.py</a:t>
            </a:r>
            <a:r>
              <a:rPr lang="en-US" sz="2000" dirty="0" smtClean="0">
                <a:solidFill>
                  <a:schemeClr val="tx1"/>
                </a:solidFill>
              </a:rPr>
              <a:t> and </a:t>
            </a:r>
            <a:r>
              <a:rPr lang="en-US" sz="2000" dirty="0" err="1" smtClean="0">
                <a:solidFill>
                  <a:schemeClr val="tx1"/>
                </a:solidFill>
              </a:rPr>
              <a:t>receive_logs.py</a:t>
            </a:r>
            <a:r>
              <a:rPr lang="en-US" sz="2000" dirty="0" smtClean="0">
                <a:solidFill>
                  <a:schemeClr val="tx1"/>
                </a:solidFill>
              </a:rPr>
              <a:t> type this:</a:t>
            </a:r>
            <a:br>
              <a:rPr lang="en-US" sz="2000" dirty="0" smtClean="0">
                <a:solidFill>
                  <a:schemeClr val="tx1"/>
                </a:solidFill>
              </a:rPr>
            </a:br>
            <a:r>
              <a:rPr lang="en-US" sz="2000" dirty="0" smtClean="0">
                <a:solidFill>
                  <a:schemeClr val="tx1"/>
                </a:solidFill>
              </a:rPr>
              <a:t/>
            </a:r>
            <a:br>
              <a:rPr lang="en-US" sz="2000" dirty="0" smtClean="0">
                <a:solidFill>
                  <a:schemeClr val="tx1"/>
                </a:solidFill>
              </a:rPr>
            </a:br>
            <a:r>
              <a:rPr lang="en-US" sz="2000" b="1" dirty="0" smtClean="0">
                <a:solidFill>
                  <a:schemeClr val="tx1"/>
                </a:solidFill>
              </a:rPr>
              <a:t>python </a:t>
            </a:r>
            <a:r>
              <a:rPr lang="en-US" sz="2000" b="1" dirty="0" err="1" smtClean="0">
                <a:solidFill>
                  <a:schemeClr val="tx1"/>
                </a:solidFill>
              </a:rPr>
              <a:t>receive_logs.py</a:t>
            </a:r>
            <a:r>
              <a:rPr lang="en-US" sz="2000" b="1" dirty="0" smtClean="0">
                <a:solidFill>
                  <a:schemeClr val="tx1"/>
                </a:solidFill>
              </a:rPr>
              <a:t> &gt; </a:t>
            </a:r>
            <a:r>
              <a:rPr lang="en-US" sz="2000" b="1" dirty="0" err="1" smtClean="0">
                <a:solidFill>
                  <a:schemeClr val="tx1"/>
                </a:solidFill>
              </a:rPr>
              <a:t>logs_from_rabbit.log</a:t>
            </a:r>
            <a:endParaRPr lang="en-US" sz="2000" b="1" dirty="0" smtClean="0">
              <a:solidFill>
                <a:schemeClr val="tx1"/>
              </a:solidFill>
            </a:endParaRPr>
          </a:p>
          <a:p>
            <a:pPr lvl="0">
              <a:spcBef>
                <a:spcPts val="0"/>
              </a:spcBef>
              <a:buNone/>
            </a:pPr>
            <a:endParaRPr lang="en-US" sz="2000" dirty="0">
              <a:solidFill>
                <a:schemeClr val="tx1"/>
              </a:solidFill>
            </a:endParaRPr>
          </a:p>
          <a:p>
            <a:pPr lvl="0">
              <a:spcBef>
                <a:spcPts val="0"/>
              </a:spcBef>
              <a:buNone/>
            </a:pPr>
            <a:r>
              <a:rPr lang="en-US" sz="2000" dirty="0" smtClean="0">
                <a:solidFill>
                  <a:schemeClr val="tx1"/>
                </a:solidFill>
              </a:rPr>
              <a:t>Now spawn a new terminal and:</a:t>
            </a:r>
          </a:p>
          <a:p>
            <a:pPr lvl="0">
              <a:spcBef>
                <a:spcPts val="0"/>
              </a:spcBef>
              <a:buNone/>
            </a:pPr>
            <a:r>
              <a:rPr lang="en-US" sz="2000" b="1" dirty="0" smtClean="0">
                <a:solidFill>
                  <a:schemeClr val="tx1"/>
                </a:solidFill>
              </a:rPr>
              <a:t>python </a:t>
            </a:r>
            <a:r>
              <a:rPr lang="en-US" sz="2000" b="1" dirty="0" err="1" smtClean="0">
                <a:solidFill>
                  <a:schemeClr val="tx1"/>
                </a:solidFill>
              </a:rPr>
              <a:t>receive_logs.py</a:t>
            </a:r>
            <a:endParaRPr lang="en-US" sz="2000" b="1" dirty="0" smtClean="0">
              <a:solidFill>
                <a:schemeClr val="tx1"/>
              </a:solidFill>
            </a:endParaRPr>
          </a:p>
          <a:p>
            <a:pPr lvl="0">
              <a:spcBef>
                <a:spcPts val="0"/>
              </a:spcBef>
              <a:buNone/>
            </a:pPr>
            <a:endParaRPr lang="en-US" sz="2000" dirty="0">
              <a:solidFill>
                <a:schemeClr val="tx1"/>
              </a:solidFill>
            </a:endParaRPr>
          </a:p>
          <a:p>
            <a:pPr lvl="0">
              <a:spcBef>
                <a:spcPts val="0"/>
              </a:spcBef>
              <a:buNone/>
            </a:pPr>
            <a:r>
              <a:rPr lang="en-US" sz="2000" b="1" dirty="0" smtClean="0">
                <a:solidFill>
                  <a:schemeClr val="tx1"/>
                </a:solidFill>
              </a:rPr>
              <a:t>python </a:t>
            </a:r>
            <a:r>
              <a:rPr lang="en-US" sz="2000" b="1" dirty="0" err="1" smtClean="0">
                <a:solidFill>
                  <a:schemeClr val="tx1"/>
                </a:solidFill>
              </a:rPr>
              <a:t>emit_log.py</a:t>
            </a:r>
            <a:endParaRPr lang="en-US" sz="2000" b="1" dirty="0" smtClean="0">
              <a:solidFill>
                <a:schemeClr val="tx1"/>
              </a:solidFill>
            </a:endParaRPr>
          </a:p>
          <a:p>
            <a:pPr lvl="0">
              <a:spcBef>
                <a:spcPts val="0"/>
              </a:spcBef>
              <a:buNone/>
            </a:pPr>
            <a:endParaRPr lang="en-US" sz="2000" dirty="0">
              <a:solidFill>
                <a:schemeClr val="tx1"/>
              </a:solidFill>
            </a:endParaRPr>
          </a:p>
          <a:p>
            <a:pPr lvl="0">
              <a:spcBef>
                <a:spcPts val="0"/>
              </a:spcBef>
              <a:buNone/>
            </a:pPr>
            <a:r>
              <a:rPr lang="en-US" sz="2000" dirty="0" smtClean="0">
                <a:solidFill>
                  <a:schemeClr val="tx1"/>
                </a:solidFill>
              </a:rPr>
              <a:t>Check that your code is creating bindings with </a:t>
            </a:r>
            <a:br>
              <a:rPr lang="en-US" sz="2000" dirty="0" smtClean="0">
                <a:solidFill>
                  <a:schemeClr val="tx1"/>
                </a:solidFill>
              </a:rPr>
            </a:br>
            <a:r>
              <a:rPr lang="en-US" sz="2000" dirty="0" smtClean="0">
                <a:solidFill>
                  <a:schemeClr val="tx1"/>
                </a:solidFill>
              </a:rPr>
              <a:t/>
            </a:r>
            <a:br>
              <a:rPr lang="en-US" sz="2000" dirty="0" smtClean="0">
                <a:solidFill>
                  <a:schemeClr val="tx1"/>
                </a:solidFill>
              </a:rPr>
            </a:br>
            <a:r>
              <a:rPr lang="en-US" sz="2000" b="1" dirty="0" err="1" smtClean="0">
                <a:solidFill>
                  <a:schemeClr val="tx1"/>
                </a:solidFill>
              </a:rPr>
              <a:t>sudo</a:t>
            </a:r>
            <a:r>
              <a:rPr lang="en-US" sz="2000" b="1" dirty="0" smtClean="0">
                <a:solidFill>
                  <a:schemeClr val="tx1"/>
                </a:solidFill>
              </a:rPr>
              <a:t> </a:t>
            </a:r>
            <a:r>
              <a:rPr lang="en-US" sz="2000" b="1" dirty="0" err="1" smtClean="0">
                <a:solidFill>
                  <a:schemeClr val="tx1"/>
                </a:solidFill>
              </a:rPr>
              <a:t>rabbitmqctl</a:t>
            </a:r>
            <a:r>
              <a:rPr lang="en-US" sz="2000" b="1" dirty="0" smtClean="0">
                <a:solidFill>
                  <a:schemeClr val="tx1"/>
                </a:solidFill>
              </a:rPr>
              <a:t> </a:t>
            </a:r>
            <a:r>
              <a:rPr lang="en-US" sz="2000" b="1" dirty="0" err="1" smtClean="0">
                <a:solidFill>
                  <a:schemeClr val="tx1"/>
                </a:solidFill>
              </a:rPr>
              <a:t>list_bindings</a:t>
            </a:r>
            <a:endParaRPr lang="en-US" sz="2000" b="1" dirty="0" smtClean="0">
              <a:solidFill>
                <a:schemeClr val="tx1"/>
              </a:solidFill>
            </a:endParaRPr>
          </a:p>
          <a:p>
            <a:pPr lvl="0">
              <a:spcBef>
                <a:spcPts val="0"/>
              </a:spcBef>
              <a:buNone/>
            </a:pPr>
            <a:endParaRPr lang="en-US" sz="2000" dirty="0">
              <a:solidFill>
                <a:schemeClr val="tx1"/>
              </a:solidFill>
            </a:endParaRPr>
          </a:p>
          <a:p>
            <a:pPr lvl="0">
              <a:spcBef>
                <a:spcPts val="0"/>
              </a:spcBef>
              <a:buNone/>
            </a:pPr>
            <a:r>
              <a:rPr lang="en-US" sz="2000" dirty="0" smtClean="0">
                <a:solidFill>
                  <a:schemeClr val="tx1"/>
                </a:solidFill>
              </a:rPr>
              <a:t>So data from exchange logs goes to two queues (server assigned names). </a:t>
            </a:r>
          </a:p>
          <a:p>
            <a:pPr lvl="0">
              <a:spcBef>
                <a:spcPts val="0"/>
              </a:spcBef>
              <a:buNone/>
            </a:pPr>
            <a:endParaRPr lang="en-US" sz="2000" b="1" dirty="0">
              <a:solidFill>
                <a:schemeClr val="tx1"/>
              </a:solidFill>
            </a:endParaRPr>
          </a:p>
          <a:p>
            <a:pPr lvl="0">
              <a:spcBef>
                <a:spcPts val="0"/>
              </a:spcBef>
              <a:buNone/>
            </a:pPr>
            <a:endParaRPr lang="en-US" sz="2000" dirty="0">
              <a:solidFill>
                <a:schemeClr val="tx1"/>
              </a:solidFill>
            </a:endParaRPr>
          </a:p>
        </p:txBody>
      </p:sp>
      <p:sp>
        <p:nvSpPr>
          <p:cNvPr id="3" name="TextBox 2"/>
          <p:cNvSpPr txBox="1"/>
          <p:nvPr/>
        </p:nvSpPr>
        <p:spPr>
          <a:xfrm>
            <a:off x="6658346" y="5092590"/>
            <a:ext cx="184666" cy="307777"/>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1147790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76200" y="152400"/>
            <a:ext cx="8991600" cy="671400"/>
          </a:xfrm>
          <a:prstGeom prst="rect">
            <a:avLst/>
          </a:prstGeom>
        </p:spPr>
        <p:txBody>
          <a:bodyPr lIns="91425" tIns="91425" rIns="91425" bIns="91425" anchor="ctr" anchorCtr="0">
            <a:noAutofit/>
          </a:bodyPr>
          <a:lstStyle/>
          <a:p>
            <a:pPr lvl="0">
              <a:spcBef>
                <a:spcPts val="0"/>
              </a:spcBef>
              <a:buNone/>
            </a:pPr>
            <a:r>
              <a:rPr lang="en-US" dirty="0" smtClean="0"/>
              <a:t>Practical- Routing</a:t>
            </a:r>
            <a:endParaRPr dirty="0"/>
          </a:p>
        </p:txBody>
      </p:sp>
      <p:sp>
        <p:nvSpPr>
          <p:cNvPr id="129" name="Shape 129"/>
          <p:cNvSpPr txBox="1">
            <a:spLocks noGrp="1"/>
          </p:cNvSpPr>
          <p:nvPr>
            <p:ph type="body" idx="1"/>
          </p:nvPr>
        </p:nvSpPr>
        <p:spPr>
          <a:xfrm>
            <a:off x="76200" y="1371600"/>
            <a:ext cx="8991600" cy="5029199"/>
          </a:xfrm>
          <a:prstGeom prst="rect">
            <a:avLst/>
          </a:prstGeom>
        </p:spPr>
        <p:txBody>
          <a:bodyPr lIns="91425" tIns="91425" rIns="91425" bIns="91425" anchor="t" anchorCtr="0">
            <a:noAutofit/>
          </a:bodyPr>
          <a:lstStyle/>
          <a:p>
            <a:pPr lvl="0">
              <a:spcBef>
                <a:spcPts val="0"/>
              </a:spcBef>
              <a:buNone/>
            </a:pPr>
            <a:endParaRPr lang="en-US" sz="2000" b="1" dirty="0">
              <a:solidFill>
                <a:schemeClr val="tx1"/>
              </a:solidFill>
            </a:endParaRPr>
          </a:p>
          <a:p>
            <a:pPr lvl="0">
              <a:spcBef>
                <a:spcPts val="0"/>
              </a:spcBef>
              <a:buNone/>
            </a:pPr>
            <a:r>
              <a:rPr lang="en-US" sz="2000" dirty="0" smtClean="0">
                <a:solidFill>
                  <a:schemeClr val="tx1"/>
                </a:solidFill>
              </a:rPr>
              <a:t>So if you’ll recall- there were several types of exchanges. Last time we utilized “</a:t>
            </a:r>
            <a:r>
              <a:rPr lang="en-US" sz="2000" dirty="0" err="1" smtClean="0">
                <a:solidFill>
                  <a:schemeClr val="tx1"/>
                </a:solidFill>
              </a:rPr>
              <a:t>fanout</a:t>
            </a:r>
            <a:r>
              <a:rPr lang="en-US" sz="2000" dirty="0" smtClean="0">
                <a:solidFill>
                  <a:schemeClr val="tx1"/>
                </a:solidFill>
              </a:rPr>
              <a:t>”. This time let’s try a new binding. Let’s go with DIRECT.</a:t>
            </a:r>
          </a:p>
          <a:p>
            <a:pPr lvl="0">
              <a:spcBef>
                <a:spcPts val="0"/>
              </a:spcBef>
              <a:buNone/>
            </a:pPr>
            <a:endParaRPr lang="en-US" sz="2000" dirty="0">
              <a:solidFill>
                <a:schemeClr val="tx1"/>
              </a:solidFill>
            </a:endParaRPr>
          </a:p>
          <a:p>
            <a:pPr lvl="0">
              <a:spcBef>
                <a:spcPts val="0"/>
              </a:spcBef>
              <a:buNone/>
            </a:pPr>
            <a:r>
              <a:rPr lang="en-US" sz="2000" dirty="0" smtClean="0">
                <a:solidFill>
                  <a:schemeClr val="tx1"/>
                </a:solidFill>
              </a:rPr>
              <a:t>With a Direct Exchange we can use the </a:t>
            </a:r>
            <a:r>
              <a:rPr lang="en-US" sz="2000" i="1" dirty="0" err="1" smtClean="0">
                <a:solidFill>
                  <a:schemeClr val="tx1"/>
                </a:solidFill>
              </a:rPr>
              <a:t>binding_key</a:t>
            </a:r>
            <a:r>
              <a:rPr lang="en-US" sz="2000" dirty="0" smtClean="0">
                <a:solidFill>
                  <a:schemeClr val="tx1"/>
                </a:solidFill>
              </a:rPr>
              <a:t> parameter to add a level of intelligence to the algorithm. Basically the </a:t>
            </a:r>
            <a:r>
              <a:rPr lang="en-US" sz="2000" i="1" dirty="0" err="1" smtClean="0">
                <a:solidFill>
                  <a:schemeClr val="tx1"/>
                </a:solidFill>
              </a:rPr>
              <a:t>binding_key</a:t>
            </a:r>
            <a:r>
              <a:rPr lang="en-US" sz="2000" dirty="0" smtClean="0">
                <a:solidFill>
                  <a:schemeClr val="tx1"/>
                </a:solidFill>
              </a:rPr>
              <a:t> matches the </a:t>
            </a:r>
            <a:r>
              <a:rPr lang="en-US" sz="2000" i="1" dirty="0" err="1" smtClean="0">
                <a:solidFill>
                  <a:schemeClr val="tx1"/>
                </a:solidFill>
              </a:rPr>
              <a:t>routing_key</a:t>
            </a:r>
            <a:r>
              <a:rPr lang="en-US" sz="2000" dirty="0" smtClean="0">
                <a:solidFill>
                  <a:schemeClr val="tx1"/>
                </a:solidFill>
              </a:rPr>
              <a:t> of the message. So something like this:</a:t>
            </a:r>
            <a:br>
              <a:rPr lang="en-US" sz="2000" dirty="0" smtClean="0">
                <a:solidFill>
                  <a:schemeClr val="tx1"/>
                </a:solidFill>
              </a:rPr>
            </a:br>
            <a:r>
              <a:rPr lang="en-US" sz="2000" dirty="0" smtClean="0">
                <a:solidFill>
                  <a:schemeClr val="tx1"/>
                </a:solidFill>
              </a:rPr>
              <a:t/>
            </a:r>
            <a:br>
              <a:rPr lang="en-US" sz="2000" dirty="0" smtClean="0">
                <a:solidFill>
                  <a:schemeClr val="tx1"/>
                </a:solidFill>
              </a:rPr>
            </a:br>
            <a:endParaRPr lang="en-US" sz="2000" dirty="0">
              <a:solidFill>
                <a:schemeClr val="tx1"/>
              </a:solidFill>
            </a:endParaRPr>
          </a:p>
        </p:txBody>
      </p:sp>
      <p:sp>
        <p:nvSpPr>
          <p:cNvPr id="3" name="TextBox 2"/>
          <p:cNvSpPr txBox="1"/>
          <p:nvPr/>
        </p:nvSpPr>
        <p:spPr>
          <a:xfrm>
            <a:off x="6658346" y="5092590"/>
            <a:ext cx="184666" cy="307777"/>
          </a:xfrm>
          <a:prstGeom prst="rect">
            <a:avLst/>
          </a:prstGeom>
          <a:noFill/>
        </p:spPr>
        <p:txBody>
          <a:bodyPr wrap="none" rtlCol="0">
            <a:spAutoFit/>
          </a:bodyPr>
          <a:lstStyle/>
          <a:p>
            <a:endParaRPr lang="en-US" dirty="0"/>
          </a:p>
        </p:txBody>
      </p:sp>
      <p:pic>
        <p:nvPicPr>
          <p:cNvPr id="2" name="Picture 1"/>
          <p:cNvPicPr>
            <a:picLocks noChangeAspect="1"/>
          </p:cNvPicPr>
          <p:nvPr/>
        </p:nvPicPr>
        <p:blipFill>
          <a:blip r:embed="rId3"/>
          <a:stretch>
            <a:fillRect/>
          </a:stretch>
        </p:blipFill>
        <p:spPr>
          <a:xfrm>
            <a:off x="1981200" y="3658052"/>
            <a:ext cx="5181600" cy="2171700"/>
          </a:xfrm>
          <a:prstGeom prst="rect">
            <a:avLst/>
          </a:prstGeom>
        </p:spPr>
      </p:pic>
    </p:spTree>
    <p:extLst>
      <p:ext uri="{BB962C8B-B14F-4D97-AF65-F5344CB8AC3E}">
        <p14:creationId xmlns:p14="http://schemas.microsoft.com/office/powerpoint/2010/main" val="2604844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76200" y="152400"/>
            <a:ext cx="8991600" cy="671400"/>
          </a:xfrm>
          <a:prstGeom prst="rect">
            <a:avLst/>
          </a:prstGeom>
        </p:spPr>
        <p:txBody>
          <a:bodyPr lIns="91425" tIns="91425" rIns="91425" bIns="91425" anchor="ctr" anchorCtr="0">
            <a:noAutofit/>
          </a:bodyPr>
          <a:lstStyle/>
          <a:p>
            <a:pPr lvl="0">
              <a:spcBef>
                <a:spcPts val="0"/>
              </a:spcBef>
              <a:buNone/>
            </a:pPr>
            <a:r>
              <a:rPr lang="en-US"/>
              <a:t>About the Instructor</a:t>
            </a:r>
          </a:p>
        </p:txBody>
      </p:sp>
      <p:sp>
        <p:nvSpPr>
          <p:cNvPr id="94" name="Shape 94"/>
          <p:cNvSpPr txBox="1">
            <a:spLocks noGrp="1"/>
          </p:cNvSpPr>
          <p:nvPr>
            <p:ph type="body" idx="1"/>
          </p:nvPr>
        </p:nvSpPr>
        <p:spPr>
          <a:xfrm>
            <a:off x="76200" y="1371600"/>
            <a:ext cx="8991600" cy="5029199"/>
          </a:xfrm>
          <a:prstGeom prst="rect">
            <a:avLst/>
          </a:prstGeom>
        </p:spPr>
        <p:txBody>
          <a:bodyPr lIns="91425" tIns="91425" rIns="91425" bIns="91425" anchor="t" anchorCtr="0">
            <a:noAutofit/>
          </a:bodyPr>
          <a:lstStyle/>
          <a:p>
            <a:pPr marL="457200" lvl="0" indent="-228600" rtl="0">
              <a:spcBef>
                <a:spcPts val="0"/>
              </a:spcBef>
            </a:pPr>
            <a:r>
              <a:rPr lang="en-US" dirty="0" smtClean="0"/>
              <a:t>Background: Six years military (two tours in Iraq) defusing mines followed by four years at </a:t>
            </a:r>
            <a:r>
              <a:rPr lang="en-US" dirty="0" err="1" smtClean="0"/>
              <a:t>Amazon.com</a:t>
            </a:r>
            <a:r>
              <a:rPr lang="en-US" dirty="0"/>
              <a:t> </a:t>
            </a:r>
            <a:r>
              <a:rPr lang="en-US" dirty="0" smtClean="0"/>
              <a:t>in operations. Transitioned to the gaming world in 2009 as a coder.</a:t>
            </a:r>
            <a:endParaRPr lang="en-US" dirty="0"/>
          </a:p>
          <a:p>
            <a:pPr marL="457200" lvl="0" indent="-228600" rtl="0">
              <a:spcBef>
                <a:spcPts val="0"/>
              </a:spcBef>
            </a:pPr>
            <a:r>
              <a:rPr lang="en-US" dirty="0" smtClean="0"/>
              <a:t>Been coding for ~ 10 years:</a:t>
            </a:r>
          </a:p>
          <a:p>
            <a:pPr marL="857250" lvl="1" indent="-228600">
              <a:spcBef>
                <a:spcPts val="0"/>
              </a:spcBef>
            </a:pPr>
            <a:r>
              <a:rPr lang="en-US" dirty="0" smtClean="0"/>
              <a:t>LAMP stack initially</a:t>
            </a:r>
          </a:p>
          <a:p>
            <a:pPr marL="857250" lvl="1" indent="-228600">
              <a:spcBef>
                <a:spcPts val="0"/>
              </a:spcBef>
            </a:pPr>
            <a:r>
              <a:rPr lang="en-US" dirty="0" smtClean="0"/>
              <a:t>Transitioned to Python, </a:t>
            </a:r>
            <a:r>
              <a:rPr lang="en-US" dirty="0" err="1" smtClean="0"/>
              <a:t>MongoDB</a:t>
            </a:r>
            <a:r>
              <a:rPr lang="en-US" dirty="0" smtClean="0"/>
              <a:t>, ELK</a:t>
            </a:r>
            <a:endParaRPr lang="en-US" dirty="0"/>
          </a:p>
          <a:p>
            <a:pPr marL="457200" lvl="0" indent="-228600" rtl="0">
              <a:spcBef>
                <a:spcPts val="0"/>
              </a:spcBef>
            </a:pPr>
            <a:endParaRPr lang="en-US" dirty="0"/>
          </a:p>
          <a:p>
            <a:pPr marL="457200" lvl="0" indent="-228600" rtl="0">
              <a:spcBef>
                <a:spcPts val="0"/>
              </a:spcBef>
            </a:pPr>
            <a:r>
              <a:rPr lang="en-US" dirty="0" smtClean="0"/>
              <a:t>Introductions! </a:t>
            </a:r>
            <a:endParaRPr lang="en-US" dirty="0"/>
          </a:p>
          <a:p>
            <a:pPr marL="457200" lvl="0" indent="-228600">
              <a:spcBef>
                <a:spcPts val="0"/>
              </a:spcBef>
            </a:pP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76200" y="152400"/>
            <a:ext cx="8991600" cy="671400"/>
          </a:xfrm>
          <a:prstGeom prst="rect">
            <a:avLst/>
          </a:prstGeom>
        </p:spPr>
        <p:txBody>
          <a:bodyPr lIns="91425" tIns="91425" rIns="91425" bIns="91425" anchor="ctr" anchorCtr="0">
            <a:noAutofit/>
          </a:bodyPr>
          <a:lstStyle/>
          <a:p>
            <a:pPr lvl="0">
              <a:spcBef>
                <a:spcPts val="0"/>
              </a:spcBef>
              <a:buNone/>
            </a:pPr>
            <a:r>
              <a:rPr lang="en-US" dirty="0" smtClean="0"/>
              <a:t>Practical- Routing</a:t>
            </a:r>
            <a:endParaRPr dirty="0"/>
          </a:p>
        </p:txBody>
      </p:sp>
      <p:sp>
        <p:nvSpPr>
          <p:cNvPr id="129" name="Shape 129"/>
          <p:cNvSpPr txBox="1">
            <a:spLocks noGrp="1"/>
          </p:cNvSpPr>
          <p:nvPr>
            <p:ph type="body" idx="1"/>
          </p:nvPr>
        </p:nvSpPr>
        <p:spPr>
          <a:xfrm>
            <a:off x="76200" y="1371600"/>
            <a:ext cx="8991600" cy="5029199"/>
          </a:xfrm>
          <a:prstGeom prst="rect">
            <a:avLst/>
          </a:prstGeom>
        </p:spPr>
        <p:txBody>
          <a:bodyPr lIns="91425" tIns="91425" rIns="91425" bIns="91425" anchor="t" anchorCtr="0">
            <a:noAutofit/>
          </a:bodyPr>
          <a:lstStyle/>
          <a:p>
            <a:pPr lvl="0">
              <a:spcBef>
                <a:spcPts val="0"/>
              </a:spcBef>
              <a:buNone/>
            </a:pPr>
            <a:endParaRPr lang="en-US" sz="2000" b="1" dirty="0">
              <a:solidFill>
                <a:schemeClr val="tx1"/>
              </a:solidFill>
            </a:endParaRPr>
          </a:p>
          <a:p>
            <a:pPr lvl="0">
              <a:spcBef>
                <a:spcPts val="0"/>
              </a:spcBef>
              <a:buNone/>
            </a:pPr>
            <a:r>
              <a:rPr lang="en-US" sz="2000" dirty="0" smtClean="0">
                <a:solidFill>
                  <a:schemeClr val="tx1"/>
                </a:solidFill>
              </a:rPr>
              <a:t/>
            </a:r>
            <a:br>
              <a:rPr lang="en-US" sz="2000" dirty="0" smtClean="0">
                <a:solidFill>
                  <a:schemeClr val="tx1"/>
                </a:solidFill>
              </a:rPr>
            </a:br>
            <a:endParaRPr lang="en-US" sz="2000" dirty="0">
              <a:solidFill>
                <a:schemeClr val="tx1"/>
              </a:solidFill>
            </a:endParaRPr>
          </a:p>
          <a:p>
            <a:pPr lvl="0">
              <a:spcBef>
                <a:spcPts val="0"/>
              </a:spcBef>
              <a:buNone/>
            </a:pPr>
            <a:endParaRPr lang="en-US" sz="2000" dirty="0" smtClean="0">
              <a:solidFill>
                <a:schemeClr val="tx1"/>
              </a:solidFill>
            </a:endParaRPr>
          </a:p>
          <a:p>
            <a:pPr lvl="0">
              <a:spcBef>
                <a:spcPts val="0"/>
              </a:spcBef>
              <a:buNone/>
            </a:pPr>
            <a:endParaRPr lang="en-US" sz="2000" dirty="0">
              <a:solidFill>
                <a:schemeClr val="tx1"/>
              </a:solidFill>
            </a:endParaRPr>
          </a:p>
          <a:p>
            <a:pPr lvl="0">
              <a:spcBef>
                <a:spcPts val="0"/>
              </a:spcBef>
              <a:buNone/>
            </a:pPr>
            <a:endParaRPr lang="en-US" sz="2000" dirty="0" smtClean="0">
              <a:solidFill>
                <a:schemeClr val="tx1"/>
              </a:solidFill>
            </a:endParaRPr>
          </a:p>
          <a:p>
            <a:pPr lvl="0">
              <a:spcBef>
                <a:spcPts val="0"/>
              </a:spcBef>
              <a:buNone/>
            </a:pPr>
            <a:endParaRPr lang="en-US" sz="2000" dirty="0">
              <a:solidFill>
                <a:schemeClr val="tx1"/>
              </a:solidFill>
            </a:endParaRPr>
          </a:p>
          <a:p>
            <a:pPr lvl="0">
              <a:spcBef>
                <a:spcPts val="0"/>
              </a:spcBef>
              <a:buNone/>
            </a:pPr>
            <a:r>
              <a:rPr lang="en-US" sz="2000" dirty="0" smtClean="0">
                <a:solidFill>
                  <a:schemeClr val="tx1"/>
                </a:solidFill>
              </a:rPr>
              <a:t>So in this example our exchange will route “orange” messages to one queue and “black and green” messages to another. Pretty straightforward, right? </a:t>
            </a:r>
            <a:br>
              <a:rPr lang="en-US" sz="2000" dirty="0" smtClean="0">
                <a:solidFill>
                  <a:schemeClr val="tx1"/>
                </a:solidFill>
              </a:rPr>
            </a:br>
            <a:r>
              <a:rPr lang="en-US" sz="2000" dirty="0" smtClean="0">
                <a:solidFill>
                  <a:schemeClr val="tx1"/>
                </a:solidFill>
              </a:rPr>
              <a:t/>
            </a:r>
            <a:br>
              <a:rPr lang="en-US" sz="2000" dirty="0" smtClean="0">
                <a:solidFill>
                  <a:schemeClr val="tx1"/>
                </a:solidFill>
              </a:rPr>
            </a:br>
            <a:r>
              <a:rPr lang="en-US" sz="2000" dirty="0" smtClean="0">
                <a:solidFill>
                  <a:schemeClr val="tx1"/>
                </a:solidFill>
              </a:rPr>
              <a:t>So imagine how this can be utilized with logs (WARN, INFO, DEBUG, CRITICAL)</a:t>
            </a:r>
          </a:p>
          <a:p>
            <a:pPr lvl="0">
              <a:spcBef>
                <a:spcPts val="0"/>
              </a:spcBef>
              <a:buNone/>
            </a:pPr>
            <a:endParaRPr lang="en-US" sz="2000" dirty="0">
              <a:solidFill>
                <a:schemeClr val="tx1"/>
              </a:solidFill>
            </a:endParaRPr>
          </a:p>
          <a:p>
            <a:pPr lvl="0">
              <a:spcBef>
                <a:spcPts val="0"/>
              </a:spcBef>
              <a:buNone/>
            </a:pPr>
            <a:r>
              <a:rPr lang="en-US" sz="2000" dirty="0" smtClean="0">
                <a:solidFill>
                  <a:schemeClr val="tx1"/>
                </a:solidFill>
              </a:rPr>
              <a:t>ALSO- you can bind multiple queues with a single binding (“black” can go to Q1 and Q2)</a:t>
            </a:r>
            <a:endParaRPr lang="en-US" sz="2000" dirty="0">
              <a:solidFill>
                <a:schemeClr val="tx1"/>
              </a:solidFill>
            </a:endParaRPr>
          </a:p>
        </p:txBody>
      </p:sp>
      <p:sp>
        <p:nvSpPr>
          <p:cNvPr id="3" name="TextBox 2"/>
          <p:cNvSpPr txBox="1"/>
          <p:nvPr/>
        </p:nvSpPr>
        <p:spPr>
          <a:xfrm>
            <a:off x="6658346" y="5092590"/>
            <a:ext cx="184666" cy="307777"/>
          </a:xfrm>
          <a:prstGeom prst="rect">
            <a:avLst/>
          </a:prstGeom>
          <a:noFill/>
        </p:spPr>
        <p:txBody>
          <a:bodyPr wrap="none" rtlCol="0">
            <a:spAutoFit/>
          </a:bodyPr>
          <a:lstStyle/>
          <a:p>
            <a:endParaRPr lang="en-US" dirty="0"/>
          </a:p>
        </p:txBody>
      </p:sp>
      <p:pic>
        <p:nvPicPr>
          <p:cNvPr id="2" name="Picture 1"/>
          <p:cNvPicPr>
            <a:picLocks noChangeAspect="1"/>
          </p:cNvPicPr>
          <p:nvPr/>
        </p:nvPicPr>
        <p:blipFill>
          <a:blip r:embed="rId3"/>
          <a:stretch>
            <a:fillRect/>
          </a:stretch>
        </p:blipFill>
        <p:spPr>
          <a:xfrm>
            <a:off x="1981200" y="1486352"/>
            <a:ext cx="5181600" cy="1823190"/>
          </a:xfrm>
          <a:prstGeom prst="rect">
            <a:avLst/>
          </a:prstGeom>
        </p:spPr>
      </p:pic>
    </p:spTree>
    <p:extLst>
      <p:ext uri="{BB962C8B-B14F-4D97-AF65-F5344CB8AC3E}">
        <p14:creationId xmlns:p14="http://schemas.microsoft.com/office/powerpoint/2010/main" val="8592617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76200" y="152400"/>
            <a:ext cx="8991600" cy="671400"/>
          </a:xfrm>
          <a:prstGeom prst="rect">
            <a:avLst/>
          </a:prstGeom>
        </p:spPr>
        <p:txBody>
          <a:bodyPr lIns="91425" tIns="91425" rIns="91425" bIns="91425" anchor="ctr" anchorCtr="0">
            <a:noAutofit/>
          </a:bodyPr>
          <a:lstStyle/>
          <a:p>
            <a:pPr lvl="0">
              <a:spcBef>
                <a:spcPts val="0"/>
              </a:spcBef>
              <a:buNone/>
            </a:pPr>
            <a:r>
              <a:rPr lang="en-US" dirty="0" smtClean="0"/>
              <a:t>Practical- Routing</a:t>
            </a:r>
            <a:endParaRPr dirty="0"/>
          </a:p>
        </p:txBody>
      </p:sp>
      <p:sp>
        <p:nvSpPr>
          <p:cNvPr id="129" name="Shape 129"/>
          <p:cNvSpPr txBox="1">
            <a:spLocks noGrp="1"/>
          </p:cNvSpPr>
          <p:nvPr>
            <p:ph type="body" idx="1"/>
          </p:nvPr>
        </p:nvSpPr>
        <p:spPr>
          <a:xfrm>
            <a:off x="76200" y="1371600"/>
            <a:ext cx="8991600" cy="5029199"/>
          </a:xfrm>
          <a:prstGeom prst="rect">
            <a:avLst/>
          </a:prstGeom>
        </p:spPr>
        <p:txBody>
          <a:bodyPr lIns="91425" tIns="91425" rIns="91425" bIns="91425" anchor="t" anchorCtr="0">
            <a:noAutofit/>
          </a:bodyPr>
          <a:lstStyle/>
          <a:p>
            <a:pPr lvl="0">
              <a:spcBef>
                <a:spcPts val="0"/>
              </a:spcBef>
              <a:buNone/>
            </a:pPr>
            <a:r>
              <a:rPr lang="en-US" sz="2000" dirty="0" smtClean="0">
                <a:solidFill>
                  <a:schemeClr val="tx1"/>
                </a:solidFill>
              </a:rPr>
              <a:t>So in our “</a:t>
            </a:r>
            <a:r>
              <a:rPr lang="en-US" sz="2000" dirty="0" err="1" smtClean="0">
                <a:solidFill>
                  <a:schemeClr val="tx1"/>
                </a:solidFill>
              </a:rPr>
              <a:t>emit.py</a:t>
            </a:r>
            <a:r>
              <a:rPr lang="en-US" sz="2000" dirty="0" smtClean="0">
                <a:solidFill>
                  <a:schemeClr val="tx1"/>
                </a:solidFill>
              </a:rPr>
              <a:t>” sheet we’re going to change the exchange type to “direct” and send messages. Let’s make the </a:t>
            </a:r>
            <a:r>
              <a:rPr lang="en-US" sz="2000" dirty="0" err="1" smtClean="0">
                <a:solidFill>
                  <a:schemeClr val="tx1"/>
                </a:solidFill>
              </a:rPr>
              <a:t>routing_key</a:t>
            </a:r>
            <a:r>
              <a:rPr lang="en-US" sz="2000" dirty="0" smtClean="0">
                <a:solidFill>
                  <a:schemeClr val="tx1"/>
                </a:solidFill>
              </a:rPr>
              <a:t> the variable ‘severity’:</a:t>
            </a:r>
            <a:br>
              <a:rPr lang="en-US" sz="2000" dirty="0" smtClean="0">
                <a:solidFill>
                  <a:schemeClr val="tx1"/>
                </a:solidFill>
              </a:rPr>
            </a:br>
            <a:endParaRPr lang="en-US" sz="2000" dirty="0" smtClean="0">
              <a:solidFill>
                <a:schemeClr val="tx1"/>
              </a:solidFill>
            </a:endParaRPr>
          </a:p>
          <a:p>
            <a:pPr lvl="0">
              <a:spcBef>
                <a:spcPts val="0"/>
              </a:spcBef>
              <a:buNone/>
            </a:pPr>
            <a:endParaRPr lang="en-US" sz="2000" dirty="0">
              <a:solidFill>
                <a:schemeClr val="tx1"/>
              </a:solidFill>
            </a:endParaRPr>
          </a:p>
          <a:p>
            <a:pPr lvl="0">
              <a:spcBef>
                <a:spcPts val="0"/>
              </a:spcBef>
              <a:buNone/>
            </a:pPr>
            <a:r>
              <a:rPr lang="en-US" sz="2000" dirty="0" err="1">
                <a:solidFill>
                  <a:schemeClr val="tx1"/>
                </a:solidFill>
              </a:rPr>
              <a:t>channel.basic_publish</a:t>
            </a:r>
            <a:r>
              <a:rPr lang="en-US" sz="2000" dirty="0">
                <a:solidFill>
                  <a:schemeClr val="tx1"/>
                </a:solidFill>
              </a:rPr>
              <a:t>(exchange='</a:t>
            </a:r>
            <a:r>
              <a:rPr lang="en-US" sz="2000" dirty="0" err="1">
                <a:solidFill>
                  <a:schemeClr val="tx1"/>
                </a:solidFill>
              </a:rPr>
              <a:t>direct_logs</a:t>
            </a:r>
            <a:r>
              <a:rPr lang="en-US" sz="2000" dirty="0">
                <a:solidFill>
                  <a:schemeClr val="tx1"/>
                </a:solidFill>
              </a:rPr>
              <a:t>',</a:t>
            </a:r>
          </a:p>
          <a:p>
            <a:pPr lvl="0">
              <a:spcBef>
                <a:spcPts val="0"/>
              </a:spcBef>
              <a:buNone/>
            </a:pPr>
            <a:r>
              <a:rPr lang="en-US" sz="2000" dirty="0">
                <a:solidFill>
                  <a:schemeClr val="tx1"/>
                </a:solidFill>
              </a:rPr>
              <a:t>                      </a:t>
            </a:r>
            <a:r>
              <a:rPr lang="en-US" sz="2000" dirty="0" err="1">
                <a:solidFill>
                  <a:schemeClr val="tx1"/>
                </a:solidFill>
              </a:rPr>
              <a:t>routing_key</a:t>
            </a:r>
            <a:r>
              <a:rPr lang="en-US" sz="2000" dirty="0">
                <a:solidFill>
                  <a:schemeClr val="tx1"/>
                </a:solidFill>
              </a:rPr>
              <a:t>=severity,</a:t>
            </a:r>
          </a:p>
          <a:p>
            <a:pPr lvl="0">
              <a:spcBef>
                <a:spcPts val="0"/>
              </a:spcBef>
              <a:buNone/>
            </a:pPr>
            <a:r>
              <a:rPr lang="en-US" sz="2000" dirty="0">
                <a:solidFill>
                  <a:schemeClr val="tx1"/>
                </a:solidFill>
              </a:rPr>
              <a:t>                      body=message</a:t>
            </a:r>
            <a:r>
              <a:rPr lang="en-US" sz="2000" dirty="0" smtClean="0">
                <a:solidFill>
                  <a:schemeClr val="tx1"/>
                </a:solidFill>
              </a:rPr>
              <a:t>)</a:t>
            </a:r>
          </a:p>
          <a:p>
            <a:pPr lvl="0">
              <a:spcBef>
                <a:spcPts val="0"/>
              </a:spcBef>
              <a:buNone/>
            </a:pPr>
            <a:endParaRPr lang="en-US" sz="2000" dirty="0">
              <a:solidFill>
                <a:schemeClr val="tx1"/>
              </a:solidFill>
            </a:endParaRPr>
          </a:p>
          <a:p>
            <a:pPr lvl="0">
              <a:spcBef>
                <a:spcPts val="0"/>
              </a:spcBef>
              <a:buNone/>
            </a:pPr>
            <a:r>
              <a:rPr lang="en-US" sz="2000" dirty="0" smtClean="0">
                <a:solidFill>
                  <a:schemeClr val="tx1"/>
                </a:solidFill>
              </a:rPr>
              <a:t>Let’s keep severity at “info, warning or error”</a:t>
            </a:r>
            <a:r>
              <a:rPr lang="en-US" sz="2000" dirty="0">
                <a:solidFill>
                  <a:schemeClr val="tx1"/>
                </a:solidFill>
              </a:rPr>
              <a:t/>
            </a:r>
            <a:br>
              <a:rPr lang="en-US" sz="2000" dirty="0">
                <a:solidFill>
                  <a:schemeClr val="tx1"/>
                </a:solidFill>
              </a:rPr>
            </a:br>
            <a:r>
              <a:rPr lang="en-US" sz="2000" dirty="0">
                <a:solidFill>
                  <a:schemeClr val="tx1"/>
                </a:solidFill>
              </a:rPr>
              <a:t/>
            </a:r>
            <a:br>
              <a:rPr lang="en-US" sz="2000" dirty="0">
                <a:solidFill>
                  <a:schemeClr val="tx1"/>
                </a:solidFill>
              </a:rPr>
            </a:br>
            <a:endParaRPr lang="en-US" sz="2000" dirty="0">
              <a:solidFill>
                <a:schemeClr val="tx1"/>
              </a:solidFill>
            </a:endParaRPr>
          </a:p>
        </p:txBody>
      </p:sp>
      <p:sp>
        <p:nvSpPr>
          <p:cNvPr id="3" name="TextBox 2"/>
          <p:cNvSpPr txBox="1"/>
          <p:nvPr/>
        </p:nvSpPr>
        <p:spPr>
          <a:xfrm>
            <a:off x="6658346" y="5092590"/>
            <a:ext cx="184666" cy="307777"/>
          </a:xfrm>
          <a:prstGeom prst="rect">
            <a:avLst/>
          </a:prstGeom>
          <a:noFill/>
        </p:spPr>
        <p:txBody>
          <a:bodyPr wrap="none" rtlCol="0">
            <a:spAutoFit/>
          </a:bodyPr>
          <a:lstStyle/>
          <a:p>
            <a:endParaRPr lang="en-US" dirty="0"/>
          </a:p>
        </p:txBody>
      </p:sp>
      <p:sp>
        <p:nvSpPr>
          <p:cNvPr id="4" name="TextBox 3"/>
          <p:cNvSpPr txBox="1"/>
          <p:nvPr/>
        </p:nvSpPr>
        <p:spPr>
          <a:xfrm>
            <a:off x="2091157" y="4797553"/>
            <a:ext cx="184666" cy="307777"/>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221040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76200" y="152400"/>
            <a:ext cx="8991600" cy="671400"/>
          </a:xfrm>
          <a:prstGeom prst="rect">
            <a:avLst/>
          </a:prstGeom>
        </p:spPr>
        <p:txBody>
          <a:bodyPr lIns="91425" tIns="91425" rIns="91425" bIns="91425" anchor="ctr" anchorCtr="0">
            <a:noAutofit/>
          </a:bodyPr>
          <a:lstStyle/>
          <a:p>
            <a:pPr lvl="0">
              <a:spcBef>
                <a:spcPts val="0"/>
              </a:spcBef>
              <a:buNone/>
            </a:pPr>
            <a:r>
              <a:rPr lang="en-US" dirty="0" smtClean="0"/>
              <a:t>Practical- Routing</a:t>
            </a:r>
            <a:endParaRPr dirty="0"/>
          </a:p>
        </p:txBody>
      </p:sp>
      <p:sp>
        <p:nvSpPr>
          <p:cNvPr id="129" name="Shape 129"/>
          <p:cNvSpPr txBox="1">
            <a:spLocks noGrp="1"/>
          </p:cNvSpPr>
          <p:nvPr>
            <p:ph type="body" idx="1"/>
          </p:nvPr>
        </p:nvSpPr>
        <p:spPr>
          <a:xfrm>
            <a:off x="76200" y="1371600"/>
            <a:ext cx="8991600" cy="5029199"/>
          </a:xfrm>
          <a:prstGeom prst="rect">
            <a:avLst/>
          </a:prstGeom>
        </p:spPr>
        <p:txBody>
          <a:bodyPr lIns="91425" tIns="91425" rIns="91425" bIns="91425" anchor="t" anchorCtr="0">
            <a:noAutofit/>
          </a:bodyPr>
          <a:lstStyle/>
          <a:p>
            <a:pPr lvl="0">
              <a:spcBef>
                <a:spcPts val="0"/>
              </a:spcBef>
              <a:buNone/>
            </a:pPr>
            <a:r>
              <a:rPr lang="en-US" sz="2000" dirty="0">
                <a:solidFill>
                  <a:schemeClr val="tx1"/>
                </a:solidFill>
              </a:rPr>
              <a:t/>
            </a:r>
            <a:br>
              <a:rPr lang="en-US" sz="2000" dirty="0">
                <a:solidFill>
                  <a:schemeClr val="tx1"/>
                </a:solidFill>
              </a:rPr>
            </a:br>
            <a:r>
              <a:rPr lang="en-US" sz="2000" dirty="0" smtClean="0">
                <a:solidFill>
                  <a:schemeClr val="tx1"/>
                </a:solidFill>
              </a:rPr>
              <a:t>So we’re going to create a queue that collects EVERYTHING and then a separate queue that just gets “error”:</a:t>
            </a:r>
          </a:p>
          <a:p>
            <a:pPr lvl="0">
              <a:spcBef>
                <a:spcPts val="0"/>
              </a:spcBef>
              <a:buNone/>
            </a:pPr>
            <a:endParaRPr lang="en-US" sz="2000" dirty="0">
              <a:solidFill>
                <a:schemeClr val="tx1"/>
              </a:solidFill>
            </a:endParaRPr>
          </a:p>
          <a:p>
            <a:pPr lvl="0">
              <a:spcBef>
                <a:spcPts val="0"/>
              </a:spcBef>
              <a:buNone/>
            </a:pPr>
            <a:r>
              <a:rPr lang="en-US" sz="2000" dirty="0" smtClean="0">
                <a:solidFill>
                  <a:schemeClr val="tx1"/>
                </a:solidFill>
              </a:rPr>
              <a:t>Take a look at </a:t>
            </a:r>
            <a:r>
              <a:rPr lang="en-US" sz="2000" dirty="0" err="1" smtClean="0">
                <a:solidFill>
                  <a:schemeClr val="tx1"/>
                </a:solidFill>
              </a:rPr>
              <a:t>emit.py</a:t>
            </a:r>
            <a:r>
              <a:rPr lang="en-US" sz="2000" dirty="0" smtClean="0">
                <a:solidFill>
                  <a:schemeClr val="tx1"/>
                </a:solidFill>
              </a:rPr>
              <a:t> and we’ll walk through.</a:t>
            </a:r>
            <a:endParaRPr lang="en-US" sz="2000" dirty="0">
              <a:solidFill>
                <a:schemeClr val="tx1"/>
              </a:solidFill>
            </a:endParaRPr>
          </a:p>
        </p:txBody>
      </p:sp>
      <p:sp>
        <p:nvSpPr>
          <p:cNvPr id="3" name="TextBox 2"/>
          <p:cNvSpPr txBox="1"/>
          <p:nvPr/>
        </p:nvSpPr>
        <p:spPr>
          <a:xfrm>
            <a:off x="6658346" y="5092590"/>
            <a:ext cx="184666" cy="307777"/>
          </a:xfrm>
          <a:prstGeom prst="rect">
            <a:avLst/>
          </a:prstGeom>
          <a:noFill/>
        </p:spPr>
        <p:txBody>
          <a:bodyPr wrap="none" rtlCol="0">
            <a:spAutoFit/>
          </a:bodyPr>
          <a:lstStyle/>
          <a:p>
            <a:endParaRPr lang="en-US" dirty="0"/>
          </a:p>
        </p:txBody>
      </p:sp>
      <p:sp>
        <p:nvSpPr>
          <p:cNvPr id="4" name="TextBox 3"/>
          <p:cNvSpPr txBox="1"/>
          <p:nvPr/>
        </p:nvSpPr>
        <p:spPr>
          <a:xfrm>
            <a:off x="2091157" y="4797553"/>
            <a:ext cx="184666" cy="307777"/>
          </a:xfrm>
          <a:prstGeom prst="rect">
            <a:avLst/>
          </a:prstGeom>
          <a:noFill/>
        </p:spPr>
        <p:txBody>
          <a:bodyPr wrap="none" rtlCol="0">
            <a:spAutoFit/>
          </a:bodyPr>
          <a:lstStyle/>
          <a:p>
            <a:endParaRPr lang="en-US" dirty="0"/>
          </a:p>
        </p:txBody>
      </p:sp>
      <p:pic>
        <p:nvPicPr>
          <p:cNvPr id="2" name="Picture 1"/>
          <p:cNvPicPr>
            <a:picLocks noChangeAspect="1"/>
          </p:cNvPicPr>
          <p:nvPr/>
        </p:nvPicPr>
        <p:blipFill>
          <a:blip r:embed="rId3"/>
          <a:stretch>
            <a:fillRect/>
          </a:stretch>
        </p:blipFill>
        <p:spPr>
          <a:xfrm>
            <a:off x="1286246" y="3228667"/>
            <a:ext cx="5372100" cy="2171700"/>
          </a:xfrm>
          <a:prstGeom prst="rect">
            <a:avLst/>
          </a:prstGeom>
        </p:spPr>
      </p:pic>
    </p:spTree>
    <p:extLst>
      <p:ext uri="{BB962C8B-B14F-4D97-AF65-F5344CB8AC3E}">
        <p14:creationId xmlns:p14="http://schemas.microsoft.com/office/powerpoint/2010/main" val="37078215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76200" y="152400"/>
            <a:ext cx="8991600" cy="671400"/>
          </a:xfrm>
          <a:prstGeom prst="rect">
            <a:avLst/>
          </a:prstGeom>
        </p:spPr>
        <p:txBody>
          <a:bodyPr lIns="91425" tIns="91425" rIns="91425" bIns="91425" anchor="ctr" anchorCtr="0">
            <a:noAutofit/>
          </a:bodyPr>
          <a:lstStyle/>
          <a:p>
            <a:pPr lvl="0">
              <a:spcBef>
                <a:spcPts val="0"/>
              </a:spcBef>
              <a:buNone/>
            </a:pPr>
            <a:r>
              <a:rPr lang="en-US" dirty="0" smtClean="0"/>
              <a:t>Practical- Routing</a:t>
            </a:r>
            <a:endParaRPr dirty="0"/>
          </a:p>
        </p:txBody>
      </p:sp>
      <p:sp>
        <p:nvSpPr>
          <p:cNvPr id="129" name="Shape 129"/>
          <p:cNvSpPr txBox="1">
            <a:spLocks noGrp="1"/>
          </p:cNvSpPr>
          <p:nvPr>
            <p:ph type="body" idx="1"/>
          </p:nvPr>
        </p:nvSpPr>
        <p:spPr>
          <a:xfrm>
            <a:off x="76200" y="1371600"/>
            <a:ext cx="8991600" cy="5029199"/>
          </a:xfrm>
          <a:prstGeom prst="rect">
            <a:avLst/>
          </a:prstGeom>
        </p:spPr>
        <p:txBody>
          <a:bodyPr lIns="91425" tIns="91425" rIns="91425" bIns="91425" anchor="t" anchorCtr="0">
            <a:noAutofit/>
          </a:bodyPr>
          <a:lstStyle/>
          <a:p>
            <a:pPr lvl="0">
              <a:spcBef>
                <a:spcPts val="0"/>
              </a:spcBef>
              <a:buNone/>
            </a:pPr>
            <a:r>
              <a:rPr lang="en-US" sz="2000" dirty="0">
                <a:solidFill>
                  <a:schemeClr val="tx1"/>
                </a:solidFill>
              </a:rPr>
              <a:t/>
            </a:r>
            <a:br>
              <a:rPr lang="en-US" sz="2000" dirty="0">
                <a:solidFill>
                  <a:schemeClr val="tx1"/>
                </a:solidFill>
              </a:rPr>
            </a:br>
            <a:r>
              <a:rPr lang="en-US" sz="2000" b="1" dirty="0" smtClean="0">
                <a:solidFill>
                  <a:schemeClr val="tx1"/>
                </a:solidFill>
              </a:rPr>
              <a:t>Now- just as before- we are going to direct the output to </a:t>
            </a:r>
            <a:r>
              <a:rPr lang="en-US" sz="2000" b="1" dirty="0" err="1" smtClean="0">
                <a:solidFill>
                  <a:schemeClr val="tx1"/>
                </a:solidFill>
              </a:rPr>
              <a:t>logs_from_rabbit.log</a:t>
            </a:r>
            <a:r>
              <a:rPr lang="en-US" sz="2000" b="1" dirty="0">
                <a:solidFill>
                  <a:schemeClr val="tx1"/>
                </a:solidFill>
              </a:rPr>
              <a:t>:</a:t>
            </a:r>
            <a:br>
              <a:rPr lang="en-US" sz="2000" b="1" dirty="0">
                <a:solidFill>
                  <a:schemeClr val="tx1"/>
                </a:solidFill>
              </a:rPr>
            </a:br>
            <a:r>
              <a:rPr lang="en-US" sz="2000" dirty="0">
                <a:solidFill>
                  <a:schemeClr val="tx1"/>
                </a:solidFill>
              </a:rPr>
              <a:t/>
            </a:r>
            <a:br>
              <a:rPr lang="en-US" sz="2000" dirty="0">
                <a:solidFill>
                  <a:schemeClr val="tx1"/>
                </a:solidFill>
              </a:rPr>
            </a:br>
            <a:r>
              <a:rPr lang="en-US" sz="2000" dirty="0">
                <a:solidFill>
                  <a:schemeClr val="tx1"/>
                </a:solidFill>
              </a:rPr>
              <a:t>python </a:t>
            </a:r>
            <a:r>
              <a:rPr lang="en-US" sz="2000" dirty="0" err="1">
                <a:solidFill>
                  <a:schemeClr val="tx1"/>
                </a:solidFill>
              </a:rPr>
              <a:t>receive_logs_direct.py</a:t>
            </a:r>
            <a:r>
              <a:rPr lang="en-US" sz="2000" dirty="0">
                <a:solidFill>
                  <a:schemeClr val="tx1"/>
                </a:solidFill>
              </a:rPr>
              <a:t> warning error &gt; </a:t>
            </a:r>
            <a:r>
              <a:rPr lang="en-US" sz="2000" dirty="0" err="1" smtClean="0">
                <a:solidFill>
                  <a:schemeClr val="tx1"/>
                </a:solidFill>
              </a:rPr>
              <a:t>logs_from_rabbit.log</a:t>
            </a:r>
            <a:endParaRPr lang="en-US" sz="2000" dirty="0" smtClean="0">
              <a:solidFill>
                <a:schemeClr val="tx1"/>
              </a:solidFill>
            </a:endParaRPr>
          </a:p>
          <a:p>
            <a:pPr lvl="0">
              <a:spcBef>
                <a:spcPts val="0"/>
              </a:spcBef>
              <a:buNone/>
            </a:pPr>
            <a:endParaRPr lang="en-US" sz="2000" b="1" dirty="0">
              <a:solidFill>
                <a:schemeClr val="tx1"/>
              </a:solidFill>
            </a:endParaRPr>
          </a:p>
          <a:p>
            <a:pPr lvl="0">
              <a:spcBef>
                <a:spcPts val="0"/>
              </a:spcBef>
              <a:buNone/>
            </a:pPr>
            <a:r>
              <a:rPr lang="en-US" sz="2000" b="1" dirty="0" smtClean="0">
                <a:solidFill>
                  <a:schemeClr val="tx1"/>
                </a:solidFill>
              </a:rPr>
              <a:t>And we’re going to open a new terminal (without output- so we can see the </a:t>
            </a:r>
            <a:r>
              <a:rPr lang="en-US" sz="2000" b="1" dirty="0" err="1" smtClean="0">
                <a:solidFill>
                  <a:schemeClr val="tx1"/>
                </a:solidFill>
              </a:rPr>
              <a:t>stdout</a:t>
            </a:r>
            <a:r>
              <a:rPr lang="en-US" sz="2000" b="1" dirty="0" smtClean="0">
                <a:solidFill>
                  <a:schemeClr val="tx1"/>
                </a:solidFill>
              </a:rPr>
              <a:t> on our screen</a:t>
            </a:r>
            <a:r>
              <a:rPr lang="en-US" sz="2000" dirty="0" smtClean="0">
                <a:solidFill>
                  <a:schemeClr val="tx1"/>
                </a:solidFill>
              </a:rPr>
              <a:t>):</a:t>
            </a:r>
          </a:p>
          <a:p>
            <a:pPr lvl="0">
              <a:spcBef>
                <a:spcPts val="0"/>
              </a:spcBef>
              <a:buNone/>
            </a:pPr>
            <a:endParaRPr lang="en-US" sz="2000" dirty="0">
              <a:solidFill>
                <a:schemeClr val="tx1"/>
              </a:solidFill>
            </a:endParaRPr>
          </a:p>
          <a:p>
            <a:pPr lvl="0">
              <a:spcBef>
                <a:spcPts val="0"/>
              </a:spcBef>
              <a:buNone/>
            </a:pPr>
            <a:r>
              <a:rPr lang="en-US" sz="2000" dirty="0" smtClean="0">
                <a:solidFill>
                  <a:schemeClr val="tx1"/>
                </a:solidFill>
              </a:rPr>
              <a:t>python </a:t>
            </a:r>
            <a:r>
              <a:rPr lang="en-US" sz="2000" dirty="0" err="1" smtClean="0">
                <a:solidFill>
                  <a:schemeClr val="tx1"/>
                </a:solidFill>
              </a:rPr>
              <a:t>receive_logs_direct.py</a:t>
            </a:r>
            <a:r>
              <a:rPr lang="en-US" sz="2000" dirty="0" smtClean="0">
                <a:solidFill>
                  <a:schemeClr val="tx1"/>
                </a:solidFill>
              </a:rPr>
              <a:t> info warning error</a:t>
            </a:r>
          </a:p>
          <a:p>
            <a:pPr lvl="0">
              <a:spcBef>
                <a:spcPts val="0"/>
              </a:spcBef>
              <a:buNone/>
            </a:pPr>
            <a:endParaRPr lang="en-US" sz="2000" dirty="0">
              <a:solidFill>
                <a:schemeClr val="tx1"/>
              </a:solidFill>
            </a:endParaRPr>
          </a:p>
          <a:p>
            <a:pPr lvl="0">
              <a:spcBef>
                <a:spcPts val="0"/>
              </a:spcBef>
              <a:buNone/>
            </a:pPr>
            <a:r>
              <a:rPr lang="en-US" sz="2000" b="1" dirty="0" smtClean="0">
                <a:solidFill>
                  <a:schemeClr val="tx1"/>
                </a:solidFill>
              </a:rPr>
              <a:t>And finally let’s emit in another terminal:</a:t>
            </a:r>
          </a:p>
          <a:p>
            <a:pPr lvl="0">
              <a:spcBef>
                <a:spcPts val="0"/>
              </a:spcBef>
              <a:buNone/>
            </a:pPr>
            <a:endParaRPr lang="en-US" sz="2000" b="1" dirty="0">
              <a:solidFill>
                <a:schemeClr val="tx1"/>
              </a:solidFill>
            </a:endParaRPr>
          </a:p>
          <a:p>
            <a:pPr lvl="0">
              <a:spcBef>
                <a:spcPts val="0"/>
              </a:spcBef>
              <a:buNone/>
            </a:pPr>
            <a:r>
              <a:rPr lang="en-US" sz="2000" dirty="0">
                <a:solidFill>
                  <a:schemeClr val="tx1"/>
                </a:solidFill>
              </a:rPr>
              <a:t>python </a:t>
            </a:r>
            <a:r>
              <a:rPr lang="en-US" sz="2000" dirty="0" err="1">
                <a:solidFill>
                  <a:schemeClr val="tx1"/>
                </a:solidFill>
              </a:rPr>
              <a:t>emit_log_direct.py</a:t>
            </a:r>
            <a:r>
              <a:rPr lang="en-US" sz="2000" dirty="0">
                <a:solidFill>
                  <a:schemeClr val="tx1"/>
                </a:solidFill>
              </a:rPr>
              <a:t> error "Run. Run. Or it will explode."</a:t>
            </a:r>
            <a:endParaRPr lang="en-US" sz="2000" dirty="0" smtClean="0">
              <a:solidFill>
                <a:schemeClr val="tx1"/>
              </a:solidFill>
            </a:endParaRPr>
          </a:p>
          <a:p>
            <a:pPr lvl="0">
              <a:spcBef>
                <a:spcPts val="0"/>
              </a:spcBef>
              <a:buNone/>
            </a:pPr>
            <a:endParaRPr lang="en-US" sz="2000" b="1" dirty="0">
              <a:solidFill>
                <a:schemeClr val="tx1"/>
              </a:solidFill>
            </a:endParaRPr>
          </a:p>
          <a:p>
            <a:pPr lvl="0">
              <a:spcBef>
                <a:spcPts val="0"/>
              </a:spcBef>
              <a:buNone/>
            </a:pPr>
            <a:endParaRPr lang="en-US" sz="2000" b="1" dirty="0">
              <a:solidFill>
                <a:schemeClr val="tx1"/>
              </a:solidFill>
            </a:endParaRPr>
          </a:p>
        </p:txBody>
      </p:sp>
      <p:sp>
        <p:nvSpPr>
          <p:cNvPr id="3" name="TextBox 2"/>
          <p:cNvSpPr txBox="1"/>
          <p:nvPr/>
        </p:nvSpPr>
        <p:spPr>
          <a:xfrm>
            <a:off x="6658346" y="5092590"/>
            <a:ext cx="184666" cy="307777"/>
          </a:xfrm>
          <a:prstGeom prst="rect">
            <a:avLst/>
          </a:prstGeom>
          <a:noFill/>
        </p:spPr>
        <p:txBody>
          <a:bodyPr wrap="none" rtlCol="0">
            <a:spAutoFit/>
          </a:bodyPr>
          <a:lstStyle/>
          <a:p>
            <a:endParaRPr lang="en-US" dirty="0"/>
          </a:p>
        </p:txBody>
      </p:sp>
      <p:sp>
        <p:nvSpPr>
          <p:cNvPr id="4" name="TextBox 3"/>
          <p:cNvSpPr txBox="1"/>
          <p:nvPr/>
        </p:nvSpPr>
        <p:spPr>
          <a:xfrm>
            <a:off x="2091157" y="4797553"/>
            <a:ext cx="184666" cy="307777"/>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8764033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76200" y="152400"/>
            <a:ext cx="8991600" cy="671400"/>
          </a:xfrm>
          <a:prstGeom prst="rect">
            <a:avLst/>
          </a:prstGeom>
        </p:spPr>
        <p:txBody>
          <a:bodyPr lIns="91425" tIns="91425" rIns="91425" bIns="91425" anchor="ctr" anchorCtr="0">
            <a:noAutofit/>
          </a:bodyPr>
          <a:lstStyle/>
          <a:p>
            <a:pPr lvl="0">
              <a:spcBef>
                <a:spcPts val="0"/>
              </a:spcBef>
              <a:buNone/>
            </a:pPr>
            <a:r>
              <a:rPr lang="en-US"/>
              <a:t>Resources</a:t>
            </a:r>
          </a:p>
        </p:txBody>
      </p:sp>
      <p:sp>
        <p:nvSpPr>
          <p:cNvPr id="136" name="Shape 136"/>
          <p:cNvSpPr txBox="1">
            <a:spLocks noGrp="1"/>
          </p:cNvSpPr>
          <p:nvPr>
            <p:ph type="body" idx="1"/>
          </p:nvPr>
        </p:nvSpPr>
        <p:spPr>
          <a:xfrm>
            <a:off x="76200" y="1371600"/>
            <a:ext cx="8991600" cy="5029199"/>
          </a:xfrm>
          <a:prstGeom prst="rect">
            <a:avLst/>
          </a:prstGeom>
        </p:spPr>
        <p:txBody>
          <a:bodyPr lIns="91425" tIns="91425" rIns="91425" bIns="91425" anchor="t" anchorCtr="0">
            <a:noAutofit/>
          </a:bodyPr>
          <a:lstStyle/>
          <a:p>
            <a:pPr marL="457200" lvl="0" indent="-228600" rtl="0">
              <a:spcBef>
                <a:spcPts val="0"/>
              </a:spcBef>
            </a:pPr>
            <a:r>
              <a:rPr lang="en-US" dirty="0"/>
              <a:t>External resources may include (links are encouraged):</a:t>
            </a:r>
          </a:p>
          <a:p>
            <a:pPr marL="457200" lvl="0" indent="-228600" rtl="0">
              <a:spcBef>
                <a:spcPts val="0"/>
              </a:spcBef>
            </a:pPr>
            <a:r>
              <a:rPr lang="en-US" dirty="0"/>
              <a:t>Articles</a:t>
            </a:r>
          </a:p>
          <a:p>
            <a:pPr marL="457200" lvl="0" indent="-228600" rtl="0">
              <a:spcBef>
                <a:spcPts val="0"/>
              </a:spcBef>
            </a:pPr>
            <a:r>
              <a:rPr lang="en-US" dirty="0"/>
              <a:t>Blog posts</a:t>
            </a:r>
          </a:p>
          <a:p>
            <a:pPr marL="457200" lvl="0" indent="-228600" rtl="0">
              <a:spcBef>
                <a:spcPts val="0"/>
              </a:spcBef>
            </a:pPr>
            <a:r>
              <a:rPr lang="en-US" dirty="0"/>
              <a:t>Videos</a:t>
            </a:r>
          </a:p>
          <a:p>
            <a:pPr marL="457200" lvl="0" indent="-228600" rtl="0">
              <a:spcBef>
                <a:spcPts val="0"/>
              </a:spcBef>
            </a:pPr>
            <a:r>
              <a:rPr lang="en-US" dirty="0"/>
              <a:t>Books (especially those available on Safari Books Online)</a:t>
            </a:r>
          </a:p>
          <a:p>
            <a:pPr marL="457200" lvl="0" indent="-228600">
              <a:spcBef>
                <a:spcPts val="0"/>
              </a:spcBef>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76200" y="152400"/>
            <a:ext cx="8991600" cy="671513"/>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3800" b="0" i="0" u="none" strike="noStrike" cap="none" dirty="0">
                <a:solidFill>
                  <a:schemeClr val="lt1"/>
                </a:solidFill>
                <a:latin typeface="Arial"/>
                <a:ea typeface="Arial"/>
                <a:cs typeface="Arial"/>
                <a:sym typeface="Arial"/>
              </a:rPr>
              <a:t>About the </a:t>
            </a:r>
            <a:r>
              <a:rPr lang="en-US" sz="3800" b="0" i="0" u="none" strike="noStrike" cap="none" dirty="0" smtClean="0">
                <a:solidFill>
                  <a:schemeClr val="lt1"/>
                </a:solidFill>
                <a:latin typeface="Arial"/>
                <a:ea typeface="Arial"/>
                <a:cs typeface="Arial"/>
                <a:sym typeface="Arial"/>
              </a:rPr>
              <a:t>AMQP </a:t>
            </a:r>
            <a:r>
              <a:rPr lang="en-US" sz="3800" b="0" i="0" u="none" strike="noStrike" cap="none" dirty="0">
                <a:solidFill>
                  <a:schemeClr val="lt1"/>
                </a:solidFill>
                <a:latin typeface="Arial"/>
                <a:ea typeface="Arial"/>
                <a:cs typeface="Arial"/>
                <a:sym typeface="Arial"/>
              </a:rPr>
              <a:t>Course</a:t>
            </a:r>
          </a:p>
        </p:txBody>
      </p:sp>
      <p:sp>
        <p:nvSpPr>
          <p:cNvPr id="101" name="Shape 101"/>
          <p:cNvSpPr txBox="1">
            <a:spLocks noGrp="1"/>
          </p:cNvSpPr>
          <p:nvPr>
            <p:ph type="ftr" idx="11"/>
          </p:nvPr>
        </p:nvSpPr>
        <p:spPr>
          <a:xfrm>
            <a:off x="457200" y="6477000"/>
            <a:ext cx="2895600" cy="2286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700" b="0" i="0" u="none" strike="noStrike" cap="none">
                <a:solidFill>
                  <a:srgbClr val="9DA9B2"/>
                </a:solidFill>
                <a:latin typeface="Arial"/>
                <a:ea typeface="Arial"/>
                <a:cs typeface="Arial"/>
                <a:sym typeface="Arial"/>
              </a:rPr>
              <a:t>Copyright DevelopIntelligence LLC</a:t>
            </a:r>
          </a:p>
        </p:txBody>
      </p:sp>
      <p:sp>
        <p:nvSpPr>
          <p:cNvPr id="2" name="Text Placeholder 1"/>
          <p:cNvSpPr>
            <a:spLocks noGrp="1"/>
          </p:cNvSpPr>
          <p:nvPr>
            <p:ph type="body" idx="1"/>
          </p:nvPr>
        </p:nvSpPr>
        <p:spPr/>
        <p:txBody>
          <a:bodyPr/>
          <a:lstStyle/>
          <a:p>
            <a:r>
              <a:rPr lang="en-US" dirty="0" smtClean="0"/>
              <a:t>This course is designed as an introduction to the Advanced Messaging Queue Protocol (AMQP). </a:t>
            </a:r>
          </a:p>
          <a:p>
            <a:pPr lvl="1"/>
            <a:r>
              <a:rPr lang="en-US" dirty="0" smtClean="0"/>
              <a:t>We will start out by going in to some of the justifications for AMQP- WHAT it is, WHY it is, and HOW it works. We will look at some use cases to cement these concepts. </a:t>
            </a:r>
            <a:r>
              <a:rPr lang="en-US" b="1" dirty="0" smtClean="0">
                <a:solidFill>
                  <a:srgbClr val="FF0000"/>
                </a:solidFill>
              </a:rPr>
              <a:t>No coding yet.</a:t>
            </a:r>
          </a:p>
          <a:p>
            <a:pPr lvl="1"/>
            <a:r>
              <a:rPr lang="en-US" dirty="0" smtClean="0"/>
              <a:t>Following this we will go into some of the technical parts of AMQP: containers, frames, wires, sessions and the like. We will only briefly touch on this to help inform some of the edge cases (“what is the deal with SESSION control??”) that you might deal with…</a:t>
            </a:r>
          </a:p>
          <a:p>
            <a:pPr lvl="1"/>
            <a:r>
              <a:rPr lang="en-US" dirty="0" smtClean="0"/>
              <a:t>Finally will utilize the </a:t>
            </a:r>
            <a:r>
              <a:rPr lang="en-US" dirty="0" err="1" smtClean="0"/>
              <a:t>RabitMQ</a:t>
            </a:r>
            <a:r>
              <a:rPr lang="en-US" dirty="0" smtClean="0"/>
              <a:t> to actually code out some message relay services and workers. </a:t>
            </a:r>
            <a:r>
              <a:rPr lang="en-US" b="1" dirty="0" smtClean="0">
                <a:solidFill>
                  <a:srgbClr val="008000"/>
                </a:solidFill>
              </a:rPr>
              <a:t>CODING!</a:t>
            </a:r>
            <a:endParaRPr lang="en-US" dirty="0">
              <a:solidFill>
                <a:srgbClr val="008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76200" y="152400"/>
            <a:ext cx="8991600" cy="671400"/>
          </a:xfrm>
          <a:prstGeom prst="rect">
            <a:avLst/>
          </a:prstGeom>
        </p:spPr>
        <p:txBody>
          <a:bodyPr lIns="91425" tIns="91425" rIns="91425" bIns="91425" anchor="ctr" anchorCtr="0">
            <a:noAutofit/>
          </a:bodyPr>
          <a:lstStyle/>
          <a:p>
            <a:pPr lvl="0">
              <a:spcBef>
                <a:spcPts val="0"/>
              </a:spcBef>
              <a:buNone/>
            </a:pPr>
            <a:r>
              <a:rPr lang="en-US"/>
              <a:t>Housekeeping</a:t>
            </a:r>
          </a:p>
        </p:txBody>
      </p:sp>
      <p:sp>
        <p:nvSpPr>
          <p:cNvPr id="108" name="Shape 108"/>
          <p:cNvSpPr txBox="1">
            <a:spLocks noGrp="1"/>
          </p:cNvSpPr>
          <p:nvPr>
            <p:ph type="body" idx="1"/>
          </p:nvPr>
        </p:nvSpPr>
        <p:spPr>
          <a:xfrm>
            <a:off x="76200" y="1371600"/>
            <a:ext cx="8991600" cy="5029199"/>
          </a:xfrm>
          <a:prstGeom prst="rect">
            <a:avLst/>
          </a:prstGeom>
        </p:spPr>
        <p:txBody>
          <a:bodyPr lIns="91425" tIns="91425" rIns="91425" bIns="91425" anchor="t" anchorCtr="0">
            <a:noAutofit/>
          </a:bodyPr>
          <a:lstStyle/>
          <a:p>
            <a:pPr marL="457200" lvl="0" indent="-228600" rtl="0">
              <a:spcBef>
                <a:spcPts val="0"/>
              </a:spcBef>
            </a:pPr>
            <a:r>
              <a:rPr lang="en-US" dirty="0"/>
              <a:t>Class </a:t>
            </a:r>
            <a:r>
              <a:rPr lang="en-US" dirty="0" smtClean="0"/>
              <a:t>schedule</a:t>
            </a:r>
          </a:p>
          <a:p>
            <a:pPr marL="857250" lvl="1" indent="-228600">
              <a:spcBef>
                <a:spcPts val="0"/>
              </a:spcBef>
            </a:pPr>
            <a:r>
              <a:rPr lang="en-US" dirty="0" smtClean="0"/>
              <a:t>8:30 – 9am: Ice breakers, meet n’ greet (yes- I have an icebreaker intro)</a:t>
            </a:r>
          </a:p>
          <a:p>
            <a:pPr marL="857250" lvl="1" indent="-228600">
              <a:spcBef>
                <a:spcPts val="0"/>
              </a:spcBef>
            </a:pPr>
            <a:r>
              <a:rPr lang="en-US" dirty="0" smtClean="0"/>
              <a:t>9-11am: Intro to AMPQ</a:t>
            </a:r>
            <a:endParaRPr lang="en-US" dirty="0"/>
          </a:p>
          <a:p>
            <a:pPr marL="457200" lvl="0" indent="-228600" rtl="0">
              <a:spcBef>
                <a:spcPts val="0"/>
              </a:spcBef>
            </a:pPr>
            <a:r>
              <a:rPr lang="en-US" dirty="0" smtClean="0"/>
              <a:t>Breaks- probably around every 2.5 hours for 20 minutes each with 45 minutes for lunch</a:t>
            </a:r>
          </a:p>
          <a:p>
            <a:pPr marL="457200" lvl="0" indent="-228600">
              <a:spcBef>
                <a:spcPts val="0"/>
              </a:spcBef>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76200" y="152400"/>
            <a:ext cx="8991600" cy="671400"/>
          </a:xfrm>
          <a:prstGeom prst="rect">
            <a:avLst/>
          </a:prstGeom>
        </p:spPr>
        <p:txBody>
          <a:bodyPr lIns="91425" tIns="91425" rIns="91425" bIns="91425" anchor="ctr" anchorCtr="0">
            <a:noAutofit/>
          </a:bodyPr>
          <a:lstStyle/>
          <a:p>
            <a:pPr lvl="0">
              <a:spcBef>
                <a:spcPts val="0"/>
              </a:spcBef>
              <a:buNone/>
            </a:pPr>
            <a:r>
              <a:rPr lang="en-US" dirty="0" smtClean="0"/>
              <a:t>AMQP</a:t>
            </a:r>
            <a:endParaRPr dirty="0"/>
          </a:p>
        </p:txBody>
      </p:sp>
      <p:sp>
        <p:nvSpPr>
          <p:cNvPr id="4" name="Shape 100"/>
          <p:cNvSpPr txBox="1">
            <a:spLocks noGrp="1"/>
          </p:cNvSpPr>
          <p:nvPr>
            <p:ph type="body" idx="1"/>
          </p:nvPr>
        </p:nvSpPr>
        <p:spPr>
          <a:xfrm>
            <a:off x="76200" y="1371600"/>
            <a:ext cx="8991600" cy="50292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100000"/>
              <a:buFont typeface="Noto Symbol"/>
              <a:buNone/>
            </a:pPr>
            <a:r>
              <a:rPr lang="en-US" dirty="0" smtClean="0"/>
              <a:t>So what is </a:t>
            </a:r>
            <a:r>
              <a:rPr lang="en-US" b="1" dirty="0" smtClean="0"/>
              <a:t>A</a:t>
            </a:r>
            <a:r>
              <a:rPr lang="en-US" dirty="0" smtClean="0"/>
              <a:t>dvanced </a:t>
            </a:r>
            <a:r>
              <a:rPr lang="en-US" b="1" dirty="0" smtClean="0"/>
              <a:t>M</a:t>
            </a:r>
            <a:r>
              <a:rPr lang="en-US" dirty="0" smtClean="0"/>
              <a:t>essage </a:t>
            </a:r>
            <a:r>
              <a:rPr lang="en-US" b="1" dirty="0" smtClean="0"/>
              <a:t>Q</a:t>
            </a:r>
            <a:r>
              <a:rPr lang="en-US" dirty="0" smtClean="0"/>
              <a:t>ueue </a:t>
            </a:r>
            <a:r>
              <a:rPr lang="en-US" b="1" dirty="0" smtClean="0"/>
              <a:t>P</a:t>
            </a:r>
            <a:r>
              <a:rPr lang="en-US" dirty="0" smtClean="0"/>
              <a:t>rotocol?</a:t>
            </a:r>
          </a:p>
          <a:p>
            <a:pPr marL="342900" marR="0" lvl="0" indent="-342900" algn="l" rtl="0">
              <a:spcBef>
                <a:spcPts val="0"/>
              </a:spcBef>
              <a:spcAft>
                <a:spcPts val="0"/>
              </a:spcAft>
              <a:buClr>
                <a:schemeClr val="accent1"/>
              </a:buClr>
              <a:buSzPct val="100000"/>
              <a:buFont typeface="Noto Symbol"/>
              <a:buNone/>
            </a:pPr>
            <a:endParaRPr lang="en-US" dirty="0"/>
          </a:p>
          <a:p>
            <a:pPr marL="857250" lvl="1" indent="-457200">
              <a:spcBef>
                <a:spcPts val="0"/>
              </a:spcBef>
              <a:buSzPct val="100000"/>
            </a:pPr>
            <a:r>
              <a:rPr lang="en-US" dirty="0" smtClean="0"/>
              <a:t>At the most basic level- it’s a messaging service. </a:t>
            </a:r>
          </a:p>
          <a:p>
            <a:pPr marL="1257300" lvl="2" indent="-457200">
              <a:spcBef>
                <a:spcPts val="0"/>
              </a:spcBef>
              <a:buSzPct val="100000"/>
            </a:pPr>
            <a:r>
              <a:rPr lang="en-US" dirty="0" smtClean="0"/>
              <a:t>And it’s middleware</a:t>
            </a:r>
          </a:p>
          <a:p>
            <a:pPr marL="1714500" lvl="3" indent="-457200">
              <a:spcBef>
                <a:spcPts val="0"/>
              </a:spcBef>
              <a:buSzPct val="100000"/>
            </a:pPr>
            <a:r>
              <a:rPr lang="en-US" dirty="0" smtClean="0"/>
              <a:t>And it’s a queuing service</a:t>
            </a:r>
          </a:p>
          <a:p>
            <a:pPr marL="2171700" lvl="4" indent="-457200">
              <a:spcBef>
                <a:spcPts val="0"/>
              </a:spcBef>
              <a:buSzPct val="100000"/>
            </a:pPr>
            <a:r>
              <a:rPr lang="en-US" dirty="0" smtClean="0"/>
              <a:t>And it’s an intermediary that allows disparate technologies to communicate with each other</a:t>
            </a:r>
          </a:p>
          <a:p>
            <a:pPr marL="857250" lvl="1" indent="-457200">
              <a:spcBef>
                <a:spcPts val="0"/>
              </a:spcBef>
              <a:buSzPct val="100000"/>
            </a:pPr>
            <a:r>
              <a:rPr lang="en-US" dirty="0" smtClean="0"/>
              <a:t>Essentially it’s a post office- it accepts, stores, and forwards binary blobs of data to recipients</a:t>
            </a:r>
          </a:p>
          <a:p>
            <a:pPr marL="857250" lvl="1" indent="-457200">
              <a:spcBef>
                <a:spcPts val="0"/>
              </a:spcBef>
              <a:buSzPct val="100000"/>
            </a:pPr>
            <a:r>
              <a:rPr lang="en-US" dirty="0" smtClean="0"/>
              <a:t>It opens a connection, commits a handshake, and then transmits data across a wire between a “broker” and a “client” (though these are human terms- AMQP has no idea of the difference- it just sends binaries between things). </a:t>
            </a:r>
            <a:endParaRPr lang="en-US" dirty="0"/>
          </a:p>
          <a:p>
            <a:pPr marL="857250" lvl="1" indent="-457200">
              <a:spcBef>
                <a:spcPts val="0"/>
              </a:spcBef>
              <a:buSzPct val="100000"/>
            </a:pPr>
            <a:endParaRPr lang="en-US" dirty="0" smtClean="0"/>
          </a:p>
          <a:p>
            <a:pPr marL="1257300" lvl="2" indent="-457200">
              <a:spcBef>
                <a:spcPts val="0"/>
              </a:spcBef>
              <a:buSzPct val="100000"/>
            </a:pPr>
            <a:endParaRPr lang="en-US" dirty="0" smtClean="0"/>
          </a:p>
          <a:p>
            <a:pPr marL="400050" lvl="1" indent="0">
              <a:spcBef>
                <a:spcPts val="0"/>
              </a:spcBef>
              <a:buSzPct val="100000"/>
              <a:buNone/>
            </a:pPr>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76200" y="152400"/>
            <a:ext cx="8991600" cy="671400"/>
          </a:xfrm>
          <a:prstGeom prst="rect">
            <a:avLst/>
          </a:prstGeom>
        </p:spPr>
        <p:txBody>
          <a:bodyPr lIns="91425" tIns="91425" rIns="91425" bIns="91425" anchor="ctr" anchorCtr="0">
            <a:noAutofit/>
          </a:bodyPr>
          <a:lstStyle/>
          <a:p>
            <a:pPr lvl="0">
              <a:spcBef>
                <a:spcPts val="0"/>
              </a:spcBef>
              <a:buNone/>
            </a:pPr>
            <a:r>
              <a:rPr lang="en-US" dirty="0" smtClean="0"/>
              <a:t>Some of the Clients utilizing AMQP</a:t>
            </a:r>
            <a:endParaRPr dirty="0"/>
          </a:p>
        </p:txBody>
      </p:sp>
      <p:sp>
        <p:nvSpPr>
          <p:cNvPr id="122" name="Shape 122"/>
          <p:cNvSpPr txBox="1">
            <a:spLocks noGrp="1"/>
          </p:cNvSpPr>
          <p:nvPr>
            <p:ph type="body" idx="1"/>
          </p:nvPr>
        </p:nvSpPr>
        <p:spPr>
          <a:xfrm>
            <a:off x="76200" y="1371600"/>
            <a:ext cx="8991600" cy="5029199"/>
          </a:xfrm>
          <a:prstGeom prst="rect">
            <a:avLst/>
          </a:prstGeom>
        </p:spPr>
        <p:txBody>
          <a:bodyPr lIns="91425" tIns="91425" rIns="91425" bIns="91425" anchor="t" anchorCtr="0">
            <a:noAutofit/>
          </a:bodyPr>
          <a:lstStyle/>
          <a:p>
            <a:pPr lvl="1" indent="-342900">
              <a:spcBef>
                <a:spcPts val="0"/>
              </a:spcBef>
              <a:buSzPct val="100000"/>
            </a:pPr>
            <a:r>
              <a:rPr lang="en-US" dirty="0" smtClean="0"/>
              <a:t>Some </a:t>
            </a:r>
            <a:r>
              <a:rPr lang="en-US" dirty="0"/>
              <a:t>AMQP clients:</a:t>
            </a:r>
          </a:p>
          <a:p>
            <a:pPr marL="1257300" lvl="2" indent="-457200">
              <a:spcBef>
                <a:spcPts val="0"/>
              </a:spcBef>
              <a:buSzPct val="100000"/>
            </a:pPr>
            <a:r>
              <a:rPr lang="en-US" dirty="0" err="1"/>
              <a:t>RabbitMQ</a:t>
            </a:r>
            <a:endParaRPr lang="en-US" dirty="0"/>
          </a:p>
          <a:p>
            <a:pPr marL="1257300" lvl="2" indent="-457200">
              <a:spcBef>
                <a:spcPts val="0"/>
              </a:spcBef>
              <a:buSzPct val="100000"/>
            </a:pPr>
            <a:r>
              <a:rPr lang="en-US" dirty="0"/>
              <a:t>SWIFTMQ </a:t>
            </a:r>
          </a:p>
          <a:p>
            <a:pPr marL="1257300" lvl="2" indent="-457200">
              <a:spcBef>
                <a:spcPts val="0"/>
              </a:spcBef>
              <a:buSzPct val="100000"/>
            </a:pPr>
            <a:r>
              <a:rPr lang="en-US" dirty="0"/>
              <a:t>Apache </a:t>
            </a:r>
            <a:r>
              <a:rPr lang="en-US" dirty="0" err="1"/>
              <a:t>Qpid</a:t>
            </a:r>
            <a:r>
              <a:rPr lang="en-US" dirty="0"/>
              <a:t> and Proton</a:t>
            </a:r>
          </a:p>
          <a:p>
            <a:pPr marL="1257300" lvl="2" indent="-457200">
              <a:spcBef>
                <a:spcPts val="0"/>
              </a:spcBef>
              <a:buSzPct val="100000"/>
            </a:pPr>
            <a:r>
              <a:rPr lang="en-US" dirty="0"/>
              <a:t>Microsoft Azure Service </a:t>
            </a:r>
            <a:r>
              <a:rPr lang="en-US" dirty="0" err="1"/>
              <a:t>.</a:t>
            </a:r>
            <a:r>
              <a:rPr lang="en-US" dirty="0" err="1" smtClean="0"/>
              <a:t>Net</a:t>
            </a:r>
            <a:endParaRPr lang="en-US" dirty="0" smtClean="0"/>
          </a:p>
          <a:p>
            <a:pPr marL="1257300" lvl="2" indent="-457200">
              <a:spcBef>
                <a:spcPts val="0"/>
              </a:spcBef>
              <a:buSzPct val="100000"/>
            </a:pPr>
            <a:endParaRPr lang="en-US" dirty="0"/>
          </a:p>
          <a:p>
            <a:pPr marL="1257300" lvl="2" indent="-457200">
              <a:spcBef>
                <a:spcPts val="0"/>
              </a:spcBef>
              <a:buSzPct val="100000"/>
            </a:pPr>
            <a:endParaRPr lang="en-US" dirty="0" smtClean="0"/>
          </a:p>
          <a:p>
            <a:pPr marL="1257300" lvl="2" indent="-457200">
              <a:spcBef>
                <a:spcPts val="0"/>
              </a:spcBef>
              <a:buSzPct val="100000"/>
            </a:pPr>
            <a:r>
              <a:rPr lang="en-US" dirty="0" smtClean="0"/>
              <a:t>In this class we will be primarily focusing on </a:t>
            </a:r>
            <a:r>
              <a:rPr lang="en-US" dirty="0" err="1" smtClean="0"/>
              <a:t>RabbitMQ</a:t>
            </a:r>
            <a:r>
              <a:rPr lang="en-US" dirty="0" smtClean="0"/>
              <a:t> in order to manage our workers. </a:t>
            </a:r>
          </a:p>
          <a:p>
            <a:pPr marL="1257300" lvl="2" indent="-457200">
              <a:spcBef>
                <a:spcPts val="0"/>
              </a:spcBef>
              <a:buSzPct val="100000"/>
            </a:pPr>
            <a:endParaRPr lang="en-US" dirty="0"/>
          </a:p>
          <a:p>
            <a:pPr lvl="0">
              <a:spcBef>
                <a:spcPts val="0"/>
              </a:spcBef>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76200" y="152400"/>
            <a:ext cx="8991600" cy="671400"/>
          </a:xfrm>
          <a:prstGeom prst="rect">
            <a:avLst/>
          </a:prstGeom>
        </p:spPr>
        <p:txBody>
          <a:bodyPr lIns="91425" tIns="91425" rIns="91425" bIns="91425" anchor="ctr" anchorCtr="0">
            <a:noAutofit/>
          </a:bodyPr>
          <a:lstStyle/>
          <a:p>
            <a:pPr lvl="0">
              <a:spcBef>
                <a:spcPts val="0"/>
              </a:spcBef>
              <a:buNone/>
            </a:pPr>
            <a:r>
              <a:rPr lang="en-US" dirty="0" smtClean="0"/>
              <a:t>Terms</a:t>
            </a:r>
            <a:endParaRPr dirty="0"/>
          </a:p>
        </p:txBody>
      </p:sp>
      <p:sp>
        <p:nvSpPr>
          <p:cNvPr id="129" name="Shape 129"/>
          <p:cNvSpPr txBox="1">
            <a:spLocks noGrp="1"/>
          </p:cNvSpPr>
          <p:nvPr>
            <p:ph type="body" idx="1"/>
          </p:nvPr>
        </p:nvSpPr>
        <p:spPr>
          <a:xfrm>
            <a:off x="76200" y="1371600"/>
            <a:ext cx="8991600" cy="5029199"/>
          </a:xfrm>
          <a:prstGeom prst="rect">
            <a:avLst/>
          </a:prstGeom>
        </p:spPr>
        <p:txBody>
          <a:bodyPr lIns="91425" tIns="91425" rIns="91425" bIns="91425" anchor="t" anchorCtr="0">
            <a:noAutofit/>
          </a:bodyPr>
          <a:lstStyle/>
          <a:p>
            <a:pPr lvl="0">
              <a:spcBef>
                <a:spcPts val="0"/>
              </a:spcBef>
              <a:buNone/>
            </a:pPr>
            <a:r>
              <a:rPr lang="en-US" dirty="0" smtClean="0"/>
              <a:t>So let’s talk in terms of terms:</a:t>
            </a:r>
          </a:p>
          <a:p>
            <a:pPr lvl="1">
              <a:spcBef>
                <a:spcPts val="0"/>
              </a:spcBef>
            </a:pPr>
            <a:r>
              <a:rPr lang="en-US" b="1" u="sng" dirty="0" smtClean="0"/>
              <a:t>Producer:</a:t>
            </a:r>
            <a:r>
              <a:rPr lang="en-US" dirty="0" smtClean="0"/>
              <a:t> The person sending the message (or letter in our analogy)</a:t>
            </a:r>
          </a:p>
          <a:p>
            <a:pPr lvl="1">
              <a:spcBef>
                <a:spcPts val="0"/>
              </a:spcBef>
            </a:pPr>
            <a:r>
              <a:rPr lang="en-US" b="1" u="sng" dirty="0" smtClean="0"/>
              <a:t>Queue:</a:t>
            </a:r>
            <a:r>
              <a:rPr lang="en-US" dirty="0"/>
              <a:t> </a:t>
            </a:r>
            <a:r>
              <a:rPr lang="en-US" dirty="0" smtClean="0"/>
              <a:t>A mailbox. A public mailbox- the place where your message hangs out while it is in transit to the…</a:t>
            </a:r>
          </a:p>
          <a:p>
            <a:pPr lvl="1">
              <a:spcBef>
                <a:spcPts val="0"/>
              </a:spcBef>
            </a:pPr>
            <a:r>
              <a:rPr lang="en-US" b="1" u="sng" dirty="0" smtClean="0"/>
              <a:t>Consumer:</a:t>
            </a:r>
            <a:r>
              <a:rPr lang="en-US" dirty="0" smtClean="0"/>
              <a:t> The recipient of your message</a:t>
            </a:r>
          </a:p>
          <a:p>
            <a:pPr lvl="1">
              <a:spcBef>
                <a:spcPts val="0"/>
              </a:spcBef>
            </a:pPr>
            <a:endParaRPr lang="en-US" b="1" u="sng" dirty="0"/>
          </a:p>
          <a:p>
            <a:pPr lvl="2">
              <a:spcBef>
                <a:spcPts val="0"/>
              </a:spcBef>
            </a:pPr>
            <a:r>
              <a:rPr lang="en-US" b="1" u="sng" dirty="0" smtClean="0"/>
              <a:t>Quick notes:</a:t>
            </a:r>
            <a:r>
              <a:rPr lang="en-US" dirty="0" smtClean="0"/>
              <a:t> Our “queue” as defined here is essentially infinite- it can hang out and hold messages while the producer keeps shoving ‘</a:t>
            </a:r>
            <a:r>
              <a:rPr lang="en-US" dirty="0" err="1" smtClean="0"/>
              <a:t>em</a:t>
            </a:r>
            <a:r>
              <a:rPr lang="en-US" dirty="0" smtClean="0"/>
              <a:t> in and the consumer keeps NOT consuming them.</a:t>
            </a:r>
            <a:endParaRPr b="1" u="sng" dirty="0"/>
          </a:p>
        </p:txBody>
      </p:sp>
    </p:spTree>
  </p:cSld>
  <p:clrMapOvr>
    <a:masterClrMapping/>
  </p:clrMapOvr>
</p:sld>
</file>

<file path=ppt/theme/theme1.xml><?xml version="1.0" encoding="utf-8"?>
<a:theme xmlns:a="http://schemas.openxmlformats.org/drawingml/2006/main" name="Default Theme">
  <a:themeElements>
    <a:clrScheme name="">
      <a:dk1>
        <a:srgbClr val="000000"/>
      </a:dk1>
      <a:lt1>
        <a:srgbClr val="FFFFFF"/>
      </a:lt1>
      <a:dk2>
        <a:srgbClr val="AC4509"/>
      </a:dk2>
      <a:lt2>
        <a:srgbClr val="5F5F5F"/>
      </a:lt2>
      <a:accent1>
        <a:srgbClr val="F27C14"/>
      </a:accent1>
      <a:accent2>
        <a:srgbClr val="F09B60"/>
      </a:accent2>
      <a:accent3>
        <a:srgbClr val="FFFFFF"/>
      </a:accent3>
      <a:accent4>
        <a:srgbClr val="000000"/>
      </a:accent4>
      <a:accent5>
        <a:srgbClr val="F7BFAA"/>
      </a:accent5>
      <a:accent6>
        <a:srgbClr val="D98C56"/>
      </a:accent6>
      <a:hlink>
        <a:srgbClr val="B33709"/>
      </a:hlink>
      <a:folHlink>
        <a:srgbClr val="CC401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10590</TotalTime>
  <Words>2369</Words>
  <Application>Microsoft Macintosh PowerPoint</Application>
  <PresentationFormat>On-screen Show (4:3)</PresentationFormat>
  <Paragraphs>407</Paragraphs>
  <Slides>44</Slides>
  <Notes>44</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Default Theme</vt:lpstr>
      <vt:lpstr>AMQP iTriage| 10/3/2016</vt:lpstr>
      <vt:lpstr>About DI</vt:lpstr>
      <vt:lpstr>Our Customers Include</vt:lpstr>
      <vt:lpstr>About the Instructor</vt:lpstr>
      <vt:lpstr>About the AMQP Course</vt:lpstr>
      <vt:lpstr>Housekeeping</vt:lpstr>
      <vt:lpstr>AMQP</vt:lpstr>
      <vt:lpstr>Some of the Clients utilizing AMQP</vt:lpstr>
      <vt:lpstr>Terms</vt:lpstr>
      <vt:lpstr>Terms (continued)</vt:lpstr>
      <vt:lpstr>Tutorial</vt:lpstr>
      <vt:lpstr>Tutorial</vt:lpstr>
      <vt:lpstr>Tutorial</vt:lpstr>
      <vt:lpstr>Terminology</vt:lpstr>
      <vt:lpstr>Practical</vt:lpstr>
      <vt:lpstr>Practical</vt:lpstr>
      <vt:lpstr>Practical</vt:lpstr>
      <vt:lpstr>Practical</vt:lpstr>
      <vt:lpstr>Practical- receive.py</vt:lpstr>
      <vt:lpstr>Practical- receive.py</vt:lpstr>
      <vt:lpstr>Practical- Workers!</vt:lpstr>
      <vt:lpstr>Practical- Workers!</vt:lpstr>
      <vt:lpstr>Practical- Workers!</vt:lpstr>
      <vt:lpstr>Practical- Workers!</vt:lpstr>
      <vt:lpstr>Practical- Workers!</vt:lpstr>
      <vt:lpstr>Practical- Workers notes</vt:lpstr>
      <vt:lpstr>Practical- Workers notes</vt:lpstr>
      <vt:lpstr>Practical- Workers notes</vt:lpstr>
      <vt:lpstr>Practical- Fair Dispatch</vt:lpstr>
      <vt:lpstr>Practical- Publishing and Subscribing</vt:lpstr>
      <vt:lpstr>Practical- Publishing and Subscribing</vt:lpstr>
      <vt:lpstr>Practical- Publishing and Subscribing</vt:lpstr>
      <vt:lpstr>Practical- Publishing and Subscribing</vt:lpstr>
      <vt:lpstr>Practical- Publishing and Subscribing</vt:lpstr>
      <vt:lpstr>Practical- Publishing and Subscribing</vt:lpstr>
      <vt:lpstr>Practical- Publishing and Subscribing</vt:lpstr>
      <vt:lpstr>Practical- Publishing and Subscribing</vt:lpstr>
      <vt:lpstr>Practical- Publishing and Subscribing</vt:lpstr>
      <vt:lpstr>Practical- Routing</vt:lpstr>
      <vt:lpstr>Practical- Routing</vt:lpstr>
      <vt:lpstr>Practical- Routing</vt:lpstr>
      <vt:lpstr>Practical- Routing</vt:lpstr>
      <vt:lpstr>Practical- Routing</vt:lpstr>
      <vt:lpstr>Resources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AMQP iTriage| 10/3/2016</dc:title>
  <cp:lastModifiedBy>Fernando Pombeiro</cp:lastModifiedBy>
  <cp:revision>29</cp:revision>
  <dcterms:modified xsi:type="dcterms:W3CDTF">2016-10-12T04:38:33Z</dcterms:modified>
</cp:coreProperties>
</file>