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70" r:id="rId10"/>
    <p:sldId id="271" r:id="rId11"/>
    <p:sldId id="263" r:id="rId12"/>
    <p:sldId id="267" r:id="rId13"/>
    <p:sldId id="268" r:id="rId14"/>
    <p:sldId id="273" r:id="rId15"/>
    <p:sldId id="284" r:id="rId16"/>
    <p:sldId id="272" r:id="rId17"/>
    <p:sldId id="274" r:id="rId18"/>
    <p:sldId id="275" r:id="rId19"/>
    <p:sldId id="331" r:id="rId20"/>
    <p:sldId id="276" r:id="rId21"/>
    <p:sldId id="264" r:id="rId22"/>
    <p:sldId id="277" r:id="rId23"/>
    <p:sldId id="278" r:id="rId24"/>
    <p:sldId id="279" r:id="rId25"/>
    <p:sldId id="283" r:id="rId26"/>
    <p:sldId id="282" r:id="rId27"/>
    <p:sldId id="281" r:id="rId28"/>
    <p:sldId id="285" r:id="rId29"/>
    <p:sldId id="287" r:id="rId30"/>
    <p:sldId id="286" r:id="rId31"/>
    <p:sldId id="332" r:id="rId32"/>
    <p:sldId id="288" r:id="rId33"/>
    <p:sldId id="334" r:id="rId34"/>
    <p:sldId id="336" r:id="rId35"/>
    <p:sldId id="333" r:id="rId36"/>
    <p:sldId id="335" r:id="rId37"/>
    <p:sldId id="337" r:id="rId38"/>
    <p:sldId id="289" r:id="rId39"/>
    <p:sldId id="291" r:id="rId40"/>
    <p:sldId id="292" r:id="rId41"/>
    <p:sldId id="293" r:id="rId42"/>
    <p:sldId id="295" r:id="rId43"/>
    <p:sldId id="298" r:id="rId44"/>
    <p:sldId id="296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7" r:id="rId57"/>
    <p:sldId id="311" r:id="rId58"/>
    <p:sldId id="314" r:id="rId59"/>
    <p:sldId id="318" r:id="rId60"/>
    <p:sldId id="319" r:id="rId61"/>
    <p:sldId id="315" r:id="rId62"/>
    <p:sldId id="316" r:id="rId63"/>
    <p:sldId id="341" r:id="rId64"/>
    <p:sldId id="342" r:id="rId65"/>
    <p:sldId id="343" r:id="rId66"/>
    <p:sldId id="345" r:id="rId67"/>
    <p:sldId id="344" r:id="rId68"/>
    <p:sldId id="320" r:id="rId69"/>
    <p:sldId id="321" r:id="rId70"/>
    <p:sldId id="322" r:id="rId71"/>
    <p:sldId id="323" r:id="rId72"/>
    <p:sldId id="338" r:id="rId73"/>
    <p:sldId id="325" r:id="rId74"/>
    <p:sldId id="326" r:id="rId75"/>
    <p:sldId id="339" r:id="rId76"/>
    <p:sldId id="327" r:id="rId77"/>
    <p:sldId id="340" r:id="rId78"/>
    <p:sldId id="328" r:id="rId79"/>
    <p:sldId id="329" r:id="rId80"/>
    <p:sldId id="330" r:id="rId81"/>
    <p:sldId id="265" r:id="rId8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9200/%3Cindex%3E/%3Ctype%3E/%5B%3Ci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9200/%3Cindex%3E/%3Ctype%3E/%5B%3Ci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ocalhost/movi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9200/films/movie/_searc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9200/_searc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gif"/><Relationship Id="rId18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localhost:9200/nginx_elk_example/_count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localhost:5601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ELK Stack</a:t>
            </a:r>
            <a:b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iTriage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10/4/2016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CCFFCC"/>
                </a:solidFill>
              </a:rPr>
              <a:t>ELASTICSEARCH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elasticsearch</a:t>
            </a:r>
            <a:r>
              <a:rPr lang="en-US" dirty="0" smtClean="0"/>
              <a:t> NOT good at?</a:t>
            </a:r>
            <a:r>
              <a:rPr lang="en-US" sz="1400" dirty="0" smtClean="0"/>
              <a:t>*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how many items are left in the inventory</a:t>
            </a:r>
            <a:endParaRPr lang="en-US" sz="1900" dirty="0"/>
          </a:p>
          <a:p>
            <a:pPr lvl="1"/>
            <a:r>
              <a:rPr lang="en-US" dirty="0"/>
              <a:t>Figuring out the sum of all line-items on all the invoices sent out in a given month</a:t>
            </a:r>
            <a:endParaRPr lang="en-US" sz="1900" dirty="0"/>
          </a:p>
          <a:p>
            <a:pPr lvl="1"/>
            <a:r>
              <a:rPr lang="en-US" dirty="0"/>
              <a:t>Executing two operations </a:t>
            </a:r>
            <a:r>
              <a:rPr lang="en-US" dirty="0" err="1"/>
              <a:t>transactionally</a:t>
            </a:r>
            <a:r>
              <a:rPr lang="en-US" dirty="0"/>
              <a:t> with rollback support</a:t>
            </a:r>
            <a:endParaRPr lang="en-US" sz="1900" dirty="0"/>
          </a:p>
          <a:p>
            <a:pPr lvl="1"/>
            <a:r>
              <a:rPr lang="en-US" dirty="0"/>
              <a:t>Creating records that are guaranteed to be unique across multiple given terms, for instance a phone number and extension</a:t>
            </a:r>
            <a:endParaRPr lang="en-US" sz="1900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by Andrew </a:t>
            </a:r>
            <a:r>
              <a:rPr lang="en-US" dirty="0" err="1" smtClean="0"/>
              <a:t>Cholakian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1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ElasticSearch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And the tech?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Lucene</a:t>
            </a:r>
            <a:r>
              <a:rPr lang="en-US" dirty="0" smtClean="0"/>
              <a:t> based apache product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Restful </a:t>
            </a:r>
            <a:r>
              <a:rPr lang="en-US" dirty="0"/>
              <a:t>API that supports MULTIPLE clients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HTTP web interface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Written in Java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project is completely open source and runs on java- ergo as a prerequisite to downloading and running everything you must ensure that you have java on your system!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Okay- let’s code! Let’s install the entire stack from the document that I sent out!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ElasticSearch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84428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Necessary Pre-requisites: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At a minimum: Java version 7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Access to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Ideally (nice to have): Google Chrome and SENSE plugin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9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ElasticSearch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Most of your queries will be done with some version of </a:t>
            </a:r>
            <a:r>
              <a:rPr lang="en-US" dirty="0" err="1" smtClean="0"/>
              <a:t>cURL</a:t>
            </a:r>
            <a:r>
              <a:rPr lang="en-US" dirty="0" smtClean="0"/>
              <a:t>- which basically goes to a website and can GET, PUT, DELETE or UPDATE things from a site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With </a:t>
            </a:r>
            <a:r>
              <a:rPr lang="en-US" dirty="0" err="1" smtClean="0"/>
              <a:t>elasticsearch</a:t>
            </a:r>
            <a:r>
              <a:rPr lang="en-US" dirty="0" smtClean="0"/>
              <a:t> queries we will “GET” things. All of our other CRUD operations (CRUD = Create, Read, Update, and Delete) records.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So let’s make some records!!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5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Are you familiar with “CREATE TABLE” in SQL?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 err="1" smtClean="0"/>
              <a:t>Elasticsearch</a:t>
            </a:r>
            <a:r>
              <a:rPr lang="en-US" dirty="0" smtClean="0"/>
              <a:t>- “INDEX” is the equivalent of “CREATE TABLE” with a few differences: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 SQL the “CREATE TABLE” will fail if the table exists. In </a:t>
            </a:r>
            <a:r>
              <a:rPr lang="en-US" dirty="0" err="1" smtClean="0"/>
              <a:t>Elasticsearch</a:t>
            </a:r>
            <a:r>
              <a:rPr lang="en-US" dirty="0" smtClean="0"/>
              <a:t> it will overwrite the table so be careful.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Obviously- </a:t>
            </a:r>
            <a:r>
              <a:rPr lang="en-US" dirty="0" err="1" smtClean="0"/>
              <a:t>Elasticsearch</a:t>
            </a:r>
            <a:r>
              <a:rPr lang="en-US" dirty="0" smtClean="0"/>
              <a:t> is a </a:t>
            </a:r>
            <a:r>
              <a:rPr lang="en-US" dirty="0" err="1" smtClean="0"/>
              <a:t>cURL</a:t>
            </a:r>
            <a:r>
              <a:rPr lang="en-US" dirty="0" smtClean="0"/>
              <a:t> “PUT” command </a:t>
            </a:r>
            <a:r>
              <a:rPr lang="en-US" dirty="0" smtClean="0">
                <a:sym typeface="Wingdings"/>
              </a:rPr>
              <a:t></a:t>
            </a:r>
          </a:p>
          <a:p>
            <a:pPr lvl="1">
              <a:spcBef>
                <a:spcPts val="0"/>
              </a:spcBef>
            </a:pPr>
            <a:endParaRPr lang="en-US" dirty="0">
              <a:sym typeface="Wingdings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sym typeface="Wingdings"/>
              </a:rPr>
              <a:t>The “INDEX” is like a database with the “TYPE” being like a table</a:t>
            </a:r>
          </a:p>
        </p:txBody>
      </p:sp>
    </p:spTree>
    <p:extLst>
      <p:ext uri="{BB962C8B-B14F-4D97-AF65-F5344CB8AC3E}">
        <p14:creationId xmlns:p14="http://schemas.microsoft.com/office/powerpoint/2010/main" val="39929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From the documentation:</a:t>
            </a:r>
            <a:br>
              <a:rPr lang="en-US" dirty="0" smtClean="0"/>
            </a:br>
            <a:r>
              <a:rPr lang="en-US" sz="2400" b="1" dirty="0"/>
              <a:t>When we index</a:t>
            </a:r>
            <a:r>
              <a:rPr lang="en-US" sz="2400" dirty="0"/>
              <a:t> a document with </a:t>
            </a:r>
            <a:r>
              <a:rPr lang="en-US" sz="2400" dirty="0" err="1"/>
              <a:t>ElasticSearch</a:t>
            </a:r>
            <a:r>
              <a:rPr lang="en-US" sz="2400" dirty="0"/>
              <a:t> it (simplified) does two things: it stores the original data untouched for later retrieval in the form of _source and it indexes each JSON property into one or more fields in a </a:t>
            </a:r>
            <a:r>
              <a:rPr lang="en-US" sz="2400" dirty="0" err="1"/>
              <a:t>Lucene</a:t>
            </a:r>
            <a:r>
              <a:rPr lang="en-US" sz="2400" dirty="0"/>
              <a:t> index. During the indexing it processes each field according to how the field is mapped. If it isn't mapped default mappings depending on the fields type (string, number </a:t>
            </a:r>
            <a:r>
              <a:rPr lang="en-US" sz="2400" dirty="0" err="1"/>
              <a:t>etc</a:t>
            </a:r>
            <a:r>
              <a:rPr lang="en-US" sz="2400" dirty="0"/>
              <a:t>) is used.</a:t>
            </a:r>
          </a:p>
          <a:p>
            <a:pPr marL="177800" indent="0">
              <a:spcBef>
                <a:spcPts val="0"/>
              </a:spcBef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824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It helps to think of </a:t>
            </a:r>
            <a:r>
              <a:rPr lang="en-US" dirty="0" err="1" smtClean="0"/>
              <a:t>Elasticsearch</a:t>
            </a:r>
            <a:r>
              <a:rPr lang="en-US" dirty="0" smtClean="0"/>
              <a:t> queries as web requests with each section broken down as such: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http://localhost:9200/&lt;index&gt;/&lt;type&gt;/[&lt;id</a:t>
            </a:r>
            <a:r>
              <a:rPr lang="en-US" dirty="0" smtClean="0"/>
              <a:t>&gt;]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Now in this example: INDEX = Database, TYPE = Table, ID = Primary key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The INDEX and types can be named whatever you want. The “ID” Is optional- </a:t>
            </a:r>
            <a:r>
              <a:rPr lang="en-US" dirty="0" err="1" smtClean="0"/>
              <a:t>Elasticsearch</a:t>
            </a:r>
            <a:r>
              <a:rPr lang="en-US" dirty="0" smtClean="0"/>
              <a:t> will assign one if none is explicitly presented. </a:t>
            </a:r>
          </a:p>
        </p:txBody>
      </p:sp>
    </p:spTree>
    <p:extLst>
      <p:ext uri="{BB962C8B-B14F-4D97-AF65-F5344CB8AC3E}">
        <p14:creationId xmlns:p14="http://schemas.microsoft.com/office/powerpoint/2010/main" val="316676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Now let’s put data into our </a:t>
            </a:r>
            <a:r>
              <a:rPr lang="en-US" dirty="0" err="1" smtClean="0"/>
              <a:t>elasticsearch</a:t>
            </a:r>
            <a:r>
              <a:rPr lang="en-US" dirty="0" smtClean="0"/>
              <a:t> using our favorite movie. The basic query will look like this: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http://localhost:9200/films/film/</a:t>
            </a:r>
            <a:r>
              <a:rPr lang="en-US" dirty="0" smtClean="0"/>
              <a:t>1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…and now we will need a </a:t>
            </a:r>
            <a:r>
              <a:rPr lang="en-US" dirty="0" err="1" smtClean="0"/>
              <a:t>json</a:t>
            </a:r>
            <a:r>
              <a:rPr lang="en-US" dirty="0" smtClean="0"/>
              <a:t> array showing the rest of the film data, so:</a:t>
            </a:r>
          </a:p>
          <a:p>
            <a:r>
              <a:rPr lang="en-US" dirty="0"/>
              <a:t>	</a:t>
            </a:r>
            <a:r>
              <a:rPr lang="en-US" sz="1600" dirty="0" smtClean="0"/>
              <a:t>curl -XPUT "http://localhost:9200/movies/movie/1" -d' {     </a:t>
            </a:r>
          </a:p>
          <a:p>
            <a:pPr marL="177800" indent="0">
              <a:buNone/>
            </a:pPr>
            <a:r>
              <a:rPr lang="en-US" sz="1600" dirty="0" smtClean="0"/>
              <a:t>		"title": "The Godfather",</a:t>
            </a:r>
          </a:p>
          <a:p>
            <a:pPr marL="177800" indent="0">
              <a:buNone/>
            </a:pPr>
            <a:r>
              <a:rPr lang="en-US" sz="1600" dirty="0" smtClean="0"/>
              <a:t>	                 "director": "Francis Ford Coppola",   </a:t>
            </a:r>
          </a:p>
          <a:p>
            <a:pPr marL="177800" indent="0">
              <a:buNone/>
            </a:pPr>
            <a:r>
              <a:rPr lang="en-US" sz="1600" dirty="0" smtClean="0"/>
              <a:t>		  "year": 1972 }’</a:t>
            </a:r>
          </a:p>
          <a:p>
            <a:pPr marL="342900" lvl="1" indent="-165100">
              <a:spcBef>
                <a:spcPts val="560"/>
              </a:spcBef>
            </a:pPr>
            <a:r>
              <a:rPr lang="en-US" dirty="0" smtClean="0"/>
              <a:t>Now navigate to </a:t>
            </a:r>
            <a:r>
              <a:rPr lang="en-US" dirty="0">
                <a:hlinkClick r:id="rId3"/>
              </a:rPr>
              <a:t>http://localhost:9200/films/film/</a:t>
            </a:r>
            <a:r>
              <a:rPr lang="en-US" dirty="0"/>
              <a:t>1</a:t>
            </a:r>
          </a:p>
          <a:p>
            <a:pPr marL="177800" indent="0">
              <a:buNone/>
            </a:pPr>
            <a:r>
              <a:rPr lang="en-US" dirty="0" smtClean="0"/>
              <a:t>and voila!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37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Some other things of note: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you want to see the index (think of it as the “DDL”) you can navigate to just the  </a:t>
            </a:r>
            <a:r>
              <a:rPr lang="en-US" dirty="0" smtClean="0">
                <a:hlinkClick r:id="rId3"/>
              </a:rPr>
              <a:t>http://localhost/movies</a:t>
            </a:r>
            <a:r>
              <a:rPr lang="en-US" dirty="0" smtClean="0"/>
              <a:t> section.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This is not exactly searching- we will update that in the next section!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Remember that to update we can just run the same command that we did to “PUT” data here except with the new data (the “Success” command will have a “VERSION 2” instead- that will be the only change)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You can delete a record by simply passing </a:t>
            </a:r>
            <a:r>
              <a:rPr lang="en-US" dirty="0" err="1" smtClean="0"/>
              <a:t>cURL</a:t>
            </a:r>
            <a:r>
              <a:rPr lang="en-US" dirty="0" smtClean="0"/>
              <a:t> –XDELETE “http://localhost:9200/movies/movie/1”</a:t>
            </a:r>
          </a:p>
        </p:txBody>
      </p:sp>
    </p:spTree>
    <p:extLst>
      <p:ext uri="{BB962C8B-B14F-4D97-AF65-F5344CB8AC3E}">
        <p14:creationId xmlns:p14="http://schemas.microsoft.com/office/powerpoint/2010/main" val="227954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Indexing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 smtClean="0"/>
              <a:t>FIRST PRACTICAL CHALLENGE</a:t>
            </a:r>
            <a:r>
              <a:rPr lang="en-US" dirty="0" smtClean="0"/>
              <a:t>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Enter six more of your favorite films into our “films database” utilizing CURL.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As you enter each film, copy the entire curl command directly to a text file of your choosing.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Save the text file as “</a:t>
            </a:r>
            <a:r>
              <a:rPr lang="en-US" dirty="0" err="1" smtClean="0"/>
              <a:t>films.json</a:t>
            </a:r>
            <a:r>
              <a:rPr lang="en-US" dirty="0" smtClean="0"/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Time for this challenge will be 20 minutes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 smtClean="0"/>
          </a:p>
          <a:p>
            <a:pPr marL="1047750" lvl="2" indent="0" algn="ctr">
              <a:spcBef>
                <a:spcPts val="0"/>
              </a:spcBef>
              <a:buNone/>
            </a:pPr>
            <a:r>
              <a:rPr lang="en-US" sz="6600" b="1" dirty="0" smtClean="0">
                <a:solidFill>
                  <a:srgbClr val="008000"/>
                </a:solidFill>
              </a:rPr>
              <a:t>GO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64077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Now- there ARE ways to do bulk inserts from .</a:t>
            </a:r>
            <a:r>
              <a:rPr lang="en-US" dirty="0" err="1" smtClean="0">
                <a:solidFill>
                  <a:srgbClr val="0000FF"/>
                </a:solidFill>
              </a:rPr>
              <a:t>json</a:t>
            </a:r>
            <a:r>
              <a:rPr lang="en-US" dirty="0" smtClean="0">
                <a:solidFill>
                  <a:srgbClr val="0000FF"/>
                </a:solidFill>
              </a:rPr>
              <a:t> files. </a:t>
            </a:r>
            <a:r>
              <a:rPr lang="en-US" b="1" dirty="0" smtClean="0">
                <a:solidFill>
                  <a:srgbClr val="0000FF"/>
                </a:solidFill>
              </a:rPr>
              <a:t>We will NOT be doing this in our examples (sorry- just lack time)…but</a:t>
            </a:r>
            <a:r>
              <a:rPr lang="en-US" dirty="0" smtClean="0">
                <a:solidFill>
                  <a:srgbClr val="0000FF"/>
                </a:solidFill>
              </a:rPr>
              <a:t> the JSON file format needs to look like this: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fi-FI" dirty="0" smtClean="0">
              <a:solidFill>
                <a:srgbClr val="008000"/>
              </a:solidFill>
            </a:endParaRPr>
          </a:p>
          <a:p>
            <a:pPr marL="1047750" lvl="2" indent="0">
              <a:spcBef>
                <a:spcPts val="0"/>
              </a:spcBef>
              <a:buNone/>
            </a:pPr>
            <a:r>
              <a:rPr lang="fi-FI" dirty="0" smtClean="0">
                <a:solidFill>
                  <a:srgbClr val="008000"/>
                </a:solidFill>
              </a:rPr>
              <a:t>{ </a:t>
            </a:r>
            <a:r>
              <a:rPr lang="fi-FI" dirty="0">
                <a:solidFill>
                  <a:srgbClr val="008000"/>
                </a:solidFill>
              </a:rPr>
              <a:t>"</a:t>
            </a:r>
            <a:r>
              <a:rPr lang="fi-FI" dirty="0" err="1">
                <a:solidFill>
                  <a:srgbClr val="008000"/>
                </a:solidFill>
              </a:rPr>
              <a:t>index</a:t>
            </a:r>
            <a:r>
              <a:rPr lang="fi-FI" dirty="0">
                <a:solidFill>
                  <a:srgbClr val="008000"/>
                </a:solidFill>
              </a:rPr>
              <a:t>" : { "_</a:t>
            </a:r>
            <a:r>
              <a:rPr lang="fi-FI" dirty="0" err="1">
                <a:solidFill>
                  <a:srgbClr val="008000"/>
                </a:solidFill>
              </a:rPr>
              <a:t>index</a:t>
            </a:r>
            <a:r>
              <a:rPr lang="fi-FI" dirty="0">
                <a:solidFill>
                  <a:srgbClr val="008000"/>
                </a:solidFill>
              </a:rPr>
              <a:t>" : "</a:t>
            </a:r>
            <a:r>
              <a:rPr lang="fi-FI" dirty="0" err="1">
                <a:solidFill>
                  <a:srgbClr val="008000"/>
                </a:solidFill>
              </a:rPr>
              <a:t>test</a:t>
            </a:r>
            <a:r>
              <a:rPr lang="fi-FI" dirty="0">
                <a:solidFill>
                  <a:srgbClr val="008000"/>
                </a:solidFill>
              </a:rPr>
              <a:t>", "_</a:t>
            </a:r>
            <a:r>
              <a:rPr lang="fi-FI" dirty="0" err="1">
                <a:solidFill>
                  <a:srgbClr val="008000"/>
                </a:solidFill>
              </a:rPr>
              <a:t>type</a:t>
            </a:r>
            <a:r>
              <a:rPr lang="fi-FI" dirty="0">
                <a:solidFill>
                  <a:srgbClr val="008000"/>
                </a:solidFill>
              </a:rPr>
              <a:t>" : "type1", "_id" : "1" } }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fi-FI" dirty="0">
                <a:solidFill>
                  <a:srgbClr val="008000"/>
                </a:solidFill>
              </a:rPr>
              <a:t>{ "field1" : "value1" }</a:t>
            </a:r>
            <a:endParaRPr lang="en-US" dirty="0">
              <a:solidFill>
                <a:srgbClr val="008000"/>
              </a:solidFill>
            </a:endParaRP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Now navigate there to make sure the data is in place. </a:t>
            </a:r>
            <a:br>
              <a:rPr lang="en-US" dirty="0" smtClean="0"/>
            </a:br>
            <a:r>
              <a:rPr lang="en-US" dirty="0" smtClean="0"/>
              <a:t>PROTIP! Use “PRETTY!”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/>
              <a:t>Navigate to </a:t>
            </a:r>
            <a:r>
              <a:rPr lang="en-US" dirty="0">
                <a:hlinkClick r:id="rId3"/>
              </a:rPr>
              <a:t>http://localhost:9200/films/movie/</a:t>
            </a:r>
            <a:r>
              <a:rPr lang="en-US" dirty="0" smtClean="0">
                <a:hlinkClick r:id="rId3"/>
              </a:rPr>
              <a:t>_search</a:t>
            </a: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(This is the equivalent of “SELECT *”)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9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Using the “?pretty=true” option you should see the data that we just uploaded. Let’s query it! (you can use </a:t>
            </a:r>
            <a:r>
              <a:rPr lang="en-US" dirty="0" err="1" smtClean="0"/>
              <a:t>cURL</a:t>
            </a:r>
            <a:r>
              <a:rPr lang="en-US" dirty="0" smtClean="0"/>
              <a:t> –XGET or just go to the website)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Now let’s search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So in an ideal situation your search will be within a given index and type (database and table)- though this is </a:t>
            </a:r>
            <a:r>
              <a:rPr lang="en-US" b="1" dirty="0" smtClean="0"/>
              <a:t>not necessary</a:t>
            </a:r>
            <a:r>
              <a:rPr lang="en-US" dirty="0"/>
              <a:t> </a:t>
            </a:r>
            <a:r>
              <a:rPr lang="en-US" dirty="0" smtClean="0"/>
              <a:t>(you can do a search in </a:t>
            </a:r>
            <a:r>
              <a:rPr lang="en-US" dirty="0" smtClean="0">
                <a:hlinkClick r:id="rId3"/>
              </a:rPr>
              <a:t>http://localhost:9200/_search</a:t>
            </a:r>
            <a:r>
              <a:rPr lang="en-US" dirty="0" smtClean="0"/>
              <a:t> and you will search through EVERY index).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Searches are passed in a </a:t>
            </a:r>
            <a:r>
              <a:rPr lang="en-US" dirty="0" err="1" smtClean="0"/>
              <a:t>json</a:t>
            </a:r>
            <a:r>
              <a:rPr lang="en-US" dirty="0" smtClean="0"/>
              <a:t> doc with a “query” key.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most common query is the </a:t>
            </a:r>
            <a:r>
              <a:rPr lang="en-US" dirty="0" err="1" smtClean="0"/>
              <a:t>query_string</a:t>
            </a:r>
            <a:r>
              <a:rPr lang="en-US" dirty="0" smtClean="0"/>
              <a:t> parameter (this has about 100 options- we will stick with one)</a:t>
            </a:r>
          </a:p>
        </p:txBody>
      </p:sp>
    </p:spTree>
    <p:extLst>
      <p:ext uri="{BB962C8B-B14F-4D97-AF65-F5344CB8AC3E}">
        <p14:creationId xmlns:p14="http://schemas.microsoft.com/office/powerpoint/2010/main" val="402861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Here’s the basic setup for </a:t>
            </a:r>
            <a:r>
              <a:rPr lang="en-US" dirty="0" err="1" smtClean="0"/>
              <a:t>query_string</a:t>
            </a:r>
            <a:r>
              <a:rPr lang="en-US" dirty="0" smtClean="0"/>
              <a:t> directly from the docs: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{     </a:t>
            </a: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query_string</a:t>
            </a:r>
            <a:r>
              <a:rPr lang="en-US" dirty="0"/>
              <a:t>" : {         </a:t>
            </a: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		"</a:t>
            </a:r>
            <a:r>
              <a:rPr lang="en-US" dirty="0" err="1"/>
              <a:t>default_field</a:t>
            </a:r>
            <a:r>
              <a:rPr lang="en-US" dirty="0"/>
              <a:t>" : "content"</a:t>
            </a:r>
            <a:r>
              <a:rPr lang="en-US" dirty="0" smtClean="0"/>
              <a:t>,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smtClean="0"/>
              <a:t>          </a:t>
            </a:r>
            <a:r>
              <a:rPr lang="en-US" dirty="0"/>
              <a:t>"query" : "this AND that OR thus"     } </a:t>
            </a: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Let’s start simple- every film that has the word “Titanic” in it…</a:t>
            </a:r>
          </a:p>
          <a:p>
            <a:r>
              <a:rPr lang="en-US" sz="1600" dirty="0"/>
              <a:t>curl -XPOST "http://localhost:9200/movies/movie/_search/?pretty=True" -d </a:t>
            </a:r>
            <a:r>
              <a:rPr lang="en-US" sz="1600" dirty="0" smtClean="0"/>
              <a:t>’</a:t>
            </a:r>
          </a:p>
          <a:p>
            <a:pPr marL="603250" lvl="1" indent="0">
              <a:buNone/>
            </a:pPr>
            <a:r>
              <a:rPr lang="en-US" sz="1100" dirty="0" smtClean="0"/>
              <a:t>{</a:t>
            </a:r>
            <a:r>
              <a:rPr lang="en-US" sz="1600" dirty="0" smtClean="0"/>
              <a:t>"</a:t>
            </a:r>
            <a:r>
              <a:rPr lang="en-US" sz="1600" dirty="0"/>
              <a:t>query": { </a:t>
            </a:r>
            <a:endParaRPr lang="en-US" sz="1600" dirty="0" smtClean="0"/>
          </a:p>
          <a:p>
            <a:pPr marL="60325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"</a:t>
            </a:r>
            <a:r>
              <a:rPr lang="en-US" sz="1600" dirty="0" err="1"/>
              <a:t>query_string</a:t>
            </a:r>
            <a:r>
              <a:rPr lang="en-US" sz="1600" dirty="0"/>
              <a:t>":{"</a:t>
            </a:r>
            <a:r>
              <a:rPr lang="en-US" sz="1600" dirty="0" err="1"/>
              <a:t>query":"Titanic</a:t>
            </a:r>
            <a:r>
              <a:rPr lang="en-US" sz="1600" dirty="0"/>
              <a:t>"</a:t>
            </a:r>
            <a:r>
              <a:rPr lang="en-US" sz="1600" dirty="0" smtClean="0"/>
              <a:t>}</a:t>
            </a:r>
          </a:p>
          <a:p>
            <a:pPr marL="60325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}}’</a:t>
            </a:r>
          </a:p>
          <a:p>
            <a:pPr marL="603250" lvl="1" indent="0">
              <a:buNone/>
            </a:pPr>
            <a:endParaRPr lang="en-US" sz="1600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57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Just for fun (fun?)- get everything that has the word “the” in the TITLE:</a:t>
            </a:r>
          </a:p>
          <a:p>
            <a:r>
              <a:rPr lang="en-US" sz="1600" dirty="0"/>
              <a:t>curl -XPOST "http://localhost:9200/films/movie/_search" -d'{"query":{"</a:t>
            </a:r>
            <a:r>
              <a:rPr lang="en-US" sz="1600" dirty="0" err="1"/>
              <a:t>query_string</a:t>
            </a:r>
            <a:r>
              <a:rPr lang="en-US" sz="1600" dirty="0"/>
              <a:t>":{"</a:t>
            </a:r>
            <a:r>
              <a:rPr lang="en-US" sz="1600" dirty="0" err="1"/>
              <a:t>query":"The</a:t>
            </a:r>
            <a:r>
              <a:rPr lang="en-US" sz="1600" dirty="0"/>
              <a:t>"}}}</a:t>
            </a:r>
          </a:p>
          <a:p>
            <a:r>
              <a:rPr lang="en-US" sz="1600" dirty="0" smtClean="0"/>
              <a:t>Notice the use of just searching a single field above! We can put multiple fields in that list!</a:t>
            </a:r>
          </a:p>
          <a:p>
            <a:endParaRPr lang="en-US" sz="1600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5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CFFCC"/>
                </a:solidFill>
              </a:rPr>
              <a:t>Querying</a:t>
            </a:r>
            <a:endParaRPr dirty="0">
              <a:solidFill>
                <a:srgbClr val="CCFFCC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 smtClean="0"/>
              <a:t>SECOND PRACTICAL </a:t>
            </a:r>
            <a:r>
              <a:rPr lang="en-US" b="1" dirty="0"/>
              <a:t>CHALLENGE</a:t>
            </a:r>
            <a:r>
              <a:rPr lang="en-US" dirty="0"/>
              <a:t>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Go through and do some searches around various words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Try limiting your searches to specific fields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Get films by year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Time for this challenge will be 20 minutes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 algn="ctr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008000"/>
                </a:solidFill>
              </a:rPr>
              <a:t>GO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0555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have completed the challenges and we have reviewed them- go on break for 20 minutes and we will come back and begin </a:t>
            </a:r>
            <a:r>
              <a:rPr lang="en-US" b="1" dirty="0" smtClean="0">
                <a:solidFill>
                  <a:schemeClr val="accent1"/>
                </a:solidFill>
              </a:rPr>
              <a:t>LOGSTASH</a:t>
            </a:r>
          </a:p>
          <a:p>
            <a:r>
              <a:rPr lang="en-US" b="1" dirty="0" smtClean="0"/>
              <a:t>As a reminder- please do not return to your desks and start checking email!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3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So what is </a:t>
            </a:r>
            <a:r>
              <a:rPr lang="en-US" dirty="0" err="1" smtClean="0"/>
              <a:t>Logstash</a:t>
            </a:r>
            <a:r>
              <a:rPr lang="en-US" dirty="0" smtClean="0"/>
              <a:t>?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Basically it’s a tool for collecting, parsing, and storing logs.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This is particularly valuable for weblogs (especially apache weblogs) which often look just TERRIBLE.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Anyone who has worked with the LAMP stack has dealt with this: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1050" dirty="0"/>
              <a:t>198.46.149.143 - - [04/Jan/2015:05:29:13 +0000] "GET /blog/</a:t>
            </a:r>
            <a:r>
              <a:rPr lang="en-US" sz="1050" dirty="0" err="1"/>
              <a:t>geekery</a:t>
            </a:r>
            <a:r>
              <a:rPr lang="en-US" sz="1050" dirty="0"/>
              <a:t>/</a:t>
            </a:r>
            <a:r>
              <a:rPr lang="en-US" sz="1050" dirty="0" err="1"/>
              <a:t>disabling-battery-in-ubuntu-vms.html?utm_source</a:t>
            </a:r>
            <a:r>
              <a:rPr lang="en-US" sz="1050" dirty="0"/>
              <a:t>=</a:t>
            </a:r>
            <a:r>
              <a:rPr lang="en-US" sz="1050" dirty="0" err="1"/>
              <a:t>feedburner&amp;utm_medium</a:t>
            </a:r>
            <a:r>
              <a:rPr lang="en-US" sz="1050" dirty="0"/>
              <a:t>=</a:t>
            </a:r>
            <a:r>
              <a:rPr lang="en-US" sz="1050" dirty="0" err="1"/>
              <a:t>feed&amp;utm_campaign</a:t>
            </a:r>
            <a:r>
              <a:rPr lang="en-US" sz="1050" dirty="0"/>
              <a:t>=Feed%3A+semicomplete%2Fmain+%28semicomplete.com+-+Jordan+Sissel%29 HTTP/1.1" 200 9316 "-" "Tiny Tiny RSS/1.11 (http://</a:t>
            </a:r>
            <a:r>
              <a:rPr lang="en-US" sz="1050" dirty="0" err="1"/>
              <a:t>tt-rss.org</a:t>
            </a:r>
            <a:r>
              <a:rPr lang="en-US" sz="1050" dirty="0"/>
              <a:t>/)"</a:t>
            </a:r>
          </a:p>
          <a:p>
            <a:pPr lvl="1">
              <a:spcBef>
                <a:spcPts val="0"/>
              </a:spcBef>
            </a:pPr>
            <a:r>
              <a:rPr lang="en-US" sz="1050" dirty="0"/>
              <a:t>198.46.149.143 - - [04/Jan/2015:05:29:13 +0000] "GET /blog/</a:t>
            </a:r>
            <a:r>
              <a:rPr lang="en-US" sz="1050" dirty="0" err="1"/>
              <a:t>geekery</a:t>
            </a:r>
            <a:r>
              <a:rPr lang="en-US" sz="1050" dirty="0"/>
              <a:t>/</a:t>
            </a:r>
            <a:r>
              <a:rPr lang="en-US" sz="1050" dirty="0" err="1"/>
              <a:t>solving-good-or-bad-problems.html?utm_source</a:t>
            </a:r>
            <a:r>
              <a:rPr lang="en-US" sz="1050" dirty="0"/>
              <a:t>=</a:t>
            </a:r>
            <a:r>
              <a:rPr lang="en-US" sz="1050" dirty="0" err="1"/>
              <a:t>feedburner&amp;utm_medium</a:t>
            </a:r>
            <a:r>
              <a:rPr lang="en-US" sz="1050" dirty="0"/>
              <a:t>=</a:t>
            </a:r>
            <a:r>
              <a:rPr lang="en-US" sz="1050" dirty="0" err="1"/>
              <a:t>feed&amp;utm_campaign</a:t>
            </a:r>
            <a:r>
              <a:rPr lang="en-US" sz="1050" dirty="0"/>
              <a:t>=Feed%3A+semicomplete%2Fmain+%28semicomplete.com+-+Jordan+Sissel%29 HTTP/1.1" 200 10756 "-" "Tiny Tiny RSS/1.11 (http://</a:t>
            </a:r>
            <a:r>
              <a:rPr lang="en-US" sz="1050" dirty="0" err="1"/>
              <a:t>tt-rss.org</a:t>
            </a:r>
            <a:r>
              <a:rPr lang="en-US" sz="1050" dirty="0"/>
              <a:t>/)"</a:t>
            </a:r>
          </a:p>
          <a:p>
            <a:pPr lvl="1">
              <a:spcBef>
                <a:spcPts val="0"/>
              </a:spcBef>
            </a:pPr>
            <a:r>
              <a:rPr lang="en-US" sz="1050" dirty="0"/>
              <a:t>218.30.103.62 - - [04/Jan/2015:05:29:26 +0000] "GET /blog/</a:t>
            </a:r>
            <a:r>
              <a:rPr lang="en-US" sz="1050" dirty="0" err="1"/>
              <a:t>geekery</a:t>
            </a:r>
            <a:r>
              <a:rPr lang="en-US" sz="1050" dirty="0"/>
              <a:t>/jquery-interface-puffer.html%20target= HTTP/1.1" 200 202 "-" "</a:t>
            </a:r>
            <a:r>
              <a:rPr lang="en-US" sz="1050" dirty="0" err="1"/>
              <a:t>Sogou</a:t>
            </a:r>
            <a:r>
              <a:rPr lang="en-US" sz="1050" dirty="0"/>
              <a:t> web spider/4.0(+http://</a:t>
            </a:r>
            <a:r>
              <a:rPr lang="en-US" sz="1050" dirty="0" err="1"/>
              <a:t>www.sogou.com</a:t>
            </a:r>
            <a:r>
              <a:rPr lang="en-US" sz="1050" dirty="0"/>
              <a:t>/docs/help/webmasters.htm#07)"</a:t>
            </a:r>
          </a:p>
          <a:p>
            <a:pPr lvl="1">
              <a:spcBef>
                <a:spcPts val="0"/>
              </a:spcBef>
            </a:pPr>
            <a:r>
              <a:rPr lang="en-US" sz="1050" dirty="0"/>
              <a:t>218.30.103.62 - - [04/Jan/2015:05:29:48 +0000] "GET /blog/</a:t>
            </a:r>
            <a:r>
              <a:rPr lang="en-US" sz="1050" dirty="0" err="1"/>
              <a:t>geekery</a:t>
            </a:r>
            <a:r>
              <a:rPr lang="en-US" sz="1050" dirty="0"/>
              <a:t>/ec2-reserved-vs-ondemand.html HTTP/1.1" 200 11834 "-" "</a:t>
            </a:r>
            <a:r>
              <a:rPr lang="en-US" sz="1050" dirty="0" err="1"/>
              <a:t>Sogou</a:t>
            </a:r>
            <a:r>
              <a:rPr lang="en-US" sz="1050" dirty="0"/>
              <a:t> web spider/4.0(+http://</a:t>
            </a:r>
            <a:r>
              <a:rPr lang="en-US" sz="1050" dirty="0" err="1"/>
              <a:t>www.sogou.com</a:t>
            </a:r>
            <a:r>
              <a:rPr lang="en-US" sz="1050" dirty="0"/>
              <a:t>/docs/help/webmasters.htm#07)"</a:t>
            </a:r>
          </a:p>
        </p:txBody>
      </p:sp>
    </p:spTree>
    <p:extLst>
      <p:ext uri="{BB962C8B-B14F-4D97-AF65-F5344CB8AC3E}">
        <p14:creationId xmlns:p14="http://schemas.microsoft.com/office/powerpoint/2010/main" val="265010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Obviously this is painfully difficult to parse and will lead to numerous headaches. LOGSTASH seeks to solve this problem: It allows you to centralize your logs using text search and then parse them with plugins (like GROK).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When combined with </a:t>
            </a:r>
            <a:r>
              <a:rPr lang="en-US" sz="2400" dirty="0" err="1" smtClean="0"/>
              <a:t>elasticsearch’s</a:t>
            </a:r>
            <a:r>
              <a:rPr lang="en-US" sz="2400" dirty="0" smtClean="0"/>
              <a:t> natural talent for text splicing this allows you to monitor your logs much more simply than in previous days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So at it’s core </a:t>
            </a:r>
            <a:r>
              <a:rPr lang="en-US" sz="2400" dirty="0" err="1" smtClean="0"/>
              <a:t>Logstash</a:t>
            </a:r>
            <a:r>
              <a:rPr lang="en-US" sz="2400" dirty="0" smtClean="0"/>
              <a:t> does three things:</a:t>
            </a:r>
            <a:endParaRPr lang="en-US" sz="2400" dirty="0"/>
          </a:p>
          <a:p>
            <a:pPr lvl="2">
              <a:spcBef>
                <a:spcPts val="0"/>
              </a:spcBef>
            </a:pPr>
            <a:r>
              <a:rPr lang="en-US" sz="2200" dirty="0" smtClean="0"/>
              <a:t>Reads files</a:t>
            </a:r>
          </a:p>
          <a:p>
            <a:pPr lvl="2">
              <a:spcBef>
                <a:spcPts val="0"/>
              </a:spcBef>
            </a:pPr>
            <a:r>
              <a:rPr lang="en-US" sz="2200" dirty="0" smtClean="0"/>
              <a:t>Parses (and filters) them</a:t>
            </a:r>
          </a:p>
          <a:p>
            <a:pPr lvl="2">
              <a:spcBef>
                <a:spcPts val="0"/>
              </a:spcBef>
            </a:pPr>
            <a:r>
              <a:rPr lang="en-US" sz="2200" dirty="0" smtClean="0"/>
              <a:t>Outputs them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So let’s get started! Download </a:t>
            </a:r>
            <a:r>
              <a:rPr lang="en-US" sz="2400" dirty="0" err="1" smtClean="0"/>
              <a:t>Logstash</a:t>
            </a:r>
            <a:r>
              <a:rPr lang="en-US" sz="2400" dirty="0" smtClean="0"/>
              <a:t> if you haven’t!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1233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This is directly from the documentation but gives an excellent example of what </a:t>
            </a:r>
            <a:r>
              <a:rPr lang="en-US" dirty="0" err="1" smtClean="0"/>
              <a:t>Logstash</a:t>
            </a:r>
            <a:r>
              <a:rPr lang="en-US" dirty="0" smtClean="0"/>
              <a:t> really does: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" name="Picture 1" descr="basic_logstash_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9263"/>
            <a:ext cx="9144000" cy="2565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4235" y="6041839"/>
            <a:ext cx="152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Okay- let’s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9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Ensure that you have </a:t>
            </a:r>
            <a:r>
              <a:rPr lang="en-US" dirty="0" err="1" smtClean="0"/>
              <a:t>logstash</a:t>
            </a:r>
            <a:r>
              <a:rPr lang="en-US" dirty="0" smtClean="0"/>
              <a:t> downloaded!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Once there, navigate to the location where you put </a:t>
            </a:r>
            <a:r>
              <a:rPr lang="en-US" dirty="0" err="1" smtClean="0"/>
              <a:t>elasticsearch</a:t>
            </a:r>
            <a:r>
              <a:rPr lang="en-US" dirty="0" smtClean="0"/>
              <a:t> and start it up: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cd /</a:t>
            </a:r>
            <a:r>
              <a:rPr lang="en-US" sz="2400" dirty="0" err="1"/>
              <a:t>usr</a:t>
            </a:r>
            <a:r>
              <a:rPr lang="en-US" sz="2400" dirty="0"/>
              <a:t>/local/Cellar/</a:t>
            </a:r>
            <a:r>
              <a:rPr lang="en-US" sz="2400" dirty="0" err="1"/>
              <a:t>logstash</a:t>
            </a:r>
            <a:r>
              <a:rPr lang="en-US" sz="2400" dirty="0" smtClean="0"/>
              <a:t>/2.x.x/</a:t>
            </a:r>
          </a:p>
          <a:p>
            <a:pPr lvl="2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From here let’s log an event! As “Hello World” is a bit overdone- let’s do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</a:t>
            </a:r>
            <a:r>
              <a:rPr lang="en-US" sz="2400" dirty="0" err="1" smtClean="0"/>
              <a:t>Mundo</a:t>
            </a:r>
            <a:r>
              <a:rPr lang="en-US" sz="2400" dirty="0" smtClean="0"/>
              <a:t>!”:</a:t>
            </a:r>
          </a:p>
          <a:p>
            <a:pPr lvl="2">
              <a:spcBef>
                <a:spcPts val="0"/>
              </a:spcBef>
            </a:pPr>
            <a:r>
              <a:rPr lang="en-US" sz="2200" dirty="0" smtClean="0"/>
              <a:t>bin/</a:t>
            </a:r>
            <a:r>
              <a:rPr lang="en-US" sz="2200" dirty="0" err="1" smtClean="0"/>
              <a:t>logstash</a:t>
            </a:r>
            <a:r>
              <a:rPr lang="en-US" sz="2200" dirty="0" smtClean="0"/>
              <a:t> –e ‘input { </a:t>
            </a:r>
            <a:r>
              <a:rPr lang="en-US" sz="2200" dirty="0" err="1" smtClean="0"/>
              <a:t>stdin</a:t>
            </a:r>
            <a:r>
              <a:rPr lang="en-US" sz="2200" dirty="0" smtClean="0"/>
              <a:t>{} } output { </a:t>
            </a:r>
            <a:r>
              <a:rPr lang="en-US" sz="2200" dirty="0" err="1" smtClean="0"/>
              <a:t>stdout</a:t>
            </a:r>
            <a:r>
              <a:rPr lang="en-US" sz="2200" dirty="0" smtClean="0"/>
              <a:t> {} }’</a:t>
            </a:r>
          </a:p>
          <a:p>
            <a:pPr lvl="2">
              <a:spcBef>
                <a:spcPts val="0"/>
              </a:spcBef>
            </a:pPr>
            <a:r>
              <a:rPr lang="en-US" sz="2200" dirty="0" smtClean="0"/>
              <a:t>Now wait until you see a “pipeline main started” sign and write 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!” in the command line!</a:t>
            </a:r>
          </a:p>
          <a:p>
            <a:pPr lvl="2">
              <a:spcBef>
                <a:spcPts val="0"/>
              </a:spcBef>
            </a:pPr>
            <a:r>
              <a:rPr lang="en-US" sz="2200" dirty="0" smtClean="0"/>
              <a:t>Assuming that a log entry appeared you can see what we did!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3290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 smtClean="0"/>
              <a:t>Okay- so what happened there?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First off- the ‘-e’ basically says that instead of using a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file…use the following string as a </a:t>
            </a:r>
            <a:r>
              <a:rPr lang="en-US" sz="2200" dirty="0" err="1" smtClean="0"/>
              <a:t>config</a:t>
            </a:r>
            <a:r>
              <a:rPr lang="en-US" sz="2200" dirty="0" smtClean="0"/>
              <a:t>.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So the string says, of course, “take what is on the command line and put it in </a:t>
            </a:r>
            <a:r>
              <a:rPr lang="en-US" sz="2200" dirty="0" err="1" smtClean="0"/>
              <a:t>stdout</a:t>
            </a:r>
            <a:r>
              <a:rPr lang="en-US" sz="2200" dirty="0" smtClean="0"/>
              <a:t>”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So remember the “INPUT{}, OUTPUT{} system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Let’s set up a </a:t>
            </a:r>
            <a:r>
              <a:rPr lang="en-US" dirty="0" err="1" smtClean="0"/>
              <a:t>config</a:t>
            </a:r>
            <a:r>
              <a:rPr lang="en-US" dirty="0" smtClean="0"/>
              <a:t> file!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Download the sample </a:t>
            </a:r>
            <a:r>
              <a:rPr lang="en-US" dirty="0" err="1" smtClean="0"/>
              <a:t>config</a:t>
            </a:r>
            <a:r>
              <a:rPr lang="en-US" dirty="0" smtClean="0"/>
              <a:t> file that I have set up in the </a:t>
            </a:r>
            <a:r>
              <a:rPr lang="en-US" dirty="0" err="1" smtClean="0"/>
              <a:t>git</a:t>
            </a:r>
            <a:r>
              <a:rPr lang="en-US" dirty="0" smtClean="0"/>
              <a:t> repo. The basic skeleton is pretty simple: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800" dirty="0" smtClean="0"/>
              <a:t>input {}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800" dirty="0" smtClean="0"/>
              <a:t>#filter{}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800" dirty="0" smtClean="0"/>
              <a:t>output{}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800" dirty="0" smtClean="0"/>
              <a:t>Pretty much the three things that </a:t>
            </a:r>
            <a:r>
              <a:rPr lang="en-US" sz="2800" dirty="0" err="1" smtClean="0"/>
              <a:t>logstash</a:t>
            </a:r>
            <a:r>
              <a:rPr lang="en-US" sz="2800" dirty="0" smtClean="0"/>
              <a:t> does, right?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982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- INPUT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input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file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  path =&gt; "/path/to/file/*.log"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  </a:t>
            </a:r>
            <a:r>
              <a:rPr lang="en-US" sz="2200" dirty="0" err="1">
                <a:solidFill>
                  <a:srgbClr val="0000FF"/>
                </a:solidFill>
              </a:rPr>
              <a:t>start_position</a:t>
            </a:r>
            <a:r>
              <a:rPr lang="en-US" sz="2200" dirty="0">
                <a:solidFill>
                  <a:srgbClr val="0000FF"/>
                </a:solidFill>
              </a:rPr>
              <a:t> =&gt; beginning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  </a:t>
            </a:r>
            <a:r>
              <a:rPr lang="en-US" sz="2200" dirty="0" err="1">
                <a:solidFill>
                  <a:srgbClr val="0000FF"/>
                </a:solidFill>
              </a:rPr>
              <a:t>ignore_older</a:t>
            </a:r>
            <a:r>
              <a:rPr lang="en-US" sz="2200" dirty="0">
                <a:solidFill>
                  <a:srgbClr val="0000FF"/>
                </a:solidFill>
              </a:rPr>
              <a:t> =&gt; 0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 smtClean="0"/>
              <a:t>So let’s start this: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PATH: OBVIOUSLY- you can do multiple logs (note the wildcard)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START_POSITION: Where should the read begin?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	BEGINNING (old data) or END (new data)?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 smtClean="0"/>
              <a:t>Setting </a:t>
            </a:r>
            <a:r>
              <a:rPr lang="en-US" sz="2200" dirty="0" err="1"/>
              <a:t>ignore_older</a:t>
            </a:r>
            <a:r>
              <a:rPr lang="en-US" sz="2200" dirty="0"/>
              <a:t> to 0 disables file age checking so that the tutorial file is processed even though it’s older than a day.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4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- OUTPUT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output {                                                                       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</a:t>
            </a:r>
            <a:r>
              <a:rPr lang="en-US" sz="2200" dirty="0" err="1">
                <a:solidFill>
                  <a:srgbClr val="0000FF"/>
                </a:solidFill>
              </a:rPr>
              <a:t>elasticsearch</a:t>
            </a:r>
            <a:r>
              <a:rPr lang="en-US" sz="2200" dirty="0">
                <a:solidFill>
                  <a:srgbClr val="0000FF"/>
                </a:solidFill>
              </a:rPr>
              <a:t> {                                                            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    hosts =&gt; [ "localhost:9200" ]                                          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    index =&gt; "</a:t>
            </a:r>
            <a:r>
              <a:rPr lang="en-US" sz="2200" dirty="0" err="1">
                <a:solidFill>
                  <a:srgbClr val="0000FF"/>
                </a:solidFill>
              </a:rPr>
              <a:t>apachelogs</a:t>
            </a:r>
            <a:r>
              <a:rPr lang="en-US" sz="2200" dirty="0">
                <a:solidFill>
                  <a:srgbClr val="0000FF"/>
                </a:solidFill>
              </a:rPr>
              <a:t>-%{+</a:t>
            </a:r>
            <a:r>
              <a:rPr lang="en-US" sz="2200" dirty="0" err="1">
                <a:solidFill>
                  <a:srgbClr val="0000FF"/>
                </a:solidFill>
              </a:rPr>
              <a:t>YYYY.MM.dd</a:t>
            </a:r>
            <a:r>
              <a:rPr lang="en-US" sz="2200" dirty="0">
                <a:solidFill>
                  <a:srgbClr val="0000FF"/>
                </a:solidFill>
              </a:rPr>
              <a:t>}"                                   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      } 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200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 smtClean="0"/>
              <a:t>So let’s start this: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/>
              <a:t> 	</a:t>
            </a:r>
            <a:r>
              <a:rPr lang="en-US" sz="2200" dirty="0" smtClean="0"/>
              <a:t>“Send output to </a:t>
            </a:r>
            <a:r>
              <a:rPr lang="en-US" sz="2200" dirty="0" err="1" smtClean="0"/>
              <a:t>elasticsearch</a:t>
            </a:r>
            <a:r>
              <a:rPr lang="en-US" sz="2200" dirty="0" smtClean="0"/>
              <a:t> located at localhost:9200”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“The index should say “</a:t>
            </a:r>
            <a:r>
              <a:rPr lang="en-US" sz="2200" dirty="0" err="1" smtClean="0"/>
              <a:t>apachelogs-YYYY.MM.dd</a:t>
            </a:r>
            <a:r>
              <a:rPr lang="en-US" sz="2200" dirty="0" smtClean="0"/>
              <a:t>”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15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Logstash-Grok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Now obviously we want to set up a .</a:t>
            </a:r>
            <a:r>
              <a:rPr lang="en-US" dirty="0" err="1" smtClean="0"/>
              <a:t>conf</a:t>
            </a:r>
            <a:r>
              <a:rPr lang="en-US" dirty="0"/>
              <a:t> file. Please download the first-</a:t>
            </a:r>
            <a:r>
              <a:rPr lang="en-US" dirty="0" err="1"/>
              <a:t>pipeline.conf</a:t>
            </a:r>
            <a:r>
              <a:rPr lang="en-US" dirty="0"/>
              <a:t> </a:t>
            </a:r>
            <a:r>
              <a:rPr lang="en-US" dirty="0" smtClean="0"/>
              <a:t>file. We’ll walk through each section in detail.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We are going to go into a LOT of detail around the “</a:t>
            </a:r>
            <a:r>
              <a:rPr lang="en-US" sz="2400" dirty="0" err="1" smtClean="0"/>
              <a:t>grok</a:t>
            </a:r>
            <a:r>
              <a:rPr lang="en-US" sz="2400" dirty="0" smtClean="0"/>
              <a:t>” plugin because this is essential to organizing our data in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 and </a:t>
            </a:r>
            <a:r>
              <a:rPr lang="en-US" sz="2400" dirty="0" err="1" smtClean="0"/>
              <a:t>Kibana</a:t>
            </a:r>
            <a:r>
              <a:rPr lang="en-US" sz="2400" dirty="0" smtClean="0"/>
              <a:t>…but first- please copy the file into the current directory.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/>
              <a:t>bin/</a:t>
            </a:r>
            <a:r>
              <a:rPr lang="en-US" sz="2400" dirty="0" err="1"/>
              <a:t>logstash</a:t>
            </a:r>
            <a:r>
              <a:rPr lang="en-US" sz="2400" dirty="0"/>
              <a:t> -f first-</a:t>
            </a:r>
            <a:r>
              <a:rPr lang="en-US" sz="2400" dirty="0" err="1"/>
              <a:t>pipeline.conf</a:t>
            </a:r>
            <a:r>
              <a:rPr lang="en-US" sz="2400" dirty="0"/>
              <a:t> --</a:t>
            </a:r>
            <a:r>
              <a:rPr lang="en-US" sz="2400" dirty="0" err="1"/>
              <a:t>configtest</a:t>
            </a:r>
            <a:endParaRPr lang="en-US" sz="2400" dirty="0"/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This should pass.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275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Now let’s actually parse data through this file: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/>
              <a:t>bin/</a:t>
            </a:r>
            <a:r>
              <a:rPr lang="en-US" dirty="0" err="1"/>
              <a:t>logstash</a:t>
            </a:r>
            <a:r>
              <a:rPr lang="en-US" dirty="0"/>
              <a:t> -f first-</a:t>
            </a:r>
            <a:r>
              <a:rPr lang="en-US" dirty="0" err="1" smtClean="0"/>
              <a:t>pipeline.conf</a:t>
            </a: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And then in a separate terminal: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/>
              <a:t>curl -XGET 'localhost:9200/</a:t>
            </a:r>
            <a:r>
              <a:rPr lang="en-US" dirty="0" err="1"/>
              <a:t>logstash</a:t>
            </a:r>
            <a:r>
              <a:rPr lang="en-US" dirty="0"/>
              <a:t>-$DATE/_</a:t>
            </a:r>
            <a:r>
              <a:rPr lang="en-US" dirty="0" err="1"/>
              <a:t>search?pretty&amp;q</a:t>
            </a:r>
            <a:r>
              <a:rPr lang="en-US" dirty="0"/>
              <a:t>=response=</a:t>
            </a:r>
            <a:r>
              <a:rPr lang="en-US" dirty="0" smtClean="0"/>
              <a:t>200’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(replace $DATE with current date- keeping in mind that if your system is on GMT then current date could be tomorrow).</a:t>
            </a: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776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Practical Challenge THREE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Utilizing some of the </a:t>
            </a:r>
            <a:r>
              <a:rPr lang="en-US" dirty="0" err="1" smtClean="0"/>
              <a:t>elasticsearch</a:t>
            </a:r>
            <a:r>
              <a:rPr lang="en-US" dirty="0" smtClean="0"/>
              <a:t> queries we went over in the first section- query this data. Show me: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Which records had .</a:t>
            </a:r>
            <a:r>
              <a:rPr lang="en-US" dirty="0" err="1" smtClean="0"/>
              <a:t>css</a:t>
            </a:r>
            <a:r>
              <a:rPr lang="en-US" dirty="0" smtClean="0"/>
              <a:t> in them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Which referrers had “</a:t>
            </a:r>
            <a:r>
              <a:rPr lang="en-US" dirty="0" err="1" smtClean="0"/>
              <a:t>semicomplete</a:t>
            </a:r>
            <a:r>
              <a:rPr lang="en-US" dirty="0" smtClean="0"/>
              <a:t>” in them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into GEOIP and look up, by country- only Belgium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Which </a:t>
            </a:r>
            <a:r>
              <a:rPr lang="en-US" dirty="0" err="1" smtClean="0"/>
              <a:t>timezones</a:t>
            </a:r>
            <a:r>
              <a:rPr lang="en-US" dirty="0" smtClean="0"/>
              <a:t> were in Europe?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Filter to ONLY response=404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 algn="ctr">
              <a:spcBef>
                <a:spcPts val="0"/>
              </a:spcBef>
              <a:buNone/>
            </a:pPr>
            <a:r>
              <a:rPr lang="en-US" dirty="0" smtClean="0"/>
              <a:t>Let’s take 30 minutes on this one….</a:t>
            </a:r>
            <a:br>
              <a:rPr lang="en-US" dirty="0" smtClean="0"/>
            </a:br>
            <a:r>
              <a:rPr lang="en-US" sz="4000" dirty="0" smtClean="0">
                <a:solidFill>
                  <a:srgbClr val="008000"/>
                </a:solidFill>
              </a:rPr>
              <a:t>GO!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80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dirty="0" smtClean="0"/>
              <a:t>So now let’s talk about recognizing patterns (specifically the “</a:t>
            </a:r>
            <a:r>
              <a:rPr lang="en-US" dirty="0" err="1" smtClean="0"/>
              <a:t>grok</a:t>
            </a:r>
            <a:r>
              <a:rPr lang="en-US" dirty="0" smtClean="0"/>
              <a:t>” plugin for </a:t>
            </a:r>
            <a:r>
              <a:rPr lang="en-US" dirty="0" err="1" smtClean="0"/>
              <a:t>logstash</a:t>
            </a:r>
            <a:r>
              <a:rPr lang="en-US" dirty="0" smtClean="0"/>
              <a:t>).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800" dirty="0" smtClean="0"/>
              <a:t>GROK is a </a:t>
            </a:r>
            <a:r>
              <a:rPr lang="en-US" sz="2800" dirty="0" err="1" smtClean="0"/>
              <a:t>logstash</a:t>
            </a:r>
            <a:r>
              <a:rPr lang="en-US" sz="2800" dirty="0" smtClean="0"/>
              <a:t> plugin that combines text patterns into something that matches your logs.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The syntax is %{SYNTAX:SEMANTIC}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In this example: SYNTAX is the name of the pattern that will match your text- so 3.44 is matched by a NUMBER pattern and 55.2.222.2 will be matched by an IP pattern.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The SEMANTIC is the identifier that you give to a piece of text being matched- so 3.44 is the duration of an event (you can call it “duration”) and 55.2.222.2 could be the “CLIENT”)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So our </a:t>
            </a:r>
            <a:r>
              <a:rPr lang="en-US" dirty="0" err="1" smtClean="0"/>
              <a:t>grok</a:t>
            </a:r>
            <a:r>
              <a:rPr lang="en-US" dirty="0" smtClean="0"/>
              <a:t> filter </a:t>
            </a:r>
            <a:r>
              <a:rPr lang="en-US" dirty="0"/>
              <a:t>would say %{</a:t>
            </a:r>
            <a:r>
              <a:rPr lang="en-US" dirty="0" err="1"/>
              <a:t>NUMBER:duration</a:t>
            </a:r>
            <a:r>
              <a:rPr lang="en-US" dirty="0"/>
              <a:t>} %{</a:t>
            </a:r>
            <a:r>
              <a:rPr lang="en-US" dirty="0" err="1"/>
              <a:t>IP:client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67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1800" dirty="0" smtClean="0"/>
              <a:t>Example: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So- quick example log entry (</a:t>
            </a:r>
            <a:r>
              <a:rPr lang="en-US" sz="1800" dirty="0"/>
              <a:t>SUPER simple):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55.3.244.1 GET /</a:t>
            </a:r>
            <a:r>
              <a:rPr lang="en-US" sz="1800" dirty="0" err="1">
                <a:solidFill>
                  <a:srgbClr val="0000FF"/>
                </a:solidFill>
              </a:rPr>
              <a:t>index.html</a:t>
            </a:r>
            <a:r>
              <a:rPr lang="en-US" sz="1800" dirty="0">
                <a:solidFill>
                  <a:srgbClr val="0000FF"/>
                </a:solidFill>
              </a:rPr>
              <a:t> 15824 </a:t>
            </a:r>
            <a:r>
              <a:rPr lang="en-US" sz="1800" dirty="0" smtClean="0">
                <a:solidFill>
                  <a:srgbClr val="0000FF"/>
                </a:solidFill>
              </a:rPr>
              <a:t>0.043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So the pattern would be:</a:t>
            </a:r>
          </a:p>
          <a:p>
            <a:pPr lvl="3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%{</a:t>
            </a:r>
            <a:r>
              <a:rPr lang="en-US" dirty="0" err="1" smtClean="0">
                <a:solidFill>
                  <a:srgbClr val="0000FF"/>
                </a:solidFill>
              </a:rPr>
              <a:t>IP:Client</a:t>
            </a:r>
            <a:r>
              <a:rPr lang="en-US" dirty="0" smtClean="0">
                <a:solidFill>
                  <a:srgbClr val="0000FF"/>
                </a:solidFill>
              </a:rPr>
              <a:t>} %{</a:t>
            </a:r>
            <a:r>
              <a:rPr lang="en-US" dirty="0" err="1" smtClean="0">
                <a:solidFill>
                  <a:srgbClr val="0000FF"/>
                </a:solidFill>
              </a:rPr>
              <a:t>WORD:method</a:t>
            </a:r>
            <a:r>
              <a:rPr lang="en-US" dirty="0" smtClean="0">
                <a:solidFill>
                  <a:srgbClr val="0000FF"/>
                </a:solidFill>
              </a:rPr>
              <a:t>} %{</a:t>
            </a:r>
            <a:r>
              <a:rPr lang="en-US" dirty="0" err="1" smtClean="0">
                <a:solidFill>
                  <a:srgbClr val="0000FF"/>
                </a:solidFill>
              </a:rPr>
              <a:t>URIPATHPARAM:request</a:t>
            </a:r>
            <a:r>
              <a:rPr lang="en-US" dirty="0" smtClean="0">
                <a:solidFill>
                  <a:srgbClr val="0000FF"/>
                </a:solidFill>
              </a:rPr>
              <a:t>} %{NUMBER: bytes} %{</a:t>
            </a:r>
            <a:r>
              <a:rPr lang="en-US" dirty="0" err="1" smtClean="0">
                <a:solidFill>
                  <a:srgbClr val="0000FF"/>
                </a:solidFill>
              </a:rPr>
              <a:t>NUMBER:duration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And so going back to our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 we can match like this:</a:t>
            </a:r>
          </a:p>
          <a:p>
            <a:pPr lvl="2">
              <a:spcBef>
                <a:spcPts val="0"/>
              </a:spcBef>
            </a:pPr>
            <a:endParaRPr lang="en-US" sz="1400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input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file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  path =&gt; "/</a:t>
            </a:r>
            <a:r>
              <a:rPr lang="en-US" sz="1400" dirty="0" err="1"/>
              <a:t>var</a:t>
            </a:r>
            <a:r>
              <a:rPr lang="en-US" sz="1400" dirty="0"/>
              <a:t>/log/</a:t>
            </a:r>
            <a:r>
              <a:rPr lang="en-US" sz="1400" dirty="0" err="1"/>
              <a:t>http.log</a:t>
            </a:r>
            <a:r>
              <a:rPr lang="en-US" sz="1400" dirty="0"/>
              <a:t>"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filter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grok</a:t>
            </a:r>
            <a:r>
              <a:rPr lang="en-US" sz="1400" dirty="0"/>
              <a:t>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  match =&gt; { "message" =&gt; "%{</a:t>
            </a:r>
            <a:r>
              <a:rPr lang="en-US" sz="1400" dirty="0" err="1"/>
              <a:t>IP:client</a:t>
            </a:r>
            <a:r>
              <a:rPr lang="en-US" sz="1400" dirty="0"/>
              <a:t>} %{</a:t>
            </a:r>
            <a:r>
              <a:rPr lang="en-US" sz="1400" dirty="0" err="1"/>
              <a:t>WORD:method</a:t>
            </a:r>
            <a:r>
              <a:rPr lang="en-US" sz="1400" dirty="0"/>
              <a:t>} %{</a:t>
            </a:r>
            <a:r>
              <a:rPr lang="en-US" sz="1400" dirty="0" err="1"/>
              <a:t>URIPATHPARAM:request</a:t>
            </a:r>
            <a:r>
              <a:rPr lang="en-US" sz="1400" dirty="0"/>
              <a:t>} %{</a:t>
            </a:r>
            <a:r>
              <a:rPr lang="en-US" sz="1400" dirty="0" err="1"/>
              <a:t>NUMBER:bytes</a:t>
            </a:r>
            <a:r>
              <a:rPr lang="en-US" sz="1400" dirty="0"/>
              <a:t>} %{</a:t>
            </a:r>
            <a:r>
              <a:rPr lang="en-US" sz="1400" dirty="0" err="1"/>
              <a:t>NUMBER:duration</a:t>
            </a:r>
            <a:r>
              <a:rPr lang="en-US" sz="1400" dirty="0"/>
              <a:t>}" }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1400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sz="1400" b="1" dirty="0" smtClean="0"/>
              <a:t>Think of it like defining data types in a CREATE TABLE query in SQL…</a:t>
            </a:r>
          </a:p>
        </p:txBody>
      </p:sp>
    </p:spTree>
    <p:extLst>
      <p:ext uri="{BB962C8B-B14F-4D97-AF65-F5344CB8AC3E}">
        <p14:creationId xmlns:p14="http://schemas.microsoft.com/office/powerpoint/2010/main" val="14354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</a:t>
            </a:r>
            <a:r>
              <a:rPr lang="en-US" dirty="0" err="1"/>
              <a:t>MongoDB</a:t>
            </a:r>
            <a:r>
              <a:rPr lang="en-US" dirty="0"/>
              <a:t>, ELK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When we do that </a:t>
            </a:r>
            <a:r>
              <a:rPr lang="en-US" sz="2000" dirty="0" err="1" smtClean="0"/>
              <a:t>siomple</a:t>
            </a:r>
            <a:r>
              <a:rPr lang="en-US" sz="2000" dirty="0" smtClean="0"/>
              <a:t> matching we can get a much nicer human-readable output that basically says: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client</a:t>
            </a:r>
            <a:r>
              <a:rPr lang="en-US" sz="2000" dirty="0"/>
              <a:t>: 55.3.244.1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method: GET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request: /</a:t>
            </a:r>
            <a:r>
              <a:rPr lang="en-US" sz="2000" dirty="0" err="1"/>
              <a:t>index.html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bytes: 15824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duration: </a:t>
            </a:r>
            <a:r>
              <a:rPr lang="en-US" sz="2000" dirty="0" smtClean="0"/>
              <a:t>0.043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This will help us IMMENSELY when we get to our visualization layer!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Another thing of note- </a:t>
            </a:r>
            <a:r>
              <a:rPr lang="en-US" sz="2000" dirty="0" err="1" smtClean="0"/>
              <a:t>grok</a:t>
            </a:r>
            <a:r>
              <a:rPr lang="en-US" sz="2000" dirty="0" smtClean="0"/>
              <a:t> also does some regex to help you parse log entries effectively. The pattern for </a:t>
            </a:r>
            <a:r>
              <a:rPr lang="en-US" sz="2000" dirty="0"/>
              <a:t>this is here: </a:t>
            </a:r>
            <a:br>
              <a:rPr lang="en-US" sz="2000" dirty="0"/>
            </a:br>
            <a:r>
              <a:rPr lang="en-US" sz="2000" dirty="0"/>
              <a:t>(?&lt;</a:t>
            </a:r>
            <a:r>
              <a:rPr lang="en-US" sz="2000" dirty="0" err="1"/>
              <a:t>field_name</a:t>
            </a:r>
            <a:r>
              <a:rPr lang="en-US" sz="2000" dirty="0"/>
              <a:t>&gt;the pattern here)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9924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So now let’s address NGINX: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How would we parse this log entry from NGINX (error log)?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2015/11/10 06:49:59 [warn] 10#0: *557119 an upstream response is buffered to a temporary file /</a:t>
            </a:r>
            <a:r>
              <a:rPr lang="en-US" sz="2000" dirty="0" err="1" smtClean="0"/>
              <a:t>var</a:t>
            </a:r>
            <a:r>
              <a:rPr lang="en-US" sz="2000" dirty="0" smtClean="0"/>
              <a:t>/lib/</a:t>
            </a:r>
            <a:r>
              <a:rPr lang="en-US" sz="2000" dirty="0" err="1" smtClean="0"/>
              <a:t>nginx</a:t>
            </a:r>
            <a:r>
              <a:rPr lang="en-US" sz="2000" dirty="0" smtClean="0"/>
              <a:t>/proxy/4/80/0000003804 while reading upstream, client: 66.249.88.173, server: 0.0.0.0, request: "GET /</a:t>
            </a:r>
            <a:r>
              <a:rPr lang="en-US" sz="2000" dirty="0" err="1" smtClean="0"/>
              <a:t>kibana</a:t>
            </a:r>
            <a:r>
              <a:rPr lang="en-US" sz="2000" dirty="0" smtClean="0"/>
              <a:t>/index.</a:t>
            </a:r>
            <a:r>
              <a:rPr lang="en-US" sz="2000" dirty="0" err="1" smtClean="0"/>
              <a:t>js</a:t>
            </a:r>
            <a:r>
              <a:rPr lang="en-US" sz="2000" dirty="0" smtClean="0"/>
              <a:t>?_b=1273 HTTP/1.1", upstream: "http://172.17.0.30:9000/</a:t>
            </a:r>
            <a:r>
              <a:rPr lang="en-US" sz="2000" dirty="0" err="1" smtClean="0"/>
              <a:t>kibana</a:t>
            </a:r>
            <a:r>
              <a:rPr lang="en-US" sz="2000" dirty="0" smtClean="0"/>
              <a:t>/index.</a:t>
            </a:r>
            <a:r>
              <a:rPr lang="en-US" sz="2000" dirty="0" err="1" smtClean="0"/>
              <a:t>js</a:t>
            </a:r>
            <a:r>
              <a:rPr lang="en-US" sz="2000" dirty="0" smtClean="0"/>
              <a:t>?_b=1273", host: "</a:t>
            </a:r>
            <a:r>
              <a:rPr lang="en-US" sz="2000" dirty="0" err="1" smtClean="0"/>
              <a:t>app.logz.io</a:t>
            </a:r>
            <a:r>
              <a:rPr lang="en-US" sz="2000" dirty="0" smtClean="0"/>
              <a:t>", referrer: "https://</a:t>
            </a:r>
            <a:r>
              <a:rPr lang="en-US" sz="2000" dirty="0" err="1" smtClean="0"/>
              <a:t>app.logz.io</a:t>
            </a:r>
            <a:r>
              <a:rPr lang="en-US" sz="2000" dirty="0" smtClean="0"/>
              <a:t>/</a:t>
            </a:r>
            <a:r>
              <a:rPr lang="en-US" sz="2000" dirty="0" err="1" smtClean="0"/>
              <a:t>kibana</a:t>
            </a:r>
            <a:r>
              <a:rPr lang="en-US" sz="2000" dirty="0" smtClean="0"/>
              <a:t>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"\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So let’s break this down bit by bit:</a:t>
            </a:r>
          </a:p>
        </p:txBody>
      </p:sp>
    </p:spTree>
    <p:extLst>
      <p:ext uri="{BB962C8B-B14F-4D97-AF65-F5344CB8AC3E}">
        <p14:creationId xmlns:p14="http://schemas.microsoft.com/office/powerpoint/2010/main" val="3060883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First part of the entry: (Timestamp and log level):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2015/11/10 06:49:59 [warn] </a:t>
            </a:r>
            <a:endParaRPr lang="en-US" sz="2000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So let’s match this in </a:t>
            </a:r>
            <a:r>
              <a:rPr lang="en-US" sz="2000" b="1" dirty="0" err="1" smtClean="0"/>
              <a:t>grok</a:t>
            </a:r>
            <a:r>
              <a:rPr lang="en-US" sz="2000" b="1" dirty="0" smtClean="0"/>
              <a:t> (please put this in your </a:t>
            </a:r>
            <a:r>
              <a:rPr lang="en-US" sz="2000" b="1" dirty="0" err="1" smtClean="0"/>
              <a:t>config</a:t>
            </a:r>
            <a:r>
              <a:rPr lang="en-US" sz="2000" b="1" dirty="0" smtClean="0"/>
              <a:t> file by working along with me on each of these):</a:t>
            </a:r>
            <a:br>
              <a:rPr lang="en-US" sz="2000" b="1" dirty="0" smtClean="0"/>
            </a:b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grok</a:t>
            </a:r>
            <a:r>
              <a:rPr lang="en-US" sz="2000" dirty="0" smtClean="0">
                <a:solidFill>
                  <a:srgbClr val="FF0000"/>
                </a:solidFill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match =&gt; “(?&lt;timestamp&gt;%{YEAR}[./-]%{MONTHNUM}[./-]%{MONTHDAY}[- ]%{TIME})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So we want </a:t>
            </a:r>
            <a:r>
              <a:rPr lang="en-US" sz="1600" b="1" dirty="0" err="1" smtClean="0">
                <a:solidFill>
                  <a:srgbClr val="0000FF"/>
                </a:solidFill>
              </a:rPr>
              <a:t>elasticearch</a:t>
            </a:r>
            <a:r>
              <a:rPr lang="en-US" sz="1600" b="1" dirty="0" smtClean="0">
                <a:solidFill>
                  <a:srgbClr val="0000FF"/>
                </a:solidFill>
              </a:rPr>
              <a:t> to read: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8000"/>
                </a:solidFill>
              </a:rPr>
              <a:t>timestamp: 2015/11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smtClean="0">
                <a:solidFill>
                  <a:srgbClr val="008000"/>
                </a:solidFill>
              </a:rPr>
              <a:t>10 06:49:59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from this.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03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SECOND part of the entry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\[%{</a:t>
            </a:r>
            <a:r>
              <a:rPr lang="en-US" sz="2000" dirty="0" err="1">
                <a:solidFill>
                  <a:srgbClr val="FF0000"/>
                </a:solidFill>
              </a:rPr>
              <a:t>LOGLEVEL:severity</a:t>
            </a:r>
            <a:r>
              <a:rPr lang="en-US" sz="2000" dirty="0">
                <a:solidFill>
                  <a:srgbClr val="FF0000"/>
                </a:solidFill>
              </a:rPr>
              <a:t>}\]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#This is to say “Okay- under the “severity” keyword will be the LOGLEVEL= </a:t>
            </a:r>
            <a:r>
              <a:rPr lang="en-US" sz="2000" b="1" dirty="0" smtClean="0">
                <a:solidFill>
                  <a:srgbClr val="0000FF"/>
                </a:solidFill>
              </a:rPr>
              <a:t>“warn</a:t>
            </a:r>
            <a:r>
              <a:rPr lang="en-US" sz="2000" b="1" dirty="0">
                <a:solidFill>
                  <a:srgbClr val="0000FF"/>
                </a:solidFill>
              </a:rPr>
              <a:t>” in this </a:t>
            </a:r>
            <a:r>
              <a:rPr lang="en-US" sz="2000" b="1" dirty="0" smtClean="0">
                <a:solidFill>
                  <a:srgbClr val="0000FF"/>
                </a:solidFill>
              </a:rPr>
              <a:t>case, so: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severity: warn</a:t>
            </a:r>
            <a:endParaRPr lang="en-US" sz="2000" b="1" dirty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3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THIRD part of the entry: (</a:t>
            </a:r>
            <a:r>
              <a:rPr lang="en-US" sz="2000" b="1" dirty="0" err="1" smtClean="0"/>
              <a:t>pid</a:t>
            </a:r>
            <a:r>
              <a:rPr lang="en-US" sz="2000" b="1" dirty="0" smtClean="0"/>
              <a:t>):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10#0</a:t>
            </a:r>
            <a:r>
              <a:rPr lang="en-US" sz="2000" dirty="0" smtClean="0"/>
              <a:t>:</a:t>
            </a:r>
            <a:endParaRPr lang="en-US" sz="20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So to continue with our same patterns we would say: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%{</a:t>
            </a:r>
            <a:r>
              <a:rPr lang="en-US" sz="2000" dirty="0" err="1" smtClean="0">
                <a:solidFill>
                  <a:srgbClr val="FF0000"/>
                </a:solidFill>
              </a:rPr>
              <a:t>POSINT:pid</a:t>
            </a:r>
            <a:r>
              <a:rPr lang="en-US" sz="2000" dirty="0" smtClean="0">
                <a:solidFill>
                  <a:srgbClr val="FF0000"/>
                </a:solidFill>
              </a:rPr>
              <a:t>}#%{NUMBER}: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#So now we will know if there was an associated process ID!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So this should end up as: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8000"/>
                </a:solidFill>
              </a:rPr>
              <a:t>pid</a:t>
            </a:r>
            <a:r>
              <a:rPr lang="en-US" sz="2000" b="1" dirty="0" smtClean="0">
                <a:solidFill>
                  <a:srgbClr val="008000"/>
                </a:solidFill>
              </a:rPr>
              <a:t>: 0 </a:t>
            </a:r>
            <a:endParaRPr lang="en-US" sz="2000" b="1" dirty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in our logs</a:t>
            </a:r>
            <a:endParaRPr lang="en-US" sz="2000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8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FOURTH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*557119 an upstream response is buffered to a temporary file /</a:t>
            </a:r>
            <a:r>
              <a:rPr lang="en-US" sz="2000" dirty="0" err="1"/>
              <a:t>var</a:t>
            </a:r>
            <a:r>
              <a:rPr lang="en-US" sz="2000" dirty="0"/>
              <a:t>/lib/</a:t>
            </a:r>
            <a:r>
              <a:rPr lang="en-US" sz="2000" dirty="0" err="1"/>
              <a:t>nginx</a:t>
            </a:r>
            <a:r>
              <a:rPr lang="en-US" sz="2000" dirty="0"/>
              <a:t>/proxy/4/80/0000003804 while reading upstream, </a:t>
            </a:r>
            <a:endParaRPr lang="en-US" sz="2000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Now we want to use our “catchall” to grab the entire message. That “catchall” is “GREEDYDATA”- text management: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rgbClr val="FF0000"/>
                </a:solidFill>
              </a:rPr>
              <a:t>{</a:t>
            </a:r>
            <a:r>
              <a:rPr lang="en-US" sz="2000" dirty="0" err="1">
                <a:solidFill>
                  <a:srgbClr val="FF0000"/>
                </a:solidFill>
              </a:rPr>
              <a:t>GREEDYDATA:errormessage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#So now we’re saying, basically, “Catch all this as a message”</a:t>
            </a: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So it should end up as: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</a:rPr>
              <a:t>errormessage</a:t>
            </a:r>
            <a:r>
              <a:rPr lang="en-US" sz="2000" b="1" dirty="0" smtClean="0">
                <a:solidFill>
                  <a:srgbClr val="008000"/>
                </a:solidFill>
              </a:rPr>
              <a:t>: </a:t>
            </a:r>
            <a:r>
              <a:rPr lang="en-US" sz="2000" b="1" dirty="0">
                <a:solidFill>
                  <a:srgbClr val="008000"/>
                </a:solidFill>
              </a:rPr>
              <a:t>*557119 an upstream response is buffered to a temporary file /</a:t>
            </a:r>
            <a:r>
              <a:rPr lang="en-US" sz="2000" b="1" dirty="0" err="1">
                <a:solidFill>
                  <a:srgbClr val="008000"/>
                </a:solidFill>
              </a:rPr>
              <a:t>var</a:t>
            </a:r>
            <a:r>
              <a:rPr lang="en-US" sz="2000" b="1" dirty="0">
                <a:solidFill>
                  <a:srgbClr val="008000"/>
                </a:solidFill>
              </a:rPr>
              <a:t>/lib/</a:t>
            </a:r>
            <a:r>
              <a:rPr lang="en-US" sz="2000" b="1" dirty="0" err="1">
                <a:solidFill>
                  <a:srgbClr val="008000"/>
                </a:solidFill>
              </a:rPr>
              <a:t>nginx</a:t>
            </a:r>
            <a:r>
              <a:rPr lang="en-US" sz="2000" b="1" dirty="0">
                <a:solidFill>
                  <a:srgbClr val="008000"/>
                </a:solidFill>
              </a:rPr>
              <a:t>/proxy/4/80/0000003804 while reading upstream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59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SIXTH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server</a:t>
            </a:r>
            <a:r>
              <a:rPr lang="en-US" sz="2000" dirty="0"/>
              <a:t>: 0.0.0.0</a:t>
            </a: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(?:, server: %{</a:t>
            </a:r>
            <a:r>
              <a:rPr lang="en-US" sz="2000" dirty="0" err="1">
                <a:solidFill>
                  <a:srgbClr val="FF0000"/>
                </a:solidFill>
              </a:rPr>
              <a:t>IPORHOST:server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 So now we are saying “Find the pattern “, server:” and then using the built in IPORHOST data type to mark “SERVER” (instead of the bar- either is acceptable):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server: 0.0.0.0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OR- if there is a hostname- could be </a:t>
            </a:r>
            <a:br>
              <a:rPr lang="en-US" sz="1600" b="1" dirty="0" smtClean="0">
                <a:solidFill>
                  <a:srgbClr val="0000FF"/>
                </a:solidFill>
              </a:rPr>
            </a:b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8000"/>
                </a:solidFill>
              </a:rPr>
              <a:t>server: </a:t>
            </a:r>
            <a:r>
              <a:rPr lang="en-US" sz="1600" b="1" dirty="0" err="1" smtClean="0">
                <a:solidFill>
                  <a:srgbClr val="008000"/>
                </a:solidFill>
              </a:rPr>
              <a:t>www.elkisawesome.com</a:t>
            </a:r>
            <a:endParaRPr lang="en-US" sz="1600" b="1" dirty="0">
              <a:solidFill>
                <a:srgbClr val="008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48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SIXTH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request: "GET /</a:t>
            </a:r>
            <a:r>
              <a:rPr lang="en-US" sz="2000" dirty="0" err="1"/>
              <a:t>kibana</a:t>
            </a:r>
            <a:r>
              <a:rPr lang="en-US" sz="2000" dirty="0"/>
              <a:t>/index.</a:t>
            </a:r>
            <a:r>
              <a:rPr lang="en-US" sz="2000" dirty="0" err="1"/>
              <a:t>js</a:t>
            </a:r>
            <a:r>
              <a:rPr lang="en-US" sz="2000" dirty="0"/>
              <a:t>?_b=1273 HTTP/1.1"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?:, request: %{</a:t>
            </a:r>
            <a:r>
              <a:rPr lang="en-US" sz="2000" dirty="0" err="1">
                <a:solidFill>
                  <a:srgbClr val="FF0000"/>
                </a:solidFill>
              </a:rPr>
              <a:t>QS:request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 SO- “QS” is for “Quoted string” because, well….this will return…pretty much what you expect.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request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  <a:r>
              <a:rPr lang="en-US" sz="2000" dirty="0"/>
              <a:t>"GET /</a:t>
            </a:r>
            <a:r>
              <a:rPr lang="en-US" sz="2000" dirty="0" err="1"/>
              <a:t>kibana</a:t>
            </a:r>
            <a:r>
              <a:rPr lang="en-US" sz="2000" dirty="0"/>
              <a:t>/index.</a:t>
            </a:r>
            <a:r>
              <a:rPr lang="en-US" sz="2000" dirty="0" err="1"/>
              <a:t>js</a:t>
            </a:r>
            <a:r>
              <a:rPr lang="en-US" sz="2000" dirty="0"/>
              <a:t>?_b=1273 HTTP/1.1"</a:t>
            </a:r>
            <a:endParaRPr lang="en-US" sz="2000" dirty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06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SEVENTH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upstream: "http://172.17.0.30:9000/</a:t>
            </a:r>
            <a:r>
              <a:rPr lang="en-US" sz="2000" dirty="0" err="1"/>
              <a:t>kibana</a:t>
            </a:r>
            <a:r>
              <a:rPr lang="en-US" sz="2000" dirty="0"/>
              <a:t>/index.</a:t>
            </a:r>
            <a:r>
              <a:rPr lang="en-US" sz="2000" dirty="0" err="1"/>
              <a:t>js</a:t>
            </a:r>
            <a:r>
              <a:rPr lang="en-US" sz="2000" dirty="0"/>
              <a:t>?_b=1273"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?(?:, upstream: \"%{</a:t>
            </a:r>
            <a:r>
              <a:rPr lang="en-US" sz="2000" dirty="0" err="1">
                <a:solidFill>
                  <a:srgbClr val="FF0000"/>
                </a:solidFill>
              </a:rPr>
              <a:t>URI:upstream</a:t>
            </a:r>
            <a:r>
              <a:rPr lang="en-US" sz="2000" dirty="0">
                <a:solidFill>
                  <a:srgbClr val="FF0000"/>
                </a:solidFill>
              </a:rPr>
              <a:t>}\"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 So this seems pretty simple- “Identify the upstream URL and return that as the “upstream” tag. Please also note the “?” that begins this section. This is acting as a wildcard between the two sections.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upstream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  <a:r>
              <a:rPr lang="en-US" sz="2000" dirty="0"/>
              <a:t>"http://172.17.0.30:9000/</a:t>
            </a:r>
            <a:r>
              <a:rPr lang="en-US" sz="2000" dirty="0" err="1"/>
              <a:t>kibana</a:t>
            </a:r>
            <a:r>
              <a:rPr lang="en-US" sz="2000" dirty="0"/>
              <a:t>/index.</a:t>
            </a:r>
            <a:r>
              <a:rPr lang="en-US" sz="2000" dirty="0" err="1"/>
              <a:t>js</a:t>
            </a:r>
            <a:r>
              <a:rPr lang="en-US" sz="2000" dirty="0"/>
              <a:t>?_b=1273"</a:t>
            </a:r>
            <a:endParaRPr lang="en-US" sz="2000" dirty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07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EIGHTH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host: "</a:t>
            </a:r>
            <a:r>
              <a:rPr lang="en-US" sz="2000" dirty="0" err="1"/>
              <a:t>app.logz.io</a:t>
            </a:r>
            <a:r>
              <a:rPr lang="en-US" sz="2000" dirty="0"/>
              <a:t>"</a:t>
            </a:r>
            <a:r>
              <a:rPr lang="en-US" sz="2000" dirty="0" smtClean="0"/>
              <a:t>,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(?:, host: %{</a:t>
            </a:r>
            <a:r>
              <a:rPr lang="en-US" sz="2000" dirty="0" err="1">
                <a:solidFill>
                  <a:srgbClr val="FF0000"/>
                </a:solidFill>
              </a:rPr>
              <a:t>QS:host</a:t>
            </a:r>
            <a:r>
              <a:rPr lang="en-US" sz="2000" dirty="0">
                <a:solidFill>
                  <a:srgbClr val="FF0000"/>
                </a:solidFill>
              </a:rPr>
              <a:t>})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 Patterns becoming familiar yet? Quoted string…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host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  <a:r>
              <a:rPr lang="en-US" sz="2000" dirty="0"/>
              <a:t>"</a:t>
            </a:r>
            <a:r>
              <a:rPr lang="en-US" sz="2000" dirty="0" err="1"/>
              <a:t>app.logz.io</a:t>
            </a:r>
            <a:r>
              <a:rPr lang="en-US" sz="2000" dirty="0"/>
              <a:t>",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ELK 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 smtClean="0"/>
              <a:t>We will start out with a (BRIEF! I PROMISE!) discussion with no coding involved that will cover some of the theory of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Logstash</a:t>
            </a:r>
            <a:r>
              <a:rPr lang="en-US" dirty="0" smtClean="0"/>
              <a:t>, and </a:t>
            </a:r>
            <a:r>
              <a:rPr lang="en-US" dirty="0" err="1" smtClean="0"/>
              <a:t>Kibana</a:t>
            </a:r>
            <a:r>
              <a:rPr lang="en-US" dirty="0" smtClean="0"/>
              <a:t>. This should take ~ 1 hour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NO Coding yet)</a:t>
            </a:r>
            <a:endParaRPr lang="en-US" sz="23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Following this we will begin with 2 hours on </a:t>
            </a:r>
            <a:r>
              <a:rPr lang="en-US" dirty="0" err="1" smtClean="0">
                <a:solidFill>
                  <a:srgbClr val="000000"/>
                </a:solidFill>
              </a:rPr>
              <a:t>ElasticSearch</a:t>
            </a:r>
            <a:r>
              <a:rPr lang="en-US" dirty="0" smtClean="0">
                <a:solidFill>
                  <a:srgbClr val="000000"/>
                </a:solidFill>
              </a:rPr>
              <a:t>. We will create an app that stores film names and subjects and CREATE, UPDATE, DELETE, and MATCH records (films because…Fandango!) </a:t>
            </a:r>
            <a:r>
              <a:rPr lang="en-US" b="1" dirty="0" smtClean="0">
                <a:solidFill>
                  <a:srgbClr val="008000"/>
                </a:solidFill>
              </a:rPr>
              <a:t>SOME Coding!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NINTH part of the entry: 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referrer: "https://</a:t>
            </a:r>
            <a:r>
              <a:rPr lang="en-US" sz="2000" dirty="0" err="1"/>
              <a:t>app.logz.io</a:t>
            </a:r>
            <a:r>
              <a:rPr lang="en-US" sz="2000" dirty="0"/>
              <a:t>/</a:t>
            </a:r>
            <a:r>
              <a:rPr lang="en-US" sz="2000" dirty="0" err="1"/>
              <a:t>kibana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r>
              <a:rPr lang="en-US" sz="2000" dirty="0"/>
              <a:t>"</a:t>
            </a:r>
            <a:r>
              <a:rPr lang="en-US" sz="2000" dirty="0" smtClean="0"/>
              <a:t>\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(?:, referrer: \"%{</a:t>
            </a:r>
            <a:r>
              <a:rPr lang="en-US" sz="2000" dirty="0" err="1">
                <a:solidFill>
                  <a:srgbClr val="FF0000"/>
                </a:solidFill>
              </a:rPr>
              <a:t>URI:referrer</a:t>
            </a:r>
            <a:r>
              <a:rPr lang="en-US" sz="2000" dirty="0">
                <a:solidFill>
                  <a:srgbClr val="FF0000"/>
                </a:solidFill>
              </a:rPr>
              <a:t>}\")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# By this point we can see the patterns emerging. The only difference here is that we have the “\” to denote the break at the end.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</a:rPr>
              <a:t>referrer: </a:t>
            </a:r>
            <a:r>
              <a:rPr lang="en-US" sz="2000" dirty="0"/>
              <a:t>"https://</a:t>
            </a:r>
            <a:r>
              <a:rPr lang="en-US" sz="2000" dirty="0" err="1"/>
              <a:t>app.logz.io</a:t>
            </a:r>
            <a:r>
              <a:rPr lang="en-US" sz="2000" dirty="0"/>
              <a:t>/</a:t>
            </a:r>
            <a:r>
              <a:rPr lang="en-US" sz="2000" dirty="0" err="1"/>
              <a:t>kibana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r>
              <a:rPr lang="en-US" sz="2000" dirty="0"/>
              <a:t>"\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95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Now let’s get into the higher lever functions putting this all together.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 smtClean="0"/>
              <a:t>So currently your pattern looks like this in your </a:t>
            </a:r>
            <a:r>
              <a:rPr lang="en-US" sz="2000" b="1" dirty="0" err="1" smtClean="0"/>
              <a:t>config</a:t>
            </a:r>
            <a:r>
              <a:rPr lang="en-US" sz="2000" b="1" dirty="0" smtClean="0"/>
              <a:t> file: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1800" dirty="0" smtClean="0"/>
              <a:t>filter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grok</a:t>
            </a:r>
            <a:r>
              <a:rPr lang="en-US" sz="1800" dirty="0" smtClean="0"/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800" dirty="0"/>
              <a:t>		match=&gt; "(?&lt;timestamp&gt;%{YEAR}[./-]%{MONTHNUM}[./-]%{MONTHDAY}[- ]%{TIME}) \[%{</a:t>
            </a:r>
            <a:r>
              <a:rPr lang="en-US" sz="1800" dirty="0" err="1"/>
              <a:t>LOGLEVEL:severity</a:t>
            </a:r>
            <a:r>
              <a:rPr lang="en-US" sz="1800" dirty="0"/>
              <a:t>}\] %{</a:t>
            </a:r>
            <a:r>
              <a:rPr lang="en-US" sz="1800" dirty="0" err="1"/>
              <a:t>POSINT:pid</a:t>
            </a:r>
            <a:r>
              <a:rPr lang="en-US" sz="1800" dirty="0"/>
              <a:t>}#%{NUMBER}: %{</a:t>
            </a:r>
            <a:r>
              <a:rPr lang="en-US" sz="1800" dirty="0" err="1"/>
              <a:t>GREEDYDATA:errormessage</a:t>
            </a:r>
            <a:r>
              <a:rPr lang="en-US" sz="1800" dirty="0"/>
              <a:t>}(?:, client: (?&lt;client&gt;%{IP}|%{HOSTNAME}))(?:, server: %{</a:t>
            </a:r>
            <a:r>
              <a:rPr lang="en-US" sz="1800" dirty="0" err="1"/>
              <a:t>IPORHOST:server</a:t>
            </a:r>
            <a:r>
              <a:rPr lang="en-US" sz="1800" dirty="0"/>
              <a:t>})(?:, request: %{</a:t>
            </a:r>
            <a:r>
              <a:rPr lang="en-US" sz="1800" dirty="0" err="1"/>
              <a:t>QS:request</a:t>
            </a:r>
            <a:r>
              <a:rPr lang="en-US" sz="1800" dirty="0"/>
              <a:t>})?(?:, upstream: \"%{</a:t>
            </a:r>
            <a:r>
              <a:rPr lang="en-US" sz="1800" dirty="0" err="1"/>
              <a:t>URI:upstream</a:t>
            </a:r>
            <a:r>
              <a:rPr lang="en-US" sz="1800" dirty="0"/>
              <a:t>}\")?(?:, host: %{</a:t>
            </a:r>
            <a:r>
              <a:rPr lang="en-US" sz="1800" dirty="0" err="1"/>
              <a:t>QS:host</a:t>
            </a:r>
            <a:r>
              <a:rPr lang="en-US" sz="1800" dirty="0"/>
              <a:t>})?(?:, referrer: \"%{</a:t>
            </a:r>
            <a:r>
              <a:rPr lang="en-US" sz="1800" dirty="0" err="1"/>
              <a:t>URI:referrer</a:t>
            </a:r>
            <a:r>
              <a:rPr lang="en-US" sz="1800" dirty="0"/>
              <a:t>}\")"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	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dirty="0" smtClean="0"/>
              <a:t>and this should result in…</a:t>
            </a:r>
            <a:endParaRPr lang="en-US" sz="2000" dirty="0"/>
          </a:p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61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Will be parsed as THIS: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“timestamp”: “2015</a:t>
            </a:r>
            <a:r>
              <a:rPr lang="en-US" sz="1600" dirty="0">
                <a:solidFill>
                  <a:schemeClr val="tx1"/>
                </a:solidFill>
              </a:rPr>
              <a:t>-11-10 06:49:</a:t>
            </a:r>
            <a:r>
              <a:rPr lang="en-US" sz="1600" dirty="0" smtClean="0">
                <a:solidFill>
                  <a:schemeClr val="tx1"/>
                </a:solidFill>
              </a:rPr>
              <a:t>59”,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“severity”: “warn”,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</a:t>
            </a:r>
            <a:r>
              <a:rPr lang="en-US" sz="1600" dirty="0" err="1" smtClean="0">
                <a:solidFill>
                  <a:schemeClr val="tx1"/>
                </a:solidFill>
              </a:rPr>
              <a:t>pid</a:t>
            </a:r>
            <a:r>
              <a:rPr lang="en-US" sz="1600" dirty="0" smtClean="0">
                <a:solidFill>
                  <a:schemeClr val="tx1"/>
                </a:solidFill>
              </a:rPr>
              <a:t>”: “0”, 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</a:t>
            </a:r>
            <a:r>
              <a:rPr lang="en-US" sz="1600" dirty="0" err="1" smtClean="0">
                <a:solidFill>
                  <a:schemeClr val="tx1"/>
                </a:solidFill>
              </a:rPr>
              <a:t>errormessage</a:t>
            </a:r>
            <a:r>
              <a:rPr lang="en-US" sz="1600" dirty="0" smtClean="0">
                <a:solidFill>
                  <a:schemeClr val="tx1"/>
                </a:solidFill>
              </a:rPr>
              <a:t>”: “*</a:t>
            </a:r>
            <a:r>
              <a:rPr lang="en-US" sz="1600" dirty="0">
                <a:solidFill>
                  <a:schemeClr val="tx1"/>
                </a:solidFill>
              </a:rPr>
              <a:t>557119 an upstream response is buffered to a temporary file /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/lib</a:t>
            </a:r>
            <a:r>
              <a:rPr lang="en-US" sz="1600" dirty="0" smtClean="0">
                <a:solidFill>
                  <a:schemeClr val="tx1"/>
                </a:solidFill>
              </a:rPr>
              <a:t>/		           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>
                <a:solidFill>
                  <a:schemeClr val="tx1"/>
                </a:solidFill>
              </a:rPr>
              <a:t>/proxy/4/80/0000003804 while reading </a:t>
            </a:r>
            <a:r>
              <a:rPr lang="en-US" sz="1600" dirty="0" smtClean="0">
                <a:solidFill>
                  <a:schemeClr val="tx1"/>
                </a:solidFill>
              </a:rPr>
              <a:t>upstream”,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“server”: “0.0.0.0”,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“request”: </a:t>
            </a:r>
            <a:r>
              <a:rPr lang="en-US" sz="1600" dirty="0">
                <a:solidFill>
                  <a:schemeClr val="tx1"/>
                </a:solidFill>
              </a:rPr>
              <a:t>"GET /</a:t>
            </a:r>
            <a:r>
              <a:rPr lang="en-US" sz="1600" dirty="0" err="1">
                <a:solidFill>
                  <a:schemeClr val="tx1"/>
                </a:solidFill>
              </a:rPr>
              <a:t>kibana</a:t>
            </a:r>
            <a:r>
              <a:rPr lang="en-US" sz="1600" dirty="0">
                <a:solidFill>
                  <a:schemeClr val="tx1"/>
                </a:solidFill>
              </a:rPr>
              <a:t>/index.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?_b=1273 HTTP/</a:t>
            </a:r>
            <a:r>
              <a:rPr lang="en-US" sz="1600" dirty="0" smtClean="0">
                <a:solidFill>
                  <a:schemeClr val="tx1"/>
                </a:solidFill>
              </a:rPr>
              <a:t>1.1”,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“upstream”: "http</a:t>
            </a:r>
            <a:r>
              <a:rPr lang="en-US" sz="1600" dirty="0">
                <a:solidFill>
                  <a:schemeClr val="tx1"/>
                </a:solidFill>
              </a:rPr>
              <a:t>://172.17.0.30:9000/</a:t>
            </a:r>
            <a:r>
              <a:rPr lang="en-US" sz="1600" dirty="0" err="1">
                <a:solidFill>
                  <a:schemeClr val="tx1"/>
                </a:solidFill>
              </a:rPr>
              <a:t>kibana</a:t>
            </a:r>
            <a:r>
              <a:rPr lang="en-US" sz="1600" dirty="0">
                <a:solidFill>
                  <a:schemeClr val="tx1"/>
                </a:solidFill>
              </a:rPr>
              <a:t>/index.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?_b=</a:t>
            </a:r>
            <a:r>
              <a:rPr lang="en-US" sz="1600" dirty="0" smtClean="0">
                <a:solidFill>
                  <a:schemeClr val="tx1"/>
                </a:solidFill>
              </a:rPr>
              <a:t>1273",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“host”: "</a:t>
            </a:r>
            <a:r>
              <a:rPr lang="en-US" sz="1600" dirty="0" err="1" smtClean="0">
                <a:solidFill>
                  <a:schemeClr val="tx1"/>
                </a:solidFill>
              </a:rPr>
              <a:t>app.logz.io</a:t>
            </a:r>
            <a:r>
              <a:rPr lang="en-US" sz="1600" dirty="0" smtClean="0">
                <a:solidFill>
                  <a:schemeClr val="tx1"/>
                </a:solidFill>
              </a:rPr>
              <a:t>”,</a:t>
            </a: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“referrer”: "https</a:t>
            </a:r>
            <a:r>
              <a:rPr lang="en-US" sz="1600" dirty="0">
                <a:solidFill>
                  <a:schemeClr val="tx1"/>
                </a:solidFill>
              </a:rPr>
              <a:t>://</a:t>
            </a:r>
            <a:r>
              <a:rPr lang="en-US" sz="1600" dirty="0" err="1">
                <a:solidFill>
                  <a:schemeClr val="tx1"/>
                </a:solidFill>
              </a:rPr>
              <a:t>app.logz.io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kibana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index.html</a:t>
            </a:r>
            <a:r>
              <a:rPr lang="en-US" sz="1600" dirty="0" smtClean="0">
                <a:solidFill>
                  <a:schemeClr val="tx1"/>
                </a:solidFill>
              </a:rPr>
              <a:t>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382286"/>
            <a:ext cx="87059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1"/>
            <a:r>
              <a:rPr lang="en-US" b="1" dirty="0" smtClean="0"/>
              <a:t>So THIS:</a:t>
            </a:r>
          </a:p>
          <a:p>
            <a:pPr marL="603250" lvl="1"/>
            <a:r>
              <a:rPr lang="en-US" dirty="0" smtClean="0"/>
              <a:t>2015</a:t>
            </a:r>
            <a:r>
              <a:rPr lang="en-US" dirty="0"/>
              <a:t>/11/10 06:49:59 [warn] 10#0: *557119 an upstream response is buffered to a temporary file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nginx</a:t>
            </a:r>
            <a:r>
              <a:rPr lang="en-US" dirty="0"/>
              <a:t>/proxy/4/80/0000003804 while reading upstream, client: 66.249.88.173, server: 0.0.0.0, request: "GET /</a:t>
            </a:r>
            <a:r>
              <a:rPr lang="en-US" dirty="0" err="1"/>
              <a:t>kibana</a:t>
            </a:r>
            <a:r>
              <a:rPr lang="en-US" dirty="0"/>
              <a:t>/index.</a:t>
            </a:r>
            <a:r>
              <a:rPr lang="en-US" dirty="0" err="1"/>
              <a:t>js</a:t>
            </a:r>
            <a:r>
              <a:rPr lang="en-US" dirty="0"/>
              <a:t>?_b=1273 HTTP/1.1", upstream: "http://172.17.0.30:9000/</a:t>
            </a:r>
            <a:r>
              <a:rPr lang="en-US" dirty="0" err="1"/>
              <a:t>kibana</a:t>
            </a:r>
            <a:r>
              <a:rPr lang="en-US" dirty="0"/>
              <a:t>/index.</a:t>
            </a:r>
            <a:r>
              <a:rPr lang="en-US" dirty="0" err="1"/>
              <a:t>js</a:t>
            </a:r>
            <a:r>
              <a:rPr lang="en-US" dirty="0"/>
              <a:t>?_b=1273", host: "</a:t>
            </a:r>
            <a:r>
              <a:rPr lang="en-US" dirty="0" err="1"/>
              <a:t>app.logz.io</a:t>
            </a:r>
            <a:r>
              <a:rPr lang="en-US" dirty="0"/>
              <a:t>", referrer: "https://</a:t>
            </a:r>
            <a:r>
              <a:rPr lang="en-US" dirty="0" err="1"/>
              <a:t>app.logz.io</a:t>
            </a:r>
            <a:r>
              <a:rPr lang="en-US" dirty="0"/>
              <a:t>/</a:t>
            </a:r>
            <a:r>
              <a:rPr lang="en-US" dirty="0" err="1"/>
              <a:t>kibana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"\</a:t>
            </a:r>
          </a:p>
        </p:txBody>
      </p:sp>
    </p:spTree>
    <p:extLst>
      <p:ext uri="{BB962C8B-B14F-4D97-AF65-F5344CB8AC3E}">
        <p14:creationId xmlns:p14="http://schemas.microsoft.com/office/powerpoint/2010/main" val="3227456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But we want to KEEP the original message! So in our “</a:t>
            </a:r>
            <a:r>
              <a:rPr lang="en-US" sz="1600" dirty="0" err="1" smtClean="0">
                <a:solidFill>
                  <a:schemeClr val="tx1"/>
                </a:solidFill>
              </a:rPr>
              <a:t>grok</a:t>
            </a:r>
            <a:r>
              <a:rPr lang="en-US" sz="1600" dirty="0" smtClean="0">
                <a:solidFill>
                  <a:schemeClr val="tx1"/>
                </a:solidFill>
              </a:rPr>
              <a:t>” filter let’s add THIS:</a:t>
            </a: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filter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grok</a:t>
            </a:r>
            <a:r>
              <a:rPr lang="en-US" sz="1600" dirty="0" smtClean="0">
                <a:solidFill>
                  <a:schemeClr val="tx1"/>
                </a:solidFill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match=&gt; [</a:t>
            </a:r>
            <a:r>
              <a:rPr lang="en-US" sz="1600" b="1" dirty="0" smtClean="0">
                <a:solidFill>
                  <a:schemeClr val="tx1"/>
                </a:solidFill>
              </a:rPr>
              <a:t>“message”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/>
              <a:t>"(?&lt;timestamp&gt;%{YEAR}[./-]%{MONTHNUM}[./-]</a:t>
            </a:r>
            <a:r>
              <a:rPr lang="en-US" sz="1600" dirty="0" smtClean="0"/>
              <a:t>%			{</a:t>
            </a:r>
            <a:r>
              <a:rPr lang="en-US" sz="1600" dirty="0"/>
              <a:t>MONTHDAY}[- ]%{TIME}) \[%{</a:t>
            </a:r>
            <a:r>
              <a:rPr lang="en-US" sz="1600" dirty="0" err="1"/>
              <a:t>LOGLEVEL:severity</a:t>
            </a:r>
            <a:r>
              <a:rPr lang="en-US" sz="1600" dirty="0"/>
              <a:t>}\] </a:t>
            </a:r>
            <a:r>
              <a:rPr lang="en-US" sz="1600" dirty="0" smtClean="0"/>
              <a:t>%				{</a:t>
            </a:r>
            <a:r>
              <a:rPr lang="en-US" sz="1600" dirty="0" err="1"/>
              <a:t>POSINT:pid</a:t>
            </a:r>
            <a:r>
              <a:rPr lang="en-US" sz="1600" dirty="0"/>
              <a:t>}#%{NUMBER}: %{</a:t>
            </a:r>
            <a:r>
              <a:rPr lang="en-US" sz="1600" dirty="0" err="1"/>
              <a:t>GREEDYDATA:errormessage</a:t>
            </a:r>
            <a:r>
              <a:rPr lang="en-US" sz="1600" dirty="0"/>
              <a:t>}(?:, </a:t>
            </a:r>
            <a:r>
              <a:rPr lang="en-US" sz="1600" dirty="0" smtClean="0"/>
              <a:t>			client</a:t>
            </a:r>
            <a:r>
              <a:rPr lang="en-US" sz="1600" dirty="0"/>
              <a:t>: (?&lt;client&gt;%{IP}|%{HOSTNAME}))(?:, server: </a:t>
            </a:r>
            <a:r>
              <a:rPr lang="en-US" sz="1600" dirty="0" smtClean="0"/>
              <a:t>%				{</a:t>
            </a:r>
            <a:r>
              <a:rPr lang="en-US" sz="1600" dirty="0" err="1"/>
              <a:t>IPORHOST:server</a:t>
            </a:r>
            <a:r>
              <a:rPr lang="en-US" sz="1600" dirty="0"/>
              <a:t>})(?:, request: %{</a:t>
            </a:r>
            <a:r>
              <a:rPr lang="en-US" sz="1600" dirty="0" err="1"/>
              <a:t>QS:request</a:t>
            </a:r>
            <a:r>
              <a:rPr lang="en-US" sz="1600" dirty="0"/>
              <a:t>})?(?:, upstream: </a:t>
            </a:r>
            <a:r>
              <a:rPr lang="en-US" sz="1600" dirty="0" smtClean="0"/>
              <a:t>			\</a:t>
            </a:r>
            <a:r>
              <a:rPr lang="en-US" sz="1600" dirty="0"/>
              <a:t>"%{</a:t>
            </a:r>
            <a:r>
              <a:rPr lang="en-US" sz="1600" dirty="0" err="1"/>
              <a:t>URI:upstream</a:t>
            </a:r>
            <a:r>
              <a:rPr lang="en-US" sz="1600" dirty="0"/>
              <a:t>}\")?(?:, host: %{</a:t>
            </a:r>
            <a:r>
              <a:rPr lang="en-US" sz="1600" dirty="0" err="1"/>
              <a:t>QS:host</a:t>
            </a:r>
            <a:r>
              <a:rPr lang="en-US" sz="1600" dirty="0"/>
              <a:t>})?(?:, referrer: \"</a:t>
            </a:r>
            <a:r>
              <a:rPr lang="en-US" sz="1600" dirty="0" smtClean="0"/>
              <a:t>%			{</a:t>
            </a:r>
            <a:r>
              <a:rPr lang="en-US" sz="1600" dirty="0" err="1"/>
              <a:t>URI:referrer</a:t>
            </a:r>
            <a:r>
              <a:rPr lang="en-US" sz="1600" dirty="0"/>
              <a:t>}\"</a:t>
            </a:r>
            <a:r>
              <a:rPr lang="en-US" sz="1600" dirty="0" smtClean="0"/>
              <a:t>)”]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And that will add another section to our output with the original log entry as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“message”: “</a:t>
            </a:r>
            <a:r>
              <a:rPr lang="en-US" sz="1600" dirty="0"/>
              <a:t>2015/11/10 06:49:59 [warn] 10#0: *557119 an upstream response is buffered to a temporary file /</a:t>
            </a:r>
            <a:r>
              <a:rPr lang="en-US" sz="1600" dirty="0" err="1"/>
              <a:t>var</a:t>
            </a:r>
            <a:r>
              <a:rPr lang="en-US" sz="1600" dirty="0"/>
              <a:t>/lib/</a:t>
            </a:r>
            <a:r>
              <a:rPr lang="en-US" sz="1600" dirty="0" err="1"/>
              <a:t>nginx</a:t>
            </a:r>
            <a:r>
              <a:rPr lang="en-US" sz="1600" dirty="0"/>
              <a:t>/proxy/4/80/0000003804 while reading upstream, client: 66.249.88.173, server: 0.0.0.0, request: "GET /</a:t>
            </a:r>
            <a:r>
              <a:rPr lang="en-US" sz="1600" dirty="0" err="1"/>
              <a:t>kibana</a:t>
            </a:r>
            <a:r>
              <a:rPr lang="en-US" sz="1600" dirty="0"/>
              <a:t>/index.</a:t>
            </a:r>
            <a:r>
              <a:rPr lang="en-US" sz="1600" dirty="0" err="1"/>
              <a:t>js</a:t>
            </a:r>
            <a:r>
              <a:rPr lang="en-US" sz="1600" dirty="0"/>
              <a:t>?_b=1273 HTTP/1.1", upstream: "http://172.17.0.30:9000/</a:t>
            </a:r>
            <a:r>
              <a:rPr lang="en-US" sz="1600" dirty="0" err="1"/>
              <a:t>kibana</a:t>
            </a:r>
            <a:r>
              <a:rPr lang="en-US" sz="1600" dirty="0"/>
              <a:t>/index.</a:t>
            </a:r>
            <a:r>
              <a:rPr lang="en-US" sz="1600" dirty="0" err="1"/>
              <a:t>js</a:t>
            </a:r>
            <a:r>
              <a:rPr lang="en-US" sz="1600" dirty="0"/>
              <a:t>?_b=1273", host: "</a:t>
            </a:r>
            <a:r>
              <a:rPr lang="en-US" sz="1600" dirty="0" err="1"/>
              <a:t>app.logz.io</a:t>
            </a:r>
            <a:r>
              <a:rPr lang="en-US" sz="1600" dirty="0"/>
              <a:t>", referrer: </a:t>
            </a:r>
            <a:r>
              <a:rPr lang="en-US" sz="1600" dirty="0" smtClean="0"/>
              <a:t>"https</a:t>
            </a:r>
            <a:r>
              <a:rPr lang="en-US" sz="1600" dirty="0"/>
              <a:t>://</a:t>
            </a:r>
            <a:r>
              <a:rPr lang="en-US" sz="1600" dirty="0" err="1"/>
              <a:t>app.logz.io</a:t>
            </a:r>
            <a:r>
              <a:rPr lang="en-US" sz="1600" dirty="0"/>
              <a:t>/</a:t>
            </a:r>
            <a:r>
              <a:rPr lang="en-US" sz="1600" dirty="0" err="1"/>
              <a:t>kibana</a:t>
            </a:r>
            <a:r>
              <a:rPr lang="en-US" sz="1600" dirty="0"/>
              <a:t>/</a:t>
            </a:r>
            <a:r>
              <a:rPr lang="en-US" sz="1600" dirty="0" err="1" smtClean="0"/>
              <a:t>index.html</a:t>
            </a:r>
            <a:r>
              <a:rPr lang="en-US" sz="1600" dirty="0" smtClean="0"/>
              <a:t>"\”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7610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000" dirty="0" smtClean="0"/>
              <a:t>Let’s quickly go over two more quick plugins that can be utilized with NGINX:</a:t>
            </a:r>
          </a:p>
          <a:p>
            <a:pPr lvl="2">
              <a:spcBef>
                <a:spcPts val="0"/>
              </a:spcBef>
            </a:pPr>
            <a:r>
              <a:rPr lang="en-US" sz="2000" b="1" dirty="0" err="1" smtClean="0"/>
              <a:t>geoip</a:t>
            </a:r>
            <a:endParaRPr lang="en-US" sz="2000" b="1" dirty="0" smtClean="0"/>
          </a:p>
          <a:p>
            <a:pPr lvl="2">
              <a:spcBef>
                <a:spcPts val="0"/>
              </a:spcBef>
            </a:pPr>
            <a:r>
              <a:rPr lang="en-US" sz="2000" b="1" dirty="0" smtClean="0"/>
              <a:t>date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000" b="1" dirty="0"/>
          </a:p>
          <a:p>
            <a:pPr marL="647700" lvl="1" indent="0">
              <a:spcBef>
                <a:spcPts val="0"/>
              </a:spcBef>
              <a:buNone/>
            </a:pPr>
            <a:r>
              <a:rPr lang="en-US" sz="2200" b="1" dirty="0" smtClean="0"/>
              <a:t>DATE </a:t>
            </a:r>
            <a:r>
              <a:rPr lang="en-US" sz="2200" dirty="0" smtClean="0"/>
              <a:t>will allow pattern recognition of dates and pass them on to </a:t>
            </a:r>
            <a:r>
              <a:rPr lang="en-US" sz="2200" dirty="0" err="1" smtClean="0"/>
              <a:t>kibana</a:t>
            </a:r>
            <a:r>
              <a:rPr lang="en-US" sz="2200" dirty="0" smtClean="0"/>
              <a:t> for visualization. In our example our date filter might look like this:</a:t>
            </a:r>
          </a:p>
          <a:p>
            <a:pPr marL="647700" lvl="1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647700" lvl="1" indent="0">
              <a:spcBef>
                <a:spcPts val="0"/>
              </a:spcBef>
              <a:buNone/>
            </a:pPr>
            <a:r>
              <a:rPr lang="en-US" sz="1400" dirty="0"/>
              <a:t>date {</a:t>
            </a:r>
          </a:p>
          <a:p>
            <a:pPr marL="647700" lvl="1" indent="0">
              <a:spcBef>
                <a:spcPts val="0"/>
              </a:spcBef>
              <a:buNone/>
            </a:pPr>
            <a:r>
              <a:rPr lang="en-US" sz="1400" dirty="0" smtClean="0"/>
              <a:t>	match </a:t>
            </a:r>
            <a:r>
              <a:rPr lang="en-US" sz="1400" dirty="0"/>
              <a:t>=&gt; [ "timestamp" , "YYYY/MM/</a:t>
            </a:r>
            <a:r>
              <a:rPr lang="en-US" sz="1400" dirty="0" err="1"/>
              <a:t>dd</a:t>
            </a:r>
            <a:r>
              <a:rPr lang="en-US" sz="1400" dirty="0"/>
              <a:t> </a:t>
            </a:r>
            <a:r>
              <a:rPr lang="en-US" sz="1400" dirty="0" err="1"/>
              <a:t>HH:mm:ss</a:t>
            </a:r>
            <a:r>
              <a:rPr lang="en-US" sz="1400" dirty="0"/>
              <a:t>" </a:t>
            </a:r>
            <a:r>
              <a:rPr lang="en-US" sz="1400" dirty="0" smtClean="0"/>
              <a:t>],</a:t>
            </a:r>
            <a:endParaRPr lang="en-US" sz="1400" dirty="0"/>
          </a:p>
          <a:p>
            <a:pPr marL="647700" lvl="1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timezone</a:t>
            </a:r>
            <a:r>
              <a:rPr lang="en-US" sz="1400" dirty="0"/>
              <a:t>=&gt;  “America/</a:t>
            </a:r>
            <a:r>
              <a:rPr lang="en-US" sz="1400" dirty="0" smtClean="0"/>
              <a:t>Denver”</a:t>
            </a:r>
          </a:p>
          <a:p>
            <a:pPr marL="647700" lvl="1" indent="0"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  <a:br>
              <a:rPr lang="en-US" sz="1400" dirty="0" smtClean="0"/>
            </a:br>
            <a:r>
              <a:rPr lang="en-US" sz="1400" dirty="0"/>
              <a:t>	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000" dirty="0" smtClean="0"/>
          </a:p>
          <a:p>
            <a:pPr lvl="2">
              <a:spcBef>
                <a:spcPts val="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0645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000" dirty="0" smtClean="0"/>
              <a:t>GEOIP will allow us to utilize the “mapping” function in </a:t>
            </a:r>
            <a:r>
              <a:rPr lang="en-US" sz="2000" dirty="0" err="1" smtClean="0"/>
              <a:t>Kibana</a:t>
            </a:r>
            <a:r>
              <a:rPr lang="en-US" sz="2000" dirty="0" smtClean="0"/>
              <a:t> by mapping IP addresses to geographic locations (so we can see where we are being </a:t>
            </a:r>
            <a:r>
              <a:rPr lang="en-US" sz="2000" dirty="0" err="1" smtClean="0"/>
              <a:t>DDOSed</a:t>
            </a:r>
            <a:r>
              <a:rPr lang="en-US" sz="2000" dirty="0" smtClean="0"/>
              <a:t> from). </a:t>
            </a:r>
            <a:br>
              <a:rPr lang="en-US" sz="2000" dirty="0" smtClean="0"/>
            </a:b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err="1"/>
              <a:t>geoip</a:t>
            </a:r>
            <a:r>
              <a:rPr lang="en-US" sz="2400" dirty="0"/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source </a:t>
            </a:r>
            <a:r>
              <a:rPr lang="en-US" sz="2400" dirty="0"/>
              <a:t>=&gt; "client"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target </a:t>
            </a:r>
            <a:r>
              <a:rPr lang="en-US" sz="2400" dirty="0"/>
              <a:t>=&gt; "</a:t>
            </a:r>
            <a:r>
              <a:rPr lang="en-US" sz="2400" dirty="0" err="1"/>
              <a:t>geoip</a:t>
            </a:r>
            <a:r>
              <a:rPr lang="en-US" sz="2400" dirty="0"/>
              <a:t>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add_tag</a:t>
            </a:r>
            <a:r>
              <a:rPr lang="en-US" sz="2400" dirty="0" smtClean="0"/>
              <a:t> </a:t>
            </a:r>
            <a:r>
              <a:rPr lang="en-US" sz="2400" dirty="0"/>
              <a:t>=&gt; [ "</a:t>
            </a:r>
            <a:r>
              <a:rPr lang="en-US" sz="2400" dirty="0" err="1"/>
              <a:t>nginx-geoip</a:t>
            </a:r>
            <a:r>
              <a:rPr lang="en-US" sz="2400" dirty="0"/>
              <a:t>" ]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That being said- there are MANY other plugins available for </a:t>
            </a:r>
            <a:r>
              <a:rPr lang="en-US" sz="2400" dirty="0" err="1" smtClean="0"/>
              <a:t>logstash</a:t>
            </a:r>
            <a:r>
              <a:rPr lang="en-US" sz="2400" dirty="0" smtClean="0"/>
              <a:t> that we are not covering here! Check them out in the shared file I sent. 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1822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&amp; NGINX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000" dirty="0" smtClean="0"/>
              <a:t>GEOIP will allow us to utilize the “mapping” function in </a:t>
            </a:r>
            <a:r>
              <a:rPr lang="en-US" sz="2000" dirty="0" err="1" smtClean="0"/>
              <a:t>Kibana</a:t>
            </a:r>
            <a:r>
              <a:rPr lang="en-US" sz="2000" dirty="0" smtClean="0"/>
              <a:t> by mapping IP addresses to geographic locations (so we can see where we are being </a:t>
            </a:r>
            <a:r>
              <a:rPr lang="en-US" sz="2000" dirty="0" err="1" smtClean="0"/>
              <a:t>DDOSed</a:t>
            </a:r>
            <a:r>
              <a:rPr lang="en-US" sz="2000" dirty="0" smtClean="0"/>
              <a:t> from). </a:t>
            </a:r>
            <a:br>
              <a:rPr lang="en-US" sz="2000" dirty="0" smtClean="0"/>
            </a:b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err="1"/>
              <a:t>geoip</a:t>
            </a:r>
            <a:r>
              <a:rPr lang="en-US" sz="2400" dirty="0"/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source </a:t>
            </a:r>
            <a:r>
              <a:rPr lang="en-US" sz="2400" dirty="0"/>
              <a:t>=&gt; "client"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target </a:t>
            </a:r>
            <a:r>
              <a:rPr lang="en-US" sz="2400" dirty="0"/>
              <a:t>=&gt; "</a:t>
            </a:r>
            <a:r>
              <a:rPr lang="en-US" sz="2400" dirty="0" err="1"/>
              <a:t>geoip</a:t>
            </a:r>
            <a:r>
              <a:rPr lang="en-US" sz="2400" dirty="0"/>
              <a:t>"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add_tag</a:t>
            </a:r>
            <a:r>
              <a:rPr lang="en-US" sz="2400" dirty="0" smtClean="0"/>
              <a:t> </a:t>
            </a:r>
            <a:r>
              <a:rPr lang="en-US" sz="2400" dirty="0"/>
              <a:t>=&gt; [ "</a:t>
            </a:r>
            <a:r>
              <a:rPr lang="en-US" sz="2400" dirty="0" err="1"/>
              <a:t>nginx-geoip</a:t>
            </a:r>
            <a:r>
              <a:rPr lang="en-US" sz="2400" dirty="0"/>
              <a:t>" ]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That being said- there are MANY other plugins available for </a:t>
            </a:r>
            <a:r>
              <a:rPr lang="en-US" sz="2400" dirty="0" err="1" smtClean="0"/>
              <a:t>logstash</a:t>
            </a:r>
            <a:r>
              <a:rPr lang="en-US" sz="2400" dirty="0" smtClean="0"/>
              <a:t> that we are not covering here! Check them out in the shared file I sent. 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5895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that’s a second break!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At this point you can download your completed </a:t>
            </a:r>
            <a:r>
              <a:rPr lang="en-US" sz="2400" b="1" dirty="0" err="1" smtClean="0">
                <a:solidFill>
                  <a:schemeClr val="tx1"/>
                </a:solidFill>
              </a:rPr>
              <a:t>config</a:t>
            </a:r>
            <a:r>
              <a:rPr lang="en-US" sz="2400" b="1" dirty="0" smtClean="0">
                <a:solidFill>
                  <a:schemeClr val="tx1"/>
                </a:solidFill>
              </a:rPr>
              <a:t> file that we will be utilizing for our examples.  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Gentle Reminder: PLEASE do not go back to desks and do emails!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If you can please run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See you in 20 minutes!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3476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practical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Now we are going to download some sample NGINX logs and test what we’ve learned!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b="1" dirty="0" smtClean="0"/>
              <a:t>Instructions are in your downloads sheet. Please do the following: </a:t>
            </a:r>
            <a:br>
              <a:rPr lang="en-US" sz="2400" b="1" dirty="0" smtClean="0"/>
            </a:br>
            <a:r>
              <a:rPr lang="en-US" sz="2400" b="1" dirty="0" smtClean="0"/>
              <a:t>	Go to your class folder and make a directory called </a:t>
            </a:r>
            <a:r>
              <a:rPr lang="en-US" sz="2400" b="1" dirty="0" err="1" smtClean="0"/>
              <a:t>nginx_ElasticStack_Example</a:t>
            </a:r>
            <a:r>
              <a:rPr lang="en-US" sz="2400" b="1" dirty="0" smtClean="0"/>
              <a:t>/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b="1" dirty="0" smtClean="0"/>
              <a:t>Download </a:t>
            </a:r>
            <a:r>
              <a:rPr lang="en-US" sz="2400" b="1" dirty="0" err="1" smtClean="0"/>
              <a:t>kibana</a:t>
            </a:r>
            <a:r>
              <a:rPr lang="en-US" sz="2400" b="1" dirty="0" smtClean="0"/>
              <a:t> and the example logs per instructions found on your sheets.</a:t>
            </a:r>
          </a:p>
        </p:txBody>
      </p:sp>
    </p:spTree>
    <p:extLst>
      <p:ext uri="{BB962C8B-B14F-4D97-AF65-F5344CB8AC3E}">
        <p14:creationId xmlns:p14="http://schemas.microsoft.com/office/powerpoint/2010/main" val="1207654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practical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Pattern: 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/>
              <a:t>Here is the pattern for the data:</a:t>
            </a:r>
          </a:p>
          <a:p>
            <a:pPr lvl="3">
              <a:spcBef>
                <a:spcPts val="0"/>
              </a:spcBef>
            </a:pPr>
            <a:r>
              <a:rPr lang="en-US" sz="1900" b="1" dirty="0" err="1" smtClean="0"/>
              <a:t>remote_ip</a:t>
            </a:r>
            <a:endParaRPr lang="en-US" sz="1900" b="1" dirty="0" smtClean="0"/>
          </a:p>
          <a:p>
            <a:pPr lvl="3">
              <a:spcBef>
                <a:spcPts val="0"/>
              </a:spcBef>
            </a:pPr>
            <a:r>
              <a:rPr lang="en-US" sz="1900" b="1" dirty="0" err="1" smtClean="0"/>
              <a:t>user_name</a:t>
            </a:r>
            <a:endParaRPr lang="en-US" sz="1900" b="1" dirty="0" smtClean="0"/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time</a:t>
            </a:r>
          </a:p>
          <a:p>
            <a:pPr lvl="3">
              <a:spcBef>
                <a:spcPts val="0"/>
              </a:spcBef>
            </a:pPr>
            <a:r>
              <a:rPr lang="en-US" sz="1900" b="1" dirty="0" err="1" smtClean="0"/>
              <a:t>request_action</a:t>
            </a:r>
            <a:endParaRPr lang="en-US" sz="1900" b="1" dirty="0" smtClean="0"/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request</a:t>
            </a:r>
          </a:p>
          <a:p>
            <a:pPr lvl="3">
              <a:spcBef>
                <a:spcPts val="0"/>
              </a:spcBef>
            </a:pPr>
            <a:r>
              <a:rPr lang="en-US" sz="1900" b="1" dirty="0" err="1" smtClean="0"/>
              <a:t>http_version</a:t>
            </a:r>
            <a:endParaRPr lang="en-US" sz="1900" b="1" dirty="0" smtClean="0"/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response</a:t>
            </a:r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bytes</a:t>
            </a:r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referrer</a:t>
            </a:r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agent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/>
              <a:t>Please utilize the following:</a:t>
            </a:r>
          </a:p>
          <a:p>
            <a:pPr lvl="3">
              <a:spcBef>
                <a:spcPts val="0"/>
              </a:spcBef>
            </a:pPr>
            <a:r>
              <a:rPr lang="en-US" sz="1900" b="1" dirty="0" smtClean="0"/>
              <a:t>WORD, DATA, NUMBER, IPORHOST, HTTPDATE</a:t>
            </a:r>
          </a:p>
          <a:p>
            <a:pPr lvl="3">
              <a:spcBef>
                <a:spcPts val="0"/>
              </a:spcBef>
            </a:pPr>
            <a:endParaRPr lang="en-US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5026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ELK 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After a break (around 20 minutes) we will be hitting </a:t>
            </a:r>
            <a:r>
              <a:rPr lang="en-US" b="1" dirty="0" err="1" smtClean="0">
                <a:solidFill>
                  <a:srgbClr val="000000"/>
                </a:solidFill>
              </a:rPr>
              <a:t>Logstash</a:t>
            </a:r>
            <a:r>
              <a:rPr lang="en-US" dirty="0" smtClean="0">
                <a:solidFill>
                  <a:srgbClr val="000000"/>
                </a:solidFill>
              </a:rPr>
              <a:t> for two hours- a basic overview of logging standardization, setting </a:t>
            </a:r>
            <a:r>
              <a:rPr lang="en-US" dirty="0" err="1" smtClean="0">
                <a:solidFill>
                  <a:srgbClr val="000000"/>
                </a:solidFill>
              </a:rPr>
              <a:t>configs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locations, and plugins (like </a:t>
            </a:r>
            <a:r>
              <a:rPr lang="en-US" dirty="0" err="1" smtClean="0">
                <a:solidFill>
                  <a:srgbClr val="000000"/>
                </a:solidFill>
              </a:rPr>
              <a:t>Grok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b="1" dirty="0" smtClean="0">
                <a:solidFill>
                  <a:srgbClr val="008000"/>
                </a:solidFill>
              </a:rPr>
              <a:t>Coding!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Following a second break we will spend the rest of the time on </a:t>
            </a:r>
            <a:r>
              <a:rPr lang="en-US" dirty="0" err="1" smtClean="0">
                <a:solidFill>
                  <a:srgbClr val="000000"/>
                </a:solidFill>
              </a:rPr>
              <a:t>Kibana</a:t>
            </a:r>
            <a:r>
              <a:rPr lang="en-US" dirty="0" smtClean="0">
                <a:solidFill>
                  <a:srgbClr val="000000"/>
                </a:solidFill>
              </a:rPr>
              <a:t>! We will visualize some of our logs in real time and create some fantastic dashboards! </a:t>
            </a:r>
            <a:r>
              <a:rPr lang="en-US" b="1" dirty="0" smtClean="0">
                <a:solidFill>
                  <a:srgbClr val="008000"/>
                </a:solidFill>
              </a:rPr>
              <a:t>Coding!</a:t>
            </a: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Logstash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practical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28650" lvl="1" indent="0">
              <a:spcBef>
                <a:spcPts val="0"/>
              </a:spcBef>
              <a:buNone/>
            </a:pPr>
            <a:r>
              <a:rPr lang="en-US" sz="2400" b="1" dirty="0" smtClean="0"/>
              <a:t>Download the sample </a:t>
            </a:r>
            <a:r>
              <a:rPr lang="en-US" sz="2400" b="1" dirty="0" err="1" smtClean="0"/>
              <a:t>nginx</a:t>
            </a:r>
            <a:r>
              <a:rPr lang="en-US" sz="2400" b="1" dirty="0" smtClean="0"/>
              <a:t> logs from the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repo I have set up for you.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628650" lvl="1" indent="0">
              <a:spcBef>
                <a:spcPts val="0"/>
              </a:spcBef>
              <a:buNone/>
            </a:pPr>
            <a:r>
              <a:rPr lang="en-US" sz="2400" b="1" dirty="0" smtClean="0"/>
              <a:t>Navigate to the examples folder. 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sz="2400" b="1" dirty="0"/>
          </a:p>
          <a:p>
            <a:pPr marL="628650" lvl="1" indent="0">
              <a:spcBef>
                <a:spcPts val="0"/>
              </a:spcBef>
              <a:buNone/>
            </a:pPr>
            <a:r>
              <a:rPr lang="en-US" sz="2400" b="1" dirty="0" smtClean="0"/>
              <a:t>Now let’s load our data from our fake </a:t>
            </a:r>
            <a:r>
              <a:rPr lang="en-US" sz="2400" b="1" dirty="0" err="1" smtClean="0"/>
              <a:t>nginx</a:t>
            </a:r>
            <a:r>
              <a:rPr lang="en-US" sz="2400" b="1" dirty="0" smtClean="0"/>
              <a:t> logs into </a:t>
            </a:r>
            <a:r>
              <a:rPr lang="en-US" sz="2400" b="1" dirty="0" err="1" smtClean="0"/>
              <a:t>elasticsearch</a:t>
            </a:r>
            <a:r>
              <a:rPr lang="en-US" sz="2400" b="1" dirty="0" smtClean="0"/>
              <a:t> with this command: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sz="2400" b="1" dirty="0"/>
          </a:p>
          <a:p>
            <a:pPr marL="628650" lvl="1" indent="0">
              <a:spcBef>
                <a:spcPts val="0"/>
              </a:spcBef>
              <a:buNone/>
            </a:pPr>
            <a:r>
              <a:rPr lang="en-US" sz="1600" dirty="0"/>
              <a:t>cat </a:t>
            </a:r>
            <a:r>
              <a:rPr lang="en-US" sz="1600" dirty="0" err="1"/>
              <a:t>nginx_logs</a:t>
            </a:r>
            <a:r>
              <a:rPr lang="en-US" sz="1600" dirty="0"/>
              <a:t> | /</a:t>
            </a:r>
            <a:r>
              <a:rPr lang="en-US" sz="1600" dirty="0" err="1"/>
              <a:t>usr</a:t>
            </a:r>
            <a:r>
              <a:rPr lang="en-US" sz="1600" dirty="0"/>
              <a:t>/local/Cellar/</a:t>
            </a:r>
            <a:r>
              <a:rPr lang="en-US" sz="1600" dirty="0" err="1"/>
              <a:t>logstash</a:t>
            </a:r>
            <a:r>
              <a:rPr lang="en-US" sz="1600" dirty="0"/>
              <a:t>/2.3.4/bin/</a:t>
            </a:r>
            <a:r>
              <a:rPr lang="en-US" sz="1600" dirty="0" err="1"/>
              <a:t>logstash</a:t>
            </a:r>
            <a:r>
              <a:rPr lang="en-US" sz="1600" dirty="0"/>
              <a:t> -f </a:t>
            </a:r>
            <a:r>
              <a:rPr lang="en-US" sz="1600" dirty="0" err="1" smtClean="0"/>
              <a:t>nginx_logstash.conf</a:t>
            </a:r>
            <a:endParaRPr lang="en-US" sz="1600" dirty="0" smtClean="0"/>
          </a:p>
          <a:p>
            <a:pPr marL="628650" lvl="1" indent="0">
              <a:spcBef>
                <a:spcPts val="0"/>
              </a:spcBef>
              <a:buNone/>
            </a:pPr>
            <a:endParaRPr lang="en-US" sz="1600" dirty="0"/>
          </a:p>
          <a:p>
            <a:pPr marL="628650" lvl="1" indent="0">
              <a:spcBef>
                <a:spcPts val="0"/>
              </a:spcBef>
              <a:buNone/>
            </a:pPr>
            <a:r>
              <a:rPr lang="en-US" sz="1600" dirty="0"/>
              <a:t>Now go to </a:t>
            </a:r>
            <a:r>
              <a:rPr lang="en-US" sz="1600" dirty="0">
                <a:hlinkClick r:id="rId3"/>
              </a:rPr>
              <a:t>http://localhost:9200/nginx_elk_example/</a:t>
            </a:r>
            <a:r>
              <a:rPr lang="en-US" sz="1600" dirty="0" smtClean="0">
                <a:hlinkClick r:id="rId3"/>
              </a:rPr>
              <a:t>_count</a:t>
            </a:r>
            <a:r>
              <a:rPr lang="en-US" sz="1600" dirty="0" smtClean="0"/>
              <a:t> and you should see something that says “count”: 51462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sz="1600" dirty="0"/>
          </a:p>
          <a:p>
            <a:pPr marL="628650" lvl="1" indent="0">
              <a:spcBef>
                <a:spcPts val="0"/>
              </a:spcBef>
              <a:buNone/>
            </a:pPr>
            <a:r>
              <a:rPr lang="en-US" sz="1600" dirty="0" smtClean="0"/>
              <a:t>Once this is done we are ready to move on to KIBANA!</a:t>
            </a:r>
          </a:p>
        </p:txBody>
      </p:sp>
    </p:spTree>
    <p:extLst>
      <p:ext uri="{BB962C8B-B14F-4D97-AF65-F5344CB8AC3E}">
        <p14:creationId xmlns:p14="http://schemas.microsoft.com/office/powerpoint/2010/main" val="2120072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So now that we have this entire system parsing our logs- how do we visualize all of this goodness?</a:t>
            </a:r>
          </a:p>
          <a:p>
            <a:pPr lvl="1">
              <a:spcBef>
                <a:spcPts val="0"/>
              </a:spcBef>
            </a:pPr>
            <a:endParaRPr lang="en-US" sz="2400" b="1" dirty="0"/>
          </a:p>
          <a:p>
            <a:pPr lvl="1">
              <a:spcBef>
                <a:spcPts val="0"/>
              </a:spcBef>
            </a:pPr>
            <a:r>
              <a:rPr lang="en-US" sz="2400" b="1" dirty="0" err="1" smtClean="0"/>
              <a:t>Kibana</a:t>
            </a:r>
            <a:r>
              <a:rPr lang="en-US" sz="2400" b="1" dirty="0" smtClean="0"/>
              <a:t> is the visualization layer of the ELK stack. It will allow you, as developers, to do pattern recognition on errors coming in through your error and access logs in NGINX.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977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Instructions to download and start </a:t>
            </a:r>
            <a:r>
              <a:rPr lang="en-US" sz="2400" b="1" dirty="0" err="1" smtClean="0"/>
              <a:t>Kibana</a:t>
            </a:r>
            <a:r>
              <a:rPr lang="en-US" sz="2400" b="1" dirty="0" smtClean="0"/>
              <a:t> can be found in your downloaded document. Please read through and start them.</a:t>
            </a:r>
          </a:p>
          <a:p>
            <a:pPr lvl="1">
              <a:spcBef>
                <a:spcPts val="0"/>
              </a:spcBef>
            </a:pPr>
            <a:endParaRPr lang="en-US" sz="2400" b="1" dirty="0"/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Go to </a:t>
            </a:r>
            <a:r>
              <a:rPr lang="en-US" sz="2400" b="1" dirty="0" smtClean="0">
                <a:hlinkClick r:id="rId3"/>
              </a:rPr>
              <a:t>http://localhost:5601</a:t>
            </a:r>
            <a:r>
              <a:rPr lang="en-US" sz="2400" b="1" dirty="0" smtClean="0"/>
              <a:t> (this is the </a:t>
            </a:r>
            <a:r>
              <a:rPr lang="en-US" sz="2400" b="1" dirty="0" err="1" smtClean="0"/>
              <a:t>Kibana</a:t>
            </a:r>
            <a:r>
              <a:rPr lang="en-US" sz="2400" b="1" dirty="0" smtClean="0"/>
              <a:t> main page)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The first thing we need </a:t>
            </a:r>
            <a:r>
              <a:rPr lang="en-US" sz="2400" b="1" dirty="0" err="1" smtClean="0">
                <a:solidFill>
                  <a:srgbClr val="000000"/>
                </a:solidFill>
              </a:rPr>
              <a:t>Kibana</a:t>
            </a:r>
            <a:r>
              <a:rPr lang="en-US" sz="2400" b="1" dirty="0" smtClean="0">
                <a:solidFill>
                  <a:srgbClr val="000000"/>
                </a:solidFill>
              </a:rPr>
              <a:t> to do is to recognize a pattern…so let’s talk for a quick minute about index pattern recognition in </a:t>
            </a:r>
            <a:r>
              <a:rPr lang="en-US" sz="2400" b="1" dirty="0" err="1" smtClean="0">
                <a:solidFill>
                  <a:srgbClr val="000000"/>
                </a:solidFill>
              </a:rPr>
              <a:t>kibana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20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The main </a:t>
            </a:r>
            <a:r>
              <a:rPr lang="en-US" sz="2400" b="1" dirty="0" err="1" smtClean="0">
                <a:solidFill>
                  <a:srgbClr val="000000"/>
                </a:solidFill>
              </a:rPr>
              <a:t>Kibana</a:t>
            </a:r>
            <a:r>
              <a:rPr lang="en-US" sz="2400" b="1" dirty="0" smtClean="0">
                <a:solidFill>
                  <a:srgbClr val="000000"/>
                </a:solidFill>
              </a:rPr>
              <a:t> page is broken out into </a:t>
            </a:r>
            <a:r>
              <a:rPr lang="en-US" sz="2400" b="1" dirty="0">
                <a:solidFill>
                  <a:srgbClr val="000000"/>
                </a:solidFill>
              </a:rPr>
              <a:t>four sections:</a:t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Discover</a:t>
            </a: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</a:rPr>
              <a:t>Visualize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</a:rPr>
              <a:t>Dashboard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Settings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9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KIBANA- Discover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The “Discover” page allows you to look through one-off queries of data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You can filter here through specific search queries and narrow results to time ranges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Here are the elements:</a:t>
            </a:r>
          </a:p>
          <a:p>
            <a:pPr lvl="2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</a:rPr>
              <a:t>Search Bar: </a:t>
            </a:r>
            <a:r>
              <a:rPr lang="en-US" sz="1600" dirty="0">
                <a:solidFill>
                  <a:srgbClr val="000000"/>
                </a:solidFill>
              </a:rPr>
              <a:t>Directly under the main navigation menu. Use this to search specific fields and/or entire messages</a:t>
            </a:r>
          </a:p>
          <a:p>
            <a:pPr lvl="2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</a:rPr>
              <a:t>Time Filter: </a:t>
            </a:r>
            <a:r>
              <a:rPr lang="en-US" sz="1600" dirty="0">
                <a:solidFill>
                  <a:srgbClr val="000000"/>
                </a:solidFill>
              </a:rPr>
              <a:t>Top-right (clock icon). Use this to filter logs based on various relative and absolute time ranges</a:t>
            </a:r>
          </a:p>
          <a:p>
            <a:pPr lvl="2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</a:rPr>
              <a:t>Field Selector: </a:t>
            </a:r>
            <a:r>
              <a:rPr lang="en-US" sz="1600" dirty="0">
                <a:solidFill>
                  <a:srgbClr val="000000"/>
                </a:solidFill>
              </a:rPr>
              <a:t>Left, under the search bar. Select fields to modify which ones are displayed in the Log View</a:t>
            </a:r>
          </a:p>
          <a:p>
            <a:pPr lvl="2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</a:rPr>
              <a:t>Date Histogram: </a:t>
            </a:r>
            <a:r>
              <a:rPr lang="en-US" sz="1600" dirty="0">
                <a:solidFill>
                  <a:srgbClr val="000000"/>
                </a:solidFill>
              </a:rPr>
              <a:t>Bar graph under the search bar. By default, this shows the count of all logs, versus time (x-axis), matched by the search and time filter. You can click on bars, or click-and-drag, to narrow the time filter</a:t>
            </a:r>
          </a:p>
          <a:p>
            <a:pPr lvl="2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</a:rPr>
              <a:t>Log View: </a:t>
            </a:r>
            <a:r>
              <a:rPr lang="en-US" sz="1600" dirty="0">
                <a:solidFill>
                  <a:srgbClr val="000000"/>
                </a:solidFill>
              </a:rPr>
              <a:t>Bottom-right. Use this to look at individual log messages, and display log data filtered by fields. If no fields are selected, entire log messages are displayed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387" y="59332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7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KIBANA- Discover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the “Discover” page we can do one off queries utilizing the “field”: “item” query…SO- if we wanted to search for, for instance, ONLY </a:t>
            </a:r>
            <a:r>
              <a:rPr lang="en-US" sz="2200" b="1" dirty="0" err="1" smtClean="0">
                <a:solidFill>
                  <a:srgbClr val="000000"/>
                </a:solidFill>
              </a:rPr>
              <a:t>nginx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</a:rPr>
              <a:t>access logs from chrome we could type something like this in the search bar:</a:t>
            </a: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8000"/>
                </a:solidFill>
              </a:rPr>
              <a:t>Type: “</a:t>
            </a:r>
            <a:r>
              <a:rPr lang="en-US" sz="2200" b="1" dirty="0" err="1" smtClean="0">
                <a:solidFill>
                  <a:srgbClr val="008000"/>
                </a:solidFill>
              </a:rPr>
              <a:t>nginx</a:t>
            </a:r>
            <a:r>
              <a:rPr lang="en-US" sz="2200" b="1" dirty="0" smtClean="0">
                <a:solidFill>
                  <a:srgbClr val="008000"/>
                </a:solidFill>
              </a:rPr>
              <a:t>-access” AND agent: “chrome”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200" b="1" dirty="0">
              <a:solidFill>
                <a:srgbClr val="008000"/>
              </a:solidFill>
            </a:endParaRP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You can also do dropdowns of the data below to see the fields that you have as options.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THIS </a:t>
            </a:r>
            <a:r>
              <a:rPr lang="en-US" sz="2200" dirty="0" smtClean="0">
                <a:solidFill>
                  <a:schemeClr val="tx1"/>
                </a:solidFill>
              </a:rPr>
              <a:t>is why setting up the </a:t>
            </a:r>
            <a:r>
              <a:rPr lang="en-US" sz="2200" dirty="0" err="1" smtClean="0">
                <a:solidFill>
                  <a:schemeClr val="tx1"/>
                </a:solidFill>
              </a:rPr>
              <a:t>logstash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config</a:t>
            </a:r>
            <a:r>
              <a:rPr lang="en-US" sz="2200" dirty="0" smtClean="0">
                <a:solidFill>
                  <a:schemeClr val="tx1"/>
                </a:solidFill>
              </a:rPr>
              <a:t> is SO essential!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You can also save the query by hitting the save button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387" y="59332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1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KIBANA- Discover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You also have the ability to use wildcards (*):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	</a:t>
            </a:r>
            <a:r>
              <a:rPr lang="en-US" sz="2200" b="1" dirty="0" err="1" smtClean="0">
                <a:solidFill>
                  <a:srgbClr val="000000"/>
                </a:solidFill>
              </a:rPr>
              <a:t>name:Chr</a:t>
            </a:r>
            <a:r>
              <a:rPr lang="en-US" sz="2200" b="1" dirty="0" smtClean="0">
                <a:solidFill>
                  <a:srgbClr val="000000"/>
                </a:solidFill>
              </a:rPr>
              <a:t>*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You can search ranges:</a:t>
            </a:r>
          </a:p>
          <a:p>
            <a:pPr lvl="3">
              <a:spcBef>
                <a:spcPts val="0"/>
              </a:spcBef>
            </a:pPr>
            <a:r>
              <a:rPr lang="en-US" sz="1900" b="1" dirty="0">
                <a:solidFill>
                  <a:srgbClr val="000000"/>
                </a:solidFill>
              </a:rPr>
              <a:t>b</a:t>
            </a:r>
            <a:r>
              <a:rPr lang="en-US" sz="1900" b="1" dirty="0" smtClean="0">
                <a:solidFill>
                  <a:srgbClr val="000000"/>
                </a:solidFill>
              </a:rPr>
              <a:t>ytes[65 TO 99] </a:t>
            </a:r>
            <a:r>
              <a:rPr lang="en-US" sz="1900" b="1" dirty="0" smtClean="0">
                <a:solidFill>
                  <a:srgbClr val="000000"/>
                </a:solidFill>
                <a:sym typeface="Wingdings"/>
              </a:rPr>
              <a:t> Need to use CAPs “TO’</a:t>
            </a:r>
            <a:endParaRPr lang="en-US" sz="19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IF exists: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	_</a:t>
            </a:r>
            <a:r>
              <a:rPr lang="en-US" sz="2200" b="1" dirty="0" err="1" smtClean="0">
                <a:solidFill>
                  <a:srgbClr val="000000"/>
                </a:solidFill>
              </a:rPr>
              <a:t>exists_:name</a:t>
            </a:r>
            <a:r>
              <a:rPr lang="en-US" sz="2200" b="1" dirty="0" smtClean="0">
                <a:solidFill>
                  <a:srgbClr val="000000"/>
                </a:solidFill>
              </a:rPr>
              <a:t> &lt;of a field&gt;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Logical statements: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	USA AND Firefox</a:t>
            </a:r>
          </a:p>
          <a:p>
            <a:pPr lvl="4">
              <a:spcBef>
                <a:spcPts val="0"/>
              </a:spcBef>
            </a:pPr>
            <a:r>
              <a:rPr lang="en-US" sz="1900" b="1" dirty="0" smtClean="0">
                <a:solidFill>
                  <a:srgbClr val="000000"/>
                </a:solidFill>
              </a:rPr>
              <a:t>(USA AND Firefox) OR Windows</a:t>
            </a:r>
          </a:p>
          <a:p>
            <a:pPr lvl="4">
              <a:spcBef>
                <a:spcPts val="0"/>
              </a:spcBef>
            </a:pPr>
            <a:r>
              <a:rPr lang="en-US" sz="1900" b="1" dirty="0" smtClean="0">
                <a:solidFill>
                  <a:srgbClr val="000000"/>
                </a:solidFill>
              </a:rPr>
              <a:t>!USA</a:t>
            </a:r>
          </a:p>
          <a:p>
            <a:pPr lvl="4">
              <a:spcBef>
                <a:spcPts val="0"/>
              </a:spcBef>
            </a:pPr>
            <a:r>
              <a:rPr lang="en-US" sz="1900" b="1" dirty="0" smtClean="0">
                <a:solidFill>
                  <a:srgbClr val="000000"/>
                </a:solidFill>
              </a:rPr>
              <a:t>NOT USA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387" y="59332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1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KIBANA- Discover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Practical exercise: 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/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Find all “404s” from </a:t>
            </a:r>
            <a:r>
              <a:rPr lang="en-US" sz="2200" b="1" dirty="0" err="1" smtClean="0">
                <a:solidFill>
                  <a:srgbClr val="000000"/>
                </a:solidFill>
              </a:rPr>
              <a:t>Debian</a:t>
            </a:r>
            <a:r>
              <a:rPr lang="en-US" sz="2200" b="1" dirty="0" smtClean="0">
                <a:solidFill>
                  <a:srgbClr val="000000"/>
                </a:solidFill>
              </a:rPr>
              <a:t> agents</a:t>
            </a: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  <a:p>
            <a:pPr marL="1047750" lvl="2" indent="0" algn="ctr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008000"/>
                </a:solidFill>
              </a:rPr>
              <a:t>GO!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387" y="59332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77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Going back to </a:t>
            </a:r>
            <a:r>
              <a:rPr lang="en-US" sz="2400" b="1" dirty="0" err="1" smtClean="0"/>
              <a:t>Elasticsearch</a:t>
            </a:r>
            <a:r>
              <a:rPr lang="en-US" sz="2400" b="1" dirty="0" smtClean="0"/>
              <a:t> remember that everything is set up by indexes…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 smtClean="0">
                <a:solidFill>
                  <a:srgbClr val="000000"/>
                </a:solidFill>
              </a:rPr>
              <a:t>Kibana</a:t>
            </a:r>
            <a:r>
              <a:rPr lang="en-US" sz="2400" b="1" dirty="0" smtClean="0">
                <a:solidFill>
                  <a:srgbClr val="000000"/>
                </a:solidFill>
              </a:rPr>
              <a:t> is going to search out an index pattern- which is basically a string with optional wildcards that can match multiple indices.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Let’s say you have logs set up by day (so your logs are “logstash-error-2016-05-21” and “logstash-error-2016-05-22” and so on….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What the indexing pattern allows </a:t>
            </a:r>
            <a:r>
              <a:rPr lang="en-US" sz="2400" b="1" dirty="0" err="1" smtClean="0">
                <a:solidFill>
                  <a:srgbClr val="000000"/>
                </a:solidFill>
              </a:rPr>
              <a:t>Kibana</a:t>
            </a:r>
            <a:r>
              <a:rPr lang="en-US" sz="2400" b="1" dirty="0" smtClean="0">
                <a:solidFill>
                  <a:srgbClr val="000000"/>
                </a:solidFill>
              </a:rPr>
              <a:t> to do is ingest that data for the entire month of may by saying “logstash-error-2016-05*”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90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So now that </a:t>
            </a:r>
            <a:r>
              <a:rPr lang="en-US" sz="2400" b="1" dirty="0" err="1" smtClean="0"/>
              <a:t>Kibana</a:t>
            </a:r>
            <a:r>
              <a:rPr lang="en-US" sz="2400" b="1" dirty="0" smtClean="0"/>
              <a:t> is open- navigate to the SETTING tab on the far right and then the “indices” tab on the far left of the screen and click “Add new” to the INDEX PATTERNS dropdown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In our sample data we know that there ARE, in fact, time based events…so we will leave that checked.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In the index Name or Pattern box type in “</a:t>
            </a:r>
            <a:r>
              <a:rPr lang="en-US" sz="2400" b="1" dirty="0" err="1" smtClean="0">
                <a:solidFill>
                  <a:srgbClr val="000000"/>
                </a:solidFill>
              </a:rPr>
              <a:t>nginx-elk_ex</a:t>
            </a:r>
            <a:r>
              <a:rPr lang="en-US" sz="2400" b="1" dirty="0" smtClean="0">
                <a:solidFill>
                  <a:srgbClr val="000000"/>
                </a:solidFill>
              </a:rPr>
              <a:t>*”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Now let’s go on to “DISCOVER” our data…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Housekeeping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smtClean="0"/>
              <a:t>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smtClean="0"/>
              <a:t>Meet n’ greet: 8:30 – 9am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err="1" smtClean="0"/>
              <a:t>Elasticsearch</a:t>
            </a:r>
            <a:r>
              <a:rPr lang="en-US" dirty="0" smtClean="0"/>
              <a:t>: 9-11am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err="1" smtClean="0"/>
              <a:t>Logstash</a:t>
            </a:r>
            <a:r>
              <a:rPr lang="en-US" dirty="0" smtClean="0"/>
              <a:t>: 11- 12:30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smtClean="0"/>
              <a:t>Lunch: 12:30-1pm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err="1" smtClean="0"/>
              <a:t>Kibana</a:t>
            </a:r>
            <a:r>
              <a:rPr lang="en-US" dirty="0" smtClean="0"/>
              <a:t>: 1-4:30pm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 smtClean="0"/>
              <a:t>Questions &amp; whatnot: after 4:30</a:t>
            </a:r>
          </a:p>
          <a:p>
            <a:pPr marL="1257300" lvl="2" indent="-22860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Breaks: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As needed. Nothing formal (we’re all adults!) but one rule: </a:t>
            </a:r>
            <a:br>
              <a:rPr lang="en-US" dirty="0" smtClean="0"/>
            </a:br>
            <a:r>
              <a:rPr lang="en-US" dirty="0" smtClean="0"/>
              <a:t>PLEASE do not return to your workstations and start “doing email” or I will NEVER SEE YOU AGAIN!</a:t>
            </a: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Chances are at this point you are looking at a screen that says something like &lt;</a:t>
            </a:r>
            <a:r>
              <a:rPr lang="en-US" sz="2400" b="1" dirty="0" err="1" smtClean="0"/>
              <a:t>frowny</a:t>
            </a:r>
            <a:r>
              <a:rPr lang="en-US" sz="2400" b="1" dirty="0" smtClean="0"/>
              <a:t> face&gt; “No </a:t>
            </a:r>
            <a:r>
              <a:rPr lang="en-US" sz="2400" b="1" dirty="0"/>
              <a:t>r</a:t>
            </a:r>
            <a:r>
              <a:rPr lang="en-US" sz="2400" b="1" dirty="0" smtClean="0"/>
              <a:t>esults found”!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This is okay. This is planned. Look in the top right- ALL the way up there and you will see that, by default, </a:t>
            </a:r>
            <a:r>
              <a:rPr lang="en-US" sz="2400" b="1" dirty="0" err="1" smtClean="0"/>
              <a:t>Kibana</a:t>
            </a:r>
            <a:r>
              <a:rPr lang="en-US" sz="2400" b="1" dirty="0" smtClean="0"/>
              <a:t> is only looking at data from 15 minutes ago. These logs did not come from 15 minutes ago. You need to expand that time series. </a:t>
            </a:r>
            <a:endParaRPr lang="en-US" sz="2400" b="1" dirty="0"/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Expand the time series by clicking on the clock in the top right and stretching it out to every entry since 2000.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90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/>
              <a:t>Now you should see all of your entries WITH your tags on them (</a:t>
            </a:r>
            <a:r>
              <a:rPr lang="en-US" sz="2400" b="1" dirty="0" err="1" smtClean="0"/>
              <a:t>geoip</a:t>
            </a:r>
            <a:r>
              <a:rPr lang="en-US" sz="2400" b="1" dirty="0" smtClean="0"/>
              <a:t>, response, referrer, </a:t>
            </a:r>
            <a:r>
              <a:rPr lang="en-US" sz="2400" b="1" dirty="0" err="1" smtClean="0"/>
              <a:t>etc</a:t>
            </a:r>
            <a:r>
              <a:rPr lang="en-US" sz="2400" b="1" dirty="0" smtClean="0"/>
              <a:t>).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This is how you might discover various patterns…but that’s not as much fun.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Let’s create some dashboards!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Click on “visualize” and let’s make some charts out of the NGINX data!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/>
              <a:t>Let’s start with a pie chart- select “Pie Charts” from your options and select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“NEW SEARCH”-&gt;</a:t>
            </a:r>
            <a:r>
              <a:rPr lang="en-US" sz="2400" b="1" dirty="0" err="1" smtClean="0"/>
              <a:t>nginx_elk_example</a:t>
            </a:r>
            <a:r>
              <a:rPr lang="en-US" sz="2400" b="1" dirty="0" smtClean="0"/>
              <a:t>”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89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</a:rPr>
              <a:t>Visualizations depend on </a:t>
            </a:r>
            <a:r>
              <a:rPr lang="en-US" sz="2400" b="1" dirty="0" err="1">
                <a:solidFill>
                  <a:srgbClr val="000000"/>
                </a:solidFill>
              </a:rPr>
              <a:t>Elasticsearch</a:t>
            </a:r>
            <a:r>
              <a:rPr lang="en-US" sz="2400" b="1" dirty="0">
                <a:solidFill>
                  <a:srgbClr val="000000"/>
                </a:solidFill>
              </a:rPr>
              <a:t> aggregations in two different types: bucket aggregations and metric aggregations. </a:t>
            </a: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Let’s do a basic visualization to demonstrate. Let’s look at our total traffic by user-agent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OPTIONS and choose “DONUT”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the SLICE SIZE choose AGGREGATION-&gt; “Count”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Now in the buckets section Choose “Split Slices”. An “Aggregation” should appear.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Choose “Terms” from that “aggregation” and click it.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“Field” choose “</a:t>
            </a:r>
            <a:r>
              <a:rPr lang="en-US" sz="2200" b="1" dirty="0" err="1" smtClean="0">
                <a:solidFill>
                  <a:srgbClr val="000000"/>
                </a:solidFill>
              </a:rPr>
              <a:t>user_agent.os_name</a:t>
            </a:r>
            <a:r>
              <a:rPr lang="en-US" sz="2200" b="1" dirty="0" smtClean="0">
                <a:solidFill>
                  <a:srgbClr val="000000"/>
                </a:solidFill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the green arrow.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964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</a:rPr>
              <a:t>Visualizations depend on </a:t>
            </a:r>
            <a:r>
              <a:rPr lang="en-US" sz="2400" b="1" dirty="0" err="1">
                <a:solidFill>
                  <a:srgbClr val="000000"/>
                </a:solidFill>
              </a:rPr>
              <a:t>Elasticsearch</a:t>
            </a:r>
            <a:r>
              <a:rPr lang="en-US" sz="2400" b="1" dirty="0">
                <a:solidFill>
                  <a:srgbClr val="000000"/>
                </a:solidFill>
              </a:rPr>
              <a:t> aggregations in two different types: bucket aggregations and metric aggregations. </a:t>
            </a: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Let’s do a basic visualization to demonstrate. Let’s look at our total traffic by user-agent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OPTIONS and choose “DONUT”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the SLICE SIZE choose AGGREGATION-&gt; “Count”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Now in the buckets section Choose “Split Slices”. An “Aggregation” should appear.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Choose “Terms” from that “aggregation” and click it.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“Field” choose “</a:t>
            </a:r>
            <a:r>
              <a:rPr lang="en-US" sz="2200" b="1" dirty="0" err="1" smtClean="0">
                <a:solidFill>
                  <a:srgbClr val="000000"/>
                </a:solidFill>
              </a:rPr>
              <a:t>geoip_country.name</a:t>
            </a:r>
            <a:r>
              <a:rPr lang="en-US" sz="2200" b="1" dirty="0" smtClean="0">
                <a:solidFill>
                  <a:srgbClr val="000000"/>
                </a:solidFill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the green arrow.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Go through and look at the tooltips.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701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</a:rPr>
              <a:t>Visualizations depend on </a:t>
            </a:r>
            <a:r>
              <a:rPr lang="en-US" sz="2400" b="1" dirty="0" err="1">
                <a:solidFill>
                  <a:srgbClr val="000000"/>
                </a:solidFill>
              </a:rPr>
              <a:t>Elasticsearch</a:t>
            </a:r>
            <a:r>
              <a:rPr lang="en-US" sz="2400" b="1" dirty="0">
                <a:solidFill>
                  <a:srgbClr val="000000"/>
                </a:solidFill>
              </a:rPr>
              <a:t> aggregations in two different types: bucket aggregations and metric aggregations. </a:t>
            </a: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Let’s do a basic visualization to demonstrate. Let’s look at our total traffic by user-agent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OPTIONS and choose “DONUT”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the SLICE SIZE choose AGGREGATION-&gt; “Count”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Now in the buckets section Choose “Split Slices”. An “Aggregation” should appear.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Choose “Terms” from that “aggregation” and click it.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“Field” choose “</a:t>
            </a:r>
            <a:r>
              <a:rPr lang="en-US" sz="2200" b="1" dirty="0" err="1" smtClean="0">
                <a:solidFill>
                  <a:srgbClr val="000000"/>
                </a:solidFill>
              </a:rPr>
              <a:t>geoip.country_name</a:t>
            </a:r>
            <a:r>
              <a:rPr lang="en-US" sz="2200" b="1" dirty="0" smtClean="0">
                <a:solidFill>
                  <a:srgbClr val="000000"/>
                </a:solidFill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the green arrow.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Go through and look at the tooltips.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50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You can choose how many items you want to return in the “COUNT” section as well by choosing “ORDER” and then “SIZE”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Add in a “Sub-bucket” by choosing to look at “by country/by OS” </a:t>
            </a:r>
            <a:r>
              <a:rPr lang="en-US" sz="2400" b="1" dirty="0" smtClean="0">
                <a:solidFill>
                  <a:srgbClr val="008000"/>
                </a:solidFill>
              </a:rPr>
              <a:t>GO!</a:t>
            </a:r>
            <a:endParaRPr lang="en-US" sz="2200" b="1" dirty="0" smtClean="0">
              <a:solidFill>
                <a:srgbClr val="008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Remove your “SUB-BUCKET”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So for practical reasons- imagine that you can look at 404s BY COUNTRY to see if there is a widespread problem.</a:t>
            </a: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Play around with “Terms” and “Date Histograms” here</a:t>
            </a: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586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Okay- now let’s make a line graph based on time (this would be useful for parsing error logs and looking at possible causes of errors and spikes in usage).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Save your previous visualization (On the right side of the search bar, disk image)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Go to the left side of the screen, under metrics choose “count” in the y-axis section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In the x-axis choose “Date histogram”</a:t>
            </a: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It’s just that easy (you may need to adjust time ranges, etc. Also- you can utilize options to set the ranges of your y-axis).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92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With our line graph let’s also add some secondary data along the “Y-axis”…so let’s also SUM the number of BYTES (in order to look for spikes in usage)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So- aggregation = SUM and the field = bytes</a:t>
            </a: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266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Now we are going to do some work for a map visualization. Click on the visualize tab and choose TILE MAP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Simple now- see if you can do it (hint- FIELD: </a:t>
            </a:r>
            <a:r>
              <a:rPr lang="en-US" sz="2400" b="1" dirty="0" err="1" smtClean="0">
                <a:solidFill>
                  <a:srgbClr val="000000"/>
                </a:solidFill>
              </a:rPr>
              <a:t>geoip.location</a:t>
            </a:r>
            <a:r>
              <a:rPr lang="en-US" sz="2400" b="1" dirty="0" smtClean="0">
                <a:solidFill>
                  <a:srgbClr val="000000"/>
                </a:solidFill>
              </a:rPr>
              <a:t> is key).</a:t>
            </a: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73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Finally we want to create a dashboard. Click on the DASHBOARD tab.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Click on the “+” icon and add in some of your saved visualizations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Click on “SETTINGS” (top right) and stylize your </a:t>
            </a:r>
            <a:r>
              <a:rPr lang="en-US" sz="2400" b="1" smtClean="0">
                <a:solidFill>
                  <a:srgbClr val="000000"/>
                </a:solidFill>
              </a:rPr>
              <a:t>dashboard accordingly!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srgbClr val="000000"/>
                </a:solidFill>
              </a:rPr>
              <a:t>Congratulations on your dashboards! </a:t>
            </a: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2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CCFFCC"/>
                </a:solidFill>
              </a:rPr>
              <a:t>ELASTICSEARCH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elasticsearch</a:t>
            </a:r>
            <a:r>
              <a:rPr lang="en-US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err="1" smtClean="0"/>
              <a:t>NoSQL</a:t>
            </a:r>
            <a:r>
              <a:rPr lang="en-US" dirty="0" smtClean="0"/>
              <a:t>, distributed, full text database based on documents (similar to </a:t>
            </a:r>
            <a:r>
              <a:rPr lang="en-US" dirty="0" err="1" smtClean="0"/>
              <a:t>MongoDB</a:t>
            </a:r>
            <a:r>
              <a:rPr lang="en-US" dirty="0" smtClean="0"/>
              <a:t>).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It is a tool for querying written words at it’s core.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WHY </a:t>
            </a:r>
            <a:r>
              <a:rPr lang="en-US" dirty="0" err="1" smtClean="0"/>
              <a:t>Elasticsearch</a:t>
            </a:r>
            <a:r>
              <a:rPr lang="en-US" dirty="0" smtClean="0"/>
              <a:t>?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Uh- because it’s AWESOME! Seriously- ever try doing a “SELECT * FROM </a:t>
            </a:r>
            <a:r>
              <a:rPr lang="en-US" dirty="0" err="1" smtClean="0"/>
              <a:t>MyTable</a:t>
            </a:r>
            <a:r>
              <a:rPr lang="en-US" dirty="0" smtClean="0"/>
              <a:t> WHERE Film like ‘%Godfather%’?”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Think of how much this would suck in an RDBMS with billions of rows of data.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What if we could do a text based search?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Also it is schema-less so fewer NULL values to contend with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KIBANA-Practical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0" lvl="1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Please re-create the following dashboards. You will have 1 hour to complete this. Follow these instructions: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</a:rPr>
              <a:t>Load sample dashboard into </a:t>
            </a:r>
            <a:r>
              <a:rPr lang="en-US" sz="2200" b="1" dirty="0" err="1">
                <a:solidFill>
                  <a:srgbClr val="FF0000"/>
                </a:solidFill>
              </a:rPr>
              <a:t>Kibana</a:t>
            </a:r>
            <a:endParaRPr lang="en-US" sz="2200" b="1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>
                <a:solidFill>
                  <a:srgbClr val="000000"/>
                </a:solidFill>
              </a:rPr>
              <a:t>Click the Settings tab &gt;&gt; Objects tab &gt;&gt; Import, and select </a:t>
            </a:r>
            <a:r>
              <a:rPr lang="en-US" sz="2200" b="1" dirty="0" err="1" smtClean="0">
                <a:solidFill>
                  <a:srgbClr val="000000"/>
                </a:solidFill>
              </a:rPr>
              <a:t>nginx_kibana.json</a:t>
            </a:r>
            <a:endParaRPr lang="en-US" sz="2200" b="1" dirty="0" smtClean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Click on the “Dashboard” tab and open “Sample Dashboard for NGINX logs”</a:t>
            </a:r>
          </a:p>
          <a:p>
            <a:pPr lvl="2">
              <a:spcBef>
                <a:spcPts val="0"/>
              </a:spcBef>
            </a:pPr>
            <a:endParaRPr lang="en-US" sz="2200" b="1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Study and re-create those (double click on them for hints).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>
                <a:solidFill>
                  <a:srgbClr val="000000"/>
                </a:solidFill>
              </a:rPr>
              <a:t>We will take 1 hour to do this</a:t>
            </a:r>
          </a:p>
          <a:p>
            <a:pPr lvl="2">
              <a:spcBef>
                <a:spcPts val="0"/>
              </a:spcBef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marL="1047750" lvl="2" indent="0" algn="ctr">
              <a:spcBef>
                <a:spcPts val="0"/>
              </a:spcBef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GO!</a:t>
            </a:r>
            <a:endParaRPr lang="en-US" sz="4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902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External resources may include (links are encouraged):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Articles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Blog posts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Videos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Books (especially those available on Safari Books Online)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CCFFCC"/>
                </a:solidFill>
              </a:rPr>
              <a:t>ELASTICSEARCH</a:t>
            </a:r>
            <a:r>
              <a:rPr lang="en-US" dirty="0" smtClean="0"/>
              <a:t>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elasticsearch</a:t>
            </a:r>
            <a:r>
              <a:rPr lang="en-US" dirty="0" smtClean="0"/>
              <a:t> good at?</a:t>
            </a:r>
            <a:r>
              <a:rPr lang="en-US" sz="1400" dirty="0" smtClean="0"/>
              <a:t>*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/>
              <a:t>•	Searching a large number of product descriptions for the best match for a specific phrase (say “chef’s knife”) and returning the best results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/>
              <a:t>•	Given the previous example, breaking down the various departments where “chef’s knife” appears </a:t>
            </a:r>
            <a:endParaRPr lang="en-US" sz="2400" dirty="0" smtClean="0"/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smtClean="0"/>
              <a:t>•</a:t>
            </a:r>
            <a:r>
              <a:rPr lang="en-US" sz="2400" dirty="0"/>
              <a:t>	Searching text for words that sound like “season”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/>
              <a:t>•	Auto-completing a search box based on partially typed words based on previously issued searches while accounting for </a:t>
            </a:r>
            <a:r>
              <a:rPr lang="en-US" sz="2400" dirty="0" err="1"/>
              <a:t>mis</a:t>
            </a:r>
            <a:r>
              <a:rPr lang="en-US" sz="2400" dirty="0"/>
              <a:t>-spellings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/>
              <a:t>•	Storing a large quantity of semi-structured (JSON) data in a distributed fashion, with a specified level of redundancy across a cluster of machines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by Andrew </a:t>
            </a:r>
            <a:r>
              <a:rPr lang="en-US" dirty="0" err="1" smtClean="0"/>
              <a:t>Cholakian</a:t>
            </a:r>
            <a:r>
              <a:rPr lang="en-US" dirty="0"/>
              <a:t> at http://</a:t>
            </a:r>
            <a:r>
              <a:rPr lang="en-US" dirty="0" err="1"/>
              <a:t>exploringelasticsearch.com</a:t>
            </a:r>
            <a:r>
              <a:rPr lang="en-US" dirty="0"/>
              <a:t>/</a:t>
            </a:r>
            <a:r>
              <a:rPr lang="en-US" dirty="0" err="1"/>
              <a:t>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25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12598</TotalTime>
  <Words>5546</Words>
  <Application>Microsoft Macintosh PowerPoint</Application>
  <PresentationFormat>On-screen Show (4:3)</PresentationFormat>
  <Paragraphs>769</Paragraphs>
  <Slides>81</Slides>
  <Notes>80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Default Theme</vt:lpstr>
      <vt:lpstr>ELK Stack iTriage | 10/4/2016</vt:lpstr>
      <vt:lpstr>About DI</vt:lpstr>
      <vt:lpstr>Our Customers Include</vt:lpstr>
      <vt:lpstr>About the Instructor</vt:lpstr>
      <vt:lpstr>About the ELK Course</vt:lpstr>
      <vt:lpstr>About the ELK Course</vt:lpstr>
      <vt:lpstr>Housekeeping</vt:lpstr>
      <vt:lpstr>Introduction to ELASTICSEARCH!</vt:lpstr>
      <vt:lpstr>Introduction to ELASTICSEARCH!</vt:lpstr>
      <vt:lpstr>Introduction to ELASTICSEARCH</vt:lpstr>
      <vt:lpstr>ElasticSearch</vt:lpstr>
      <vt:lpstr>ElasticSearch</vt:lpstr>
      <vt:lpstr>ElasticSearch</vt:lpstr>
      <vt:lpstr>Indexing</vt:lpstr>
      <vt:lpstr>Indexing</vt:lpstr>
      <vt:lpstr>Indexing</vt:lpstr>
      <vt:lpstr>Indexing</vt:lpstr>
      <vt:lpstr>Indexing</vt:lpstr>
      <vt:lpstr>Indexing</vt:lpstr>
      <vt:lpstr>Querying</vt:lpstr>
      <vt:lpstr>Querying</vt:lpstr>
      <vt:lpstr>Querying</vt:lpstr>
      <vt:lpstr>Querying</vt:lpstr>
      <vt:lpstr>Querying</vt:lpstr>
      <vt:lpstr>Querying</vt:lpstr>
      <vt:lpstr>Break Time! </vt:lpstr>
      <vt:lpstr>Logstash</vt:lpstr>
      <vt:lpstr>Logstash</vt:lpstr>
      <vt:lpstr>Logstash</vt:lpstr>
      <vt:lpstr>Logstash</vt:lpstr>
      <vt:lpstr>Logstash</vt:lpstr>
      <vt:lpstr>Logstash</vt:lpstr>
      <vt:lpstr>Logstash - INPUT</vt:lpstr>
      <vt:lpstr>Logstash - OUTPUT</vt:lpstr>
      <vt:lpstr>Logstash-Grok</vt:lpstr>
      <vt:lpstr>Logstash</vt:lpstr>
      <vt:lpstr>Practical Challenge THREE</vt:lpstr>
      <vt:lpstr>Logstash</vt:lpstr>
      <vt:lpstr>Logstash</vt:lpstr>
      <vt:lpstr>Logstash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Logstash &amp; NGINX</vt:lpstr>
      <vt:lpstr>And that’s a second break! </vt:lpstr>
      <vt:lpstr>Logstash practical</vt:lpstr>
      <vt:lpstr>Logstash practical</vt:lpstr>
      <vt:lpstr>Logstash practical</vt:lpstr>
      <vt:lpstr>KIBANA</vt:lpstr>
      <vt:lpstr>KIBANA</vt:lpstr>
      <vt:lpstr>KIBANA</vt:lpstr>
      <vt:lpstr>KIBANA- Discover</vt:lpstr>
      <vt:lpstr>KIBANA- Discover</vt:lpstr>
      <vt:lpstr>KIBANA- Discover</vt:lpstr>
      <vt:lpstr>KIBANA- Discover</vt:lpstr>
      <vt:lpstr>KIBANA</vt:lpstr>
      <vt:lpstr>KIBANA</vt:lpstr>
      <vt:lpstr>KIBANA</vt:lpstr>
      <vt:lpstr>KIBANA</vt:lpstr>
      <vt:lpstr>KIBANA</vt:lpstr>
      <vt:lpstr>KIBANA</vt:lpstr>
      <vt:lpstr>KIBANA</vt:lpstr>
      <vt:lpstr>KIBANA</vt:lpstr>
      <vt:lpstr>KIBANA</vt:lpstr>
      <vt:lpstr>KIBANA</vt:lpstr>
      <vt:lpstr>KIBANA</vt:lpstr>
      <vt:lpstr>KIBANA</vt:lpstr>
      <vt:lpstr>KIBANA-Practical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Fernando Pombeiro</cp:lastModifiedBy>
  <cp:revision>80</cp:revision>
  <dcterms:modified xsi:type="dcterms:W3CDTF">2016-10-12T04:39:40Z</dcterms:modified>
</cp:coreProperties>
</file>