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0"/>
  </p:notesMasterIdLst>
  <p:sldIdLst>
    <p:sldId id="257" r:id="rId2"/>
    <p:sldId id="294" r:id="rId3"/>
    <p:sldId id="260" r:id="rId4"/>
    <p:sldId id="258" r:id="rId5"/>
    <p:sldId id="261" r:id="rId6"/>
    <p:sldId id="295" r:id="rId7"/>
    <p:sldId id="296" r:id="rId8"/>
    <p:sldId id="297" r:id="rId9"/>
    <p:sldId id="298" r:id="rId10"/>
    <p:sldId id="304" r:id="rId11"/>
    <p:sldId id="262" r:id="rId12"/>
    <p:sldId id="263" r:id="rId13"/>
    <p:sldId id="299" r:id="rId14"/>
    <p:sldId id="300" r:id="rId15"/>
    <p:sldId id="301" r:id="rId16"/>
    <p:sldId id="302" r:id="rId17"/>
    <p:sldId id="303" r:id="rId18"/>
    <p:sldId id="264" r:id="rId19"/>
    <p:sldId id="305" r:id="rId20"/>
    <p:sldId id="266" r:id="rId21"/>
    <p:sldId id="306" r:id="rId22"/>
    <p:sldId id="307" r:id="rId23"/>
    <p:sldId id="309" r:id="rId24"/>
    <p:sldId id="312" r:id="rId25"/>
    <p:sldId id="308" r:id="rId26"/>
    <p:sldId id="310" r:id="rId27"/>
    <p:sldId id="311" r:id="rId28"/>
    <p:sldId id="259" r:id="rId29"/>
    <p:sldId id="267" r:id="rId30"/>
    <p:sldId id="313" r:id="rId31"/>
    <p:sldId id="314" r:id="rId32"/>
    <p:sldId id="315" r:id="rId33"/>
    <p:sldId id="316" r:id="rId34"/>
    <p:sldId id="318" r:id="rId35"/>
    <p:sldId id="319" r:id="rId36"/>
    <p:sldId id="320" r:id="rId37"/>
    <p:sldId id="321" r:id="rId38"/>
    <p:sldId id="293" r:id="rId39"/>
  </p:sldIdLst>
  <p:sldSz cx="9144000" cy="6858000" type="screen4x3"/>
  <p:notesSz cx="6858000" cy="9144000"/>
  <p:defaultTextStyle>
    <a:defPPr>
      <a:defRPr lang="en-US"/>
    </a:defPPr>
    <a:lvl1pPr marL="0" algn="l" defTabSz="45705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58" algn="l" defTabSz="45705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18" algn="l" defTabSz="45705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174" algn="l" defTabSz="45705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234" algn="l" defTabSz="45705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292" algn="l" defTabSz="45705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350" algn="l" defTabSz="45705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409" algn="l" defTabSz="45705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467" algn="l" defTabSz="45705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11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4106"/>
          <c:y val="0.0622698"/>
          <c:w val="0.806067"/>
          <c:h val="0.661479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Untitled 1</c:v>
                </c:pt>
              </c:strCache>
            </c:strRef>
          </c:tx>
          <c:spPr>
            <a:ln w="152400" cap="flat">
              <a:solidFill>
                <a:srgbClr val="F33A4B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17.0</c:v>
                </c:pt>
                <c:pt idx="1">
                  <c:v>26.0</c:v>
                </c:pt>
                <c:pt idx="2">
                  <c:v>53.0</c:v>
                </c:pt>
                <c:pt idx="3">
                  <c:v>96.0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Untitled 2</c:v>
                </c:pt>
              </c:strCache>
            </c:strRef>
          </c:tx>
          <c:spPr>
            <a:ln w="152400" cap="flat">
              <a:solidFill>
                <a:srgbClr val="7A1744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55.0</c:v>
                </c:pt>
                <c:pt idx="1">
                  <c:v>43.0</c:v>
                </c:pt>
                <c:pt idx="2">
                  <c:v>70.0</c:v>
                </c:pt>
                <c:pt idx="3">
                  <c:v>58.0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Untitled 3</c:v>
                </c:pt>
              </c:strCache>
            </c:strRef>
          </c:tx>
          <c:spPr>
            <a:ln w="152400" cap="flat">
              <a:solidFill>
                <a:srgbClr val="FFDC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Sheet1!$B$4:$E$4</c:f>
              <c:numCache>
                <c:formatCode>General</c:formatCode>
                <c:ptCount val="4"/>
                <c:pt idx="0">
                  <c:v>20.0</c:v>
                </c:pt>
                <c:pt idx="1">
                  <c:v>16.0</c:v>
                </c:pt>
                <c:pt idx="2">
                  <c:v>40.0</c:v>
                </c:pt>
                <c:pt idx="3">
                  <c:v>57.0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Untitled 4</c:v>
                </c:pt>
              </c:strCache>
            </c:strRef>
          </c:tx>
          <c:spPr>
            <a:ln w="152400" cap="flat">
              <a:solidFill>
                <a:srgbClr val="1ECBC8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Sheet1!$B$5:$E$5</c:f>
              <c:numCache>
                <c:formatCode>General</c:formatCode>
                <c:ptCount val="4"/>
                <c:pt idx="0">
                  <c:v>24.0</c:v>
                </c:pt>
                <c:pt idx="1">
                  <c:v>12.0</c:v>
                </c:pt>
                <c:pt idx="2">
                  <c:v>16.0</c:v>
                </c:pt>
                <c:pt idx="3">
                  <c:v>3.0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Untitled 5</c:v>
                </c:pt>
              </c:strCache>
            </c:strRef>
          </c:tx>
          <c:spPr>
            <a:ln w="152400" cap="flat">
              <a:solidFill>
                <a:srgbClr val="87E9DB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Sheet1!$B$6:$E$6</c:f>
              <c:numCache>
                <c:formatCode>General</c:formatCode>
                <c:ptCount val="4"/>
                <c:pt idx="0">
                  <c:v>5.0</c:v>
                </c:pt>
                <c:pt idx="1">
                  <c:v>20.0</c:v>
                </c:pt>
                <c:pt idx="2">
                  <c:v>26.0</c:v>
                </c:pt>
                <c:pt idx="3">
                  <c:v>40.0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Untitled 6</c:v>
                </c:pt>
              </c:strCache>
            </c:strRef>
          </c:tx>
          <c:spPr>
            <a:ln w="152400" cap="flat">
              <a:solidFill>
                <a:srgbClr val="FFB0C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Sheet1!$B$7:$E$7</c:f>
              <c:numCache>
                <c:formatCode>General</c:formatCode>
                <c:ptCount val="4"/>
                <c:pt idx="0">
                  <c:v>30.0</c:v>
                </c:pt>
                <c:pt idx="1">
                  <c:v>11.0</c:v>
                </c:pt>
                <c:pt idx="2">
                  <c:v>60.0</c:v>
                </c:pt>
                <c:pt idx="3">
                  <c:v>80.0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2987000"/>
        <c:axId val="2103590264"/>
      </c:lineChart>
      <c:catAx>
        <c:axId val="21429870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6350" cap="flat">
            <a:solidFill>
              <a:srgbClr val="000000"/>
            </a:solidFill>
            <a:prstDash val="solid"/>
            <a:round/>
          </a:ln>
        </c:spPr>
        <c:txPr>
          <a:bodyPr rot="0"/>
          <a:lstStyle/>
          <a:p>
            <a:pPr>
              <a:defRPr sz="1400" b="1" i="0" u="none" strike="noStrike">
                <a:solidFill>
                  <a:srgbClr val="000000"/>
                </a:solidFill>
                <a:latin typeface="Helvetica"/>
              </a:defRPr>
            </a:pPr>
            <a:endParaRPr lang="en-US"/>
          </a:p>
        </c:txPr>
        <c:crossAx val="2103590264"/>
        <c:crosses val="autoZero"/>
        <c:auto val="1"/>
        <c:lblAlgn val="ctr"/>
        <c:lblOffset val="100"/>
        <c:noMultiLvlLbl val="1"/>
      </c:catAx>
      <c:valAx>
        <c:axId val="2103590264"/>
        <c:scaling>
          <c:orientation val="minMax"/>
        </c:scaling>
        <c:delete val="0"/>
        <c:axPos val="l"/>
        <c:majorGridlines>
          <c:spPr>
            <a:ln w="6350" cap="flat">
              <a:solidFill>
                <a:srgbClr val="000000"/>
              </a:solidFill>
              <a:custDash>
                <a:ds d="100000" sp="200000"/>
              </a:custDash>
              <a:round/>
            </a:ln>
          </c:spPr>
        </c:majorGridlines>
        <c:numFmt formatCode="0" sourceLinked="0"/>
        <c:majorTickMark val="out"/>
        <c:minorTickMark val="none"/>
        <c:tickLblPos val="nextTo"/>
        <c:spPr>
          <a:ln w="6350" cap="flat">
            <a:solidFill>
              <a:srgbClr val="000000"/>
            </a:solidFill>
            <a:prstDash val="solid"/>
            <a:round/>
          </a:ln>
        </c:spPr>
        <c:txPr>
          <a:bodyPr rot="0"/>
          <a:lstStyle/>
          <a:p>
            <a:pPr>
              <a:defRPr sz="1200" b="0" i="0" u="none" strike="noStrike">
                <a:solidFill>
                  <a:srgbClr val="000000"/>
                </a:solidFill>
                <a:latin typeface="Helvetica"/>
              </a:defRPr>
            </a:pPr>
            <a:endParaRPr lang="en-US"/>
          </a:p>
        </c:txPr>
        <c:crossAx val="2142987000"/>
        <c:crosses val="autoZero"/>
        <c:crossBetween val="midCat"/>
        <c:majorUnit val="25.0"/>
        <c:minorUnit val="12.5"/>
      </c:valAx>
      <c:spPr>
        <a:solidFill>
          <a:srgbClr val="FFFFFF"/>
        </a:solidFill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243581"/>
          <c:y val="0.855635"/>
          <c:w val="0.629187"/>
          <c:h val="0.144365"/>
        </c:manualLayout>
      </c:layout>
      <c:overlay val="1"/>
      <c:spPr>
        <a:noFill/>
        <a:ln w="9525" cap="flat">
          <a:noFill/>
          <a:round/>
        </a:ln>
        <a:effectLst/>
      </c:spPr>
      <c:txPr>
        <a:bodyPr rot="0"/>
        <a:lstStyle/>
        <a:p>
          <a:pPr>
            <a:defRPr sz="1000" b="0" i="0" u="none" strike="noStrike">
              <a:solidFill>
                <a:srgbClr val="000000"/>
              </a:solidFill>
              <a:latin typeface="Helvetica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05"/>
          <c:y val="0.005"/>
          <c:w val="0.99"/>
          <c:h val="0.715058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7A1744"/>
            </a:solidFill>
            <a:ln w="9525" cap="flat">
              <a:noFill/>
              <a:round/>
            </a:ln>
            <a:effectLst/>
          </c:spPr>
          <c:dPt>
            <c:idx val="0"/>
            <c:bubble3D val="0"/>
          </c:dPt>
          <c:dPt>
            <c:idx val="1"/>
            <c:bubble3D val="0"/>
            <c:spPr>
              <a:solidFill>
                <a:srgbClr val="F33A4B"/>
              </a:solidFill>
              <a:ln w="9525" cap="flat">
                <a:noFill/>
                <a:round/>
              </a:ln>
              <a:effectLst/>
            </c:spPr>
          </c:dPt>
          <c:dPt>
            <c:idx val="2"/>
            <c:bubble3D val="0"/>
            <c:spPr>
              <a:solidFill>
                <a:srgbClr val="FFB0C3"/>
              </a:solidFill>
              <a:ln w="9525" cap="flat">
                <a:noFill/>
                <a:round/>
              </a:ln>
              <a:effectLst/>
            </c:spPr>
          </c:dPt>
          <c:dPt>
            <c:idx val="3"/>
            <c:bubble3D val="0"/>
            <c:spPr>
              <a:solidFill>
                <a:srgbClr val="FFDC00"/>
              </a:solidFill>
              <a:ln w="9525" cap="flat">
                <a:noFill/>
                <a:round/>
              </a:ln>
              <a:effectLst/>
            </c:spPr>
          </c:dPt>
          <c:dPt>
            <c:idx val="4"/>
            <c:bubble3D val="0"/>
            <c:spPr>
              <a:solidFill>
                <a:srgbClr val="87E9DB"/>
              </a:solidFill>
              <a:ln w="9525" cap="flat">
                <a:noFill/>
                <a:round/>
              </a:ln>
              <a:effectLst/>
            </c:spPr>
          </c:dPt>
          <c:dPt>
            <c:idx val="5"/>
            <c:bubble3D val="0"/>
            <c:spPr>
              <a:solidFill>
                <a:srgbClr val="1ECBC8"/>
              </a:solidFill>
              <a:ln w="9525" cap="flat">
                <a:noFill/>
                <a:round/>
              </a:ln>
              <a:effectLst/>
            </c:spPr>
          </c:dPt>
          <c:dLbls>
            <c:dLbl>
              <c:idx val="1"/>
              <c:numFmt formatCode="0%" sourceLinked="0"/>
              <c:spPr/>
              <c:txPr>
                <a:bodyPr/>
                <a:lstStyle/>
                <a:p>
                  <a:pPr>
                    <a:defRPr sz="1400" b="1" i="0" u="none" strike="noStrike">
                      <a:solidFill>
                        <a:srgbClr val="FFFFFF"/>
                      </a:solidFill>
                      <a:latin typeface="Helvetica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numFmt formatCode="0%" sourceLinked="0"/>
              <c:spPr/>
              <c:txPr>
                <a:bodyPr/>
                <a:lstStyle/>
                <a:p>
                  <a:pPr>
                    <a:defRPr sz="1400" b="1" i="0" u="none" strike="noStrike">
                      <a:solidFill>
                        <a:srgbClr val="FFFFFF"/>
                      </a:solidFill>
                      <a:latin typeface="Helvetica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numFmt formatCode="0%" sourceLinked="0"/>
              <c:spPr/>
              <c:txPr>
                <a:bodyPr/>
                <a:lstStyle/>
                <a:p>
                  <a:pPr>
                    <a:defRPr sz="1400" b="1" i="0" u="none" strike="noStrike">
                      <a:solidFill>
                        <a:srgbClr val="FFFFFF"/>
                      </a:solidFill>
                      <a:latin typeface="Helvetica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4"/>
              <c:numFmt formatCode="0%" sourceLinked="0"/>
              <c:spPr/>
              <c:txPr>
                <a:bodyPr/>
                <a:lstStyle/>
                <a:p>
                  <a:pPr>
                    <a:defRPr sz="1400" b="1" i="0" u="none" strike="noStrike">
                      <a:solidFill>
                        <a:srgbClr val="FFFFFF"/>
                      </a:solidFill>
                      <a:latin typeface="Helvetica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5"/>
              <c:numFmt formatCode="0%" sourceLinked="0"/>
              <c:spPr/>
              <c:txPr>
                <a:bodyPr/>
                <a:lstStyle/>
                <a:p>
                  <a:pPr>
                    <a:defRPr sz="1400" b="1" i="0" u="none" strike="noStrike">
                      <a:solidFill>
                        <a:srgbClr val="FFFFFF"/>
                      </a:solidFill>
                      <a:latin typeface="Helvetica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0%" sourceLinked="0"/>
            <c:txPr>
              <a:bodyPr/>
              <a:lstStyle/>
              <a:p>
                <a:pPr>
                  <a:defRPr sz="1400" b="1" i="0" u="none" strike="noStrike">
                    <a:solidFill>
                      <a:srgbClr val="FFFFFF"/>
                    </a:solidFill>
                    <a:effectLst>
                      <a:outerShdw blurRad="190500" dist="25400" dir="5400000" algn="tl">
                        <a:srgbClr val="000000">
                          <a:alpha val="50000"/>
                        </a:srgbClr>
                      </a:outerShdw>
                    </a:effectLst>
                    <a:latin typeface="Helvetica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</c:dLbls>
          <c:cat>
            <c:strRef>
              <c:f>Sheet1!$B$1:$G$1</c:f>
              <c:strCache>
                <c:ptCount val="6"/>
                <c:pt idx="0">
                  <c:v>Untitled 1</c:v>
                </c:pt>
                <c:pt idx="1">
                  <c:v>Untitled 2</c:v>
                </c:pt>
                <c:pt idx="2">
                  <c:v>Untitled 3</c:v>
                </c:pt>
                <c:pt idx="3">
                  <c:v>Untitled 4</c:v>
                </c:pt>
                <c:pt idx="4">
                  <c:v>Untitled 5</c:v>
                </c:pt>
                <c:pt idx="5">
                  <c:v>Untitled 6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91.0</c:v>
                </c:pt>
                <c:pt idx="1">
                  <c:v>76.0</c:v>
                </c:pt>
                <c:pt idx="2">
                  <c:v>28.0</c:v>
                </c:pt>
                <c:pt idx="3">
                  <c:v>26.0</c:v>
                </c:pt>
                <c:pt idx="4">
                  <c:v>21.0</c:v>
                </c:pt>
                <c:pt idx="5">
                  <c:v>18.0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solidFill>
          <a:srgbClr val="FFFFFF"/>
        </a:solidFill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0282455"/>
          <c:y val="0.855217"/>
          <c:w val="0.955993"/>
          <c:h val="0.144783"/>
        </c:manualLayout>
      </c:layout>
      <c:overlay val="1"/>
      <c:spPr>
        <a:noFill/>
        <a:ln w="9525" cap="flat">
          <a:noFill/>
          <a:round/>
        </a:ln>
        <a:effectLst/>
      </c:spPr>
      <c:txPr>
        <a:bodyPr rot="0"/>
        <a:lstStyle/>
        <a:p>
          <a:pPr>
            <a:defRPr sz="1000" b="0" i="0" u="none" strike="noStrike">
              <a:solidFill>
                <a:srgbClr val="000000"/>
              </a:solidFill>
              <a:latin typeface="Helvetica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887545"/>
          <c:y val="0.0667822"/>
          <c:w val="0.906245"/>
          <c:h val="0.64746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Untitled 1</c:v>
                </c:pt>
              </c:strCache>
            </c:strRef>
          </c:tx>
          <c:spPr>
            <a:solidFill>
              <a:srgbClr val="7A1744"/>
            </a:solidFill>
            <a:ln w="9525" cap="flat">
              <a:noFill/>
              <a:round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17.0</c:v>
                </c:pt>
                <c:pt idx="1">
                  <c:v>26.0</c:v>
                </c:pt>
                <c:pt idx="2">
                  <c:v>53.0</c:v>
                </c:pt>
                <c:pt idx="3">
                  <c:v>96.0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Untitled 2</c:v>
                </c:pt>
              </c:strCache>
            </c:strRef>
          </c:tx>
          <c:spPr>
            <a:solidFill>
              <a:srgbClr val="F33A4B"/>
            </a:solidFill>
            <a:ln w="9525" cap="flat">
              <a:noFill/>
              <a:round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55.0</c:v>
                </c:pt>
                <c:pt idx="1">
                  <c:v>43.0</c:v>
                </c:pt>
                <c:pt idx="2">
                  <c:v>70.0</c:v>
                </c:pt>
                <c:pt idx="3">
                  <c:v>58.0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Untitled 3</c:v>
                </c:pt>
              </c:strCache>
            </c:strRef>
          </c:tx>
          <c:spPr>
            <a:solidFill>
              <a:srgbClr val="FFB0C3"/>
            </a:solidFill>
            <a:ln w="9525" cap="flat">
              <a:noFill/>
              <a:round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Sheet1!$B$4:$E$4</c:f>
              <c:numCache>
                <c:formatCode>General</c:formatCode>
                <c:ptCount val="4"/>
                <c:pt idx="0">
                  <c:v>20.0</c:v>
                </c:pt>
                <c:pt idx="1">
                  <c:v>16.0</c:v>
                </c:pt>
                <c:pt idx="2">
                  <c:v>40.0</c:v>
                </c:pt>
                <c:pt idx="3">
                  <c:v>57.0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Untitled 4</c:v>
                </c:pt>
              </c:strCache>
            </c:strRef>
          </c:tx>
          <c:spPr>
            <a:solidFill>
              <a:srgbClr val="FFDC00"/>
            </a:solidFill>
            <a:ln w="9525" cap="flat">
              <a:noFill/>
              <a:round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Sheet1!$B$5:$E$5</c:f>
              <c:numCache>
                <c:formatCode>General</c:formatCode>
                <c:ptCount val="4"/>
                <c:pt idx="0">
                  <c:v>24.0</c:v>
                </c:pt>
                <c:pt idx="1">
                  <c:v>12.0</c:v>
                </c:pt>
                <c:pt idx="2">
                  <c:v>16.0</c:v>
                </c:pt>
                <c:pt idx="3">
                  <c:v>3.0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Untitled 5</c:v>
                </c:pt>
              </c:strCache>
            </c:strRef>
          </c:tx>
          <c:spPr>
            <a:solidFill>
              <a:srgbClr val="87E9DB"/>
            </a:solidFill>
            <a:ln w="9525" cap="flat">
              <a:noFill/>
              <a:round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Sheet1!$B$6:$E$6</c:f>
              <c:numCache>
                <c:formatCode>General</c:formatCode>
                <c:ptCount val="4"/>
                <c:pt idx="0">
                  <c:v>5.0</c:v>
                </c:pt>
                <c:pt idx="1">
                  <c:v>20.0</c:v>
                </c:pt>
                <c:pt idx="2">
                  <c:v>26.0</c:v>
                </c:pt>
                <c:pt idx="3">
                  <c:v>40.0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Untitled 6</c:v>
                </c:pt>
              </c:strCache>
            </c:strRef>
          </c:tx>
          <c:spPr>
            <a:solidFill>
              <a:srgbClr val="1ECBC8"/>
            </a:solidFill>
            <a:ln w="9525" cap="flat">
              <a:noFill/>
              <a:round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Sheet1!$B$7:$E$7</c:f>
              <c:numCache>
                <c:formatCode>General</c:formatCode>
                <c:ptCount val="4"/>
                <c:pt idx="0">
                  <c:v>30.0</c:v>
                </c:pt>
                <c:pt idx="1">
                  <c:v>11.0</c:v>
                </c:pt>
                <c:pt idx="2">
                  <c:v>60.0</c:v>
                </c:pt>
                <c:pt idx="3">
                  <c:v>80.0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43053560"/>
        <c:axId val="2143057128"/>
      </c:barChart>
      <c:catAx>
        <c:axId val="21430535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6350" cap="flat">
            <a:solidFill>
              <a:srgbClr val="000000"/>
            </a:solidFill>
            <a:prstDash val="solid"/>
            <a:round/>
          </a:ln>
        </c:spPr>
        <c:txPr>
          <a:bodyPr rot="0"/>
          <a:lstStyle/>
          <a:p>
            <a:pPr>
              <a:defRPr sz="1400" b="1" i="0" u="none" strike="noStrike">
                <a:solidFill>
                  <a:srgbClr val="000000"/>
                </a:solidFill>
                <a:latin typeface="Helvetica"/>
              </a:defRPr>
            </a:pPr>
            <a:endParaRPr lang="en-US"/>
          </a:p>
        </c:txPr>
        <c:crossAx val="2143057128"/>
        <c:crosses val="autoZero"/>
        <c:auto val="1"/>
        <c:lblAlgn val="ctr"/>
        <c:lblOffset val="100"/>
        <c:noMultiLvlLbl val="1"/>
      </c:catAx>
      <c:valAx>
        <c:axId val="2143057128"/>
        <c:scaling>
          <c:orientation val="minMax"/>
        </c:scaling>
        <c:delete val="0"/>
        <c:axPos val="l"/>
        <c:majorGridlines>
          <c:spPr>
            <a:ln w="6350" cap="flat">
              <a:solidFill>
                <a:srgbClr val="000000"/>
              </a:solidFill>
              <a:custDash>
                <a:ds d="100000" sp="200000"/>
              </a:custDash>
              <a:round/>
            </a:ln>
          </c:spPr>
        </c:majorGridlines>
        <c:numFmt formatCode="0" sourceLinked="0"/>
        <c:majorTickMark val="out"/>
        <c:minorTickMark val="none"/>
        <c:tickLblPos val="nextTo"/>
        <c:spPr>
          <a:ln w="6350" cap="flat">
            <a:solidFill>
              <a:srgbClr val="000000"/>
            </a:solidFill>
            <a:prstDash val="solid"/>
            <a:round/>
          </a:ln>
        </c:spPr>
        <c:txPr>
          <a:bodyPr rot="0"/>
          <a:lstStyle/>
          <a:p>
            <a:pPr>
              <a:defRPr sz="1200" b="0" i="0" u="none" strike="noStrike">
                <a:solidFill>
                  <a:srgbClr val="000000"/>
                </a:solidFill>
                <a:latin typeface="Helvetica"/>
              </a:defRPr>
            </a:pPr>
            <a:endParaRPr lang="en-US"/>
          </a:p>
        </c:txPr>
        <c:crossAx val="2143053560"/>
        <c:crosses val="autoZero"/>
        <c:crossBetween val="between"/>
        <c:majorUnit val="100.0"/>
        <c:minorUnit val="50.0"/>
      </c:valAx>
      <c:spPr>
        <a:solidFill>
          <a:srgbClr val="FFFFFF"/>
        </a:solidFill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335814"/>
          <c:y val="0.846079"/>
          <c:w val="0.385008"/>
          <c:h val="0.153921"/>
        </c:manualLayout>
      </c:layout>
      <c:overlay val="1"/>
      <c:spPr>
        <a:noFill/>
        <a:ln w="9525" cap="flat">
          <a:noFill/>
          <a:round/>
        </a:ln>
        <a:effectLst/>
      </c:spPr>
      <c:txPr>
        <a:bodyPr rot="0"/>
        <a:lstStyle/>
        <a:p>
          <a:pPr>
            <a:defRPr sz="1000" b="0" i="0" u="none" strike="noStrike">
              <a:solidFill>
                <a:srgbClr val="000000"/>
              </a:solidFill>
              <a:latin typeface="Helvetica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92384-F816-1E42-8B1E-461E7726626F}" type="datetimeFigureOut">
              <a:rPr lang="en-US" smtClean="0"/>
              <a:t>12/26/16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0CFB1-29C8-1C43-985E-08FB1B4ED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89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0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58" algn="l" defTabSz="4570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18" algn="l" defTabSz="4570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174" algn="l" defTabSz="4570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234" algn="l" defTabSz="4570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292" algn="l" defTabSz="4570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350" algn="l" defTabSz="4570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409" algn="l" defTabSz="4570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467" algn="l" defTabSz="4570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59657" indent="-159657">
              <a:buSzPct val="70000"/>
              <a:buChar char="-"/>
            </a:lvl1pPr>
          </a:lstStyle>
          <a:p>
            <a:r>
              <a:t>learning objectives will frame the class and give students reference points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59657" indent="-159657">
              <a:buSzPct val="70000"/>
              <a:buChar char="-"/>
            </a:lvl1pPr>
          </a:lstStyle>
          <a:p>
            <a:r>
              <a:t>learning objectives will frame the class and give students reference points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5m </a:t>
            </a:r>
          </a:p>
          <a:p>
            <a:endParaRPr/>
          </a:p>
          <a:p>
            <a:pPr marL="159657" indent="-159657">
              <a:buSzPct val="70000"/>
              <a:buChar char="‣"/>
            </a:pPr>
            <a:r>
              <a:t>Last time you interviewed each other about {prompt from Lesson 1}, and we ended with you deciding what the problem actually was after your research interviews. </a:t>
            </a:r>
          </a:p>
          <a:p>
            <a:pPr marL="159657" indent="-159657">
              <a:buSzPct val="70000"/>
              <a:buChar char="‣"/>
            </a:pPr>
            <a:r>
              <a:t>Now we’re going to take that problem and work through some solutions.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body" sz="quarter" idx="13"/>
          </p:nvPr>
        </p:nvSpPr>
        <p:spPr>
          <a:xfrm>
            <a:off x="446485" y="5426765"/>
            <a:ext cx="8251031" cy="861774"/>
          </a:xfrm>
          <a:prstGeom prst="rect">
            <a:avLst/>
          </a:prstGeom>
          <a:ln>
            <a:miter lim="400000"/>
          </a:ln>
        </p:spPr>
        <p:txBody>
          <a:bodyPr anchor="t">
            <a:spAutoFit/>
          </a:bodyPr>
          <a:lstStyle>
            <a:lvl1pPr defTabSz="1030652">
              <a:lnSpc>
                <a:spcPts val="2679"/>
              </a:lnSpc>
              <a:defRPr sz="2800">
                <a:solidFill>
                  <a:srgbClr val="EAEAEA"/>
                </a:solidFill>
              </a:defRPr>
            </a:lvl1pPr>
          </a:lstStyle>
          <a:p>
            <a:pPr defTabSz="1308100">
              <a:lnSpc>
                <a:spcPts val="3400"/>
              </a:lnSpc>
              <a:defRPr sz="2800">
                <a:solidFill>
                  <a:srgbClr val="E52123"/>
                </a:solidFill>
              </a:defRPr>
            </a:pPr>
            <a:r>
              <a:t>Insert Instructor Name</a:t>
            </a:r>
          </a:p>
          <a:p>
            <a:pPr defTabSz="1308100">
              <a:lnSpc>
                <a:spcPts val="3400"/>
              </a:lnSpc>
              <a:defRPr sz="2800">
                <a:solidFill>
                  <a:srgbClr val="EAEAEA"/>
                </a:solidFill>
              </a:defRPr>
            </a:pPr>
            <a:r>
              <a:t>Title, Company 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4"/>
          </p:nvPr>
        </p:nvSpPr>
        <p:spPr>
          <a:xfrm>
            <a:off x="446485" y="1478944"/>
            <a:ext cx="8251031" cy="2836182"/>
          </a:xfrm>
          <a:prstGeom prst="rect">
            <a:avLst/>
          </a:prstGeom>
          <a:ln>
            <a:miter lim="400000"/>
          </a:ln>
        </p:spPr>
        <p:txBody>
          <a:bodyPr anchor="t">
            <a:spAutoFit/>
          </a:bodyPr>
          <a:lstStyle>
            <a:lvl1pPr defTabSz="1030332">
              <a:lnSpc>
                <a:spcPts val="11027"/>
              </a:lnSpc>
              <a:defRPr sz="9500" b="1" cap="all" spc="-188"/>
            </a:lvl1pPr>
          </a:lstStyle>
          <a:p>
            <a:r>
              <a:t>insert class title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FFFFFF"/>
                </a:solidFill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solidFill>
                <a:srgbClr val="FFFFFF"/>
              </a:solidFill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117414772"/>
      </p:ext>
    </p:extLst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: Smart Phon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iStock_000016029046Medium_BW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4377" y="1233697"/>
            <a:ext cx="2843343" cy="56891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iStock_000016936841Medium_BW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86126" y="1288111"/>
            <a:ext cx="2598539" cy="5179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verizon-4g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982892" y="1276187"/>
            <a:ext cx="2098477" cy="5127137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Shape 137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3973711" y="3601941"/>
            <a:ext cx="1637510" cy="276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010" tIns="30010" rIns="30010" bIns="30010">
            <a:spAutoFit/>
          </a:bodyPr>
          <a:lstStyle>
            <a:lvl1pPr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defTabSz="1030332" hangingPunct="0"/>
            <a:r>
              <a:rPr kern="0">
                <a:latin typeface="Helvetica"/>
                <a:ea typeface="Helvetica"/>
                <a:cs typeface="Helvetica"/>
                <a:sym typeface="Helvetica"/>
              </a:rPr>
              <a:t>Drag an object here</a:t>
            </a:r>
          </a:p>
        </p:txBody>
      </p:sp>
      <p:sp>
        <p:nvSpPr>
          <p:cNvPr id="140" name="Shape 140"/>
          <p:cNvSpPr/>
          <p:nvPr/>
        </p:nvSpPr>
        <p:spPr>
          <a:xfrm>
            <a:off x="6456165" y="3601941"/>
            <a:ext cx="1637510" cy="276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010" tIns="30010" rIns="30010" bIns="30010">
            <a:spAutoFit/>
          </a:bodyPr>
          <a:lstStyle>
            <a:lvl1pPr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defTabSz="1030332" hangingPunct="0"/>
            <a:r>
              <a:rPr kern="0">
                <a:latin typeface="Helvetica"/>
                <a:ea typeface="Helvetica"/>
                <a:cs typeface="Helvetica"/>
                <a:sym typeface="Helvetica"/>
              </a:rPr>
              <a:t>Drag an object here</a:t>
            </a:r>
          </a:p>
        </p:txBody>
      </p:sp>
      <p:sp>
        <p:nvSpPr>
          <p:cNvPr id="141" name="Shape 141"/>
          <p:cNvSpPr>
            <a:spLocks noGrp="1"/>
          </p:cNvSpPr>
          <p:nvPr>
            <p:ph sz="quarter" idx="3"/>
          </p:nvPr>
        </p:nvSpPr>
        <p:spPr>
          <a:xfrm>
            <a:off x="1294805" y="1860605"/>
            <a:ext cx="1625203" cy="3721210"/>
          </a:xfrm>
          <a:prstGeom prst="rect">
            <a:avLst/>
          </a:prstGeom>
          <a:ln>
            <a:miter lim="400000"/>
          </a:ln>
        </p:spPr>
        <p:txBody>
          <a:bodyPr lIns="40013" tIns="40013" rIns="40013" bIns="40013" anchor="ctr"/>
          <a:lstStyle>
            <a:lvl1pPr defTabSz="1030652">
              <a:lnSpc>
                <a:spcPct val="100000"/>
              </a:lnSpc>
              <a:defRPr sz="2400"/>
            </a:lvl1pPr>
          </a:lstStyle>
          <a:p>
            <a:pPr defTabSz="1308100">
              <a:lnSpc>
                <a:spcPct val="100000"/>
              </a:lnSpc>
              <a:defRPr sz="2400"/>
            </a:pPr>
            <a:endParaRPr/>
          </a:p>
        </p:txBody>
      </p:sp>
      <p:sp>
        <p:nvSpPr>
          <p:cNvPr id="142" name="Shape 142"/>
          <p:cNvSpPr>
            <a:spLocks noGrp="1"/>
          </p:cNvSpPr>
          <p:nvPr>
            <p:ph type="pic" sz="quarter" idx="13"/>
          </p:nvPr>
        </p:nvSpPr>
        <p:spPr>
          <a:xfrm>
            <a:off x="6206135" y="1918237"/>
            <a:ext cx="1696641" cy="3727858"/>
          </a:xfrm>
          <a:prstGeom prst="rect">
            <a:avLst/>
          </a:prstGeom>
          <a:ln>
            <a:miter lim="400000"/>
          </a:ln>
        </p:spPr>
        <p:txBody>
          <a:bodyPr lIns="72023" tIns="36010" rIns="72023" bIns="36010" anchor="t"/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pic" sz="quarter" idx="14"/>
          </p:nvPr>
        </p:nvSpPr>
        <p:spPr>
          <a:xfrm>
            <a:off x="3781664" y="2320773"/>
            <a:ext cx="1609281" cy="3172571"/>
          </a:xfrm>
          <a:prstGeom prst="rect">
            <a:avLst/>
          </a:prstGeom>
          <a:ln>
            <a:miter lim="400000"/>
          </a:ln>
        </p:spPr>
        <p:txBody>
          <a:bodyPr lIns="72023" tIns="36010" rIns="72023" bIns="36010" anchor="t"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5"/>
          </p:nvPr>
        </p:nvSpPr>
        <p:spPr>
          <a:xfrm>
            <a:off x="446484" y="691765"/>
            <a:ext cx="54292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chapter title</a:t>
            </a:r>
          </a:p>
        </p:txBody>
      </p:sp>
      <p:sp>
        <p:nvSpPr>
          <p:cNvPr id="145" name="Shape 145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91828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736006626"/>
      </p:ext>
    </p:extLst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hart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graphicFrame>
        <p:nvGraphicFramePr>
          <p:cNvPr id="154" name="Chart 154"/>
          <p:cNvGraphicFramePr/>
          <p:nvPr/>
        </p:nvGraphicFramePr>
        <p:xfrm>
          <a:off x="439595" y="2145787"/>
          <a:ext cx="2315323" cy="32561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5" name="Chart 155"/>
          <p:cNvGraphicFramePr/>
          <p:nvPr/>
        </p:nvGraphicFramePr>
        <p:xfrm>
          <a:off x="3084210" y="2163143"/>
          <a:ext cx="1768079" cy="32458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6" name="Chart 156"/>
          <p:cNvGraphicFramePr/>
          <p:nvPr/>
        </p:nvGraphicFramePr>
        <p:xfrm>
          <a:off x="5187922" y="2254734"/>
          <a:ext cx="3498398" cy="3036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7" name="Shape 157"/>
          <p:cNvSpPr>
            <a:spLocks noGrp="1"/>
          </p:cNvSpPr>
          <p:nvPr>
            <p:ph type="body" sz="quarter" idx="13"/>
          </p:nvPr>
        </p:nvSpPr>
        <p:spPr>
          <a:xfrm>
            <a:off x="446484" y="691765"/>
            <a:ext cx="54292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chapter title</a:t>
            </a:r>
          </a:p>
        </p:txBody>
      </p:sp>
      <p:sp>
        <p:nvSpPr>
          <p:cNvPr id="158" name="Shape 158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91828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499581094"/>
      </p:ext>
    </p:extLst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llout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grpSp>
        <p:nvGrpSpPr>
          <p:cNvPr id="169" name="Group 169"/>
          <p:cNvGrpSpPr/>
          <p:nvPr/>
        </p:nvGrpSpPr>
        <p:grpSpPr>
          <a:xfrm>
            <a:off x="446484" y="1717484"/>
            <a:ext cx="892970" cy="1192697"/>
            <a:chOff x="0" y="0"/>
            <a:chExt cx="1270000" cy="1270000"/>
          </a:xfrm>
        </p:grpSpPr>
        <p:pic>
          <p:nvPicPr>
            <p:cNvPr id="167" name="dropped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270000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8" name="Shape 168"/>
            <p:cNvSpPr/>
            <p:nvPr/>
          </p:nvSpPr>
          <p:spPr>
            <a:xfrm>
              <a:off x="88900" y="113919"/>
              <a:ext cx="1079501" cy="11183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 defTabSz="1030332" hangingPunct="0">
                <a:lnSpc>
                  <a:spcPct val="75000"/>
                </a:lnSpc>
                <a:defRPr sz="1800" b="1" spc="-36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pPr>
              <a:r>
                <a:rPr b="1" kern="0" spc="-36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STICKER</a:t>
              </a:r>
              <a:br>
                <a:rPr b="1" kern="0" spc="-36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</a:br>
              <a:r>
                <a:rPr b="1" kern="0" spc="-36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TEXT</a:t>
              </a:r>
            </a:p>
          </p:txBody>
        </p:sp>
      </p:grpSp>
      <p:grpSp>
        <p:nvGrpSpPr>
          <p:cNvPr id="172" name="Group 172"/>
          <p:cNvGrpSpPr/>
          <p:nvPr/>
        </p:nvGrpSpPr>
        <p:grpSpPr>
          <a:xfrm>
            <a:off x="1518047" y="1717484"/>
            <a:ext cx="892970" cy="1192697"/>
            <a:chOff x="0" y="0"/>
            <a:chExt cx="1270000" cy="1270000"/>
          </a:xfrm>
        </p:grpSpPr>
        <p:pic>
          <p:nvPicPr>
            <p:cNvPr id="170" name="droppedImag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270000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1" name="Shape 171"/>
            <p:cNvSpPr/>
            <p:nvPr/>
          </p:nvSpPr>
          <p:spPr>
            <a:xfrm>
              <a:off x="101601" y="126619"/>
              <a:ext cx="1079501" cy="11183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 defTabSz="1030332" hangingPunct="0">
                <a:lnSpc>
                  <a:spcPct val="75000"/>
                </a:lnSpc>
                <a:buClr>
                  <a:srgbClr val="000000"/>
                </a:buClr>
                <a:defRPr sz="1800" b="1" spc="-36"/>
              </a:pPr>
              <a: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STICKER</a:t>
              </a:r>
              <a:b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</a:br>
              <a: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TEXT</a:t>
              </a:r>
            </a:p>
          </p:txBody>
        </p:sp>
      </p:grpSp>
      <p:grpSp>
        <p:nvGrpSpPr>
          <p:cNvPr id="175" name="Group 175"/>
          <p:cNvGrpSpPr/>
          <p:nvPr/>
        </p:nvGrpSpPr>
        <p:grpSpPr>
          <a:xfrm>
            <a:off x="446484" y="3136791"/>
            <a:ext cx="892970" cy="1192697"/>
            <a:chOff x="0" y="0"/>
            <a:chExt cx="1270000" cy="1270000"/>
          </a:xfrm>
        </p:grpSpPr>
        <p:pic>
          <p:nvPicPr>
            <p:cNvPr id="173" name="droppedImage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270000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4" name="Shape 174"/>
            <p:cNvSpPr/>
            <p:nvPr/>
          </p:nvSpPr>
          <p:spPr>
            <a:xfrm>
              <a:off x="88900" y="101219"/>
              <a:ext cx="1079501" cy="11183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 defTabSz="1030332" hangingPunct="0">
                <a:lnSpc>
                  <a:spcPct val="75000"/>
                </a:lnSpc>
                <a:buClr>
                  <a:srgbClr val="000000"/>
                </a:buClr>
                <a:defRPr sz="1800" b="1" spc="-36"/>
              </a:pPr>
              <a: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STICKER</a:t>
              </a:r>
              <a:b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</a:br>
              <a: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TEXT</a:t>
              </a:r>
            </a:p>
          </p:txBody>
        </p:sp>
      </p:grpSp>
      <p:grpSp>
        <p:nvGrpSpPr>
          <p:cNvPr id="178" name="Group 178"/>
          <p:cNvGrpSpPr/>
          <p:nvPr/>
        </p:nvGrpSpPr>
        <p:grpSpPr>
          <a:xfrm>
            <a:off x="1518047" y="3136791"/>
            <a:ext cx="892970" cy="1192697"/>
            <a:chOff x="0" y="0"/>
            <a:chExt cx="1270000" cy="1270000"/>
          </a:xfrm>
        </p:grpSpPr>
        <p:pic>
          <p:nvPicPr>
            <p:cNvPr id="176" name="droppedImage.pdf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1270000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7" name="Shape 177"/>
            <p:cNvSpPr/>
            <p:nvPr/>
          </p:nvSpPr>
          <p:spPr>
            <a:xfrm>
              <a:off x="101601" y="113919"/>
              <a:ext cx="1079501" cy="11183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 defTabSz="1030332" hangingPunct="0">
                <a:lnSpc>
                  <a:spcPct val="75000"/>
                </a:lnSpc>
                <a:buClr>
                  <a:srgbClr val="000000"/>
                </a:buClr>
                <a:defRPr sz="1800" b="1" spc="-36"/>
              </a:pPr>
              <a: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STICKER</a:t>
              </a:r>
              <a:b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</a:br>
              <a: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TEXT</a:t>
              </a:r>
            </a:p>
          </p:txBody>
        </p:sp>
      </p:grpSp>
      <p:grpSp>
        <p:nvGrpSpPr>
          <p:cNvPr id="181" name="Group 181"/>
          <p:cNvGrpSpPr/>
          <p:nvPr/>
        </p:nvGrpSpPr>
        <p:grpSpPr>
          <a:xfrm>
            <a:off x="446484" y="4579953"/>
            <a:ext cx="892970" cy="1192697"/>
            <a:chOff x="0" y="0"/>
            <a:chExt cx="1270000" cy="1270000"/>
          </a:xfrm>
        </p:grpSpPr>
        <p:pic>
          <p:nvPicPr>
            <p:cNvPr id="179" name="droppedImage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1270000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0" name="Shape 180"/>
            <p:cNvSpPr/>
            <p:nvPr/>
          </p:nvSpPr>
          <p:spPr>
            <a:xfrm>
              <a:off x="88900" y="101219"/>
              <a:ext cx="1079501" cy="11183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 defTabSz="1030332" hangingPunct="0">
                <a:lnSpc>
                  <a:spcPct val="75000"/>
                </a:lnSpc>
                <a:buClr>
                  <a:srgbClr val="000000"/>
                </a:buClr>
                <a:defRPr sz="1800" b="1" spc="-36"/>
              </a:pPr>
              <a: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STICKER</a:t>
              </a:r>
              <a:b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</a:br>
              <a: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TEXT</a:t>
              </a:r>
            </a:p>
          </p:txBody>
        </p:sp>
      </p:grpSp>
      <p:grpSp>
        <p:nvGrpSpPr>
          <p:cNvPr id="184" name="Group 184"/>
          <p:cNvGrpSpPr/>
          <p:nvPr/>
        </p:nvGrpSpPr>
        <p:grpSpPr>
          <a:xfrm>
            <a:off x="1518047" y="4579953"/>
            <a:ext cx="892970" cy="1192697"/>
            <a:chOff x="0" y="0"/>
            <a:chExt cx="1270000" cy="1270000"/>
          </a:xfrm>
        </p:grpSpPr>
        <p:pic>
          <p:nvPicPr>
            <p:cNvPr id="182" name="droppedImage.pdf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1270000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3" name="Shape 183"/>
            <p:cNvSpPr/>
            <p:nvPr/>
          </p:nvSpPr>
          <p:spPr>
            <a:xfrm>
              <a:off x="101601" y="113919"/>
              <a:ext cx="1079501" cy="11183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 defTabSz="1030332" hangingPunct="0">
                <a:lnSpc>
                  <a:spcPct val="75000"/>
                </a:lnSpc>
                <a:buClr>
                  <a:srgbClr val="000000"/>
                </a:buClr>
                <a:defRPr sz="1800" b="1" spc="-36"/>
              </a:pPr>
              <a: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STICKER</a:t>
              </a:r>
              <a:b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</a:br>
              <a:r>
                <a:rPr b="1" kern="0" spc="-36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TEXT</a:t>
              </a:r>
            </a:p>
          </p:txBody>
        </p:sp>
      </p:grpSp>
      <p:sp>
        <p:nvSpPr>
          <p:cNvPr id="185" name="Shape 185"/>
          <p:cNvSpPr/>
          <p:nvPr/>
        </p:nvSpPr>
        <p:spPr>
          <a:xfrm>
            <a:off x="6181018" y="1717484"/>
            <a:ext cx="2275396" cy="1908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20071" tIns="220071" rIns="220071" bIns="220071"/>
          <a:lstStyle>
            <a:lvl1pPr>
              <a:lnSpc>
                <a:spcPts val="1600"/>
              </a:lnSpc>
              <a:buClr>
                <a:srgbClr val="000000"/>
              </a:buClr>
              <a:defRPr sz="1200"/>
            </a:lvl1pPr>
          </a:lstStyle>
          <a:p>
            <a:pPr defTabSz="1030332" hangingPunct="0"/>
            <a:r>
              <a:rPr ker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grpSp>
        <p:nvGrpSpPr>
          <p:cNvPr id="189" name="Group 189"/>
          <p:cNvGrpSpPr/>
          <p:nvPr/>
        </p:nvGrpSpPr>
        <p:grpSpPr>
          <a:xfrm>
            <a:off x="2848570" y="1717482"/>
            <a:ext cx="1428750" cy="2014524"/>
            <a:chOff x="0" y="0"/>
            <a:chExt cx="2032000" cy="2145095"/>
          </a:xfrm>
        </p:grpSpPr>
        <p:pic>
          <p:nvPicPr>
            <p:cNvPr id="186" name="droppedImage.pdf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2032000" cy="2032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7" name="Shape 187"/>
            <p:cNvSpPr/>
            <p:nvPr/>
          </p:nvSpPr>
          <p:spPr>
            <a:xfrm>
              <a:off x="165100" y="152399"/>
              <a:ext cx="1676400" cy="4547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75000"/>
                </a:lnSpc>
                <a:defRPr sz="1800" b="1" spc="-36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defTabSz="1030332" hangingPunct="0"/>
              <a:r>
                <a:rPr kern="0">
                  <a:latin typeface="Helvetica"/>
                  <a:ea typeface="Helvetica"/>
                  <a:cs typeface="Helvetica"/>
                  <a:sym typeface="Helvetica"/>
                </a:rPr>
                <a:t>INSERT TERM</a:t>
              </a:r>
            </a:p>
          </p:txBody>
        </p:sp>
        <p:sp>
          <p:nvSpPr>
            <p:cNvPr id="188" name="Shape 188"/>
            <p:cNvSpPr/>
            <p:nvPr/>
          </p:nvSpPr>
          <p:spPr>
            <a:xfrm>
              <a:off x="165100" y="419100"/>
              <a:ext cx="1676400" cy="17259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defTabSz="1030332" hangingPunct="0">
                <a:lnSpc>
                  <a:spcPts val="1261"/>
                </a:lnSpc>
                <a:defRPr sz="1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pPr>
              <a:r>
                <a:rPr sz="1200" kern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93" name="Group 193"/>
          <p:cNvGrpSpPr/>
          <p:nvPr/>
        </p:nvGrpSpPr>
        <p:grpSpPr>
          <a:xfrm>
            <a:off x="4473773" y="1717484"/>
            <a:ext cx="1428750" cy="2442013"/>
            <a:chOff x="0" y="0"/>
            <a:chExt cx="2032000" cy="2600292"/>
          </a:xfrm>
        </p:grpSpPr>
        <p:pic>
          <p:nvPicPr>
            <p:cNvPr id="190" name="droppedImage.pdf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0"/>
              <a:ext cx="2032000" cy="2032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1" name="Shape 191"/>
            <p:cNvSpPr/>
            <p:nvPr/>
          </p:nvSpPr>
          <p:spPr>
            <a:xfrm>
              <a:off x="177801" y="152399"/>
              <a:ext cx="1676400" cy="4547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75000"/>
                </a:lnSpc>
                <a:buClr>
                  <a:srgbClr val="000000"/>
                </a:buClr>
                <a:defRPr sz="1800" b="1" spc="-36"/>
              </a:lvl1pPr>
            </a:lstStyle>
            <a:p>
              <a:pPr defTabSz="1030332" hangingPunct="0"/>
              <a:r>
                <a:rPr ker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TERM</a:t>
              </a:r>
            </a:p>
          </p:txBody>
        </p:sp>
        <p:sp>
          <p:nvSpPr>
            <p:cNvPr id="192" name="Shape 192"/>
            <p:cNvSpPr/>
            <p:nvPr/>
          </p:nvSpPr>
          <p:spPr>
            <a:xfrm>
              <a:off x="177801" y="419100"/>
              <a:ext cx="1676400" cy="2181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1600"/>
                </a:lnSpc>
                <a:buClr>
                  <a:srgbClr val="000000"/>
                </a:buClr>
                <a:defRPr sz="1200"/>
              </a:lvl1pPr>
            </a:lstStyle>
            <a:p>
              <a:pPr defTabSz="1030332" hangingPunct="0"/>
              <a:r>
                <a:rPr ker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97" name="Group 197"/>
          <p:cNvGrpSpPr/>
          <p:nvPr/>
        </p:nvGrpSpPr>
        <p:grpSpPr>
          <a:xfrm>
            <a:off x="2848570" y="3864334"/>
            <a:ext cx="1428750" cy="2465867"/>
            <a:chOff x="0" y="0"/>
            <a:chExt cx="2032000" cy="2625692"/>
          </a:xfrm>
        </p:grpSpPr>
        <p:pic>
          <p:nvPicPr>
            <p:cNvPr id="194" name="droppedImage.pdf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0" y="0"/>
              <a:ext cx="2032000" cy="2032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5" name="Shape 195"/>
            <p:cNvSpPr/>
            <p:nvPr/>
          </p:nvSpPr>
          <p:spPr>
            <a:xfrm>
              <a:off x="165100" y="177800"/>
              <a:ext cx="1676400" cy="4547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75000"/>
                </a:lnSpc>
                <a:buClr>
                  <a:srgbClr val="000000"/>
                </a:buClr>
                <a:defRPr sz="1800" b="1" spc="-36"/>
              </a:lvl1pPr>
            </a:lstStyle>
            <a:p>
              <a:pPr defTabSz="1030332" hangingPunct="0"/>
              <a:r>
                <a:rPr ker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TERM</a:t>
              </a:r>
            </a:p>
          </p:txBody>
        </p:sp>
        <p:sp>
          <p:nvSpPr>
            <p:cNvPr id="196" name="Shape 196"/>
            <p:cNvSpPr/>
            <p:nvPr/>
          </p:nvSpPr>
          <p:spPr>
            <a:xfrm>
              <a:off x="165100" y="444500"/>
              <a:ext cx="1676400" cy="2181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1600"/>
                </a:lnSpc>
                <a:buClr>
                  <a:srgbClr val="000000"/>
                </a:buClr>
                <a:defRPr sz="1200"/>
              </a:lvl1pPr>
            </a:lstStyle>
            <a:p>
              <a:pPr defTabSz="1030332" hangingPunct="0"/>
              <a:r>
                <a:rPr ker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201" name="Group 201"/>
          <p:cNvGrpSpPr/>
          <p:nvPr/>
        </p:nvGrpSpPr>
        <p:grpSpPr>
          <a:xfrm>
            <a:off x="4473773" y="3864334"/>
            <a:ext cx="1428750" cy="2465867"/>
            <a:chOff x="0" y="0"/>
            <a:chExt cx="2032000" cy="2625692"/>
          </a:xfrm>
        </p:grpSpPr>
        <p:pic>
          <p:nvPicPr>
            <p:cNvPr id="198" name="droppedImage.pdf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0" y="0"/>
              <a:ext cx="2032000" cy="2032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9" name="Shape 199"/>
            <p:cNvSpPr/>
            <p:nvPr/>
          </p:nvSpPr>
          <p:spPr>
            <a:xfrm>
              <a:off x="177801" y="177800"/>
              <a:ext cx="1676400" cy="4547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75000"/>
                </a:lnSpc>
                <a:buClr>
                  <a:srgbClr val="000000"/>
                </a:buClr>
                <a:defRPr sz="1800" b="1" spc="-36"/>
              </a:lvl1pPr>
            </a:lstStyle>
            <a:p>
              <a:pPr defTabSz="1030332" hangingPunct="0"/>
              <a:r>
                <a:rPr ker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TERM</a:t>
              </a:r>
            </a:p>
          </p:txBody>
        </p:sp>
        <p:sp>
          <p:nvSpPr>
            <p:cNvPr id="200" name="Shape 200"/>
            <p:cNvSpPr/>
            <p:nvPr/>
          </p:nvSpPr>
          <p:spPr>
            <a:xfrm>
              <a:off x="177801" y="444500"/>
              <a:ext cx="1676400" cy="2181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1600"/>
                </a:lnSpc>
                <a:buClr>
                  <a:srgbClr val="000000"/>
                </a:buClr>
                <a:defRPr sz="1200"/>
              </a:lvl1pPr>
            </a:lstStyle>
            <a:p>
              <a:pPr defTabSz="1030332" hangingPunct="0"/>
              <a:r>
                <a:rPr ker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202" name="Shape 202"/>
          <p:cNvSpPr/>
          <p:nvPr/>
        </p:nvSpPr>
        <p:spPr>
          <a:xfrm>
            <a:off x="6181018" y="3864336"/>
            <a:ext cx="2275396" cy="1908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20071" tIns="220071" rIns="220071" bIns="220071"/>
          <a:lstStyle>
            <a:lvl1pPr>
              <a:lnSpc>
                <a:spcPts val="1600"/>
              </a:lnSpc>
              <a:defRPr sz="1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defTabSz="1030332" hangingPunct="0"/>
            <a:r>
              <a:rPr kern="0">
                <a:latin typeface="Helvetica"/>
                <a:ea typeface="Helvetica"/>
                <a:cs typeface="Helvetica"/>
                <a:sym typeface="Helvetica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sp>
        <p:nvSpPr>
          <p:cNvPr id="203" name="Shape 203"/>
          <p:cNvSpPr>
            <a:spLocks noGrp="1"/>
          </p:cNvSpPr>
          <p:nvPr>
            <p:ph type="body" sz="quarter" idx="13"/>
          </p:nvPr>
        </p:nvSpPr>
        <p:spPr>
          <a:xfrm>
            <a:off x="446484" y="691765"/>
            <a:ext cx="54292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chapter title</a:t>
            </a:r>
          </a:p>
        </p:txBody>
      </p:sp>
      <p:sp>
        <p:nvSpPr>
          <p:cNvPr id="204" name="Shape 204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91828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760260747"/>
      </p:ext>
    </p:extLst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ctivit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grpSp>
        <p:nvGrpSpPr>
          <p:cNvPr id="215" name="Group 215"/>
          <p:cNvGrpSpPr/>
          <p:nvPr/>
        </p:nvGrpSpPr>
        <p:grpSpPr>
          <a:xfrm>
            <a:off x="973336" y="2939997"/>
            <a:ext cx="892970" cy="1192697"/>
            <a:chOff x="0" y="0"/>
            <a:chExt cx="1270000" cy="1270000"/>
          </a:xfrm>
        </p:grpSpPr>
        <p:pic>
          <p:nvPicPr>
            <p:cNvPr id="213" name="dropped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270000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4" name="Shape 214"/>
            <p:cNvSpPr/>
            <p:nvPr/>
          </p:nvSpPr>
          <p:spPr>
            <a:xfrm>
              <a:off x="88900" y="433043"/>
              <a:ext cx="1079501" cy="4547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lnSpc>
                  <a:spcPct val="75000"/>
                </a:lnSpc>
                <a:buClr>
                  <a:srgbClr val="000000"/>
                </a:buClr>
                <a:defRPr sz="1800" b="1" spc="-36"/>
              </a:lvl1pPr>
            </a:lstStyle>
            <a:p>
              <a:pPr defTabSz="1030332" hangingPunct="0"/>
              <a:r>
                <a:rPr ker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EXERCISE</a:t>
              </a:r>
            </a:p>
          </p:txBody>
        </p:sp>
      </p:grpSp>
      <p:sp>
        <p:nvSpPr>
          <p:cNvPr id="216" name="Shape 216"/>
          <p:cNvSpPr/>
          <p:nvPr/>
        </p:nvSpPr>
        <p:spPr>
          <a:xfrm flipV="1">
            <a:off x="2750344" y="3045984"/>
            <a:ext cx="2626190" cy="273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17" name="Shape 217"/>
          <p:cNvSpPr/>
          <p:nvPr/>
        </p:nvSpPr>
        <p:spPr>
          <a:xfrm flipV="1">
            <a:off x="2750344" y="5053768"/>
            <a:ext cx="2626190" cy="273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2750344" y="2807717"/>
            <a:ext cx="262532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sz="2000" b="1" cap="all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defTabSz="1030332" hangingPunct="0"/>
            <a:r>
              <a:rPr kern="0">
                <a:latin typeface="Helvetica"/>
                <a:ea typeface="Helvetica"/>
                <a:cs typeface="Helvetica"/>
                <a:sym typeface="Helvetica"/>
              </a:rPr>
              <a:t>TIMING</a:t>
            </a:r>
          </a:p>
        </p:txBody>
      </p:sp>
      <p:sp>
        <p:nvSpPr>
          <p:cNvPr id="219" name="Shape 219"/>
          <p:cNvSpPr/>
          <p:nvPr/>
        </p:nvSpPr>
        <p:spPr>
          <a:xfrm>
            <a:off x="2750344" y="4803574"/>
            <a:ext cx="262532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sz="2000" b="1" cap="all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defTabSz="1030332" hangingPunct="0"/>
            <a:r>
              <a:rPr kern="0">
                <a:latin typeface="Helvetica"/>
                <a:ea typeface="Helvetica"/>
                <a:cs typeface="Helvetica"/>
                <a:sym typeface="Helvetica"/>
              </a:rPr>
              <a:t>deliverable</a:t>
            </a:r>
          </a:p>
        </p:txBody>
      </p:sp>
      <p:sp>
        <p:nvSpPr>
          <p:cNvPr id="220" name="Shape 220"/>
          <p:cNvSpPr/>
          <p:nvPr/>
        </p:nvSpPr>
        <p:spPr>
          <a:xfrm flipV="1">
            <a:off x="2750344" y="2087698"/>
            <a:ext cx="2626190" cy="273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2750344" y="1849431"/>
            <a:ext cx="262532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sz="2000" b="1" cap="all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defTabSz="1030332" hangingPunct="0"/>
            <a:r>
              <a:rPr kern="0">
                <a:latin typeface="Helvetica"/>
                <a:ea typeface="Helvetica"/>
                <a:cs typeface="Helvetica"/>
                <a:sym typeface="Helvetica"/>
              </a:rPr>
              <a:t>key objective(s)</a:t>
            </a:r>
          </a:p>
        </p:txBody>
      </p:sp>
      <p:sp>
        <p:nvSpPr>
          <p:cNvPr id="222" name="Shape 222"/>
          <p:cNvSpPr/>
          <p:nvPr/>
        </p:nvSpPr>
        <p:spPr>
          <a:xfrm flipV="1">
            <a:off x="2268143" y="1693871"/>
            <a:ext cx="1" cy="4160798"/>
          </a:xfrm>
          <a:prstGeom prst="line">
            <a:avLst/>
          </a:prstGeom>
          <a:ln w="12700">
            <a:solidFill>
              <a:srgbClr val="EAEAEA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23" name="Shape 223"/>
          <p:cNvSpPr>
            <a:spLocks noGrp="1"/>
          </p:cNvSpPr>
          <p:nvPr>
            <p:ph type="body" sz="quarter" idx="13"/>
          </p:nvPr>
        </p:nvSpPr>
        <p:spPr>
          <a:xfrm>
            <a:off x="446484" y="691765"/>
            <a:ext cx="54292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ACTIVITY</a:t>
            </a:r>
          </a:p>
        </p:txBody>
      </p:sp>
      <p:sp>
        <p:nvSpPr>
          <p:cNvPr id="224" name="Shape 224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91828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96969278"/>
      </p:ext>
    </p:extLst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&amp;A">
    <p:bg>
      <p:bgPr>
        <a:solidFill>
          <a:srgbClr val="FFDB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446485" y="1383530"/>
            <a:ext cx="8251031" cy="1440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0600"/>
              </a:lnSpc>
              <a:defRPr sz="12000" b="1" cap="all" spc="-239"/>
            </a:lvl1pPr>
          </a:lstStyle>
          <a:p>
            <a:pPr defTabSz="1030332" hangingPunct="0"/>
            <a:r>
              <a:rPr ker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Q&amp;A</a:t>
            </a:r>
          </a:p>
        </p:txBody>
      </p:sp>
      <p:sp>
        <p:nvSpPr>
          <p:cNvPr id="234" name="Shape 234"/>
          <p:cNvSpPr>
            <a:spLocks noGrp="1"/>
          </p:cNvSpPr>
          <p:nvPr>
            <p:ph type="body" sz="quarter" idx="13"/>
          </p:nvPr>
        </p:nvSpPr>
        <p:spPr>
          <a:xfrm>
            <a:off x="446484" y="691765"/>
            <a:ext cx="71437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</a:defRPr>
            </a:lvl1pPr>
          </a:lstStyle>
          <a:p>
            <a:r>
              <a:t>insert class title</a:t>
            </a:r>
          </a:p>
        </p:txBody>
      </p:sp>
      <p:sp>
        <p:nvSpPr>
          <p:cNvPr id="235" name="Shape 235"/>
          <p:cNvSpPr>
            <a:spLocks noGrp="1"/>
          </p:cNvSpPr>
          <p:nvPr>
            <p:ph type="sldNum" sz="quarter" idx="2"/>
          </p:nvPr>
        </p:nvSpPr>
        <p:spPr>
          <a:xfrm>
            <a:off x="8329565" y="727810"/>
            <a:ext cx="372592" cy="33342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520"/>
              </a:lnSpc>
              <a:defRPr sz="2500" b="1" spc="-50"/>
            </a:lvl1pPr>
          </a:lstStyle>
          <a:p>
            <a:fld id="{86CB4B4D-7CA3-9044-876B-883B54F8677D}" type="slidenum">
              <a:rPr>
                <a:solidFill>
                  <a:srgbClr val="FFFFFF"/>
                </a:solidFill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solidFill>
                <a:srgbClr val="FFFFFF"/>
              </a:solidFill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455611004"/>
      </p:ext>
    </p:extLst>
  </p:cSld>
  <p:clrMapOvr>
    <a:masterClrMapping/>
  </p:clrMapOvr>
  <p:transition xmlns:p14="http://schemas.microsoft.com/office/powerpoint/2010/main"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xit Tickets">
    <p:bg>
      <p:bgPr>
        <a:solidFill>
          <a:srgbClr val="FFAF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446485" y="1383529"/>
            <a:ext cx="8251031" cy="2799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0600"/>
              </a:lnSpc>
              <a:defRPr sz="12000" b="1" cap="all" spc="-239"/>
            </a:lvl1pPr>
          </a:lstStyle>
          <a:p>
            <a:pPr defTabSz="1030332" hangingPunct="0"/>
            <a:r>
              <a:rPr ker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exit tickets</a:t>
            </a:r>
          </a:p>
        </p:txBody>
      </p:sp>
      <p:sp>
        <p:nvSpPr>
          <p:cNvPr id="245" name="Shape 245"/>
          <p:cNvSpPr>
            <a:spLocks noGrp="1"/>
          </p:cNvSpPr>
          <p:nvPr>
            <p:ph type="body" sz="quarter" idx="13"/>
          </p:nvPr>
        </p:nvSpPr>
        <p:spPr>
          <a:xfrm>
            <a:off x="446484" y="691765"/>
            <a:ext cx="71437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</a:defRPr>
            </a:lvl1pPr>
          </a:lstStyle>
          <a:p>
            <a:r>
              <a:t>insert class title</a:t>
            </a:r>
          </a:p>
        </p:txBody>
      </p:sp>
      <p:sp>
        <p:nvSpPr>
          <p:cNvPr id="246" name="Shape 246"/>
          <p:cNvSpPr>
            <a:spLocks noGrp="1"/>
          </p:cNvSpPr>
          <p:nvPr>
            <p:ph type="sldNum" sz="quarter" idx="2"/>
          </p:nvPr>
        </p:nvSpPr>
        <p:spPr>
          <a:xfrm>
            <a:off x="8329565" y="727810"/>
            <a:ext cx="372592" cy="33342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520"/>
              </a:lnSpc>
              <a:defRPr sz="2500" b="1" spc="-50"/>
            </a:lvl1pPr>
          </a:lstStyle>
          <a:p>
            <a:fld id="{86CB4B4D-7CA3-9044-876B-883B54F8677D}" type="slidenum">
              <a:rPr>
                <a:solidFill>
                  <a:srgbClr val="FFFFFF"/>
                </a:solidFill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solidFill>
                <a:srgbClr val="FFFFFF"/>
              </a:solidFill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999302633"/>
      </p:ext>
    </p:extLst>
  </p:cSld>
  <p:clrMapOvr>
    <a:masterClrMapping/>
  </p:clrMapOvr>
  <p:transition xmlns:p14="http://schemas.microsoft.com/office/powerpoint/2010/main"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72592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7181583"/>
      </p:ext>
    </p:extLst>
  </p:cSld>
  <p:clrMapOvr>
    <a:masterClrMapping/>
  </p:clrMapOvr>
  <p:transition xmlns:p14="http://schemas.microsoft.com/office/powerpoint/2010/main"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ctivity cop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61" name="Shape 261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grpSp>
        <p:nvGrpSpPr>
          <p:cNvPr id="264" name="Group 264"/>
          <p:cNvGrpSpPr/>
          <p:nvPr/>
        </p:nvGrpSpPr>
        <p:grpSpPr>
          <a:xfrm>
            <a:off x="973336" y="2939997"/>
            <a:ext cx="892970" cy="1192697"/>
            <a:chOff x="0" y="0"/>
            <a:chExt cx="1270000" cy="1270000"/>
          </a:xfrm>
        </p:grpSpPr>
        <p:pic>
          <p:nvPicPr>
            <p:cNvPr id="262" name="dropped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270000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3" name="Shape 263"/>
            <p:cNvSpPr/>
            <p:nvPr/>
          </p:nvSpPr>
          <p:spPr>
            <a:xfrm>
              <a:off x="88900" y="433043"/>
              <a:ext cx="1079501" cy="4547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lnSpc>
                  <a:spcPct val="75000"/>
                </a:lnSpc>
                <a:buClr>
                  <a:srgbClr val="000000"/>
                </a:buClr>
                <a:defRPr sz="1800" b="1" spc="-36"/>
              </a:lvl1pPr>
            </a:lstStyle>
            <a:p>
              <a:pPr defTabSz="1030332" hangingPunct="0"/>
              <a:r>
                <a:rPr ker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EXERCISE</a:t>
              </a:r>
            </a:p>
          </p:txBody>
        </p:sp>
      </p:grpSp>
      <p:sp>
        <p:nvSpPr>
          <p:cNvPr id="265" name="Shape 265"/>
          <p:cNvSpPr/>
          <p:nvPr/>
        </p:nvSpPr>
        <p:spPr>
          <a:xfrm flipV="1">
            <a:off x="2268143" y="1693871"/>
            <a:ext cx="1" cy="4160798"/>
          </a:xfrm>
          <a:prstGeom prst="line">
            <a:avLst/>
          </a:prstGeom>
          <a:ln w="12700">
            <a:solidFill>
              <a:srgbClr val="EAEAEA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66" name="Shape 266"/>
          <p:cNvSpPr>
            <a:spLocks noGrp="1"/>
          </p:cNvSpPr>
          <p:nvPr>
            <p:ph type="body" sz="quarter" idx="13"/>
          </p:nvPr>
        </p:nvSpPr>
        <p:spPr>
          <a:xfrm>
            <a:off x="446484" y="691765"/>
            <a:ext cx="54292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ACTIVITY</a:t>
            </a:r>
          </a:p>
        </p:txBody>
      </p:sp>
      <p:sp>
        <p:nvSpPr>
          <p:cNvPr id="267" name="Shape 267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91828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90050166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hapter">
    <p:bg>
      <p:bgPr>
        <a:solidFill>
          <a:srgbClr val="1EC9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5" name="Shape 25"/>
          <p:cNvSpPr>
            <a:spLocks noGrp="1"/>
          </p:cNvSpPr>
          <p:nvPr>
            <p:ph type="body" sz="quarter" idx="13"/>
          </p:nvPr>
        </p:nvSpPr>
        <p:spPr>
          <a:xfrm>
            <a:off x="446484" y="691765"/>
            <a:ext cx="71437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</a:defRPr>
            </a:lvl1pPr>
          </a:lstStyle>
          <a:p>
            <a:r>
              <a:t>insert class title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sz="half" idx="14"/>
          </p:nvPr>
        </p:nvSpPr>
        <p:spPr>
          <a:xfrm>
            <a:off x="446485" y="1383527"/>
            <a:ext cx="8251031" cy="3277243"/>
          </a:xfrm>
          <a:prstGeom prst="rect">
            <a:avLst/>
          </a:prstGeom>
          <a:ln>
            <a:miter lim="400000"/>
          </a:ln>
        </p:spPr>
        <p:txBody>
          <a:bodyPr anchor="t">
            <a:spAutoFit/>
          </a:bodyPr>
          <a:lstStyle>
            <a:lvl1pPr defTabSz="1030332">
              <a:lnSpc>
                <a:spcPts val="8349"/>
              </a:lnSpc>
              <a:defRPr sz="9500" b="1" cap="all" spc="-188"/>
            </a:lvl1pPr>
          </a:lstStyle>
          <a:p>
            <a:r>
              <a:t>insert chapter title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xfrm>
            <a:off x="8329565" y="727810"/>
            <a:ext cx="372592" cy="33342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520"/>
              </a:lnSpc>
              <a:defRPr sz="2500" b="1" spc="-50"/>
            </a:lvl1pPr>
          </a:lstStyle>
          <a:p>
            <a:fld id="{86CB4B4D-7CA3-9044-876B-883B54F8677D}" type="slidenum">
              <a:rPr>
                <a:solidFill>
                  <a:srgbClr val="FFFFFF"/>
                </a:solidFill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solidFill>
                <a:srgbClr val="FFFFFF"/>
              </a:solidFill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392143842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: Text, 1 Colum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6" name="Shape 36"/>
          <p:cNvSpPr>
            <a:spLocks noGrp="1"/>
          </p:cNvSpPr>
          <p:nvPr>
            <p:ph type="body" sz="quarter" idx="13"/>
          </p:nvPr>
        </p:nvSpPr>
        <p:spPr>
          <a:xfrm>
            <a:off x="446484" y="691765"/>
            <a:ext cx="54292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chapter title</a:t>
            </a:r>
          </a:p>
        </p:txBody>
      </p:sp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446485" y="1383527"/>
            <a:ext cx="8251031" cy="667910"/>
          </a:xfrm>
          <a:prstGeom prst="rect">
            <a:avLst/>
          </a:prstGeom>
        </p:spPr>
        <p:txBody>
          <a:bodyPr/>
          <a:lstStyle>
            <a:lvl1pPr>
              <a:lnSpc>
                <a:spcPts val="3940"/>
              </a:lnSpc>
              <a:defRPr sz="4300" spc="-8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Title Text</a:t>
            </a:r>
          </a:p>
        </p:txBody>
      </p:sp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xfrm>
            <a:off x="444415" y="2266124"/>
            <a:ext cx="8251032" cy="3578087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spcBef>
                <a:spcPts val="788"/>
              </a:spcBef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  <a:lvl2pPr marL="520168">
              <a:lnSpc>
                <a:spcPct val="100000"/>
              </a:lnSpc>
              <a:spcBef>
                <a:spcPts val="788"/>
              </a:spcBef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2pPr>
            <a:lvl3pPr marL="880284">
              <a:lnSpc>
                <a:spcPct val="100000"/>
              </a:lnSpc>
              <a:spcBef>
                <a:spcPts val="788"/>
              </a:spcBef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3pPr>
            <a:lvl4pPr marL="1240401">
              <a:lnSpc>
                <a:spcPct val="100000"/>
              </a:lnSpc>
              <a:spcBef>
                <a:spcPts val="788"/>
              </a:spcBef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 marL="1600517">
              <a:lnSpc>
                <a:spcPct val="100000"/>
              </a:lnSpc>
              <a:spcBef>
                <a:spcPts val="788"/>
              </a:spcBef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39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91828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085826934"/>
      </p:ext>
    </p:extLst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: Full Page Im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8" name="Shape 48"/>
          <p:cNvSpPr>
            <a:spLocks noGrp="1"/>
          </p:cNvSpPr>
          <p:nvPr>
            <p:ph idx="3"/>
          </p:nvPr>
        </p:nvSpPr>
        <p:spPr>
          <a:xfrm>
            <a:off x="223243" y="298174"/>
            <a:ext cx="8697516" cy="6261652"/>
          </a:xfrm>
          <a:prstGeom prst="rect">
            <a:avLst/>
          </a:prstGeom>
          <a:ln>
            <a:miter lim="400000"/>
          </a:ln>
        </p:spPr>
        <p:txBody>
          <a:bodyPr lIns="40013" tIns="40013" rIns="40013" bIns="40013" anchor="ctr"/>
          <a:lstStyle>
            <a:lvl1pPr defTabSz="1030652">
              <a:lnSpc>
                <a:spcPct val="100000"/>
              </a:lnSpc>
              <a:defRPr sz="2400"/>
            </a:lvl1pPr>
          </a:lstStyle>
          <a:p>
            <a:pPr defTabSz="1308100">
              <a:lnSpc>
                <a:spcPct val="100000"/>
              </a:lnSpc>
              <a:defRPr sz="2400"/>
            </a:pPr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446484" y="691765"/>
            <a:ext cx="54292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chapter title</a:t>
            </a:r>
          </a:p>
        </p:txBody>
      </p:sp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xfrm>
            <a:off x="446485" y="1383529"/>
            <a:ext cx="8251031" cy="1407381"/>
          </a:xfrm>
          <a:prstGeom prst="rect">
            <a:avLst/>
          </a:prstGeom>
        </p:spPr>
        <p:txBody>
          <a:bodyPr/>
          <a:lstStyle>
            <a:lvl1pPr>
              <a:lnSpc>
                <a:spcPts val="3940"/>
              </a:lnSpc>
              <a:defRPr sz="4300" spc="-8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Title Text</a:t>
            </a:r>
          </a:p>
        </p:txBody>
      </p:sp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91828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508713176"/>
      </p:ext>
    </p:extLst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xercis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0" name="Shape 60"/>
          <p:cNvSpPr/>
          <p:nvPr/>
        </p:nvSpPr>
        <p:spPr>
          <a:xfrm flipV="1">
            <a:off x="446484" y="2611731"/>
            <a:ext cx="2626190" cy="272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1" name="Shape 61"/>
          <p:cNvSpPr/>
          <p:nvPr/>
        </p:nvSpPr>
        <p:spPr>
          <a:xfrm flipV="1">
            <a:off x="3250406" y="2611858"/>
            <a:ext cx="5444083" cy="149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2" name="Shape 62"/>
          <p:cNvSpPr/>
          <p:nvPr/>
        </p:nvSpPr>
        <p:spPr>
          <a:xfrm flipV="1">
            <a:off x="446484" y="5402639"/>
            <a:ext cx="2626190" cy="272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3259336" y="5402914"/>
            <a:ext cx="5436428" cy="16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446484" y="2242268"/>
            <a:ext cx="262532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sz="2000" b="1" cap="all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defTabSz="1030332" hangingPunct="0"/>
            <a:r>
              <a:rPr kern="0">
                <a:latin typeface="Helvetica"/>
                <a:ea typeface="Helvetica"/>
                <a:cs typeface="Helvetica"/>
                <a:sym typeface="Helvetica"/>
              </a:rPr>
              <a:t>key objective(s)</a:t>
            </a:r>
          </a:p>
        </p:txBody>
      </p:sp>
      <p:sp>
        <p:nvSpPr>
          <p:cNvPr id="65" name="Shape 65"/>
          <p:cNvSpPr/>
          <p:nvPr/>
        </p:nvSpPr>
        <p:spPr>
          <a:xfrm>
            <a:off x="3259336" y="2242268"/>
            <a:ext cx="262532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sz="2000" b="1" cap="all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defTabSz="1030332" hangingPunct="0"/>
            <a:r>
              <a:rPr kern="0">
                <a:latin typeface="Helvetica"/>
                <a:ea typeface="Helvetica"/>
                <a:cs typeface="Helvetica"/>
                <a:sym typeface="Helvetica"/>
              </a:rPr>
              <a:t>agenda</a:t>
            </a:r>
          </a:p>
        </p:txBody>
      </p:sp>
      <p:sp>
        <p:nvSpPr>
          <p:cNvPr id="66" name="Shape 66"/>
          <p:cNvSpPr/>
          <p:nvPr/>
        </p:nvSpPr>
        <p:spPr>
          <a:xfrm>
            <a:off x="3259338" y="5033178"/>
            <a:ext cx="5447109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sz="2000" b="1" cap="all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defTabSz="1030332" hangingPunct="0"/>
            <a:r>
              <a:rPr kern="0">
                <a:latin typeface="Helvetica"/>
                <a:ea typeface="Helvetica"/>
                <a:cs typeface="Helvetica"/>
                <a:sym typeface="Helvetica"/>
              </a:rPr>
              <a:t>resources</a:t>
            </a:r>
          </a:p>
        </p:txBody>
      </p:sp>
      <p:sp>
        <p:nvSpPr>
          <p:cNvPr id="67" name="Shape 67"/>
          <p:cNvSpPr/>
          <p:nvPr/>
        </p:nvSpPr>
        <p:spPr>
          <a:xfrm>
            <a:off x="446484" y="5033178"/>
            <a:ext cx="262532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sz="2000" b="1" cap="all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defTabSz="1030332" hangingPunct="0"/>
            <a:r>
              <a:rPr kern="0">
                <a:latin typeface="Helvetica"/>
                <a:ea typeface="Helvetica"/>
                <a:cs typeface="Helvetica"/>
                <a:sym typeface="Helvetica"/>
              </a:rPr>
              <a:t>deliverable</a:t>
            </a:r>
          </a:p>
        </p:txBody>
      </p:sp>
      <p:sp>
        <p:nvSpPr>
          <p:cNvPr id="68" name="Shape 68"/>
          <p:cNvSpPr>
            <a:spLocks noGrp="1"/>
          </p:cNvSpPr>
          <p:nvPr>
            <p:ph type="body" sz="quarter" idx="13"/>
          </p:nvPr>
        </p:nvSpPr>
        <p:spPr>
          <a:xfrm>
            <a:off x="446484" y="691765"/>
            <a:ext cx="54292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Exercise</a:t>
            </a:r>
          </a:p>
        </p:txBody>
      </p:sp>
      <p:sp>
        <p:nvSpPr>
          <p:cNvPr id="69" name="Shape 69"/>
          <p:cNvSpPr>
            <a:spLocks noGrp="1"/>
          </p:cNvSpPr>
          <p:nvPr>
            <p:ph type="body" sz="quarter" idx="14"/>
          </p:nvPr>
        </p:nvSpPr>
        <p:spPr>
          <a:xfrm>
            <a:off x="446484" y="2790910"/>
            <a:ext cx="2625328" cy="492443"/>
          </a:xfrm>
          <a:prstGeom prst="rect">
            <a:avLst/>
          </a:prstGeom>
          <a:ln>
            <a:miter lim="400000"/>
          </a:ln>
        </p:spPr>
        <p:txBody>
          <a:bodyPr anchor="t">
            <a:spAutoFit/>
          </a:bodyPr>
          <a:lstStyle>
            <a:lvl1pPr defTabSz="1030332">
              <a:lnSpc>
                <a:spcPct val="100000"/>
              </a:lnSpc>
              <a:spcBef>
                <a:spcPts val="788"/>
              </a:spcBef>
              <a:buFont typeface="Lucida Grande"/>
              <a:defRPr sz="1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learning/exercise objectives</a:t>
            </a:r>
          </a:p>
        </p:txBody>
      </p:sp>
      <p:sp>
        <p:nvSpPr>
          <p:cNvPr id="70" name="Shape 70"/>
          <p:cNvSpPr>
            <a:spLocks noGrp="1"/>
          </p:cNvSpPr>
          <p:nvPr>
            <p:ph type="body" sz="quarter" idx="15"/>
          </p:nvPr>
        </p:nvSpPr>
        <p:spPr>
          <a:xfrm>
            <a:off x="3259337" y="2790910"/>
            <a:ext cx="776883" cy="246221"/>
          </a:xfrm>
          <a:prstGeom prst="rect">
            <a:avLst/>
          </a:prstGeom>
          <a:ln>
            <a:miter lim="400000"/>
          </a:ln>
        </p:spPr>
        <p:txBody>
          <a:bodyPr anchor="t">
            <a:spAutoFit/>
          </a:bodyPr>
          <a:lstStyle>
            <a:lvl1pPr defTabSz="1030332">
              <a:lnSpc>
                <a:spcPct val="100000"/>
              </a:lnSpc>
              <a:spcBef>
                <a:spcPts val="788"/>
              </a:spcBef>
              <a:buFont typeface="Lucida Grande"/>
              <a:defRPr sz="1600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Time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sz="quarter" idx="16"/>
          </p:nvPr>
        </p:nvSpPr>
        <p:spPr>
          <a:xfrm>
            <a:off x="4339829" y="2790910"/>
            <a:ext cx="4357688" cy="246221"/>
          </a:xfrm>
          <a:prstGeom prst="rect">
            <a:avLst/>
          </a:prstGeom>
          <a:ln>
            <a:miter lim="400000"/>
          </a:ln>
        </p:spPr>
        <p:txBody>
          <a:bodyPr anchor="t">
            <a:spAutoFit/>
          </a:bodyPr>
          <a:lstStyle>
            <a:lvl1pPr marL="200065" indent="-200065" defTabSz="1030332">
              <a:lnSpc>
                <a:spcPct val="100000"/>
              </a:lnSpc>
              <a:spcBef>
                <a:spcPts val="788"/>
              </a:spcBef>
              <a:buSzPct val="100000"/>
              <a:buAutoNum type="arabicPeriod"/>
              <a:defRPr sz="1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key steps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sz="quarter" idx="17"/>
          </p:nvPr>
        </p:nvSpPr>
        <p:spPr>
          <a:xfrm>
            <a:off x="446484" y="5581818"/>
            <a:ext cx="2625328" cy="246221"/>
          </a:xfrm>
          <a:prstGeom prst="rect">
            <a:avLst/>
          </a:prstGeom>
          <a:ln>
            <a:miter lim="400000"/>
          </a:ln>
        </p:spPr>
        <p:txBody>
          <a:bodyPr anchor="t">
            <a:spAutoFit/>
          </a:bodyPr>
          <a:lstStyle>
            <a:lvl1pPr defTabSz="1030332">
              <a:lnSpc>
                <a:spcPct val="100000"/>
              </a:lnSpc>
              <a:spcBef>
                <a:spcPts val="788"/>
              </a:spcBef>
              <a:buFont typeface="Lucida Grande"/>
              <a:defRPr sz="1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deliverable/outcome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sz="quarter" idx="18"/>
          </p:nvPr>
        </p:nvSpPr>
        <p:spPr>
          <a:xfrm>
            <a:off x="3259338" y="5581818"/>
            <a:ext cx="5447109" cy="246221"/>
          </a:xfrm>
          <a:prstGeom prst="rect">
            <a:avLst/>
          </a:prstGeom>
          <a:ln>
            <a:miter lim="400000"/>
          </a:ln>
        </p:spPr>
        <p:txBody>
          <a:bodyPr anchor="t">
            <a:spAutoFit/>
          </a:bodyPr>
          <a:lstStyle>
            <a:lvl1pPr defTabSz="1030332">
              <a:lnSpc>
                <a:spcPct val="100000"/>
              </a:lnSpc>
              <a:spcBef>
                <a:spcPts val="788"/>
              </a:spcBef>
              <a:buFont typeface="Lucida Grande"/>
              <a:defRPr sz="1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List resources required / used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72592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026548509"/>
      </p:ext>
    </p:extLst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se Stud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2" name="Shape 82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3" name="Shape 83"/>
          <p:cNvSpPr/>
          <p:nvPr/>
        </p:nvSpPr>
        <p:spPr>
          <a:xfrm flipV="1">
            <a:off x="6063258" y="2611731"/>
            <a:ext cx="2626190" cy="272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4" name="Shape 84"/>
          <p:cNvSpPr/>
          <p:nvPr/>
        </p:nvSpPr>
        <p:spPr>
          <a:xfrm flipV="1">
            <a:off x="446484" y="2611858"/>
            <a:ext cx="5444083" cy="149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446484" y="2242268"/>
            <a:ext cx="262532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sz="2000" b="1" cap="all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defTabSz="1030332" hangingPunct="0"/>
            <a:r>
              <a:rPr kern="0">
                <a:latin typeface="Helvetica"/>
                <a:ea typeface="Helvetica"/>
                <a:cs typeface="Helvetica"/>
                <a:sym typeface="Helvetica"/>
              </a:rPr>
              <a:t>summary</a:t>
            </a:r>
          </a:p>
        </p:txBody>
      </p:sp>
      <p:sp>
        <p:nvSpPr>
          <p:cNvPr id="86" name="Shape 86"/>
          <p:cNvSpPr/>
          <p:nvPr/>
        </p:nvSpPr>
        <p:spPr>
          <a:xfrm>
            <a:off x="6072188" y="2242270"/>
            <a:ext cx="2625328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sz="2000" b="1" cap="all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defTabSz="1030332" hangingPunct="0"/>
            <a:r>
              <a:rPr kern="0">
                <a:latin typeface="Helvetica"/>
                <a:ea typeface="Helvetica"/>
                <a:cs typeface="Helvetica"/>
                <a:sym typeface="Helvetica"/>
              </a:rPr>
              <a:t>key challenge / question</a:t>
            </a:r>
          </a:p>
        </p:txBody>
      </p:sp>
      <p:sp>
        <p:nvSpPr>
          <p:cNvPr id="87" name="Shape 87"/>
          <p:cNvSpPr>
            <a:spLocks noGrp="1"/>
          </p:cNvSpPr>
          <p:nvPr>
            <p:ph type="body" sz="quarter" idx="13"/>
          </p:nvPr>
        </p:nvSpPr>
        <p:spPr>
          <a:xfrm>
            <a:off x="446484" y="691765"/>
            <a:ext cx="54292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Case study</a:t>
            </a:r>
          </a:p>
        </p:txBody>
      </p:sp>
      <p:sp>
        <p:nvSpPr>
          <p:cNvPr id="88" name="Shape 88"/>
          <p:cNvSpPr>
            <a:spLocks noGrp="1"/>
          </p:cNvSpPr>
          <p:nvPr>
            <p:ph type="body" sz="quarter" idx="14"/>
          </p:nvPr>
        </p:nvSpPr>
        <p:spPr>
          <a:xfrm>
            <a:off x="6072188" y="2790908"/>
            <a:ext cx="2625328" cy="738664"/>
          </a:xfrm>
          <a:prstGeom prst="rect">
            <a:avLst/>
          </a:prstGeom>
          <a:ln>
            <a:miter lim="400000"/>
          </a:ln>
        </p:spPr>
        <p:txBody>
          <a:bodyPr anchor="t">
            <a:spAutoFit/>
          </a:bodyPr>
          <a:lstStyle>
            <a:lvl1pPr defTabSz="1030332">
              <a:lnSpc>
                <a:spcPct val="100000"/>
              </a:lnSpc>
              <a:spcBef>
                <a:spcPts val="788"/>
              </a:spcBef>
              <a:buFont typeface="Lucida Grande"/>
              <a:defRPr sz="1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problem or challenge faced and key case questions</a:t>
            </a:r>
          </a:p>
        </p:txBody>
      </p:sp>
      <p:sp>
        <p:nvSpPr>
          <p:cNvPr id="89" name="Shape 89"/>
          <p:cNvSpPr>
            <a:spLocks noGrp="1"/>
          </p:cNvSpPr>
          <p:nvPr>
            <p:ph type="body" sz="quarter" idx="15"/>
          </p:nvPr>
        </p:nvSpPr>
        <p:spPr>
          <a:xfrm>
            <a:off x="446484" y="2790910"/>
            <a:ext cx="5429250" cy="492443"/>
          </a:xfrm>
          <a:prstGeom prst="rect">
            <a:avLst/>
          </a:prstGeom>
          <a:ln>
            <a:miter lim="400000"/>
          </a:ln>
        </p:spPr>
        <p:txBody>
          <a:bodyPr anchor="t">
            <a:spAutoFit/>
          </a:bodyPr>
          <a:lstStyle>
            <a:lvl1pPr defTabSz="1030332">
              <a:lnSpc>
                <a:spcPct val="100000"/>
              </a:lnSpc>
              <a:spcBef>
                <a:spcPts val="788"/>
              </a:spcBef>
              <a:defRPr sz="1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context and background including relevant data/evidence</a:t>
            </a:r>
          </a:p>
        </p:txBody>
      </p:sp>
      <p:sp>
        <p:nvSpPr>
          <p:cNvPr id="90" name="Shape 90"/>
          <p:cNvSpPr>
            <a:spLocks noGrp="1"/>
          </p:cNvSpPr>
          <p:nvPr>
            <p:ph type="body" sz="quarter" idx="16"/>
          </p:nvPr>
        </p:nvSpPr>
        <p:spPr>
          <a:xfrm>
            <a:off x="446485" y="1383529"/>
            <a:ext cx="8251031" cy="679837"/>
          </a:xfrm>
          <a:prstGeom prst="rect">
            <a:avLst/>
          </a:prstGeom>
        </p:spPr>
        <p:txBody>
          <a:bodyPr anchor="t"/>
          <a:lstStyle>
            <a:lvl1pPr>
              <a:lnSpc>
                <a:spcPts val="3940"/>
              </a:lnSpc>
              <a:defRPr sz="4300" b="1" cap="all" spc="-8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company name</a:t>
            </a:r>
          </a:p>
        </p:txBody>
      </p:sp>
      <p:sp>
        <p:nvSpPr>
          <p:cNvPr id="91" name="Shape 91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72592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859414679"/>
      </p:ext>
    </p:extLst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: IMAC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IMAC_BW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0651" y="1460658"/>
            <a:ext cx="4472849" cy="4842345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Shape 99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01" name="Shape 101"/>
          <p:cNvSpPr>
            <a:spLocks noGrp="1"/>
          </p:cNvSpPr>
          <p:nvPr>
            <p:ph sz="half" idx="3"/>
          </p:nvPr>
        </p:nvSpPr>
        <p:spPr>
          <a:xfrm>
            <a:off x="2536033" y="1693628"/>
            <a:ext cx="4098727" cy="3089082"/>
          </a:xfrm>
          <a:prstGeom prst="rect">
            <a:avLst/>
          </a:prstGeom>
          <a:ln>
            <a:miter lim="400000"/>
          </a:ln>
        </p:spPr>
        <p:txBody>
          <a:bodyPr lIns="40013" tIns="40013" rIns="40013" bIns="40013" anchor="ctr"/>
          <a:lstStyle>
            <a:lvl1pPr defTabSz="1030652">
              <a:lnSpc>
                <a:spcPct val="100000"/>
              </a:lnSpc>
              <a:defRPr sz="2400"/>
            </a:lvl1pPr>
          </a:lstStyle>
          <a:p>
            <a:pPr defTabSz="1308100">
              <a:lnSpc>
                <a:spcPct val="100000"/>
              </a:lnSpc>
              <a:defRPr sz="2400"/>
            </a:pPr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3"/>
          </p:nvPr>
        </p:nvSpPr>
        <p:spPr>
          <a:xfrm>
            <a:off x="446484" y="691765"/>
            <a:ext cx="54292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chapter title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91828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865242115"/>
      </p:ext>
    </p:extLst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: MAC Book Pr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iStock_000008824584Medium.png"/>
          <p:cNvPicPr>
            <a:picLocks noChangeAspect="1"/>
          </p:cNvPicPr>
          <p:nvPr/>
        </p:nvPicPr>
        <p:blipFill>
          <a:blip r:embed="rId2">
            <a:extLst/>
          </a:blip>
          <a:srcRect l="14941" t="11266" r="16114" b="15973"/>
          <a:stretch>
            <a:fillRect/>
          </a:stretch>
        </p:blipFill>
        <p:spPr>
          <a:xfrm>
            <a:off x="1965091" y="1461424"/>
            <a:ext cx="5152989" cy="4816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597" extrusionOk="0">
                <a:moveTo>
                  <a:pt x="2462" y="0"/>
                </a:moveTo>
                <a:lnTo>
                  <a:pt x="2321" y="120"/>
                </a:lnTo>
                <a:cubicBezTo>
                  <a:pt x="2125" y="285"/>
                  <a:pt x="2049" y="472"/>
                  <a:pt x="2033" y="839"/>
                </a:cubicBezTo>
                <a:cubicBezTo>
                  <a:pt x="2003" y="1513"/>
                  <a:pt x="1992" y="8893"/>
                  <a:pt x="2020" y="8918"/>
                </a:cubicBezTo>
                <a:cubicBezTo>
                  <a:pt x="2059" y="8953"/>
                  <a:pt x="2058" y="9828"/>
                  <a:pt x="2019" y="9884"/>
                </a:cubicBezTo>
                <a:cubicBezTo>
                  <a:pt x="1999" y="9913"/>
                  <a:pt x="1980" y="11111"/>
                  <a:pt x="1967" y="13240"/>
                </a:cubicBezTo>
                <a:cubicBezTo>
                  <a:pt x="1948" y="16363"/>
                  <a:pt x="1944" y="16553"/>
                  <a:pt x="1893" y="16593"/>
                </a:cubicBezTo>
                <a:cubicBezTo>
                  <a:pt x="1862" y="16616"/>
                  <a:pt x="1773" y="16767"/>
                  <a:pt x="1694" y="16929"/>
                </a:cubicBezTo>
                <a:cubicBezTo>
                  <a:pt x="1493" y="17338"/>
                  <a:pt x="947" y="18421"/>
                  <a:pt x="433" y="19429"/>
                </a:cubicBezTo>
                <a:lnTo>
                  <a:pt x="0" y="20278"/>
                </a:lnTo>
                <a:lnTo>
                  <a:pt x="0" y="20765"/>
                </a:lnTo>
                <a:lnTo>
                  <a:pt x="0" y="21251"/>
                </a:lnTo>
                <a:lnTo>
                  <a:pt x="115" y="21343"/>
                </a:lnTo>
                <a:cubicBezTo>
                  <a:pt x="237" y="21440"/>
                  <a:pt x="527" y="21561"/>
                  <a:pt x="704" y="21590"/>
                </a:cubicBezTo>
                <a:cubicBezTo>
                  <a:pt x="763" y="21600"/>
                  <a:pt x="1106" y="21600"/>
                  <a:pt x="1468" y="21590"/>
                </a:cubicBezTo>
                <a:cubicBezTo>
                  <a:pt x="2758" y="21557"/>
                  <a:pt x="12814" y="21480"/>
                  <a:pt x="16903" y="21472"/>
                </a:cubicBezTo>
                <a:lnTo>
                  <a:pt x="21063" y="21465"/>
                </a:lnTo>
                <a:lnTo>
                  <a:pt x="21263" y="21368"/>
                </a:lnTo>
                <a:cubicBezTo>
                  <a:pt x="21600" y="21204"/>
                  <a:pt x="21599" y="21203"/>
                  <a:pt x="21599" y="20683"/>
                </a:cubicBezTo>
                <a:lnTo>
                  <a:pt x="21599" y="20235"/>
                </a:lnTo>
                <a:lnTo>
                  <a:pt x="21085" y="19210"/>
                </a:lnTo>
                <a:cubicBezTo>
                  <a:pt x="20803" y="18647"/>
                  <a:pt x="20424" y="17891"/>
                  <a:pt x="20244" y="17531"/>
                </a:cubicBezTo>
                <a:cubicBezTo>
                  <a:pt x="20065" y="17170"/>
                  <a:pt x="19876" y="16808"/>
                  <a:pt x="19826" y="16727"/>
                </a:cubicBezTo>
                <a:lnTo>
                  <a:pt x="19736" y="16580"/>
                </a:lnTo>
                <a:lnTo>
                  <a:pt x="19719" y="14853"/>
                </a:lnTo>
                <a:cubicBezTo>
                  <a:pt x="19709" y="13745"/>
                  <a:pt x="19692" y="13105"/>
                  <a:pt x="19671" y="13070"/>
                </a:cubicBezTo>
                <a:cubicBezTo>
                  <a:pt x="19629" y="12997"/>
                  <a:pt x="19632" y="10963"/>
                  <a:pt x="19675" y="10926"/>
                </a:cubicBezTo>
                <a:cubicBezTo>
                  <a:pt x="19694" y="10909"/>
                  <a:pt x="19691" y="10874"/>
                  <a:pt x="19668" y="10834"/>
                </a:cubicBezTo>
                <a:cubicBezTo>
                  <a:pt x="19639" y="10785"/>
                  <a:pt x="19638" y="10749"/>
                  <a:pt x="19664" y="10690"/>
                </a:cubicBezTo>
                <a:cubicBezTo>
                  <a:pt x="19689" y="10632"/>
                  <a:pt x="19695" y="9310"/>
                  <a:pt x="19685" y="5764"/>
                </a:cubicBezTo>
                <a:cubicBezTo>
                  <a:pt x="19678" y="3099"/>
                  <a:pt x="19665" y="839"/>
                  <a:pt x="19656" y="742"/>
                </a:cubicBezTo>
                <a:cubicBezTo>
                  <a:pt x="19619" y="354"/>
                  <a:pt x="19414" y="114"/>
                  <a:pt x="19092" y="84"/>
                </a:cubicBezTo>
                <a:cubicBezTo>
                  <a:pt x="18953" y="71"/>
                  <a:pt x="6850" y="7"/>
                  <a:pt x="3396" y="2"/>
                </a:cubicBezTo>
                <a:lnTo>
                  <a:pt x="2462" y="0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111" name="Shape 111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13" name="Shape 113"/>
          <p:cNvSpPr>
            <a:spLocks noGrp="1"/>
          </p:cNvSpPr>
          <p:nvPr>
            <p:ph sz="quarter" idx="3"/>
          </p:nvPr>
        </p:nvSpPr>
        <p:spPr>
          <a:xfrm>
            <a:off x="2643187" y="1729411"/>
            <a:ext cx="3830836" cy="3184497"/>
          </a:xfrm>
          <a:prstGeom prst="rect">
            <a:avLst/>
          </a:prstGeom>
          <a:ln>
            <a:miter lim="400000"/>
          </a:ln>
        </p:spPr>
        <p:txBody>
          <a:bodyPr lIns="40013" tIns="40013" rIns="40013" bIns="40013" anchor="ctr"/>
          <a:lstStyle>
            <a:lvl1pPr defTabSz="1030652">
              <a:lnSpc>
                <a:spcPct val="100000"/>
              </a:lnSpc>
              <a:defRPr sz="2400"/>
            </a:lvl1pPr>
          </a:lstStyle>
          <a:p>
            <a:pPr defTabSz="1308100">
              <a:lnSpc>
                <a:spcPct val="100000"/>
              </a:lnSpc>
              <a:defRPr sz="2400"/>
            </a:pPr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body" sz="quarter" idx="13"/>
          </p:nvPr>
        </p:nvSpPr>
        <p:spPr>
          <a:xfrm>
            <a:off x="446484" y="691765"/>
            <a:ext cx="54292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chapter title</a:t>
            </a:r>
          </a:p>
        </p:txBody>
      </p:sp>
      <p:sp>
        <p:nvSpPr>
          <p:cNvPr id="115" name="Shape 115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91828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1347298"/>
      </p:ext>
    </p:extLst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: IPad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ipa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5633" y="1419310"/>
            <a:ext cx="4813102" cy="5028645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hape 123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5" name="Shape 125"/>
          <p:cNvSpPr>
            <a:spLocks noGrp="1"/>
          </p:cNvSpPr>
          <p:nvPr>
            <p:ph sz="half" idx="3"/>
          </p:nvPr>
        </p:nvSpPr>
        <p:spPr>
          <a:xfrm>
            <a:off x="2687836" y="1967948"/>
            <a:ext cx="3821906" cy="3840480"/>
          </a:xfrm>
          <a:prstGeom prst="rect">
            <a:avLst/>
          </a:prstGeom>
          <a:ln>
            <a:miter lim="400000"/>
          </a:ln>
        </p:spPr>
        <p:txBody>
          <a:bodyPr lIns="40013" tIns="40013" rIns="40013" bIns="40013" anchor="ctr"/>
          <a:lstStyle>
            <a:lvl1pPr defTabSz="1030652">
              <a:lnSpc>
                <a:spcPct val="100000"/>
              </a:lnSpc>
              <a:defRPr sz="2400"/>
            </a:lvl1pPr>
          </a:lstStyle>
          <a:p>
            <a:pPr defTabSz="1308100">
              <a:lnSpc>
                <a:spcPct val="100000"/>
              </a:lnSpc>
              <a:defRPr sz="2400"/>
            </a:pPr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3"/>
          </p:nvPr>
        </p:nvSpPr>
        <p:spPr>
          <a:xfrm>
            <a:off x="446484" y="691765"/>
            <a:ext cx="5429250" cy="405517"/>
          </a:xfrm>
          <a:prstGeom prst="rect">
            <a:avLst/>
          </a:prstGeom>
        </p:spPr>
        <p:txBody>
          <a:bodyPr anchor="t"/>
          <a:lstStyle>
            <a:lvl1pPr>
              <a:lnSpc>
                <a:spcPts val="2520"/>
              </a:lnSpc>
              <a:defRPr sz="2500" b="1" cap="all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insert chapter title</a:t>
            </a:r>
          </a:p>
        </p:txBody>
      </p:sp>
      <p:sp>
        <p:nvSpPr>
          <p:cNvPr id="127" name="Shape 127"/>
          <p:cNvSpPr>
            <a:spLocks noGrp="1"/>
          </p:cNvSpPr>
          <p:nvPr>
            <p:ph type="sldNum" sz="quarter" idx="2"/>
          </p:nvPr>
        </p:nvSpPr>
        <p:spPr>
          <a:xfrm>
            <a:off x="8447485" y="727810"/>
            <a:ext cx="391828" cy="33342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2520"/>
              </a:lnSpc>
              <a:defRPr sz="25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rPr>
                <a:latin typeface="Helvetica"/>
                <a:ea typeface="Helvetica"/>
                <a:cs typeface="Helvetica"/>
              </a:rPr>
              <a:pPr/>
              <a:t>‹#›</a:t>
            </a:fld>
            <a:endParaRPr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289918408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446485" y="596348"/>
            <a:ext cx="8251031" cy="10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" name="Shape 3"/>
          <p:cNvSpPr/>
          <p:nvPr/>
        </p:nvSpPr>
        <p:spPr>
          <a:xfrm>
            <a:off x="446485" y="1144988"/>
            <a:ext cx="8251031" cy="10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defTabSz="360116" hangingPunct="0">
              <a:defRPr sz="1200">
                <a:solidFill>
                  <a:srgbClr val="000000"/>
                </a:solidFill>
                <a:uFillTx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4" name="droppedImage.pdf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446485" y="715617"/>
            <a:ext cx="1991320" cy="286247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750470" y="1455090"/>
            <a:ext cx="8251031" cy="3148717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46485" y="3733137"/>
            <a:ext cx="8251031" cy="2564296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>
            <a:lvl2pPr marL="406400" indent="-203200">
              <a:buSzPct val="70000"/>
              <a:buFont typeface="Lucida Grande"/>
              <a:buChar char="‣"/>
            </a:lvl2pPr>
            <a:lvl3pPr marL="609600" indent="-203200">
              <a:buSzPct val="70000"/>
              <a:buFont typeface="Lucida Grande"/>
              <a:buChar char="‣"/>
            </a:lvl3pPr>
            <a:lvl4pPr marL="812800" indent="-203200">
              <a:buSzPct val="70000"/>
              <a:buFont typeface="Lucida Grande"/>
              <a:buChar char="‣"/>
            </a:lvl4pPr>
            <a:lvl5pPr marL="1016000" indent="-203200">
              <a:buSzPct val="70000"/>
              <a:buFont typeface="Lucida Grande"/>
              <a:buChar char="‣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hape 7"/>
          <p:cNvSpPr>
            <a:spLocks noGrp="1"/>
          </p:cNvSpPr>
          <p:nvPr>
            <p:ph type="sldNum" sz="quarter" idx="2"/>
          </p:nvPr>
        </p:nvSpPr>
        <p:spPr>
          <a:xfrm>
            <a:off x="439923" y="6462193"/>
            <a:ext cx="264357" cy="260661"/>
          </a:xfrm>
          <a:prstGeom prst="rect">
            <a:avLst/>
          </a:prstGeom>
          <a:ln w="12700"/>
        </p:spPr>
        <p:txBody>
          <a:bodyPr wrap="none" lIns="30010" tIns="30010" rIns="30010" bIns="30010" anchor="ctr">
            <a:spAutoFit/>
          </a:bodyPr>
          <a:lstStyle>
            <a:lvl1pPr algn="r">
              <a:defRPr sz="1300"/>
            </a:lvl1pPr>
          </a:lstStyle>
          <a:p>
            <a:pPr defTabSz="1030332" hangingPunct="0"/>
            <a:fld id="{86CB4B4D-7CA3-9044-876B-883B54F8677D}" type="slidenum">
              <a:rPr lang="en-US" kern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pPr defTabSz="1030332" hangingPunct="0"/>
              <a:t>‹#›</a:t>
            </a:fld>
            <a:endParaRPr lang="en-US" ker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9334983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 xmlns:p14="http://schemas.microsoft.com/office/powerpoint/2010/main" spd="med"/>
  <p:txStyles>
    <p:titleStyle>
      <a:lvl1pPr marL="0" marR="0" indent="0" algn="l" defTabSz="510165" latinLnBrk="0">
        <a:lnSpc>
          <a:spcPts val="11027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00" b="1" i="0" u="none" strike="noStrike" cap="all" spc="-251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1pPr>
      <a:lvl2pPr marL="0" marR="0" indent="180058" algn="l" defTabSz="510165" latinLnBrk="0">
        <a:lnSpc>
          <a:spcPts val="11027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00" b="1" i="0" u="none" strike="noStrike" cap="all" spc="-251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2pPr>
      <a:lvl3pPr marL="0" marR="0" indent="360116" algn="l" defTabSz="510165" latinLnBrk="0">
        <a:lnSpc>
          <a:spcPts val="11027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00" b="1" i="0" u="none" strike="noStrike" cap="all" spc="-251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3pPr>
      <a:lvl4pPr marL="0" marR="0" indent="540174" algn="l" defTabSz="510165" latinLnBrk="0">
        <a:lnSpc>
          <a:spcPts val="11027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00" b="1" i="0" u="none" strike="noStrike" cap="all" spc="-251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4pPr>
      <a:lvl5pPr marL="0" marR="0" indent="720234" algn="l" defTabSz="510165" latinLnBrk="0">
        <a:lnSpc>
          <a:spcPts val="11027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00" b="1" i="0" u="none" strike="noStrike" cap="all" spc="-251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5pPr>
      <a:lvl6pPr marL="0" marR="0" indent="900291" algn="l" defTabSz="510165" latinLnBrk="0">
        <a:lnSpc>
          <a:spcPts val="11027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00" b="1" i="0" u="none" strike="noStrike" cap="all" spc="-251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6pPr>
      <a:lvl7pPr marL="0" marR="0" indent="1080350" algn="l" defTabSz="510165" latinLnBrk="0">
        <a:lnSpc>
          <a:spcPts val="11027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00" b="1" i="0" u="none" strike="noStrike" cap="all" spc="-251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7pPr>
      <a:lvl8pPr marL="0" marR="0" indent="1260408" algn="l" defTabSz="510165" latinLnBrk="0">
        <a:lnSpc>
          <a:spcPts val="11027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00" b="1" i="0" u="none" strike="noStrike" cap="all" spc="-251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8pPr>
      <a:lvl9pPr marL="0" marR="0" indent="1440466" algn="l" defTabSz="510165" latinLnBrk="0">
        <a:lnSpc>
          <a:spcPts val="11027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00" b="1" i="0" u="none" strike="noStrike" cap="all" spc="-251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9pPr>
    </p:titleStyle>
    <p:bodyStyle>
      <a:lvl1pPr marL="0" marR="0" indent="0" algn="l" defTabSz="510165" latinLnBrk="0">
        <a:lnSpc>
          <a:spcPts val="2836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1pPr>
      <a:lvl2pPr marL="0" marR="0" indent="160051" algn="l" defTabSz="510165" latinLnBrk="0">
        <a:lnSpc>
          <a:spcPts val="2836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2pPr>
      <a:lvl3pPr marL="0" marR="0" indent="320104" algn="l" defTabSz="510165" latinLnBrk="0">
        <a:lnSpc>
          <a:spcPts val="2836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3pPr>
      <a:lvl4pPr marL="0" marR="0" indent="480156" algn="l" defTabSz="510165" latinLnBrk="0">
        <a:lnSpc>
          <a:spcPts val="2836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4pPr>
      <a:lvl5pPr marL="0" marR="0" indent="640207" algn="l" defTabSz="510165" latinLnBrk="0">
        <a:lnSpc>
          <a:spcPts val="2836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5pPr>
      <a:lvl6pPr marL="0" marR="0" indent="800258" algn="l" defTabSz="510165" latinLnBrk="0">
        <a:lnSpc>
          <a:spcPts val="2836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6pPr>
      <a:lvl7pPr marL="0" marR="0" indent="960311" algn="l" defTabSz="510165" latinLnBrk="0">
        <a:lnSpc>
          <a:spcPts val="2836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7pPr>
      <a:lvl8pPr marL="0" marR="0" indent="1120362" algn="l" defTabSz="510165" latinLnBrk="0">
        <a:lnSpc>
          <a:spcPts val="2836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8pPr>
      <a:lvl9pPr marL="0" marR="0" indent="1280414" algn="l" defTabSz="510165" latinLnBrk="0">
        <a:lnSpc>
          <a:spcPts val="2836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r" defTabSz="103033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1pPr>
      <a:lvl2pPr marL="0" marR="0" indent="180058" algn="r" defTabSz="103033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2pPr>
      <a:lvl3pPr marL="0" marR="0" indent="360116" algn="r" defTabSz="103033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3pPr>
      <a:lvl4pPr marL="0" marR="0" indent="540174" algn="r" defTabSz="103033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4pPr>
      <a:lvl5pPr marL="0" marR="0" indent="720234" algn="r" defTabSz="103033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5pPr>
      <a:lvl6pPr marL="0" marR="0" indent="900291" algn="r" defTabSz="103033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6pPr>
      <a:lvl7pPr marL="0" marR="0" indent="1080350" algn="r" defTabSz="103033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7pPr>
      <a:lvl8pPr marL="0" marR="0" indent="1260408" algn="r" defTabSz="103033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8pPr>
      <a:lvl9pPr marL="0" marR="0" indent="1440466" algn="r" defTabSz="103033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/>
          </p:cNvSpPr>
          <p:nvPr>
            <p:ph type="body" idx="13"/>
          </p:nvPr>
        </p:nvSpPr>
        <p:spPr>
          <a:xfrm>
            <a:off x="446485" y="5426765"/>
            <a:ext cx="8251031" cy="701666"/>
          </a:xfrm>
          <a:prstGeom prst="rect">
            <a:avLst/>
          </a:prstGeom>
        </p:spPr>
        <p:txBody>
          <a:bodyPr/>
          <a:lstStyle/>
          <a:p>
            <a:pPr>
              <a:defRPr sz="2800">
                <a:solidFill>
                  <a:srgbClr val="E52123"/>
                </a:solidFill>
              </a:defRPr>
            </a:pPr>
            <a:r>
              <a:rPr lang="en-US" dirty="0" smtClean="0"/>
              <a:t>Fernando Pombeiro</a:t>
            </a:r>
            <a:endParaRPr dirty="0"/>
          </a:p>
          <a:p>
            <a:pPr>
              <a:defRPr sz="2800">
                <a:solidFill>
                  <a:srgbClr val="EAEAEA"/>
                </a:solidFill>
              </a:defRPr>
            </a:pPr>
            <a:r>
              <a:rPr lang="en-US" dirty="0" smtClean="0"/>
              <a:t>Manager, BI Engineering</a:t>
            </a:r>
            <a:r>
              <a:rPr dirty="0" smtClean="0"/>
              <a:t>, </a:t>
            </a:r>
            <a:r>
              <a:rPr lang="en-US" dirty="0" smtClean="0"/>
              <a:t>Fandango</a:t>
            </a:r>
            <a:endParaRPr dirty="0"/>
          </a:p>
        </p:txBody>
      </p:sp>
      <p:sp>
        <p:nvSpPr>
          <p:cNvPr id="291" name="Shape 291"/>
          <p:cNvSpPr>
            <a:spLocks noGrp="1"/>
          </p:cNvSpPr>
          <p:nvPr>
            <p:ph type="body" idx="14"/>
          </p:nvPr>
        </p:nvSpPr>
        <p:spPr>
          <a:xfrm>
            <a:off x="446485" y="1478946"/>
            <a:ext cx="8251031" cy="623248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</a:lvl1pPr>
          </a:lstStyle>
          <a:p>
            <a:r>
              <a:rPr lang="en-US" sz="5400" dirty="0" smtClean="0"/>
              <a:t>Intro to </a:t>
            </a:r>
            <a:r>
              <a:rPr lang="en-US" sz="5400" dirty="0" smtClean="0"/>
              <a:t>Python II</a:t>
            </a:r>
            <a:endParaRPr sz="5400" dirty="0"/>
          </a:p>
        </p:txBody>
      </p:sp>
    </p:spTree>
    <p:extLst>
      <p:ext uri="{BB962C8B-B14F-4D97-AF65-F5344CB8AC3E}">
        <p14:creationId xmlns:p14="http://schemas.microsoft.com/office/powerpoint/2010/main" val="96769566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4"/>
          </p:nvPr>
        </p:nvSpPr>
        <p:spPr>
          <a:xfrm>
            <a:off x="446485" y="1383527"/>
            <a:ext cx="8251031" cy="2206566"/>
          </a:xfrm>
        </p:spPr>
        <p:txBody>
          <a:bodyPr/>
          <a:lstStyle/>
          <a:p>
            <a:r>
              <a:rPr lang="en-US" dirty="0" smtClean="0"/>
              <a:t>Gathering big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02992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Gathering big data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So we’ve talked about ways of gathering </a:t>
            </a:r>
            <a:r>
              <a:rPr lang="en-US" b="1" dirty="0" smtClean="0"/>
              <a:t>anecdotal</a:t>
            </a:r>
            <a:r>
              <a:rPr lang="en-US" dirty="0" smtClean="0"/>
              <a:t> data- but what are some of the ways that we gather </a:t>
            </a:r>
            <a:r>
              <a:rPr lang="en-US" b="1" dirty="0" smtClean="0"/>
              <a:t>statistical</a:t>
            </a:r>
            <a:r>
              <a:rPr lang="en-US" dirty="0" smtClean="0"/>
              <a:t> data? </a:t>
            </a:r>
          </a:p>
          <a:p>
            <a:pPr marL="680269" lvl="1" indent="-160101"/>
            <a:r>
              <a:rPr lang="en-US" b="1" dirty="0" smtClean="0"/>
              <a:t>Application Program Interfaces</a:t>
            </a:r>
          </a:p>
          <a:p>
            <a:pPr marL="680269" lvl="1" indent="-160101"/>
            <a:r>
              <a:rPr lang="en-US" b="1" dirty="0" smtClean="0"/>
              <a:t>Web Scrapers</a:t>
            </a:r>
          </a:p>
          <a:p>
            <a:pPr marL="680269" lvl="1" indent="-160101"/>
            <a:r>
              <a:rPr lang="en-US" b="1" dirty="0" smtClean="0"/>
              <a:t>Database searches</a:t>
            </a:r>
          </a:p>
          <a:p>
            <a:pPr marL="680269" lvl="1" indent="-160101"/>
            <a:r>
              <a:rPr lang="en-US" b="1" dirty="0" smtClean="0"/>
              <a:t>File Transfer Protocols</a:t>
            </a:r>
          </a:p>
          <a:p>
            <a:pPr marL="680269" lvl="1" indent="-160101"/>
            <a:r>
              <a:rPr lang="en-US" b="1" dirty="0" smtClean="0"/>
              <a:t>Third party vendors</a:t>
            </a:r>
          </a:p>
          <a:p>
            <a:pPr marL="680269" lvl="1" indent="-160101"/>
            <a:r>
              <a:rPr lang="en-US" b="1" dirty="0" smtClean="0"/>
              <a:t>Cookies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450" y="4432300"/>
            <a:ext cx="40386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98746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Application program interfaces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So an </a:t>
            </a:r>
            <a:r>
              <a:rPr lang="en-US" b="1" dirty="0" smtClean="0"/>
              <a:t>Application Program Interface</a:t>
            </a:r>
            <a:r>
              <a:rPr lang="en-US" dirty="0" smtClean="0"/>
              <a:t> is basically a way for one computer to query another for information.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Any time you go on any website, anywhere, in the entire world this is basically what is happening- your computer reaches out to the server and says “HEY! Give me some data! I want cute cat videos </a:t>
            </a:r>
            <a:r>
              <a:rPr lang="en-US" i="1" dirty="0" smtClean="0"/>
              <a:t>NOW!!</a:t>
            </a:r>
            <a:r>
              <a:rPr lang="en-US" dirty="0" smtClean="0"/>
              <a:t>” and the </a:t>
            </a:r>
            <a:r>
              <a:rPr lang="en-US" b="1" dirty="0" smtClean="0"/>
              <a:t>server</a:t>
            </a:r>
            <a:r>
              <a:rPr lang="en-US" dirty="0" smtClean="0"/>
              <a:t> does what it’s name implies- it </a:t>
            </a:r>
            <a:r>
              <a:rPr lang="en-US" b="1" dirty="0" smtClean="0"/>
              <a:t>serves</a:t>
            </a:r>
            <a:r>
              <a:rPr lang="en-US" dirty="0" smtClean="0"/>
              <a:t> them to you.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API calls are exactly the same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The </a:t>
            </a:r>
            <a:r>
              <a:rPr lang="en-US" b="1" dirty="0" smtClean="0"/>
              <a:t>server</a:t>
            </a:r>
            <a:r>
              <a:rPr lang="en-US" dirty="0" smtClean="0"/>
              <a:t> replies with exactly the data that you asked for- in a very stripped down form.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250" y="4667251"/>
            <a:ext cx="4356454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23278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Web Scrapers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In the less sophisticated “the website I am curious about doesn’t have an API” world there are “web scrapers”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These pretty much do  the same thing as an API but make you sift through a ton of HTML to get where you’re going.</a:t>
            </a:r>
            <a:endParaRPr lang="en-US" dirty="0"/>
          </a:p>
          <a:p>
            <a:pPr marL="342900" indent="-342900">
              <a:buSzPct val="70000"/>
              <a:buFont typeface="Arial"/>
              <a:buChar char="•"/>
            </a:pPr>
            <a:r>
              <a:rPr lang="en-US" dirty="0" smtClean="0"/>
              <a:t>This is obviously a far from ideal solution- but a lot of websites that offer, for example, sports scores, don’t have an API that we can hit- so programmers:</a:t>
            </a:r>
          </a:p>
          <a:p>
            <a:pPr marL="863068" lvl="1" indent="-342900">
              <a:buFont typeface="Arial"/>
              <a:buChar char="•"/>
            </a:pPr>
            <a:r>
              <a:rPr lang="en-US" dirty="0" smtClean="0"/>
              <a:t>Write a program</a:t>
            </a:r>
          </a:p>
          <a:p>
            <a:pPr marL="863068" lvl="1" indent="-342900">
              <a:buFont typeface="Arial"/>
              <a:buChar char="•"/>
            </a:pPr>
            <a:r>
              <a:rPr lang="en-US" dirty="0" smtClean="0"/>
              <a:t>Grab all of the HTML from the page</a:t>
            </a:r>
          </a:p>
          <a:p>
            <a:pPr marL="863068" lvl="1" indent="-342900">
              <a:buFont typeface="Arial"/>
              <a:buChar char="•"/>
            </a:pPr>
            <a:r>
              <a:rPr lang="en-US" dirty="0" smtClean="0"/>
              <a:t>Throw out everything but the key metrics.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49" y="5397500"/>
            <a:ext cx="2825751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12933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Database searches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Another possible way to gather data is via direct </a:t>
            </a:r>
            <a:r>
              <a:rPr lang="en-US" b="1" dirty="0" smtClean="0"/>
              <a:t>Database Searches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My company might have direct access to another company database (what they want us to see) via a login/password.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My company logs into the </a:t>
            </a:r>
            <a:r>
              <a:rPr lang="en-US" dirty="0" err="1" smtClean="0"/>
              <a:t>databse</a:t>
            </a:r>
            <a:r>
              <a:rPr lang="en-US" dirty="0" smtClean="0"/>
              <a:t>, takes what we need, and stores the data in our own database.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3895725"/>
            <a:ext cx="35052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15586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File transfer protocols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Imagine if a company just wrote down a bunch of data on a note and left it wrapped in a newspaper on a park bench at noon every third Sunday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This is basically what happens with </a:t>
            </a:r>
            <a:r>
              <a:rPr lang="en-US" b="1" dirty="0" smtClean="0"/>
              <a:t>File Transfer Protocols</a:t>
            </a:r>
            <a:r>
              <a:rPr lang="en-US" dirty="0" smtClean="0"/>
              <a:t>- where a company puts it’s data into a drop box and we pick it up and put it into our database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Think of </a:t>
            </a:r>
            <a:r>
              <a:rPr lang="en-US" b="1" dirty="0" err="1" smtClean="0"/>
              <a:t>Dropbox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875" y="3660775"/>
            <a:ext cx="39782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03166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Third party vendors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Another great source of data is </a:t>
            </a:r>
            <a:r>
              <a:rPr lang="en-US" b="1" dirty="0" smtClean="0"/>
              <a:t>Third Party Vendors</a:t>
            </a:r>
            <a:r>
              <a:rPr lang="en-US" dirty="0" smtClean="0"/>
              <a:t> who make a living selling customer data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There are several of these out there and, well- if you want to be off the grid- </a:t>
            </a:r>
            <a:r>
              <a:rPr lang="en-US" b="1" dirty="0" smtClean="0"/>
              <a:t>don</a:t>
            </a:r>
            <a:r>
              <a:rPr lang="fr-FR" b="1" dirty="0" smtClean="0"/>
              <a:t>’</a:t>
            </a:r>
            <a:r>
              <a:rPr lang="en-US" b="1" dirty="0" smtClean="0"/>
              <a:t>t</a:t>
            </a:r>
            <a:r>
              <a:rPr lang="en-US" dirty="0" smtClean="0"/>
              <a:t> utilize credit cards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The </a:t>
            </a:r>
            <a:r>
              <a:rPr lang="en-US" b="1" dirty="0" smtClean="0"/>
              <a:t>third party vendors</a:t>
            </a:r>
            <a:r>
              <a:rPr lang="en-US" dirty="0" smtClean="0"/>
              <a:t> frequently communicate demographic information with private companies to allow us targeted marketing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They frequently send information via either API or FTP server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196" y="4460874"/>
            <a:ext cx="3144204" cy="209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17361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Cookies!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Ever wonder how if you glance at a web page one minute, within three minutes you’ll see advertisements for that item on separate web pages?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Your browser most likely collects </a:t>
            </a:r>
            <a:r>
              <a:rPr lang="en-US" b="1" dirty="0" smtClean="0"/>
              <a:t>cookies</a:t>
            </a:r>
            <a:r>
              <a:rPr lang="en-US" dirty="0" smtClean="0"/>
              <a:t> which track what websites you visited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These are not always evil (</a:t>
            </a:r>
            <a:r>
              <a:rPr lang="en-US" b="1" dirty="0" smtClean="0"/>
              <a:t>cookies </a:t>
            </a:r>
            <a:r>
              <a:rPr lang="en-US" dirty="0" smtClean="0"/>
              <a:t>never are!)- they are intended for numerous other things like making sure that the website you utilize loads faster from a cache and so forth.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That being said- </a:t>
            </a:r>
            <a:r>
              <a:rPr lang="en-US" b="1" dirty="0" smtClean="0"/>
              <a:t>companies can totally see what websites you’ve been visiting</a:t>
            </a:r>
            <a:r>
              <a:rPr lang="en-US" dirty="0" smtClean="0"/>
              <a:t> which is how we can advertise to you.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436" y="5048249"/>
            <a:ext cx="2976563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13971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Database Structures and </a:t>
            </a:r>
            <a:r>
              <a:rPr lang="en-US" dirty="0" err="1" smtClean="0"/>
              <a:t>RANks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FOURTH in command: TABLES</a:t>
            </a:r>
            <a:endParaRPr lang="en-US" dirty="0"/>
          </a:p>
          <a:p>
            <a:pPr marL="680269" lvl="1" indent="-160101"/>
            <a:r>
              <a:rPr lang="en-US" dirty="0" smtClean="0"/>
              <a:t>FOURTH in our rank structure we get to TABLES. </a:t>
            </a:r>
          </a:p>
          <a:p>
            <a:pPr marL="680269" lvl="1" indent="-160101"/>
            <a:r>
              <a:rPr lang="en-US" dirty="0" smtClean="0"/>
              <a:t>SQL tables are JUST EXCEL SPREADSHEETS- think of them that way! </a:t>
            </a:r>
          </a:p>
          <a:p>
            <a:pPr marL="680269" lvl="1" indent="-160101"/>
            <a:r>
              <a:rPr lang="en-US" dirty="0" smtClean="0"/>
              <a:t>A SCHEMA can have multiple TABLES in it. </a:t>
            </a:r>
          </a:p>
          <a:p>
            <a:pPr marL="680269" lvl="1" indent="-160101"/>
            <a:r>
              <a:rPr lang="en-US" dirty="0"/>
              <a:t>(Think excel WORKBOOK with several SHEETS)</a:t>
            </a:r>
          </a:p>
          <a:p>
            <a:pPr marL="680269" lvl="1" indent="-160101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512" y="4082304"/>
            <a:ext cx="6910199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49216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4"/>
          </p:nvPr>
        </p:nvSpPr>
        <p:spPr>
          <a:xfrm>
            <a:off x="446485" y="1383527"/>
            <a:ext cx="8251031" cy="2206566"/>
          </a:xfrm>
        </p:spPr>
        <p:txBody>
          <a:bodyPr/>
          <a:lstStyle/>
          <a:p>
            <a:r>
              <a:rPr lang="en-US" dirty="0" smtClean="0"/>
              <a:t>Storing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02992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Introductions!</a:t>
            </a:r>
            <a:endParaRPr dirty="0"/>
          </a:p>
        </p:txBody>
      </p:sp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SO WHAT BRINGS YOU HERE TONIGHT?</a:t>
            </a:r>
            <a:endParaRPr dirty="0"/>
          </a:p>
        </p:txBody>
      </p:sp>
      <p:sp>
        <p:nvSpPr>
          <p:cNvPr id="295" name="Shape 295"/>
          <p:cNvSpPr/>
          <p:nvPr/>
        </p:nvSpPr>
        <p:spPr>
          <a:xfrm>
            <a:off x="462275" y="2143861"/>
            <a:ext cx="8125271" cy="3578088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60076" indent="-160076" defTabSz="510244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893" y="2664994"/>
            <a:ext cx="5180263" cy="388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51622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Options for storing data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So at a broad level we have numerous options for storing all of this great data that we just pulled down from numerous sources:</a:t>
            </a:r>
          </a:p>
          <a:p>
            <a:pPr marL="680269" lvl="1" indent="-160101"/>
            <a:r>
              <a:rPr lang="en-US" dirty="0" smtClean="0"/>
              <a:t>Excel spreadsheets</a:t>
            </a:r>
          </a:p>
          <a:p>
            <a:pPr marL="680269" lvl="1" indent="-160101"/>
            <a:r>
              <a:rPr lang="en-US" dirty="0" smtClean="0"/>
              <a:t>Table based Databases:</a:t>
            </a:r>
          </a:p>
          <a:p>
            <a:pPr marL="1040385" lvl="2" indent="-160101"/>
            <a:r>
              <a:rPr lang="en-US" dirty="0" smtClean="0"/>
              <a:t>Amazon Web Services</a:t>
            </a:r>
          </a:p>
          <a:p>
            <a:pPr marL="1040385" lvl="2" indent="-160101"/>
            <a:r>
              <a:rPr lang="en-US" dirty="0" smtClean="0"/>
              <a:t>SQL</a:t>
            </a:r>
          </a:p>
          <a:p>
            <a:pPr marL="680269" lvl="1" indent="-160101"/>
            <a:r>
              <a:rPr lang="en-US" dirty="0" smtClean="0"/>
              <a:t>Unstructured solutions:</a:t>
            </a:r>
          </a:p>
          <a:p>
            <a:pPr marL="1040385" lvl="2" indent="-160101"/>
            <a:r>
              <a:rPr lang="en-US" dirty="0" err="1" smtClean="0"/>
              <a:t>Hadoop</a:t>
            </a:r>
            <a:endParaRPr lang="en-US" dirty="0" smtClean="0"/>
          </a:p>
          <a:p>
            <a:pPr marL="1040385" lvl="2" indent="-160101"/>
            <a:r>
              <a:rPr lang="en-US" dirty="0" smtClean="0"/>
              <a:t>Elastic Map Reduce</a:t>
            </a:r>
          </a:p>
          <a:p>
            <a:pPr marL="1040385" lvl="2" indent="-160101"/>
            <a:r>
              <a:rPr lang="en-US" dirty="0" err="1" smtClean="0"/>
              <a:t>MongoDB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804" y="3429000"/>
            <a:ext cx="3289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29267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Excel spreadsheets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b="1" dirty="0" smtClean="0"/>
              <a:t>Advantages</a:t>
            </a:r>
            <a:r>
              <a:rPr lang="en-US" dirty="0" smtClean="0"/>
              <a:t>: </a:t>
            </a:r>
          </a:p>
          <a:p>
            <a:pPr marL="680269" lvl="1" indent="-160101"/>
            <a:r>
              <a:rPr lang="en-US" dirty="0" smtClean="0"/>
              <a:t>Very common industry standard</a:t>
            </a:r>
          </a:p>
          <a:p>
            <a:pPr marL="680269" lvl="1" indent="-160101"/>
            <a:r>
              <a:rPr lang="en-US" dirty="0" smtClean="0"/>
              <a:t>Relatively short training time</a:t>
            </a:r>
          </a:p>
          <a:p>
            <a:pPr marL="680269" lvl="1" indent="-160101"/>
            <a:r>
              <a:rPr lang="en-US" dirty="0" smtClean="0"/>
              <a:t>Can be customized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b="1" dirty="0" smtClean="0"/>
              <a:t>Disadvantages:</a:t>
            </a:r>
          </a:p>
          <a:p>
            <a:pPr marL="863068" lvl="1" indent="-342900">
              <a:buFont typeface="Arial"/>
              <a:buChar char="•"/>
            </a:pPr>
            <a:r>
              <a:rPr lang="en-US" dirty="0" smtClean="0"/>
              <a:t>Holds, like, NO real amount data (~ 1 million rows)</a:t>
            </a:r>
          </a:p>
          <a:p>
            <a:pPr marL="863068" lvl="1" indent="-342900">
              <a:buFont typeface="Arial"/>
              <a:buChar char="•"/>
            </a:pPr>
            <a:r>
              <a:rPr lang="en-US" dirty="0" smtClean="0"/>
              <a:t>VERY slow and cumbersome</a:t>
            </a:r>
          </a:p>
          <a:p>
            <a:pPr marL="863068" lvl="1" indent="-342900">
              <a:buFont typeface="Arial"/>
              <a:buChar char="•"/>
            </a:pPr>
            <a:r>
              <a:rPr lang="en-US" dirty="0" smtClean="0"/>
              <a:t>Crashes often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454" y="4445000"/>
            <a:ext cx="20320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38301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MYSQL/MSSQL/Oracle/</a:t>
            </a:r>
            <a:r>
              <a:rPr lang="en-US" dirty="0" err="1" smtClean="0"/>
              <a:t>Vertica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b="1" dirty="0" smtClean="0"/>
              <a:t>Advantages</a:t>
            </a:r>
            <a:r>
              <a:rPr lang="en-US" dirty="0" smtClean="0"/>
              <a:t>: </a:t>
            </a:r>
          </a:p>
          <a:p>
            <a:pPr marL="680269" lvl="1" indent="-160101"/>
            <a:r>
              <a:rPr lang="en-US" dirty="0" smtClean="0"/>
              <a:t>Some (MYSQL) are cheap</a:t>
            </a:r>
          </a:p>
          <a:p>
            <a:pPr marL="680269" lvl="1" indent="-160101"/>
            <a:r>
              <a:rPr lang="en-US" dirty="0" smtClean="0"/>
              <a:t>Scalable and easy to manage</a:t>
            </a:r>
          </a:p>
          <a:p>
            <a:pPr marL="680269" lvl="1" indent="-160101"/>
            <a:r>
              <a:rPr lang="en-US" dirty="0" smtClean="0"/>
              <a:t>Excellent way to retrieve data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b="1" dirty="0" smtClean="0"/>
              <a:t>Disadvantages:</a:t>
            </a:r>
          </a:p>
          <a:p>
            <a:pPr marL="863068" lvl="1" indent="-342900">
              <a:buFont typeface="Arial"/>
              <a:buChar char="•"/>
            </a:pPr>
            <a:r>
              <a:rPr lang="en-US" dirty="0" smtClean="0"/>
              <a:t>No visualization layer</a:t>
            </a:r>
          </a:p>
          <a:p>
            <a:pPr marL="863068" lvl="1" indent="-342900">
              <a:buFont typeface="Arial"/>
              <a:buChar char="•"/>
            </a:pPr>
            <a:r>
              <a:rPr lang="en-US" dirty="0" smtClean="0"/>
              <a:t>Expensive- you need DBAs, analysts with </a:t>
            </a:r>
            <a:r>
              <a:rPr lang="en-US" dirty="0" err="1" smtClean="0"/>
              <a:t>skillz</a:t>
            </a:r>
            <a:endParaRPr lang="en-US" dirty="0" smtClean="0"/>
          </a:p>
          <a:p>
            <a:pPr marL="863068" lvl="1" indent="-342900">
              <a:buFont typeface="Arial"/>
              <a:buChar char="•"/>
            </a:pPr>
            <a:r>
              <a:rPr lang="en-US" dirty="0" smtClean="0"/>
              <a:t>Only good up to ~ 10 million rows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900" y="4901979"/>
            <a:ext cx="2068191" cy="182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19990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Types of </a:t>
            </a:r>
            <a:r>
              <a:rPr lang="en-US" dirty="0" err="1" smtClean="0"/>
              <a:t>sql</a:t>
            </a:r>
            <a:r>
              <a:rPr lang="en-US" dirty="0" smtClean="0"/>
              <a:t> databases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SQL is table based- think of excel but </a:t>
            </a:r>
            <a:r>
              <a:rPr lang="en-US" b="1" dirty="0" smtClean="0"/>
              <a:t>much</a:t>
            </a:r>
            <a:r>
              <a:rPr lang="en-US" dirty="0" smtClean="0"/>
              <a:t> more powerful!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A Relational Database Management System is just a series of excel spreadsheets that all connect to each other. </a:t>
            </a:r>
            <a:endParaRPr lang="en-US" dirty="0"/>
          </a:p>
          <a:p>
            <a:pPr marL="680269" lvl="1" indent="-160101"/>
            <a:r>
              <a:rPr lang="en-US" b="1" dirty="0" smtClean="0"/>
              <a:t>MYSQL:</a:t>
            </a:r>
            <a:r>
              <a:rPr lang="en-US" dirty="0" smtClean="0"/>
              <a:t> Open source, free, efficient to ~ 10 million rows</a:t>
            </a:r>
          </a:p>
          <a:p>
            <a:pPr marL="680269" lvl="1" indent="-160101"/>
            <a:r>
              <a:rPr lang="en-US" b="1" dirty="0" smtClean="0"/>
              <a:t>MSSQL:</a:t>
            </a:r>
            <a:r>
              <a:rPr lang="en-US" dirty="0" smtClean="0"/>
              <a:t> Windows based so- not open source but </a:t>
            </a:r>
            <a:r>
              <a:rPr lang="en-US" b="1" dirty="0" smtClean="0"/>
              <a:t>exceptionally</a:t>
            </a:r>
            <a:r>
              <a:rPr lang="en-US" dirty="0" smtClean="0"/>
              <a:t> flexible and good to ~ 30 million rows</a:t>
            </a:r>
          </a:p>
          <a:p>
            <a:pPr marL="680269" lvl="1" indent="-160101"/>
            <a:r>
              <a:rPr lang="en-US" b="1" dirty="0" smtClean="0"/>
              <a:t>POSTGRESQL:</a:t>
            </a:r>
            <a:r>
              <a:rPr lang="en-US" dirty="0" smtClean="0"/>
              <a:t> Object based- similar to the others- good to ~200 million rows.</a:t>
            </a:r>
          </a:p>
          <a:p>
            <a:pPr marL="680269" lvl="1" indent="-160101"/>
            <a:r>
              <a:rPr lang="en-US" b="1" dirty="0" smtClean="0"/>
              <a:t>REDSHIFT:</a:t>
            </a:r>
            <a:r>
              <a:rPr lang="en-US" dirty="0" smtClean="0"/>
              <a:t> POSTGRES based tables that really work well above 25 million rows</a:t>
            </a:r>
            <a:endParaRPr lang="en-US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645" y="4901979"/>
            <a:ext cx="1377986" cy="180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12258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Table organization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Most companies that utilize SQL use some kind of basic and easy to understand SQL table structure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Think of excel spreadsheets that you use- one might have transactions by day and another has data about customers…</a:t>
            </a:r>
          </a:p>
          <a:p>
            <a:pPr marL="160101" indent="-160101">
              <a:buSzPct val="70000"/>
              <a:buFont typeface="Lucida Grande"/>
              <a:buChar char="‣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474" y="3149268"/>
            <a:ext cx="6919578" cy="313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89739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NOSQL solutions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b="1" dirty="0" smtClean="0"/>
              <a:t>Advantages</a:t>
            </a:r>
            <a:r>
              <a:rPr lang="en-US" dirty="0" smtClean="0"/>
              <a:t>: </a:t>
            </a:r>
          </a:p>
          <a:p>
            <a:pPr marL="680269" lvl="1" indent="-160101"/>
            <a:r>
              <a:rPr lang="en-US" dirty="0" smtClean="0"/>
              <a:t>Horizontally scalable (in theory to infinity)</a:t>
            </a:r>
          </a:p>
          <a:p>
            <a:pPr marL="680269" lvl="1" indent="-160101"/>
            <a:r>
              <a:rPr lang="en-US" dirty="0" smtClean="0"/>
              <a:t>AWESOME at maintaining data through a catastrophe</a:t>
            </a:r>
          </a:p>
          <a:p>
            <a:pPr marL="680269" lvl="1" indent="-160101"/>
            <a:r>
              <a:rPr lang="en-US" dirty="0" smtClean="0"/>
              <a:t>Need more space? Just add nodes…</a:t>
            </a:r>
          </a:p>
          <a:p>
            <a:pPr marL="342900" indent="-342900">
              <a:buFont typeface="Arial"/>
              <a:buChar char="•"/>
            </a:pPr>
            <a:r>
              <a:rPr lang="en-US" b="1" dirty="0" smtClean="0"/>
              <a:t>Disadvantages:</a:t>
            </a:r>
            <a:endParaRPr lang="en-US" dirty="0" smtClean="0"/>
          </a:p>
          <a:p>
            <a:pPr marL="863068" lvl="1" indent="-342900">
              <a:buFont typeface="Arial"/>
              <a:buChar char="•"/>
            </a:pPr>
            <a:r>
              <a:rPr lang="en-US" dirty="0" smtClean="0"/>
              <a:t>Very difficult to program/traverse</a:t>
            </a:r>
          </a:p>
          <a:p>
            <a:pPr marL="863068" lvl="1" indent="-342900">
              <a:buFont typeface="Arial"/>
              <a:buChar char="•"/>
            </a:pPr>
            <a:r>
              <a:rPr lang="en-US" dirty="0" smtClean="0"/>
              <a:t>Highly skilled operators so VERY expensive</a:t>
            </a:r>
          </a:p>
          <a:p>
            <a:pPr marL="863068" lvl="1" indent="-342900">
              <a:buFont typeface="Arial"/>
              <a:buChar char="•"/>
            </a:pPr>
            <a:r>
              <a:rPr lang="en-US" dirty="0" smtClean="0"/>
              <a:t>Slow (at times)- can’t be used for production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2861" y="5079355"/>
            <a:ext cx="1639225" cy="150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83283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Types of NOSQL solutions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b="1" dirty="0" err="1" smtClean="0"/>
              <a:t>Hadoop</a:t>
            </a:r>
            <a:r>
              <a:rPr lang="en-US" b="1" dirty="0" smtClean="0"/>
              <a:t>:</a:t>
            </a:r>
          </a:p>
          <a:p>
            <a:pPr marL="680269" lvl="1" indent="-160101"/>
            <a:r>
              <a:rPr lang="en-US" dirty="0" smtClean="0"/>
              <a:t>Utilizes </a:t>
            </a:r>
            <a:r>
              <a:rPr lang="en-US" dirty="0" err="1" smtClean="0"/>
              <a:t>MapReduce</a:t>
            </a:r>
            <a:r>
              <a:rPr lang="en-US" dirty="0" smtClean="0"/>
              <a:t> to traverse key-value stores</a:t>
            </a:r>
          </a:p>
          <a:p>
            <a:pPr marL="680269" lvl="1" indent="-160101"/>
            <a:r>
              <a:rPr lang="en-US" dirty="0" smtClean="0"/>
              <a:t>Schema-less</a:t>
            </a:r>
          </a:p>
          <a:p>
            <a:pPr marL="680269" lvl="1" indent="-160101"/>
            <a:r>
              <a:rPr lang="en-US" dirty="0" smtClean="0"/>
              <a:t>Made up of connected nodes</a:t>
            </a:r>
          </a:p>
          <a:p>
            <a:pPr marL="680269" lvl="1" indent="-160101"/>
            <a:r>
              <a:rPr lang="en-US" dirty="0" smtClean="0"/>
              <a:t>Spreads data across multiple computers- 3 times!</a:t>
            </a:r>
          </a:p>
          <a:p>
            <a:pPr marL="342900" indent="-342900">
              <a:buFont typeface="Arial"/>
              <a:buChar char="•"/>
            </a:pPr>
            <a:r>
              <a:rPr lang="en-US" b="1" dirty="0" err="1" smtClean="0"/>
              <a:t>MongoDB</a:t>
            </a:r>
            <a:r>
              <a:rPr lang="en-US" b="1" dirty="0" smtClean="0"/>
              <a:t>:</a:t>
            </a:r>
          </a:p>
          <a:p>
            <a:pPr marL="863068" lvl="1" indent="-342900">
              <a:buFont typeface="Arial"/>
              <a:buChar char="•"/>
            </a:pPr>
            <a:r>
              <a:rPr lang="en-US" dirty="0" smtClean="0"/>
              <a:t>Document based- so instead of excel sheets imagine old fashioned library cards</a:t>
            </a:r>
          </a:p>
          <a:p>
            <a:pPr marL="863068" lvl="1" indent="-342900">
              <a:buFont typeface="Arial"/>
              <a:buChar char="•"/>
            </a:pPr>
            <a:r>
              <a:rPr lang="en-US" dirty="0" smtClean="0"/>
              <a:t>On each card there is data that describes objects- so you don’t have to have empty columns</a:t>
            </a:r>
          </a:p>
          <a:p>
            <a:pPr marL="160101" indent="-160101"/>
            <a:endParaRPr lang="en-US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8544" y="5168900"/>
            <a:ext cx="3345456" cy="153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3939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AWS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Lately most companies have been opting for Amazon Web services- which offer both </a:t>
            </a:r>
            <a:r>
              <a:rPr lang="en-US" b="1" dirty="0" err="1" smtClean="0"/>
              <a:t>Hadoop</a:t>
            </a:r>
            <a:r>
              <a:rPr lang="en-US" dirty="0" smtClean="0"/>
              <a:t> and </a:t>
            </a:r>
            <a:r>
              <a:rPr lang="en-US" b="1" dirty="0" smtClean="0"/>
              <a:t>SQL </a:t>
            </a:r>
            <a:r>
              <a:rPr lang="en-US" dirty="0" smtClean="0"/>
              <a:t>type data storage in the cloud.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b="1" dirty="0" smtClean="0"/>
              <a:t>AWS</a:t>
            </a:r>
            <a:r>
              <a:rPr lang="en-US" dirty="0" smtClean="0"/>
              <a:t> SQL solution is known as </a:t>
            </a:r>
            <a:r>
              <a:rPr lang="en-US" b="1" dirty="0" smtClean="0"/>
              <a:t>REDSHIFT</a:t>
            </a:r>
            <a:r>
              <a:rPr lang="en-US" dirty="0" smtClean="0"/>
              <a:t>- and it is based on </a:t>
            </a:r>
            <a:r>
              <a:rPr lang="en-US" b="1" dirty="0" smtClean="0"/>
              <a:t>POSTGRESQL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b="1" dirty="0" smtClean="0"/>
              <a:t>AWS</a:t>
            </a:r>
            <a:r>
              <a:rPr lang="en-US" dirty="0" smtClean="0"/>
              <a:t> Unstructured (NOSQL) data solution is commonly referred to as </a:t>
            </a:r>
            <a:r>
              <a:rPr lang="en-US" b="1" dirty="0" smtClean="0"/>
              <a:t>EMR </a:t>
            </a:r>
            <a:r>
              <a:rPr lang="en-US" dirty="0" smtClean="0"/>
              <a:t>or </a:t>
            </a:r>
            <a:r>
              <a:rPr lang="en-US" b="1" dirty="0" smtClean="0"/>
              <a:t>Elastic Map Reduce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Either one of these offer cloud storage that promises security, versatility, and very low chances of lost data.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But they cost significant amounts of $$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436" y="5327597"/>
            <a:ext cx="24892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15380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4"/>
          </p:nvPr>
        </p:nvSpPr>
        <p:spPr>
          <a:xfrm>
            <a:off x="446485" y="1383527"/>
            <a:ext cx="8251031" cy="3277243"/>
          </a:xfrm>
        </p:spPr>
        <p:txBody>
          <a:bodyPr/>
          <a:lstStyle/>
          <a:p>
            <a:r>
              <a:rPr lang="en-US" dirty="0" smtClean="0"/>
              <a:t>Getting data out of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90755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3" y="691765"/>
            <a:ext cx="7538479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Understanding and aggregating data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Lately there have been numerous programs to try to help with this part of the process. Basically these act as data visualization layers:</a:t>
            </a:r>
          </a:p>
          <a:p>
            <a:pPr marL="680269" lvl="1" indent="-160101"/>
            <a:r>
              <a:rPr lang="en-US" dirty="0" smtClean="0"/>
              <a:t>Tableau</a:t>
            </a:r>
          </a:p>
          <a:p>
            <a:pPr marL="680269" lvl="1" indent="-160101"/>
            <a:r>
              <a:rPr lang="en-US" dirty="0" smtClean="0"/>
              <a:t>Periscope</a:t>
            </a:r>
          </a:p>
          <a:p>
            <a:pPr marL="680269" lvl="1" indent="-160101"/>
            <a:r>
              <a:rPr lang="en-US" dirty="0" err="1" smtClean="0"/>
              <a:t>Microstrategy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And there are some coding languages that help to traverse large data sets and get insights such as:</a:t>
            </a:r>
          </a:p>
          <a:p>
            <a:pPr marL="863068" lvl="1" indent="-342900">
              <a:buFont typeface="Arial"/>
              <a:buChar char="•"/>
            </a:pPr>
            <a:r>
              <a:rPr lang="en-US" dirty="0" smtClean="0"/>
              <a:t>Spark</a:t>
            </a:r>
          </a:p>
          <a:p>
            <a:pPr marL="863068" lvl="1" indent="-342900">
              <a:buFont typeface="Arial"/>
              <a:buChar char="•"/>
            </a:pPr>
            <a:r>
              <a:rPr lang="en-US" dirty="0" smtClean="0"/>
              <a:t>Python Pandas</a:t>
            </a:r>
          </a:p>
          <a:p>
            <a:pPr marL="863068" lvl="1" indent="-342900">
              <a:buFont typeface="Arial"/>
              <a:buChar char="•"/>
            </a:pPr>
            <a:r>
              <a:rPr lang="en-US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77734663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Intro to analytics</a:t>
            </a:r>
            <a:endParaRPr dirty="0"/>
          </a:p>
        </p:txBody>
      </p:sp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Agenda</a:t>
            </a:r>
            <a:endParaRPr dirty="0"/>
          </a:p>
        </p:txBody>
      </p:sp>
      <p:sp>
        <p:nvSpPr>
          <p:cNvPr id="295" name="Shape 295"/>
          <p:cNvSpPr/>
          <p:nvPr/>
        </p:nvSpPr>
        <p:spPr>
          <a:xfrm>
            <a:off x="462275" y="2143861"/>
            <a:ext cx="8125271" cy="3578088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60076" indent="-160076" defTabSz="510244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Understand how analytics is utilized in modern business communities</a:t>
            </a:r>
          </a:p>
          <a:p>
            <a:pPr marL="160076" indent="-160076" defTabSz="510244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Understand some of the technological tools utilized to gather data</a:t>
            </a:r>
          </a:p>
          <a:p>
            <a:pPr marL="160076" indent="-160076" defTabSz="510244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How machine learning is taking hold</a:t>
            </a:r>
          </a:p>
          <a:p>
            <a:pPr marL="160076" indent="-160076" defTabSz="510244">
              <a:spcBef>
                <a:spcPts val="788"/>
              </a:spcBef>
              <a:buSzPct val="70000"/>
              <a:buFont typeface="Lucida Grande"/>
              <a:buChar char="‣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US" dirty="0" smtClean="0"/>
              <a:t>Where do we go from here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672337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3" y="691765"/>
            <a:ext cx="7538479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Tableau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Tableau is the most popular visualization layer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It allows users to do data aggregation on the Tableau level by loading data into POSTGRES tables (called extracts) and then visualizing them.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It also allows reports to be quickly published and users to filter for their own data. This means that data is disseminated quickly and efficiently in an organization without a ton of front e </a:t>
            </a:r>
            <a:r>
              <a:rPr lang="en-US" dirty="0" err="1" smtClean="0"/>
              <a:t>nd</a:t>
            </a:r>
            <a:r>
              <a:rPr lang="en-US" dirty="0" smtClean="0"/>
              <a:t> work.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Downside: It’s </a:t>
            </a:r>
            <a:r>
              <a:rPr lang="en-US" b="1" dirty="0" smtClean="0"/>
              <a:t>very</a:t>
            </a:r>
            <a:r>
              <a:rPr lang="en-US" dirty="0" smtClean="0"/>
              <a:t> expensive.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861" y="4364106"/>
            <a:ext cx="5918097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05171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3" y="691765"/>
            <a:ext cx="7538479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periscope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Periscope is a relatively new kid on the block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It basically takes SQL and creates visualizations in real time for the user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The user can then publish these visualizations to allow them to be disseminated throughout an organization.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b="1" dirty="0" smtClean="0"/>
              <a:t>Disadvantages:</a:t>
            </a:r>
            <a:r>
              <a:rPr lang="en-US" dirty="0" smtClean="0"/>
              <a:t> New and unproven and expensive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164" y="4323191"/>
            <a:ext cx="6769330" cy="204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95174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3" y="691765"/>
            <a:ext cx="7538479" cy="405517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microstrategy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dirty="0" err="1" smtClean="0"/>
              <a:t>Microstrategy</a:t>
            </a:r>
            <a:r>
              <a:rPr lang="en-US" dirty="0" smtClean="0"/>
              <a:t> adds a visualization layer that does not require the user to know SQL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It’s a drag and drop system for reporting that can email reports, publish them, and help develop them quickly.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b="1" dirty="0" smtClean="0"/>
              <a:t>Disadvantages:</a:t>
            </a:r>
            <a:r>
              <a:rPr lang="en-US" dirty="0" smtClean="0"/>
              <a:t> Expensive and difficult to administer (you have to be careful how you set it up on your data warehouse)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3249" y="4347356"/>
            <a:ext cx="3873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06773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3" y="691765"/>
            <a:ext cx="7538479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spark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Spark is primarily used for a distributed data system like HADOOP- where you have data spread out across nodes (computers)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Spark </a:t>
            </a:r>
            <a:r>
              <a:rPr lang="en-US" b="1" dirty="0" smtClean="0"/>
              <a:t>is</a:t>
            </a:r>
            <a:r>
              <a:rPr lang="en-US" dirty="0" smtClean="0"/>
              <a:t> a language that can be accessed interactively – it speeds up </a:t>
            </a:r>
            <a:r>
              <a:rPr lang="en-US" dirty="0" err="1" smtClean="0"/>
              <a:t>mapreduce</a:t>
            </a:r>
            <a:r>
              <a:rPr lang="en-US" dirty="0" smtClean="0"/>
              <a:t> by doing more in-memory computing.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Basically- the issue with </a:t>
            </a:r>
            <a:r>
              <a:rPr lang="en-US" dirty="0" err="1" smtClean="0"/>
              <a:t>Hadoop</a:t>
            </a:r>
            <a:r>
              <a:rPr lang="en-US" dirty="0" smtClean="0"/>
              <a:t> has always been that it’s slow. SPARK can work in real time.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b="1" dirty="0" smtClean="0"/>
              <a:t>Downside:</a:t>
            </a:r>
            <a:r>
              <a:rPr lang="en-US" dirty="0" smtClean="0"/>
              <a:t> It requires advanced (expensive) coders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885" y="4508500"/>
            <a:ext cx="37719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29743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3" y="691765"/>
            <a:ext cx="7538479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R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b="1" dirty="0"/>
              <a:t> </a:t>
            </a:r>
            <a:r>
              <a:rPr lang="en-US" dirty="0" smtClean="0"/>
              <a:t>R is a coding language that takes large data sets in and utilizes </a:t>
            </a:r>
            <a:r>
              <a:rPr lang="en-US" dirty="0" err="1" smtClean="0"/>
              <a:t>dataframes</a:t>
            </a:r>
            <a:r>
              <a:rPr lang="en-US" dirty="0" smtClean="0"/>
              <a:t> and series to do calculations on that data.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R allows the user to parse large amounts of streaming data to look for insights- including cohort analysis, advanced statistics, and data modeling.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b="1" dirty="0" smtClean="0"/>
              <a:t>Drawback:</a:t>
            </a:r>
            <a:r>
              <a:rPr lang="en-US" dirty="0" smtClean="0"/>
              <a:t> Highly skilled coders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109" y="3750196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83144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3" y="691765"/>
            <a:ext cx="7538479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Python pandas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b="1" dirty="0"/>
              <a:t> </a:t>
            </a:r>
            <a:r>
              <a:rPr lang="en-US" dirty="0" smtClean="0"/>
              <a:t>Pandas is basically “R” for python </a:t>
            </a:r>
            <a:r>
              <a:rPr lang="en-US" dirty="0" smtClean="0">
                <a:sym typeface="Wingdings"/>
              </a:rPr>
              <a:t>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It allows you to stream large amounts of data to a python application and then works out the data extremely quickly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>
                <a:sym typeface="Wingdings"/>
              </a:rPr>
              <a:t>It allows for advanced statistical analysis on the fly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700" y="4432300"/>
            <a:ext cx="40386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3896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4"/>
          </p:nvPr>
        </p:nvSpPr>
        <p:spPr>
          <a:xfrm>
            <a:off x="446485" y="1383527"/>
            <a:ext cx="8251031" cy="4347921"/>
          </a:xfrm>
        </p:spPr>
        <p:txBody>
          <a:bodyPr/>
          <a:lstStyle/>
          <a:p>
            <a:r>
              <a:rPr lang="en-US" dirty="0" smtClean="0"/>
              <a:t>Practical exercise (small scale)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53079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3" y="691765"/>
            <a:ext cx="7538479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Practical exercise time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Now that we understand a lot of the modern terminology that is floating around out there (at a very broad level) we can start looking at how we can practically apply some analytics</a:t>
            </a:r>
          </a:p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It’s awesome and it involves Chipotle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2100" y="3733579"/>
            <a:ext cx="34798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1887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Summary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863068" lvl="1" indent="-342900">
              <a:buFont typeface="Arial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CONFUSED?</a:t>
            </a:r>
          </a:p>
          <a:p>
            <a:pPr marL="863068" lvl="1" indent="-342900">
              <a:buFont typeface="Arial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Good- </a:t>
            </a:r>
            <a:r>
              <a:rPr lang="en-US" sz="3200" b="1" dirty="0" smtClean="0">
                <a:solidFill>
                  <a:schemeClr val="bg1"/>
                </a:solidFill>
              </a:rPr>
              <a:t>ASK QUESTIONS!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565" y="2598616"/>
            <a:ext cx="3393746" cy="415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0023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Intro to analytics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4"/>
          </p:nvPr>
        </p:nvSpPr>
        <p:spPr>
          <a:xfrm>
            <a:off x="446485" y="1383527"/>
            <a:ext cx="8251031" cy="2206566"/>
          </a:xfrm>
        </p:spPr>
        <p:txBody>
          <a:bodyPr/>
          <a:lstStyle/>
          <a:p>
            <a:r>
              <a:rPr lang="en-US" dirty="0" smtClean="0"/>
              <a:t>Analytics intro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6485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Intro to analytics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Obviously these days there are more opportunities than ever to gather data from multiple sources:</a:t>
            </a:r>
          </a:p>
          <a:p>
            <a:pPr marL="680269" lvl="1" indent="-160101"/>
            <a:r>
              <a:rPr lang="en-US" dirty="0" smtClean="0"/>
              <a:t>Computers/web logs</a:t>
            </a:r>
          </a:p>
          <a:p>
            <a:pPr marL="680269" lvl="1" indent="-160101"/>
            <a:r>
              <a:rPr lang="en-US" dirty="0" smtClean="0"/>
              <a:t>Application Program Interfaces</a:t>
            </a:r>
          </a:p>
          <a:p>
            <a:pPr marL="680269" lvl="1" indent="-160101"/>
            <a:r>
              <a:rPr lang="en-US" dirty="0" smtClean="0"/>
              <a:t>Web scraping</a:t>
            </a:r>
          </a:p>
          <a:p>
            <a:pPr marL="680269" lvl="1" indent="-160101"/>
            <a:r>
              <a:rPr lang="en-US" dirty="0" smtClean="0"/>
              <a:t>Database to database connections</a:t>
            </a:r>
          </a:p>
          <a:p>
            <a:pPr marL="680269" lvl="1" indent="-160101"/>
            <a:r>
              <a:rPr lang="en-US" dirty="0" smtClean="0"/>
              <a:t>Surveys</a:t>
            </a:r>
          </a:p>
          <a:p>
            <a:pPr marL="160101" indent="-160101">
              <a:buSzPct val="70000"/>
              <a:buFont typeface="Lucida Grande"/>
              <a:buChar char="‣"/>
            </a:pP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4399043"/>
            <a:ext cx="39497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96689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History of analytics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160101" indent="-160101">
              <a:buSzPct val="70000"/>
              <a:buFont typeface="Lucida Grande"/>
              <a:buChar char="‣"/>
            </a:pPr>
            <a:r>
              <a:rPr lang="en-US" dirty="0" smtClean="0"/>
              <a:t>There are two types of analytics (obviously): </a:t>
            </a:r>
          </a:p>
          <a:p>
            <a:pPr marL="680269" lvl="1" indent="-160101"/>
            <a:r>
              <a:rPr lang="en-US" dirty="0" smtClean="0"/>
              <a:t>Statistical (“Here’s how many people visited our Facebook page!”)</a:t>
            </a:r>
          </a:p>
          <a:p>
            <a:pPr marL="680269" lvl="1" indent="-160101"/>
            <a:r>
              <a:rPr lang="en-US" dirty="0" smtClean="0"/>
              <a:t>Anecdotal: (“Dude! Everyone in our Facebook page is FURIOUS!”)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Generally speaking the business world is moving away from the anecdotal model and seeking to react to statistical movements in their customer bases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034" y="4432300"/>
            <a:ext cx="40640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42352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History of analytics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342900" indent="-342900">
              <a:buSzPct val="70000"/>
              <a:buFont typeface="Arial"/>
              <a:buChar char="•"/>
            </a:pPr>
            <a:r>
              <a:rPr lang="en-US" b="1" dirty="0" smtClean="0"/>
              <a:t>Anecdotal</a:t>
            </a:r>
            <a:r>
              <a:rPr lang="en-US" dirty="0" smtClean="0"/>
              <a:t> measures tend to be taken by surveys/feedback…however there are NUMEROUS shortcomings to this model: </a:t>
            </a:r>
            <a:endParaRPr lang="en-US" dirty="0"/>
          </a:p>
          <a:p>
            <a:pPr marL="863068" lvl="1" indent="-342900">
              <a:buFont typeface="Arial"/>
              <a:buChar char="•"/>
            </a:pPr>
            <a:r>
              <a:rPr lang="en-US" dirty="0" smtClean="0"/>
              <a:t>Data arrives slowly, in small batches</a:t>
            </a:r>
          </a:p>
          <a:p>
            <a:pPr marL="863068" lvl="1" indent="-342900">
              <a:buFont typeface="Arial"/>
              <a:buChar char="•"/>
            </a:pPr>
            <a:r>
              <a:rPr lang="en-US" dirty="0" smtClean="0"/>
              <a:t>Customer must be engaged</a:t>
            </a:r>
          </a:p>
          <a:p>
            <a:pPr marL="863068" lvl="1" indent="-342900">
              <a:buFont typeface="Arial"/>
              <a:buChar char="•"/>
            </a:pPr>
            <a:r>
              <a:rPr lang="en-US" dirty="0" smtClean="0"/>
              <a:t>Hawthorne effect</a:t>
            </a:r>
          </a:p>
          <a:p>
            <a:pPr marL="863068" lvl="1" indent="-342900">
              <a:buFont typeface="Arial"/>
              <a:buChar char="•"/>
            </a:pPr>
            <a:r>
              <a:rPr lang="en-US" dirty="0" smtClean="0"/>
              <a:t>Skewed data points from small sample sizes</a:t>
            </a:r>
          </a:p>
          <a:p>
            <a:pPr marL="863068" lvl="1" indent="-342900">
              <a:buFont typeface="Arial"/>
              <a:buChar char="•"/>
            </a:pPr>
            <a:r>
              <a:rPr lang="en-US" dirty="0" smtClean="0"/>
              <a:t>Extrapolation is difficult</a:t>
            </a:r>
          </a:p>
          <a:p>
            <a:pPr marL="863068" lvl="1" indent="-342900">
              <a:buFont typeface="Arial"/>
              <a:buChar char="•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704" y="4244975"/>
            <a:ext cx="34925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62780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History of analytics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342900" indent="-342900">
              <a:buSzPct val="70000"/>
              <a:buFont typeface="Arial"/>
              <a:buChar char="•"/>
            </a:pPr>
            <a:r>
              <a:rPr lang="en-US" b="1" dirty="0" smtClean="0"/>
              <a:t>Statistical:</a:t>
            </a:r>
            <a:r>
              <a:rPr lang="en-US" dirty="0" smtClean="0"/>
              <a:t> We are having much more luck with this one because instead of following what the customer </a:t>
            </a:r>
            <a:r>
              <a:rPr lang="en-US" i="1" dirty="0" smtClean="0"/>
              <a:t>says</a:t>
            </a:r>
            <a:r>
              <a:rPr lang="en-US" dirty="0" smtClean="0"/>
              <a:t> we follow what the customer </a:t>
            </a:r>
            <a:r>
              <a:rPr lang="en-US" i="1" dirty="0" smtClean="0"/>
              <a:t>does</a:t>
            </a:r>
            <a:r>
              <a:rPr lang="en-US" dirty="0" smtClean="0"/>
              <a:t>….and this is a much better indicator of their true intentions (as anyone who has ever been in the dating pool knows).</a:t>
            </a:r>
          </a:p>
          <a:p>
            <a:pPr marL="342900" indent="-342900">
              <a:buSzPct val="70000"/>
              <a:buFont typeface="Arial"/>
              <a:buChar char="•"/>
            </a:pPr>
            <a:r>
              <a:rPr lang="en-US" dirty="0" smtClean="0"/>
              <a:t>The term “</a:t>
            </a:r>
            <a:r>
              <a:rPr lang="en-US" b="1" dirty="0" smtClean="0"/>
              <a:t>Big Data”</a:t>
            </a:r>
            <a:r>
              <a:rPr lang="en-US" dirty="0" smtClean="0"/>
              <a:t> is becoming very vogue out there when mentioning analytics- and this deals mostly with the statistical side of things.</a:t>
            </a:r>
          </a:p>
          <a:p>
            <a:pPr marL="863068" lvl="1" indent="-342900">
              <a:buFont typeface="Arial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3956050"/>
            <a:ext cx="37338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93754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3"/>
          </p:nvPr>
        </p:nvSpPr>
        <p:spPr>
          <a:xfrm>
            <a:off x="446484" y="691765"/>
            <a:ext cx="6703970" cy="405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BIG DATA</a:t>
            </a:r>
            <a:endParaRPr dirty="0"/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46485" y="1323892"/>
            <a:ext cx="8251031" cy="3578087"/>
          </a:xfrm>
          <a:prstGeom prst="rect">
            <a:avLst/>
          </a:prstGeom>
        </p:spPr>
        <p:txBody>
          <a:bodyPr/>
          <a:lstStyle/>
          <a:p>
            <a:pPr marL="342900" indent="-342900">
              <a:buSzPct val="70000"/>
              <a:buFont typeface="Arial"/>
              <a:buChar char="•"/>
            </a:pPr>
            <a:r>
              <a:rPr lang="en-US" b="1" dirty="0" smtClean="0"/>
              <a:t>BIG DATA </a:t>
            </a:r>
            <a:r>
              <a:rPr lang="en-US" dirty="0" smtClean="0"/>
              <a:t>tends to refer to high volume, high velocity data (like web logs) that we store in a giant, virtual warehouse.</a:t>
            </a:r>
          </a:p>
          <a:p>
            <a:pPr marL="342900" indent="-342900">
              <a:buSzPct val="70000"/>
              <a:buFont typeface="Arial"/>
              <a:buChar char="•"/>
            </a:pPr>
            <a:r>
              <a:rPr lang="en-US" dirty="0" smtClean="0"/>
              <a:t>Understanding </a:t>
            </a:r>
            <a:r>
              <a:rPr lang="en-US" b="1" dirty="0" smtClean="0"/>
              <a:t>BIG DATA </a:t>
            </a:r>
            <a:r>
              <a:rPr lang="en-US" dirty="0" smtClean="0"/>
              <a:t>can be broken down into the three parts that make up the entire structure:</a:t>
            </a:r>
          </a:p>
          <a:p>
            <a:pPr marL="863068" lvl="1" indent="-342900">
              <a:buFont typeface="Arial"/>
              <a:buChar char="•"/>
            </a:pPr>
            <a:r>
              <a:rPr lang="en-US" b="1" dirty="0" smtClean="0"/>
              <a:t>Gathering</a:t>
            </a:r>
            <a:r>
              <a:rPr lang="en-US" dirty="0" smtClean="0"/>
              <a:t> data</a:t>
            </a:r>
          </a:p>
          <a:p>
            <a:pPr marL="863068" lvl="1" indent="-342900">
              <a:buFont typeface="Arial"/>
              <a:buChar char="•"/>
            </a:pPr>
            <a:r>
              <a:rPr lang="en-US" b="1" dirty="0" smtClean="0"/>
              <a:t>Storing</a:t>
            </a:r>
            <a:r>
              <a:rPr lang="en-US" dirty="0" smtClean="0"/>
              <a:t> data</a:t>
            </a:r>
          </a:p>
          <a:p>
            <a:pPr marL="863068" lvl="1" indent="-342900">
              <a:buFont typeface="Arial"/>
              <a:buChar char="•"/>
            </a:pPr>
            <a:r>
              <a:rPr lang="en-US" b="1" dirty="0" smtClean="0"/>
              <a:t>Parsing</a:t>
            </a:r>
            <a:r>
              <a:rPr lang="en-US" dirty="0" smtClean="0"/>
              <a:t> data</a:t>
            </a:r>
            <a:endParaRPr lang="en-US" b="1" dirty="0" smtClean="0"/>
          </a:p>
          <a:p>
            <a:pPr marL="863068" lvl="1" indent="-342900">
              <a:buFont typeface="Arial"/>
              <a:buChar char="•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375" y="4324350"/>
            <a:ext cx="68103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323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3081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>
              <a:solidFill>
                <a:srgbClr val="FFFFFF"/>
              </a:solidFill>
            </a:uFill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7887</TotalTime>
  <Words>3209</Words>
  <Application>Microsoft Macintosh PowerPoint</Application>
  <PresentationFormat>On-screen Show (4:3)</PresentationFormat>
  <Paragraphs>318</Paragraphs>
  <Slides>38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White</vt:lpstr>
      <vt:lpstr>PowerPoint Presentation</vt:lpstr>
      <vt:lpstr>SO WHAT BRINGS YOU HERE TONIGHT?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Fandango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Fernando Pombeiro</dc:creator>
  <cp:lastModifiedBy>Fernando Pombeiro</cp:lastModifiedBy>
  <cp:revision>39</cp:revision>
  <dcterms:created xsi:type="dcterms:W3CDTF">2016-10-18T00:32:08Z</dcterms:created>
  <dcterms:modified xsi:type="dcterms:W3CDTF">2016-12-26T19:51:35Z</dcterms:modified>
</cp:coreProperties>
</file>