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60" r:id="rId3"/>
    <p:sldId id="258" r:id="rId4"/>
    <p:sldId id="261" r:id="rId5"/>
    <p:sldId id="295" r:id="rId6"/>
    <p:sldId id="296" r:id="rId7"/>
    <p:sldId id="297" r:id="rId8"/>
    <p:sldId id="298" r:id="rId9"/>
    <p:sldId id="304" r:id="rId10"/>
    <p:sldId id="262" r:id="rId11"/>
    <p:sldId id="263" r:id="rId12"/>
    <p:sldId id="299" r:id="rId13"/>
    <p:sldId id="300" r:id="rId14"/>
    <p:sldId id="301" r:id="rId15"/>
    <p:sldId id="302" r:id="rId16"/>
    <p:sldId id="303" r:id="rId17"/>
    <p:sldId id="264" r:id="rId18"/>
    <p:sldId id="305" r:id="rId19"/>
    <p:sldId id="266" r:id="rId20"/>
    <p:sldId id="306" r:id="rId21"/>
    <p:sldId id="307" r:id="rId22"/>
    <p:sldId id="309" r:id="rId23"/>
    <p:sldId id="312" r:id="rId24"/>
    <p:sldId id="308" r:id="rId25"/>
    <p:sldId id="310" r:id="rId26"/>
    <p:sldId id="311" r:id="rId27"/>
    <p:sldId id="259" r:id="rId28"/>
    <p:sldId id="267" r:id="rId29"/>
    <p:sldId id="322" r:id="rId30"/>
    <p:sldId id="313" r:id="rId31"/>
    <p:sldId id="314" r:id="rId32"/>
    <p:sldId id="315" r:id="rId33"/>
    <p:sldId id="316" r:id="rId34"/>
    <p:sldId id="318" r:id="rId35"/>
    <p:sldId id="319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494168"/>
        <c:axId val="-2131490600"/>
      </c:lineChart>
      <c:catAx>
        <c:axId val="-2131494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131490600"/>
        <c:crosses val="autoZero"/>
        <c:auto val="1"/>
        <c:lblAlgn val="ctr"/>
        <c:lblOffset val="100"/>
        <c:noMultiLvlLbl val="1"/>
      </c:catAx>
      <c:valAx>
        <c:axId val="-2131490600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131494168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1398936"/>
        <c:axId val="-2131395368"/>
      </c:barChart>
      <c:catAx>
        <c:axId val="-2131398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131395368"/>
        <c:crosses val="autoZero"/>
        <c:auto val="1"/>
        <c:lblAlgn val="ctr"/>
        <c:lblOffset val="100"/>
        <c:noMultiLvlLbl val="1"/>
      </c:catAx>
      <c:valAx>
        <c:axId val="-2131395368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131398936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120494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Data analytics and you for </a:t>
            </a:r>
            <a:r>
              <a:rPr lang="en-US" sz="5400" dirty="0" err="1" smtClean="0"/>
              <a:t>wict</a:t>
            </a:r>
            <a:r>
              <a:rPr lang="en-US" sz="5400" dirty="0" smtClean="0"/>
              <a:t> </a:t>
            </a:r>
            <a:r>
              <a:rPr lang="en-US" sz="5400" dirty="0" err="1" smtClean="0"/>
              <a:t>Socal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Gathering 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we’ve talked about ways of gathering </a:t>
            </a:r>
            <a:r>
              <a:rPr lang="en-US" b="1" dirty="0" smtClean="0"/>
              <a:t>anecdotal</a:t>
            </a:r>
            <a:r>
              <a:rPr lang="en-US" dirty="0" smtClean="0"/>
              <a:t> data- but what are some of the ways that we gather </a:t>
            </a:r>
            <a:r>
              <a:rPr lang="en-US" b="1" dirty="0" smtClean="0"/>
              <a:t>statistical</a:t>
            </a:r>
            <a:r>
              <a:rPr lang="en-US" dirty="0" smtClean="0"/>
              <a:t> data? </a:t>
            </a:r>
          </a:p>
          <a:p>
            <a:pPr marL="680269" lvl="1" indent="-160101"/>
            <a:r>
              <a:rPr lang="en-US" b="1" dirty="0" smtClean="0"/>
              <a:t>Application Program Interfaces</a:t>
            </a:r>
          </a:p>
          <a:p>
            <a:pPr marL="680269" lvl="1" indent="-160101"/>
            <a:r>
              <a:rPr lang="en-US" b="1" dirty="0" smtClean="0"/>
              <a:t>Web Scrapers</a:t>
            </a:r>
          </a:p>
          <a:p>
            <a:pPr marL="680269" lvl="1" indent="-160101"/>
            <a:r>
              <a:rPr lang="en-US" b="1" dirty="0" smtClean="0"/>
              <a:t>Database searches</a:t>
            </a:r>
          </a:p>
          <a:p>
            <a:pPr marL="680269" lvl="1" indent="-160101"/>
            <a:r>
              <a:rPr lang="en-US" b="1" dirty="0" smtClean="0"/>
              <a:t>File Transfer Protocols</a:t>
            </a:r>
          </a:p>
          <a:p>
            <a:pPr marL="680269" lvl="1" indent="-160101"/>
            <a:r>
              <a:rPr lang="en-US" b="1" dirty="0" smtClean="0"/>
              <a:t>Third party vendors</a:t>
            </a:r>
          </a:p>
          <a:p>
            <a:pPr marL="680269" lvl="1" indent="-160101"/>
            <a:r>
              <a:rPr lang="en-US" b="1" dirty="0" smtClean="0"/>
              <a:t>Cookies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4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Application program interfaces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an </a:t>
            </a:r>
            <a:r>
              <a:rPr lang="en-US" b="1" dirty="0" smtClean="0"/>
              <a:t>Application Program Interface</a:t>
            </a:r>
            <a:r>
              <a:rPr lang="en-US" dirty="0" smtClean="0"/>
              <a:t> is basically a way for one computer to query another for information.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Any time you go on any website, anywhere, in the entire world this is basically what is happening- your computer reaches out to the server and says “HEY! Give me some data! I want cute cat videos </a:t>
            </a:r>
            <a:r>
              <a:rPr lang="en-US" i="1" dirty="0" smtClean="0"/>
              <a:t>NOW!!</a:t>
            </a:r>
            <a:r>
              <a:rPr lang="en-US" dirty="0" smtClean="0"/>
              <a:t>” and the </a:t>
            </a:r>
            <a:r>
              <a:rPr lang="en-US" b="1" dirty="0" smtClean="0"/>
              <a:t>server</a:t>
            </a:r>
            <a:r>
              <a:rPr lang="en-US" dirty="0" smtClean="0"/>
              <a:t> does what it’s name implies- it </a:t>
            </a:r>
            <a:r>
              <a:rPr lang="en-US" b="1" dirty="0" smtClean="0"/>
              <a:t>serves</a:t>
            </a:r>
            <a:r>
              <a:rPr lang="en-US" dirty="0" smtClean="0"/>
              <a:t> them to you.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API calls are exactly the same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replies with exactly the data that you asked for- in a very stripped down form.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4667251"/>
            <a:ext cx="435645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27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Web Scrapers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the less sophisticated “the website I am curious about doesn’t have an API” world there are “web scrapers”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pretty much do  the same thing as an API but make you sift through a ton of HTML to get where you’re going.</a:t>
            </a:r>
            <a:endParaRPr lang="en-US" dirty="0"/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This is obviously a far from ideal solution- but a lot of websites that offer, for example, sports scores, don’t have an API that we can hit- so programmers: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Write a program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Grab all of the HTML from the page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Throw out everything but the key metrics.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5397500"/>
            <a:ext cx="282575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93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searches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possible way to gather data is via direct </a:t>
            </a:r>
            <a:r>
              <a:rPr lang="en-US" b="1" dirty="0" smtClean="0"/>
              <a:t>Database Searches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might have direct access to another company database (what they want us to see) via a login/password.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logs into the </a:t>
            </a:r>
            <a:r>
              <a:rPr lang="en-US" dirty="0" err="1" smtClean="0"/>
              <a:t>databse</a:t>
            </a:r>
            <a:r>
              <a:rPr lang="en-US" dirty="0" smtClean="0"/>
              <a:t>, takes what we need, and stores the data in our own database.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95725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8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File transfer protocols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Imagine if a company just wrote down a bunch of data on a note and left it wrapped in a newspaper on a park bench at noon every third Sunday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This is basically what happens with </a:t>
            </a:r>
            <a:r>
              <a:rPr lang="en-US" b="1" dirty="0" smtClean="0"/>
              <a:t>File Transfer Protocols</a:t>
            </a:r>
            <a:r>
              <a:rPr lang="en-US" dirty="0" smtClean="0"/>
              <a:t>- where a company puts it’s data into a drop box and we pick it up and put it into our database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</a:t>
            </a:r>
            <a:r>
              <a:rPr lang="en-US" b="1" dirty="0" err="1" smtClean="0"/>
              <a:t>Dropbox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3660775"/>
            <a:ext cx="3978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16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Third party vendors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great source of data is </a:t>
            </a:r>
            <a:r>
              <a:rPr lang="en-US" b="1" dirty="0" smtClean="0"/>
              <a:t>Third Party Vendors</a:t>
            </a:r>
            <a:r>
              <a:rPr lang="en-US" dirty="0" smtClean="0"/>
              <a:t> who make a living selling customer data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several of these out there and, well- if you want to be off the grid- </a:t>
            </a:r>
            <a:r>
              <a:rPr lang="en-US" b="1" dirty="0" smtClean="0"/>
              <a:t>don</a:t>
            </a:r>
            <a:r>
              <a:rPr lang="fr-FR" b="1" dirty="0" smtClean="0"/>
              <a:t>’</a:t>
            </a:r>
            <a:r>
              <a:rPr lang="en-US" b="1" dirty="0" smtClean="0"/>
              <a:t>t</a:t>
            </a:r>
            <a:r>
              <a:rPr lang="en-US" dirty="0" smtClean="0"/>
              <a:t> utilize credit cards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third party vendors</a:t>
            </a:r>
            <a:r>
              <a:rPr lang="en-US" dirty="0" smtClean="0"/>
              <a:t> frequently communicate demographic information with private companies to allow us targeted marketing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They frequently send information via either API or FTP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96" y="4460874"/>
            <a:ext cx="3144204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36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Cookies!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Ever wonder how if you glance at a web page one minute, within three minutes you’ll see advertisements for that item on separate web pages?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Your browser most likely collects </a:t>
            </a:r>
            <a:r>
              <a:rPr lang="en-US" b="1" dirty="0" smtClean="0"/>
              <a:t>cookies</a:t>
            </a:r>
            <a:r>
              <a:rPr lang="en-US" dirty="0" smtClean="0"/>
              <a:t> which track what websites you visited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are not always evil (</a:t>
            </a:r>
            <a:r>
              <a:rPr lang="en-US" b="1" dirty="0" smtClean="0"/>
              <a:t>cookies </a:t>
            </a:r>
            <a:r>
              <a:rPr lang="en-US" dirty="0" smtClean="0"/>
              <a:t>never are!)- they are intended for numerous other things like making sure that the website you utilize loads faster from a cache and so forth.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That being said- </a:t>
            </a:r>
            <a:r>
              <a:rPr lang="en-US" b="1" dirty="0" smtClean="0"/>
              <a:t>companies can totally see what websites you’ve been visiting</a:t>
            </a:r>
            <a:r>
              <a:rPr lang="en-US" dirty="0" smtClean="0"/>
              <a:t> which is how we can advertise to you.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6" y="5048249"/>
            <a:ext cx="297656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97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Structures and </a:t>
            </a:r>
            <a:r>
              <a:rPr lang="en-US" dirty="0" err="1" smtClean="0"/>
              <a:t>RANks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FOURTH in command: TABLES</a:t>
            </a:r>
            <a:endParaRPr lang="en-US" dirty="0"/>
          </a:p>
          <a:p>
            <a:pPr marL="680269" lvl="1" indent="-160101"/>
            <a:r>
              <a:rPr lang="en-US" dirty="0" smtClean="0"/>
              <a:t>FOURTH in our rank structure we get to TABLES. </a:t>
            </a:r>
          </a:p>
          <a:p>
            <a:pPr marL="680269" lvl="1" indent="-160101"/>
            <a:r>
              <a:rPr lang="en-US" dirty="0" smtClean="0"/>
              <a:t>SQL tables are JUST EXCEL SPREADSHEETS- think of them that way! </a:t>
            </a:r>
          </a:p>
          <a:p>
            <a:pPr marL="680269" lvl="1" indent="-160101"/>
            <a:r>
              <a:rPr lang="en-US" dirty="0" smtClean="0"/>
              <a:t>A SCHEMA can have multiple TABLES in it. </a:t>
            </a:r>
          </a:p>
          <a:p>
            <a:pPr marL="680269" lvl="1" indent="-160101"/>
            <a:r>
              <a:rPr lang="en-US" dirty="0"/>
              <a:t>(Think excel WORKBOOK with several SHEETS)</a:t>
            </a:r>
          </a:p>
          <a:p>
            <a:pPr marL="680269" lvl="1" indent="-16010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12" y="4082304"/>
            <a:ext cx="6910199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21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Options for storing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at a broad level we have numerous options for storing all of this great data that we just pulled down from numerous sources:</a:t>
            </a:r>
          </a:p>
          <a:p>
            <a:pPr marL="680269" lvl="1" indent="-160101"/>
            <a:r>
              <a:rPr lang="en-US" dirty="0" smtClean="0"/>
              <a:t>Excel spreadsheets</a:t>
            </a:r>
          </a:p>
          <a:p>
            <a:pPr marL="680269" lvl="1" indent="-160101"/>
            <a:r>
              <a:rPr lang="en-US" dirty="0" smtClean="0"/>
              <a:t>Table based Databases:</a:t>
            </a:r>
          </a:p>
          <a:p>
            <a:pPr marL="1040385" lvl="2" indent="-160101"/>
            <a:r>
              <a:rPr lang="en-US" dirty="0" smtClean="0"/>
              <a:t>Amazon Web Services</a:t>
            </a:r>
          </a:p>
          <a:p>
            <a:pPr marL="1040385" lvl="2" indent="-160101"/>
            <a:r>
              <a:rPr lang="en-US" dirty="0" smtClean="0"/>
              <a:t>SQL</a:t>
            </a:r>
          </a:p>
          <a:p>
            <a:pPr marL="680269" lvl="1" indent="-160101"/>
            <a:r>
              <a:rPr lang="en-US" dirty="0" smtClean="0"/>
              <a:t>Unstructured solutions:</a:t>
            </a:r>
          </a:p>
          <a:p>
            <a:pPr marL="1040385" lvl="2" indent="-160101"/>
            <a:r>
              <a:rPr lang="en-US" dirty="0" err="1" smtClean="0"/>
              <a:t>Hadoop</a:t>
            </a:r>
            <a:endParaRPr lang="en-US" dirty="0" smtClean="0"/>
          </a:p>
          <a:p>
            <a:pPr marL="1040385" lvl="2" indent="-160101"/>
            <a:r>
              <a:rPr lang="en-US" dirty="0" smtClean="0"/>
              <a:t>Elastic Map Reduce</a:t>
            </a:r>
          </a:p>
          <a:p>
            <a:pPr marL="1040385" lvl="2" indent="-160101"/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4" y="3429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26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how analytics is utilized in modern business communities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some of the technological tools utilized to gather data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How machine learning is taking hold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Where do we go from here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Excel spreadsheets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Very common industry standard</a:t>
            </a:r>
          </a:p>
          <a:p>
            <a:pPr marL="680269" lvl="1" indent="-160101"/>
            <a:r>
              <a:rPr lang="en-US" dirty="0" smtClean="0"/>
              <a:t>Relatively short training time</a:t>
            </a:r>
          </a:p>
          <a:p>
            <a:pPr marL="680269" lvl="1" indent="-160101"/>
            <a:r>
              <a:rPr lang="en-US" dirty="0" smtClean="0"/>
              <a:t>Can be customized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Holds, like, NO real amount data (~ 1 million rows)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slow and cumbersome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Crashes often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54" y="4445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3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MYSQL/MSSQL/Oracle/</a:t>
            </a:r>
            <a:r>
              <a:rPr lang="en-US" dirty="0" err="1" smtClean="0"/>
              <a:t>Vertica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Some (MYSQL) are cheap</a:t>
            </a:r>
          </a:p>
          <a:p>
            <a:pPr marL="680269" lvl="1" indent="-160101"/>
            <a:r>
              <a:rPr lang="en-US" dirty="0" smtClean="0"/>
              <a:t>Scalable and easy to manage</a:t>
            </a:r>
          </a:p>
          <a:p>
            <a:pPr marL="680269" lvl="1" indent="-160101"/>
            <a:r>
              <a:rPr lang="en-US" dirty="0" smtClean="0"/>
              <a:t>Excellent way to retrieve data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No visualization layer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Expensive- you need DBAs, analysts with </a:t>
            </a:r>
            <a:r>
              <a:rPr lang="en-US" dirty="0" err="1" smtClean="0"/>
              <a:t>skillz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Only good up to ~ 10 million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00" y="4901979"/>
            <a:ext cx="2068191" cy="1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99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sql</a:t>
            </a:r>
            <a:r>
              <a:rPr lang="en-US" dirty="0" smtClean="0"/>
              <a:t> databases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SQL is table based- think of excel but </a:t>
            </a:r>
            <a:r>
              <a:rPr lang="en-US" b="1" dirty="0" smtClean="0"/>
              <a:t>much</a:t>
            </a:r>
            <a:r>
              <a:rPr lang="en-US" dirty="0" smtClean="0"/>
              <a:t> more powerful!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 Relational Database Management System is just a series of excel spreadsheets that all connect to each other. </a:t>
            </a:r>
            <a:endParaRPr lang="en-US" dirty="0"/>
          </a:p>
          <a:p>
            <a:pPr marL="680269" lvl="1" indent="-160101"/>
            <a:r>
              <a:rPr lang="en-US" b="1" dirty="0" smtClean="0"/>
              <a:t>MYSQL:</a:t>
            </a:r>
            <a:r>
              <a:rPr lang="en-US" dirty="0" smtClean="0"/>
              <a:t> Open source, free, efficient to ~ 10 million rows</a:t>
            </a:r>
          </a:p>
          <a:p>
            <a:pPr marL="680269" lvl="1" indent="-160101"/>
            <a:r>
              <a:rPr lang="en-US" b="1" dirty="0" smtClean="0"/>
              <a:t>MSSQL:</a:t>
            </a:r>
            <a:r>
              <a:rPr lang="en-US" dirty="0" smtClean="0"/>
              <a:t> Windows based so- not open source but </a:t>
            </a:r>
            <a:r>
              <a:rPr lang="en-US" b="1" dirty="0" smtClean="0"/>
              <a:t>exceptionally</a:t>
            </a:r>
            <a:r>
              <a:rPr lang="en-US" dirty="0" smtClean="0"/>
              <a:t> flexible and good to ~ 30 million rows</a:t>
            </a:r>
          </a:p>
          <a:p>
            <a:pPr marL="680269" lvl="1" indent="-160101"/>
            <a:r>
              <a:rPr lang="en-US" b="1" dirty="0" smtClean="0"/>
              <a:t>POSTGRESQL:</a:t>
            </a:r>
            <a:r>
              <a:rPr lang="en-US" dirty="0" smtClean="0"/>
              <a:t> Object based- similar to the others- good to ~200 million rows.</a:t>
            </a:r>
          </a:p>
          <a:p>
            <a:pPr marL="680269" lvl="1" indent="-160101"/>
            <a:r>
              <a:rPr lang="en-US" b="1" dirty="0" smtClean="0"/>
              <a:t>REDSHIFT:</a:t>
            </a:r>
            <a:r>
              <a:rPr lang="en-US" dirty="0" smtClean="0"/>
              <a:t> POSTGRES based tables that really work well above 25 million rows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45" y="4901979"/>
            <a:ext cx="1377986" cy="1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25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organization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companies that utilize SQL use some kind of basic and easy to understand SQL table structure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excel spreadsheets that you use- one might have transactions by day and another has data about customers…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74" y="3149268"/>
            <a:ext cx="6919578" cy="31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73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Horizontally scalable (in theory to infinity)</a:t>
            </a:r>
          </a:p>
          <a:p>
            <a:pPr marL="680269" lvl="1" indent="-160101"/>
            <a:r>
              <a:rPr lang="en-US" dirty="0" smtClean="0"/>
              <a:t>AWESOME at maintaining data through a catastrophe</a:t>
            </a:r>
          </a:p>
          <a:p>
            <a:pPr marL="680269" lvl="1" indent="-160101"/>
            <a:r>
              <a:rPr lang="en-US" dirty="0" smtClean="0"/>
              <a:t>Need more space? Just add nodes…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difficult to program/traverse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Highly skilled operators so VERY expensive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Slow (at times)- can’t be used for production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61" y="5079355"/>
            <a:ext cx="1639225" cy="15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28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err="1" smtClean="0"/>
              <a:t>Hadoop</a:t>
            </a:r>
            <a:r>
              <a:rPr lang="en-US" b="1" dirty="0" smtClean="0"/>
              <a:t>:</a:t>
            </a:r>
          </a:p>
          <a:p>
            <a:pPr marL="680269" lvl="1" indent="-160101"/>
            <a:r>
              <a:rPr lang="en-US" dirty="0" smtClean="0"/>
              <a:t>Utilizes </a:t>
            </a:r>
            <a:r>
              <a:rPr lang="en-US" dirty="0" err="1" smtClean="0"/>
              <a:t>MapReduce</a:t>
            </a:r>
            <a:r>
              <a:rPr lang="en-US" dirty="0" smtClean="0"/>
              <a:t> to traverse key-value stores</a:t>
            </a:r>
          </a:p>
          <a:p>
            <a:pPr marL="680269" lvl="1" indent="-160101"/>
            <a:r>
              <a:rPr lang="en-US" dirty="0" smtClean="0"/>
              <a:t>Schema-less</a:t>
            </a:r>
          </a:p>
          <a:p>
            <a:pPr marL="680269" lvl="1" indent="-160101"/>
            <a:r>
              <a:rPr lang="en-US" dirty="0" smtClean="0"/>
              <a:t>Made up of connected nodes</a:t>
            </a:r>
          </a:p>
          <a:p>
            <a:pPr marL="680269" lvl="1" indent="-160101"/>
            <a:r>
              <a:rPr lang="en-US" dirty="0" smtClean="0"/>
              <a:t>Spreads data across multiple computers- 3 times!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Document based- so instead of excel sheets imagine old fashioned library cards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 each card there is data that describes objects- so you don’t have to have empty columns</a:t>
            </a:r>
          </a:p>
          <a:p>
            <a:pPr marL="160101" indent="-160101"/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4" y="5168900"/>
            <a:ext cx="3345456" cy="1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3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AWS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Lately most companies have been opting for Amazon Web services- which offer both </a:t>
            </a:r>
            <a:r>
              <a:rPr lang="en-US" b="1" dirty="0" err="1" smtClean="0"/>
              <a:t>Hadoop</a:t>
            </a:r>
            <a:r>
              <a:rPr lang="en-US" dirty="0" smtClean="0"/>
              <a:t> and </a:t>
            </a:r>
            <a:r>
              <a:rPr lang="en-US" b="1" dirty="0" smtClean="0"/>
              <a:t>SQL </a:t>
            </a:r>
            <a:r>
              <a:rPr lang="en-US" dirty="0" smtClean="0"/>
              <a:t>type data storage in the cloud.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SQL solution is known as </a:t>
            </a:r>
            <a:r>
              <a:rPr lang="en-US" b="1" dirty="0" smtClean="0"/>
              <a:t>REDSHIFT</a:t>
            </a:r>
            <a:r>
              <a:rPr lang="en-US" dirty="0" smtClean="0"/>
              <a:t>- and it is based on </a:t>
            </a:r>
            <a:r>
              <a:rPr lang="en-US" b="1" dirty="0" smtClean="0"/>
              <a:t>POSTGRESQL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Unstructured (NOSQL) data solution is commonly referred to as </a:t>
            </a:r>
            <a:r>
              <a:rPr lang="en-US" b="1" dirty="0" smtClean="0"/>
              <a:t>EMR </a:t>
            </a:r>
            <a:r>
              <a:rPr lang="en-US" dirty="0" smtClean="0"/>
              <a:t>or </a:t>
            </a:r>
            <a:r>
              <a:rPr lang="en-US" b="1" dirty="0" smtClean="0"/>
              <a:t>Elastic Map Reduce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Either one of these offer cloud storage that promises security, versatility, and very low chances of lost data.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they cost significant amounts of $$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36" y="5327597"/>
            <a:ext cx="248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53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</p:spPr>
        <p:txBody>
          <a:bodyPr/>
          <a:lstStyle/>
          <a:p>
            <a:r>
              <a:rPr lang="en-US" dirty="0" smtClean="0"/>
              <a:t>Getting data out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07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and aggregating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first thing to understand about data analysis is that, generally speaking, it’s </a:t>
            </a:r>
            <a:r>
              <a:rPr lang="en-US" b="1" dirty="0" smtClean="0"/>
              <a:t>all about the aggregation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databases hold so much information that they are (literally) beyond what the human brain can comprehend.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Aggregation is taking the data and grouping on a single aspect.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repeating names on a transaction sheet- you can sum or count other aspects by that name so that each name shows up once but the totals show up in the adjacent column.</a:t>
            </a:r>
          </a:p>
        </p:txBody>
      </p:sp>
    </p:spTree>
    <p:extLst>
      <p:ext uri="{BB962C8B-B14F-4D97-AF65-F5344CB8AC3E}">
        <p14:creationId xmlns:p14="http://schemas.microsoft.com/office/powerpoint/2010/main" val="7773466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and aggregating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Lately there have been numerous programs to try to help with this part of the process. Basically these act as data visualization layers:</a:t>
            </a:r>
          </a:p>
          <a:p>
            <a:pPr marL="680269" lvl="1" indent="-160101"/>
            <a:r>
              <a:rPr lang="en-US" dirty="0" smtClean="0"/>
              <a:t>Tableau</a:t>
            </a:r>
          </a:p>
          <a:p>
            <a:pPr marL="680269" lvl="1" indent="-160101"/>
            <a:r>
              <a:rPr lang="en-US" dirty="0" smtClean="0"/>
              <a:t>Periscope</a:t>
            </a:r>
          </a:p>
          <a:p>
            <a:pPr marL="680269" lvl="1" indent="-160101"/>
            <a:r>
              <a:rPr lang="en-US" dirty="0" err="1" smtClean="0"/>
              <a:t>Microstrategy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there are some coding languages that help to traverse large data sets and get insights such as: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Spark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Python Pandas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124688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Analytics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Tableau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Tableau is the most popular visualization layer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allows users to do data aggregation on the Tableau level by loading data into POSTGRES tables (called extracts) and then visualizing them.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also allows reports to be quickly published and users to filter for their own data. This means that data is disseminated quickly and efficiently in an organization without a ton of front e </a:t>
            </a:r>
            <a:r>
              <a:rPr lang="en-US" dirty="0" err="1" smtClean="0"/>
              <a:t>nd</a:t>
            </a:r>
            <a:r>
              <a:rPr lang="en-US" dirty="0" smtClean="0"/>
              <a:t> work.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Downside: It’s </a:t>
            </a:r>
            <a:r>
              <a:rPr lang="en-US" b="1" dirty="0" smtClean="0"/>
              <a:t>very</a:t>
            </a:r>
            <a:r>
              <a:rPr lang="en-US" dirty="0" smtClean="0"/>
              <a:t> expensive.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61" y="4364106"/>
            <a:ext cx="591809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17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periscope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Periscope is a relatively new kid on the block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basically takes SQL and creates visualizations in real time for the user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user can then publish these visualizations to allow them to be disseminated throughout an organization.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New and unproven and expensive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64" y="4323191"/>
            <a:ext cx="6769330" cy="2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51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microstrategy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Microstrategy</a:t>
            </a:r>
            <a:r>
              <a:rPr lang="en-US" dirty="0" smtClean="0"/>
              <a:t> adds a visualization layer that does not require the user to know SQL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It’s a drag and drop system for reporting that can email reports, publish them, and help develop them quickly.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Expensive and difficult to administer (you have to be careful how you set it up on your data warehouse)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49" y="4347356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77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spark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is primarily used for a distributed data system like HADOOP- where you have data spread out across nodes (computers)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</a:t>
            </a:r>
            <a:r>
              <a:rPr lang="en-US" b="1" dirty="0" smtClean="0"/>
              <a:t>is</a:t>
            </a:r>
            <a:r>
              <a:rPr lang="en-US" dirty="0" smtClean="0"/>
              <a:t> a language that can be accessed interactively – it speeds up </a:t>
            </a:r>
            <a:r>
              <a:rPr lang="en-US" dirty="0" err="1" smtClean="0"/>
              <a:t>mapreduce</a:t>
            </a:r>
            <a:r>
              <a:rPr lang="en-US" dirty="0" smtClean="0"/>
              <a:t> by doing more in-memory computing.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Basically- the issue with </a:t>
            </a:r>
            <a:r>
              <a:rPr lang="en-US" dirty="0" err="1" smtClean="0"/>
              <a:t>Hadoop</a:t>
            </a:r>
            <a:r>
              <a:rPr lang="en-US" dirty="0" smtClean="0"/>
              <a:t> has always been that it’s slow. SPARK can work in real time.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Downside:</a:t>
            </a:r>
            <a:r>
              <a:rPr lang="en-US" dirty="0" smtClean="0"/>
              <a:t> It requires advanced (expensive) coders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85" y="4508500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74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R is a coding language that takes large data sets in and utilizes </a:t>
            </a:r>
            <a:r>
              <a:rPr lang="en-US" dirty="0" err="1" smtClean="0"/>
              <a:t>dataframes</a:t>
            </a:r>
            <a:r>
              <a:rPr lang="en-US" dirty="0" smtClean="0"/>
              <a:t> and series to do calculations on that data.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 allows the user to parse large amounts of streaming data to look for insights- including cohort analysis, advanced statistics, and data modeling.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Drawback:</a:t>
            </a:r>
            <a:r>
              <a:rPr lang="en-US" dirty="0" smtClean="0"/>
              <a:t> Highly skilled coders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09" y="37501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14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pandas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Pandas is basically “R” for python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It allows you to stream large amounts of data to a python application and then works out the data extremely quickly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>
                <a:sym typeface="Wingdings"/>
              </a:rPr>
              <a:t>It allows for advanced statistical analysis on the fly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89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Obviously these days there are more opportunities than ever to gather data from multiple sources:</a:t>
            </a:r>
          </a:p>
          <a:p>
            <a:pPr marL="680269" lvl="1" indent="-160101"/>
            <a:r>
              <a:rPr lang="en-US" dirty="0" smtClean="0"/>
              <a:t>Computers/web logs</a:t>
            </a:r>
          </a:p>
          <a:p>
            <a:pPr marL="680269" lvl="1" indent="-160101"/>
            <a:r>
              <a:rPr lang="en-US" dirty="0" smtClean="0"/>
              <a:t>Application Program Interfaces</a:t>
            </a:r>
          </a:p>
          <a:p>
            <a:pPr marL="680269" lvl="1" indent="-160101"/>
            <a:r>
              <a:rPr lang="en-US" dirty="0" smtClean="0"/>
              <a:t>Web scraping</a:t>
            </a:r>
          </a:p>
          <a:p>
            <a:pPr marL="680269" lvl="1" indent="-160101"/>
            <a:r>
              <a:rPr lang="en-US" dirty="0" smtClean="0"/>
              <a:t>Database to database connections</a:t>
            </a:r>
          </a:p>
          <a:p>
            <a:pPr marL="680269" lvl="1" indent="-160101"/>
            <a:r>
              <a:rPr lang="en-US" dirty="0" smtClean="0"/>
              <a:t>Surveys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99043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68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two types of analytics (obviously): </a:t>
            </a:r>
          </a:p>
          <a:p>
            <a:pPr marL="680269" lvl="1" indent="-160101"/>
            <a:r>
              <a:rPr lang="en-US" dirty="0" smtClean="0"/>
              <a:t>Statistical (“Here’s how many people visited our Facebook page!”)</a:t>
            </a:r>
          </a:p>
          <a:p>
            <a:pPr marL="680269" lvl="1" indent="-160101"/>
            <a:r>
              <a:rPr lang="en-US" dirty="0" smtClean="0"/>
              <a:t>Anecdotal: (“Dude! Everyone in our Facebook page is FURIOUS!”)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Generally speaking the business world is moving away from the anecdotal model and seeking to react to statistical movements in their customer 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34" y="4432300"/>
            <a:ext cx="406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Anecdotal</a:t>
            </a:r>
            <a:r>
              <a:rPr lang="en-US" dirty="0" smtClean="0"/>
              <a:t> measures tend to be taken by surveys/feedback…however there are NUMEROUS shortcomings to this model: </a:t>
            </a:r>
            <a:endParaRPr lang="en-US" dirty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Data arrives slowly, in small batches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Customer must be engaged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Hawthorne effect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Skewed data points from small sample sizes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Extrapolation is difficult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04" y="424497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7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Statistical:</a:t>
            </a:r>
            <a:r>
              <a:rPr lang="en-US" dirty="0" smtClean="0"/>
              <a:t> We are having much more luck with this one because instead of following what the customer </a:t>
            </a:r>
            <a:r>
              <a:rPr lang="en-US" i="1" dirty="0" smtClean="0"/>
              <a:t>says</a:t>
            </a:r>
            <a:r>
              <a:rPr lang="en-US" dirty="0" smtClean="0"/>
              <a:t> we follow what the customer </a:t>
            </a:r>
            <a:r>
              <a:rPr lang="en-US" i="1" dirty="0" smtClean="0"/>
              <a:t>does</a:t>
            </a:r>
            <a:r>
              <a:rPr lang="en-US" dirty="0" smtClean="0"/>
              <a:t>….and this is a much better indicator of their true intentions (as anyone who has ever been in the dating pool knows).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The term “</a:t>
            </a:r>
            <a:r>
              <a:rPr lang="en-US" b="1" dirty="0" smtClean="0"/>
              <a:t>Big Data”</a:t>
            </a:r>
            <a:r>
              <a:rPr lang="en-US" dirty="0" smtClean="0"/>
              <a:t> is becoming very vogue out there when mentioning analytics- and this deals mostly with the statistical side of things.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95605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375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BIG DATA </a:t>
            </a:r>
            <a:r>
              <a:rPr lang="en-US" dirty="0" smtClean="0"/>
              <a:t>tends to refer to high volume, high velocity data (like web logs) that we store in a giant, virtual warehouse.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b="1" dirty="0" smtClean="0"/>
              <a:t>BIG DATA </a:t>
            </a:r>
            <a:r>
              <a:rPr lang="en-US" dirty="0" smtClean="0"/>
              <a:t>can be broken down into the three parts that make up the entire structure: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Gathering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Storing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Parsing</a:t>
            </a:r>
            <a:r>
              <a:rPr lang="en-US" dirty="0" smtClean="0"/>
              <a:t> data</a:t>
            </a:r>
            <a:endParaRPr lang="en-US" b="1" dirty="0" smtClean="0"/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4324350"/>
            <a:ext cx="681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Gathering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3231</Words>
  <Application>Microsoft Macintosh PowerPoint</Application>
  <PresentationFormat>On-screen Show (4:3)</PresentationFormat>
  <Paragraphs>315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42</cp:revision>
  <dcterms:created xsi:type="dcterms:W3CDTF">2016-10-18T00:32:08Z</dcterms:created>
  <dcterms:modified xsi:type="dcterms:W3CDTF">2016-12-08T22:26:27Z</dcterms:modified>
</cp:coreProperties>
</file>