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7" r:id="rId2"/>
    <p:sldId id="294" r:id="rId3"/>
    <p:sldId id="323" r:id="rId4"/>
    <p:sldId id="324" r:id="rId5"/>
    <p:sldId id="260" r:id="rId6"/>
    <p:sldId id="258" r:id="rId7"/>
    <p:sldId id="326" r:id="rId8"/>
    <p:sldId id="333" r:id="rId9"/>
    <p:sldId id="332" r:id="rId10"/>
    <p:sldId id="327" r:id="rId11"/>
    <p:sldId id="329" r:id="rId12"/>
    <p:sldId id="330" r:id="rId13"/>
    <p:sldId id="338" r:id="rId14"/>
    <p:sldId id="334" r:id="rId15"/>
    <p:sldId id="335" r:id="rId16"/>
    <p:sldId id="337" r:id="rId17"/>
    <p:sldId id="325" r:id="rId18"/>
    <p:sldId id="261" r:id="rId19"/>
    <p:sldId id="331" r:id="rId20"/>
    <p:sldId id="336" r:id="rId21"/>
    <p:sldId id="339" r:id="rId22"/>
    <p:sldId id="304" r:id="rId23"/>
    <p:sldId id="295" r:id="rId24"/>
    <p:sldId id="341" r:id="rId25"/>
    <p:sldId id="342" r:id="rId26"/>
    <p:sldId id="343" r:id="rId27"/>
    <p:sldId id="344" r:id="rId28"/>
    <p:sldId id="345" r:id="rId29"/>
    <p:sldId id="346" r:id="rId30"/>
    <p:sldId id="340" r:id="rId31"/>
    <p:sldId id="293" r:id="rId32"/>
  </p:sldIdLst>
  <p:sldSz cx="9144000" cy="6858000" type="screen4x3"/>
  <p:notesSz cx="6858000" cy="9144000"/>
  <p:defaultTextStyle>
    <a:defPPr>
      <a:defRPr lang="en-US"/>
    </a:defPPr>
    <a:lvl1pPr marL="0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8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18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74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34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92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50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09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67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106"/>
          <c:y val="0.0622698"/>
          <c:w val="0.806067"/>
          <c:h val="0.66147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Untitled 1</c:v>
                </c:pt>
              </c:strCache>
            </c:strRef>
          </c:tx>
          <c:spPr>
            <a:ln w="152400" cap="flat">
              <a:solidFill>
                <a:srgbClr val="F33A4B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17.0</c:v>
                </c:pt>
                <c:pt idx="1">
                  <c:v>26.0</c:v>
                </c:pt>
                <c:pt idx="2">
                  <c:v>53.0</c:v>
                </c:pt>
                <c:pt idx="3">
                  <c:v>96.0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Untitled 2</c:v>
                </c:pt>
              </c:strCache>
            </c:strRef>
          </c:tx>
          <c:spPr>
            <a:ln w="152400" cap="flat">
              <a:solidFill>
                <a:srgbClr val="7A1744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55.0</c:v>
                </c:pt>
                <c:pt idx="1">
                  <c:v>43.0</c:v>
                </c:pt>
                <c:pt idx="2">
                  <c:v>70.0</c:v>
                </c:pt>
                <c:pt idx="3">
                  <c:v>58.0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Untitled 3</c:v>
                </c:pt>
              </c:strCache>
            </c:strRef>
          </c:tx>
          <c:spPr>
            <a:ln w="152400" cap="flat">
              <a:solidFill>
                <a:srgbClr val="FFDC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20.0</c:v>
                </c:pt>
                <c:pt idx="1">
                  <c:v>16.0</c:v>
                </c:pt>
                <c:pt idx="2">
                  <c:v>40.0</c:v>
                </c:pt>
                <c:pt idx="3">
                  <c:v>57.0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Untitled 4</c:v>
                </c:pt>
              </c:strCache>
            </c:strRef>
          </c:tx>
          <c:spPr>
            <a:ln w="152400" cap="flat">
              <a:solidFill>
                <a:srgbClr val="1ECBC8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24.0</c:v>
                </c:pt>
                <c:pt idx="1">
                  <c:v>12.0</c:v>
                </c:pt>
                <c:pt idx="2">
                  <c:v>16.0</c:v>
                </c:pt>
                <c:pt idx="3">
                  <c:v>3.0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Untitled 5</c:v>
                </c:pt>
              </c:strCache>
            </c:strRef>
          </c:tx>
          <c:spPr>
            <a:ln w="152400" cap="flat">
              <a:solidFill>
                <a:srgbClr val="87E9DB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5.0</c:v>
                </c:pt>
                <c:pt idx="1">
                  <c:v>20.0</c:v>
                </c:pt>
                <c:pt idx="2">
                  <c:v>26.0</c:v>
                </c:pt>
                <c:pt idx="3">
                  <c:v>40.0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Untitled 6</c:v>
                </c:pt>
              </c:strCache>
            </c:strRef>
          </c:tx>
          <c:spPr>
            <a:ln w="152400" cap="flat">
              <a:solidFill>
                <a:srgbClr val="FFB0C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30.0</c:v>
                </c:pt>
                <c:pt idx="1">
                  <c:v>11.0</c:v>
                </c:pt>
                <c:pt idx="2">
                  <c:v>60.0</c:v>
                </c:pt>
                <c:pt idx="3">
                  <c:v>80.0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1264296"/>
        <c:axId val="-2071260728"/>
      </c:lineChart>
      <c:catAx>
        <c:axId val="-20712642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400" b="1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-2071260728"/>
        <c:crosses val="autoZero"/>
        <c:auto val="1"/>
        <c:lblAlgn val="ctr"/>
        <c:lblOffset val="100"/>
        <c:noMultiLvlLbl val="1"/>
      </c:catAx>
      <c:valAx>
        <c:axId val="-2071260728"/>
        <c:scaling>
          <c:orientation val="minMax"/>
        </c:scaling>
        <c:delete val="0"/>
        <c:axPos val="l"/>
        <c:majorGridlines>
          <c:spPr>
            <a:ln w="6350" cap="flat">
              <a:solidFill>
                <a:srgbClr val="000000"/>
              </a:solidFill>
              <a:custDash>
                <a:ds d="100000" sp="200000"/>
              </a:custDash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200" b="0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-2071264296"/>
        <c:crosses val="autoZero"/>
        <c:crossBetween val="midCat"/>
        <c:majorUnit val="25.0"/>
        <c:minorUnit val="12.5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43581"/>
          <c:y val="0.855635"/>
          <c:w val="0.629187"/>
          <c:h val="0.144365"/>
        </c:manualLayout>
      </c:layout>
      <c:overlay val="1"/>
      <c:spPr>
        <a:noFill/>
        <a:ln w="9525" cap="flat">
          <a:noFill/>
          <a:round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Helvetica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715058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7A1744"/>
            </a:solidFill>
            <a:ln w="9525" cap="flat">
              <a:noFill/>
              <a:round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F33A4B"/>
              </a:solidFill>
              <a:ln w="9525" cap="flat">
                <a:noFill/>
                <a:round/>
              </a:ln>
              <a:effectLst/>
            </c:spPr>
          </c:dPt>
          <c:dPt>
            <c:idx val="2"/>
            <c:bubble3D val="0"/>
            <c:spPr>
              <a:solidFill>
                <a:srgbClr val="FFB0C3"/>
              </a:solidFill>
              <a:ln w="9525" cap="flat">
                <a:noFill/>
                <a:round/>
              </a:ln>
              <a:effectLst/>
            </c:spPr>
          </c:dPt>
          <c:dPt>
            <c:idx val="3"/>
            <c:bubble3D val="0"/>
            <c:spPr>
              <a:solidFill>
                <a:srgbClr val="FFDC00"/>
              </a:solidFill>
              <a:ln w="9525" cap="flat">
                <a:noFill/>
                <a:round/>
              </a:ln>
              <a:effectLst/>
            </c:spPr>
          </c:dPt>
          <c:dPt>
            <c:idx val="4"/>
            <c:bubble3D val="0"/>
            <c:spPr>
              <a:solidFill>
                <a:srgbClr val="87E9DB"/>
              </a:solidFill>
              <a:ln w="9525" cap="flat">
                <a:noFill/>
                <a:round/>
              </a:ln>
              <a:effectLst/>
            </c:spPr>
          </c:dPt>
          <c:dPt>
            <c:idx val="5"/>
            <c:bubble3D val="0"/>
            <c:spPr>
              <a:solidFill>
                <a:srgbClr val="1ECBC8"/>
              </a:solidFill>
              <a:ln w="9525" cap="flat">
                <a:noFill/>
                <a:round/>
              </a:ln>
              <a:effectLst/>
            </c:spPr>
          </c:dPt>
          <c:dLbls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sz="1400" b="1" i="0" u="none" strike="noStrike">
                    <a:solidFill>
                      <a:srgbClr val="FFFFFF"/>
                    </a:solidFill>
                    <a:effectLst>
                      <a:outerShdw blurRad="190500" dist="25400" dir="5400000" algn="tl">
                        <a:srgbClr val="000000">
                          <a:alpha val="50000"/>
                        </a:srgbClr>
                      </a:outerShdw>
                    </a:effectLst>
                    <a:latin typeface="Helvetica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Untitled 1</c:v>
                </c:pt>
                <c:pt idx="1">
                  <c:v>Untitled 2</c:v>
                </c:pt>
                <c:pt idx="2">
                  <c:v>Untitled 3</c:v>
                </c:pt>
                <c:pt idx="3">
                  <c:v>Untitled 4</c:v>
                </c:pt>
                <c:pt idx="4">
                  <c:v>Untitled 5</c:v>
                </c:pt>
                <c:pt idx="5">
                  <c:v>Untitled 6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91.0</c:v>
                </c:pt>
                <c:pt idx="1">
                  <c:v>76.0</c:v>
                </c:pt>
                <c:pt idx="2">
                  <c:v>28.0</c:v>
                </c:pt>
                <c:pt idx="3">
                  <c:v>26.0</c:v>
                </c:pt>
                <c:pt idx="4">
                  <c:v>21.0</c:v>
                </c:pt>
                <c:pt idx="5">
                  <c:v>18.0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282455"/>
          <c:y val="0.855217"/>
          <c:w val="0.955993"/>
          <c:h val="0.144783"/>
        </c:manualLayout>
      </c:layout>
      <c:overlay val="1"/>
      <c:spPr>
        <a:noFill/>
        <a:ln w="9525" cap="flat">
          <a:noFill/>
          <a:round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Helvetica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87545"/>
          <c:y val="0.0667822"/>
          <c:w val="0.906245"/>
          <c:h val="0.6474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Untitled 1</c:v>
                </c:pt>
              </c:strCache>
            </c:strRef>
          </c:tx>
          <c:spPr>
            <a:solidFill>
              <a:srgbClr val="7A1744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17.0</c:v>
                </c:pt>
                <c:pt idx="1">
                  <c:v>26.0</c:v>
                </c:pt>
                <c:pt idx="2">
                  <c:v>53.0</c:v>
                </c:pt>
                <c:pt idx="3">
                  <c:v>96.0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Untitled 2</c:v>
                </c:pt>
              </c:strCache>
            </c:strRef>
          </c:tx>
          <c:spPr>
            <a:solidFill>
              <a:srgbClr val="F33A4B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55.0</c:v>
                </c:pt>
                <c:pt idx="1">
                  <c:v>43.0</c:v>
                </c:pt>
                <c:pt idx="2">
                  <c:v>70.0</c:v>
                </c:pt>
                <c:pt idx="3">
                  <c:v>58.0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Untitled 3</c:v>
                </c:pt>
              </c:strCache>
            </c:strRef>
          </c:tx>
          <c:spPr>
            <a:solidFill>
              <a:srgbClr val="FFB0C3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20.0</c:v>
                </c:pt>
                <c:pt idx="1">
                  <c:v>16.0</c:v>
                </c:pt>
                <c:pt idx="2">
                  <c:v>40.0</c:v>
                </c:pt>
                <c:pt idx="3">
                  <c:v>57.0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Untitled 4</c:v>
                </c:pt>
              </c:strCache>
            </c:strRef>
          </c:tx>
          <c:spPr>
            <a:solidFill>
              <a:srgbClr val="FFDC00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24.0</c:v>
                </c:pt>
                <c:pt idx="1">
                  <c:v>12.0</c:v>
                </c:pt>
                <c:pt idx="2">
                  <c:v>16.0</c:v>
                </c:pt>
                <c:pt idx="3">
                  <c:v>3.0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Untitled 5</c:v>
                </c:pt>
              </c:strCache>
            </c:strRef>
          </c:tx>
          <c:spPr>
            <a:solidFill>
              <a:srgbClr val="87E9DB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5.0</c:v>
                </c:pt>
                <c:pt idx="1">
                  <c:v>20.0</c:v>
                </c:pt>
                <c:pt idx="2">
                  <c:v>26.0</c:v>
                </c:pt>
                <c:pt idx="3">
                  <c:v>40.0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Untitled 6</c:v>
                </c:pt>
              </c:strCache>
            </c:strRef>
          </c:tx>
          <c:spPr>
            <a:solidFill>
              <a:srgbClr val="1ECBC8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30.0</c:v>
                </c:pt>
                <c:pt idx="1">
                  <c:v>11.0</c:v>
                </c:pt>
                <c:pt idx="2">
                  <c:v>60.0</c:v>
                </c:pt>
                <c:pt idx="3">
                  <c:v>80.0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69329320"/>
        <c:axId val="-2069325880"/>
      </c:barChart>
      <c:catAx>
        <c:axId val="-20693293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400" b="1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-2069325880"/>
        <c:crosses val="autoZero"/>
        <c:auto val="1"/>
        <c:lblAlgn val="ctr"/>
        <c:lblOffset val="100"/>
        <c:noMultiLvlLbl val="1"/>
      </c:catAx>
      <c:valAx>
        <c:axId val="-2069325880"/>
        <c:scaling>
          <c:orientation val="minMax"/>
        </c:scaling>
        <c:delete val="0"/>
        <c:axPos val="l"/>
        <c:majorGridlines>
          <c:spPr>
            <a:ln w="6350" cap="flat">
              <a:solidFill>
                <a:srgbClr val="000000"/>
              </a:solidFill>
              <a:custDash>
                <a:ds d="100000" sp="200000"/>
              </a:custDash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200" b="0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-2069329320"/>
        <c:crosses val="autoZero"/>
        <c:crossBetween val="between"/>
        <c:majorUnit val="100.0"/>
        <c:minorUnit val="50.0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335814"/>
          <c:y val="0.846079"/>
          <c:w val="0.385008"/>
          <c:h val="0.153921"/>
        </c:manualLayout>
      </c:layout>
      <c:overlay val="1"/>
      <c:spPr>
        <a:noFill/>
        <a:ln w="9525" cap="flat">
          <a:noFill/>
          <a:round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Helvetica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92384-F816-1E42-8B1E-461E7726626F}" type="datetimeFigureOut">
              <a:rPr lang="en-US" smtClean="0"/>
              <a:t>1/1/17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0CFB1-29C8-1C43-985E-08FB1B4ED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8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58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18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74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34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92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50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09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67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sz="quarter" idx="13"/>
          </p:nvPr>
        </p:nvSpPr>
        <p:spPr>
          <a:xfrm>
            <a:off x="446485" y="5426765"/>
            <a:ext cx="8251031" cy="861774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652">
              <a:lnSpc>
                <a:spcPts val="2679"/>
              </a:lnSpc>
              <a:defRPr sz="2800">
                <a:solidFill>
                  <a:srgbClr val="EAEAEA"/>
                </a:solidFill>
              </a:defRPr>
            </a:lvl1pPr>
          </a:lstStyle>
          <a:p>
            <a:pPr defTabSz="1308100">
              <a:lnSpc>
                <a:spcPts val="3400"/>
              </a:lnSpc>
              <a:defRPr sz="2800">
                <a:solidFill>
                  <a:srgbClr val="E52123"/>
                </a:solidFill>
              </a:defRPr>
            </a:pPr>
            <a:r>
              <a:t>Insert Instructor Name</a:t>
            </a:r>
          </a:p>
          <a:p>
            <a:pPr defTabSz="1308100">
              <a:lnSpc>
                <a:spcPts val="3400"/>
              </a:lnSpc>
              <a:defRPr sz="2800">
                <a:solidFill>
                  <a:srgbClr val="EAEAEA"/>
                </a:solidFill>
              </a:defRPr>
            </a:pPr>
            <a:r>
              <a:t>Title, Company 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4"/>
          </p:nvPr>
        </p:nvSpPr>
        <p:spPr>
          <a:xfrm>
            <a:off x="446485" y="1478944"/>
            <a:ext cx="8251031" cy="2836182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ts val="11027"/>
              </a:lnSpc>
              <a:defRPr sz="9500" b="1" cap="all" spc="-188"/>
            </a:lvl1pPr>
          </a:lstStyle>
          <a:p>
            <a:r>
              <a:t>insert class title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17414772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Smart Phon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Stock_000016029046Medium_B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377" y="1233697"/>
            <a:ext cx="2843343" cy="56891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Stock_000016936841Medium_BW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6126" y="1288111"/>
            <a:ext cx="2598539" cy="5179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verizon-4g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82892" y="1276187"/>
            <a:ext cx="2098477" cy="5127137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973711" y="3601941"/>
            <a:ext cx="1637510" cy="276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010" tIns="30010" rIns="30010" bIns="30010">
            <a:spAutoFit/>
          </a:bodyPr>
          <a:lstStyle>
            <a:lvl1pPr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Drag an object here</a:t>
            </a:r>
          </a:p>
        </p:txBody>
      </p:sp>
      <p:sp>
        <p:nvSpPr>
          <p:cNvPr id="140" name="Shape 140"/>
          <p:cNvSpPr/>
          <p:nvPr/>
        </p:nvSpPr>
        <p:spPr>
          <a:xfrm>
            <a:off x="6456165" y="3601941"/>
            <a:ext cx="1637510" cy="276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010" tIns="30010" rIns="30010" bIns="30010">
            <a:spAutoFit/>
          </a:bodyPr>
          <a:lstStyle>
            <a:lvl1pPr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Drag an object here</a:t>
            </a:r>
          </a:p>
        </p:txBody>
      </p:sp>
      <p:sp>
        <p:nvSpPr>
          <p:cNvPr id="141" name="Shape 141"/>
          <p:cNvSpPr>
            <a:spLocks noGrp="1"/>
          </p:cNvSpPr>
          <p:nvPr>
            <p:ph sz="quarter" idx="3"/>
          </p:nvPr>
        </p:nvSpPr>
        <p:spPr>
          <a:xfrm>
            <a:off x="1294805" y="1860605"/>
            <a:ext cx="1625203" cy="3721210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sz="quarter" idx="13"/>
          </p:nvPr>
        </p:nvSpPr>
        <p:spPr>
          <a:xfrm>
            <a:off x="6206135" y="1918237"/>
            <a:ext cx="1696641" cy="3727858"/>
          </a:xfrm>
          <a:prstGeom prst="rect">
            <a:avLst/>
          </a:prstGeom>
          <a:ln>
            <a:miter lim="400000"/>
          </a:ln>
        </p:spPr>
        <p:txBody>
          <a:bodyPr lIns="72023" tIns="36010" rIns="72023" bIns="36010" anchor="t"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pic" sz="quarter" idx="14"/>
          </p:nvPr>
        </p:nvSpPr>
        <p:spPr>
          <a:xfrm>
            <a:off x="3781664" y="2320773"/>
            <a:ext cx="1609281" cy="3172571"/>
          </a:xfrm>
          <a:prstGeom prst="rect">
            <a:avLst/>
          </a:prstGeom>
          <a:ln>
            <a:miter lim="400000"/>
          </a:ln>
        </p:spPr>
        <p:txBody>
          <a:bodyPr lIns="72023" tIns="36010" rIns="72023" bIns="36010" anchor="t"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5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36006626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r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aphicFrame>
        <p:nvGraphicFramePr>
          <p:cNvPr id="154" name="Chart 154"/>
          <p:cNvGraphicFramePr/>
          <p:nvPr/>
        </p:nvGraphicFramePr>
        <p:xfrm>
          <a:off x="439595" y="2145787"/>
          <a:ext cx="2315323" cy="3256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5" name="Chart 155"/>
          <p:cNvGraphicFramePr/>
          <p:nvPr/>
        </p:nvGraphicFramePr>
        <p:xfrm>
          <a:off x="3084210" y="2163143"/>
          <a:ext cx="1768079" cy="3245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6" name="Chart 156"/>
          <p:cNvGraphicFramePr/>
          <p:nvPr/>
        </p:nvGraphicFramePr>
        <p:xfrm>
          <a:off x="5187922" y="2254734"/>
          <a:ext cx="3498398" cy="3036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7" name="Shape 157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99581094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llou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169" name="Group 169"/>
          <p:cNvGrpSpPr/>
          <p:nvPr/>
        </p:nvGrpSpPr>
        <p:grpSpPr>
          <a:xfrm>
            <a:off x="446484" y="1717484"/>
            <a:ext cx="892970" cy="1192697"/>
            <a:chOff x="0" y="0"/>
            <a:chExt cx="1270000" cy="1270000"/>
          </a:xfrm>
        </p:grpSpPr>
        <p:pic>
          <p:nvPicPr>
            <p:cNvPr id="167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" name="Shape 168"/>
            <p:cNvSpPr/>
            <p:nvPr/>
          </p:nvSpPr>
          <p:spPr>
            <a:xfrm>
              <a:off x="88900" y="1139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defRPr sz="1800" b="1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pPr>
              <a:r>
                <a:rPr b="1" kern="0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1518047" y="1717484"/>
            <a:ext cx="892970" cy="1192697"/>
            <a:chOff x="0" y="0"/>
            <a:chExt cx="1270000" cy="1270000"/>
          </a:xfrm>
        </p:grpSpPr>
        <p:pic>
          <p:nvPicPr>
            <p:cNvPr id="170" name="dropped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1" name="Shape 171"/>
            <p:cNvSpPr/>
            <p:nvPr/>
          </p:nvSpPr>
          <p:spPr>
            <a:xfrm>
              <a:off x="101601" y="1266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75" name="Group 175"/>
          <p:cNvGrpSpPr/>
          <p:nvPr/>
        </p:nvGrpSpPr>
        <p:grpSpPr>
          <a:xfrm>
            <a:off x="446484" y="3136791"/>
            <a:ext cx="892970" cy="1192697"/>
            <a:chOff x="0" y="0"/>
            <a:chExt cx="1270000" cy="1270000"/>
          </a:xfrm>
        </p:grpSpPr>
        <p:pic>
          <p:nvPicPr>
            <p:cNvPr id="173" name="dropped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Shape 174"/>
            <p:cNvSpPr/>
            <p:nvPr/>
          </p:nvSpPr>
          <p:spPr>
            <a:xfrm>
              <a:off x="88900" y="1012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78" name="Group 178"/>
          <p:cNvGrpSpPr/>
          <p:nvPr/>
        </p:nvGrpSpPr>
        <p:grpSpPr>
          <a:xfrm>
            <a:off x="1518047" y="3136791"/>
            <a:ext cx="892970" cy="1192697"/>
            <a:chOff x="0" y="0"/>
            <a:chExt cx="1270000" cy="1270000"/>
          </a:xfrm>
        </p:grpSpPr>
        <p:pic>
          <p:nvPicPr>
            <p:cNvPr id="176" name="dropped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7" name="Shape 177"/>
            <p:cNvSpPr/>
            <p:nvPr/>
          </p:nvSpPr>
          <p:spPr>
            <a:xfrm>
              <a:off x="101601" y="1139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81" name="Group 181"/>
          <p:cNvGrpSpPr/>
          <p:nvPr/>
        </p:nvGrpSpPr>
        <p:grpSpPr>
          <a:xfrm>
            <a:off x="446484" y="4579953"/>
            <a:ext cx="892970" cy="1192697"/>
            <a:chOff x="0" y="0"/>
            <a:chExt cx="1270000" cy="1270000"/>
          </a:xfrm>
        </p:grpSpPr>
        <p:pic>
          <p:nvPicPr>
            <p:cNvPr id="179" name="dropped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0" name="Shape 180"/>
            <p:cNvSpPr/>
            <p:nvPr/>
          </p:nvSpPr>
          <p:spPr>
            <a:xfrm>
              <a:off x="88900" y="1012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84" name="Group 184"/>
          <p:cNvGrpSpPr/>
          <p:nvPr/>
        </p:nvGrpSpPr>
        <p:grpSpPr>
          <a:xfrm>
            <a:off x="1518047" y="4579953"/>
            <a:ext cx="892970" cy="1192697"/>
            <a:chOff x="0" y="0"/>
            <a:chExt cx="1270000" cy="1270000"/>
          </a:xfrm>
        </p:grpSpPr>
        <p:pic>
          <p:nvPicPr>
            <p:cNvPr id="182" name="droppedImage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3" name="Shape 183"/>
            <p:cNvSpPr/>
            <p:nvPr/>
          </p:nvSpPr>
          <p:spPr>
            <a:xfrm>
              <a:off x="101601" y="1139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sp>
        <p:nvSpPr>
          <p:cNvPr id="185" name="Shape 185"/>
          <p:cNvSpPr/>
          <p:nvPr/>
        </p:nvSpPr>
        <p:spPr>
          <a:xfrm>
            <a:off x="6181018" y="1717484"/>
            <a:ext cx="2275396" cy="1908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0071" tIns="220071" rIns="220071" bIns="220071"/>
          <a:lstStyle>
            <a:lvl1pPr>
              <a:lnSpc>
                <a:spcPts val="1600"/>
              </a:lnSpc>
              <a:buClr>
                <a:srgbClr val="000000"/>
              </a:buClr>
              <a:defRPr sz="1200"/>
            </a:lvl1pPr>
          </a:lstStyle>
          <a:p>
            <a:pPr defTabSz="1030332" hangingPunct="0"/>
            <a:r>
              <a:rPr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189" name="Group 189"/>
          <p:cNvGrpSpPr/>
          <p:nvPr/>
        </p:nvGrpSpPr>
        <p:grpSpPr>
          <a:xfrm>
            <a:off x="2848570" y="1717482"/>
            <a:ext cx="1428750" cy="2014524"/>
            <a:chOff x="0" y="0"/>
            <a:chExt cx="2032000" cy="2145095"/>
          </a:xfrm>
        </p:grpSpPr>
        <p:pic>
          <p:nvPicPr>
            <p:cNvPr id="186" name="dropped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Shape 187"/>
            <p:cNvSpPr/>
            <p:nvPr/>
          </p:nvSpPr>
          <p:spPr>
            <a:xfrm>
              <a:off x="165100" y="152399"/>
              <a:ext cx="1676400" cy="454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defRPr sz="1800" b="1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defTabSz="1030332" hangingPunct="0"/>
              <a:r>
                <a:rPr kern="0"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165100" y="419100"/>
              <a:ext cx="1676400" cy="1725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1030332" hangingPunct="0">
                <a:lnSpc>
                  <a:spcPts val="1261"/>
                </a:lnSpc>
                <a:defRPr sz="1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pPr>
              <a:r>
                <a:rPr sz="1200" ker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93" name="Group 193"/>
          <p:cNvGrpSpPr/>
          <p:nvPr/>
        </p:nvGrpSpPr>
        <p:grpSpPr>
          <a:xfrm>
            <a:off x="4473773" y="1717484"/>
            <a:ext cx="1428750" cy="2442013"/>
            <a:chOff x="0" y="0"/>
            <a:chExt cx="2032000" cy="2600292"/>
          </a:xfrm>
        </p:grpSpPr>
        <p:pic>
          <p:nvPicPr>
            <p:cNvPr id="190" name="droppedImage.pdf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1" name="Shape 191"/>
            <p:cNvSpPr/>
            <p:nvPr/>
          </p:nvSpPr>
          <p:spPr>
            <a:xfrm>
              <a:off x="177801" y="152399"/>
              <a:ext cx="1676400" cy="45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177801" y="419100"/>
              <a:ext cx="1676400" cy="218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600"/>
                </a:lnSpc>
                <a:buClr>
                  <a:srgbClr val="000000"/>
                </a:buClr>
                <a:defRPr sz="1200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97" name="Group 197"/>
          <p:cNvGrpSpPr/>
          <p:nvPr/>
        </p:nvGrpSpPr>
        <p:grpSpPr>
          <a:xfrm>
            <a:off x="2848570" y="3864334"/>
            <a:ext cx="1428750" cy="2465867"/>
            <a:chOff x="0" y="0"/>
            <a:chExt cx="2032000" cy="2625692"/>
          </a:xfrm>
        </p:grpSpPr>
        <p:pic>
          <p:nvPicPr>
            <p:cNvPr id="194" name="droppedImage.pdf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5" name="Shape 195"/>
            <p:cNvSpPr/>
            <p:nvPr/>
          </p:nvSpPr>
          <p:spPr>
            <a:xfrm>
              <a:off x="165100" y="177800"/>
              <a:ext cx="1676400" cy="45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165100" y="444500"/>
              <a:ext cx="1676400" cy="218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600"/>
                </a:lnSpc>
                <a:buClr>
                  <a:srgbClr val="000000"/>
                </a:buClr>
                <a:defRPr sz="1200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01" name="Group 201"/>
          <p:cNvGrpSpPr/>
          <p:nvPr/>
        </p:nvGrpSpPr>
        <p:grpSpPr>
          <a:xfrm>
            <a:off x="4473773" y="3864334"/>
            <a:ext cx="1428750" cy="2465867"/>
            <a:chOff x="0" y="0"/>
            <a:chExt cx="2032000" cy="2625692"/>
          </a:xfrm>
        </p:grpSpPr>
        <p:pic>
          <p:nvPicPr>
            <p:cNvPr id="198" name="droppedImage.pdf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9" name="Shape 199"/>
            <p:cNvSpPr/>
            <p:nvPr/>
          </p:nvSpPr>
          <p:spPr>
            <a:xfrm>
              <a:off x="177801" y="177800"/>
              <a:ext cx="1676400" cy="45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177801" y="444500"/>
              <a:ext cx="1676400" cy="218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600"/>
                </a:lnSpc>
                <a:buClr>
                  <a:srgbClr val="000000"/>
                </a:buClr>
                <a:defRPr sz="1200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202" name="Shape 202"/>
          <p:cNvSpPr/>
          <p:nvPr/>
        </p:nvSpPr>
        <p:spPr>
          <a:xfrm>
            <a:off x="6181018" y="3864336"/>
            <a:ext cx="2275396" cy="1908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0071" tIns="220071" rIns="220071" bIns="220071"/>
          <a:lstStyle>
            <a:lvl1pPr>
              <a:lnSpc>
                <a:spcPts val="1600"/>
              </a:lnSpc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204" name="Shape 204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60260747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ctivit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215" name="Group 215"/>
          <p:cNvGrpSpPr/>
          <p:nvPr/>
        </p:nvGrpSpPr>
        <p:grpSpPr>
          <a:xfrm>
            <a:off x="973336" y="2939997"/>
            <a:ext cx="892970" cy="1192697"/>
            <a:chOff x="0" y="0"/>
            <a:chExt cx="1270000" cy="1270000"/>
          </a:xfrm>
        </p:grpSpPr>
        <p:pic>
          <p:nvPicPr>
            <p:cNvPr id="213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4" name="Shape 214"/>
            <p:cNvSpPr/>
            <p:nvPr/>
          </p:nvSpPr>
          <p:spPr>
            <a:xfrm>
              <a:off x="88900" y="433043"/>
              <a:ext cx="1079501" cy="454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EXERCISE</a:t>
              </a:r>
            </a:p>
          </p:txBody>
        </p:sp>
      </p:grpSp>
      <p:sp>
        <p:nvSpPr>
          <p:cNvPr id="216" name="Shape 216"/>
          <p:cNvSpPr/>
          <p:nvPr/>
        </p:nvSpPr>
        <p:spPr>
          <a:xfrm flipV="1">
            <a:off x="2750344" y="3045984"/>
            <a:ext cx="2626190" cy="273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7" name="Shape 217"/>
          <p:cNvSpPr/>
          <p:nvPr/>
        </p:nvSpPr>
        <p:spPr>
          <a:xfrm flipV="1">
            <a:off x="2750344" y="5053768"/>
            <a:ext cx="2626190" cy="273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2750344" y="2807717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TIMING</a:t>
            </a:r>
          </a:p>
        </p:txBody>
      </p:sp>
      <p:sp>
        <p:nvSpPr>
          <p:cNvPr id="219" name="Shape 219"/>
          <p:cNvSpPr/>
          <p:nvPr/>
        </p:nvSpPr>
        <p:spPr>
          <a:xfrm>
            <a:off x="2750344" y="4803574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deliverable</a:t>
            </a:r>
          </a:p>
        </p:txBody>
      </p:sp>
      <p:sp>
        <p:nvSpPr>
          <p:cNvPr id="220" name="Shape 220"/>
          <p:cNvSpPr/>
          <p:nvPr/>
        </p:nvSpPr>
        <p:spPr>
          <a:xfrm flipV="1">
            <a:off x="2750344" y="2087698"/>
            <a:ext cx="2626190" cy="273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2750344" y="1849431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key objective(s)</a:t>
            </a:r>
          </a:p>
        </p:txBody>
      </p:sp>
      <p:sp>
        <p:nvSpPr>
          <p:cNvPr id="222" name="Shape 222"/>
          <p:cNvSpPr/>
          <p:nvPr/>
        </p:nvSpPr>
        <p:spPr>
          <a:xfrm flipV="1">
            <a:off x="2268143" y="1693871"/>
            <a:ext cx="1" cy="4160798"/>
          </a:xfrm>
          <a:prstGeom prst="line">
            <a:avLst/>
          </a:prstGeom>
          <a:ln w="12700">
            <a:solidFill>
              <a:srgbClr val="EAEAEA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ACTIVITY</a:t>
            </a:r>
          </a:p>
        </p:txBody>
      </p:sp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6969278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&amp;A">
    <p:bg>
      <p:bgPr>
        <a:solidFill>
          <a:srgbClr val="FFD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446485" y="1383530"/>
            <a:ext cx="8251031" cy="1440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0600"/>
              </a:lnSpc>
              <a:defRPr sz="12000" b="1" cap="all" spc="-239"/>
            </a:lvl1pPr>
          </a:lstStyle>
          <a:p>
            <a:pPr defTabSz="1030332" hangingPunct="0"/>
            <a:r>
              <a:rPr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Q&amp;A</a:t>
            </a:r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71437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</a:defRPr>
            </a:lvl1pPr>
          </a:lstStyle>
          <a:p>
            <a:r>
              <a:t>insert class title</a:t>
            </a:r>
          </a:p>
        </p:txBody>
      </p:sp>
      <p:sp>
        <p:nvSpPr>
          <p:cNvPr id="235" name="Shape 235"/>
          <p:cNvSpPr>
            <a:spLocks noGrp="1"/>
          </p:cNvSpPr>
          <p:nvPr>
            <p:ph type="sldNum" sz="quarter" idx="2"/>
          </p:nvPr>
        </p:nvSpPr>
        <p:spPr>
          <a:xfrm>
            <a:off x="832956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20"/>
              </a:lnSpc>
              <a:defRPr sz="2500" b="1" spc="-50"/>
            </a:lvl1pPr>
          </a:lstStyle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55611004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xit Tickets">
    <p:bg>
      <p:bgPr>
        <a:solidFill>
          <a:srgbClr val="FFAF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446485" y="1383529"/>
            <a:ext cx="8251031" cy="279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0600"/>
              </a:lnSpc>
              <a:defRPr sz="12000" b="1" cap="all" spc="-239"/>
            </a:lvl1pPr>
          </a:lstStyle>
          <a:p>
            <a:pPr defTabSz="1030332" hangingPunct="0"/>
            <a:r>
              <a:rPr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exit tickets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71437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</a:defRPr>
            </a:lvl1pPr>
          </a:lstStyle>
          <a:p>
            <a:r>
              <a:t>insert class title</a:t>
            </a:r>
          </a:p>
        </p:txBody>
      </p:sp>
      <p:sp>
        <p:nvSpPr>
          <p:cNvPr id="246" name="Shape 246"/>
          <p:cNvSpPr>
            <a:spLocks noGrp="1"/>
          </p:cNvSpPr>
          <p:nvPr>
            <p:ph type="sldNum" sz="quarter" idx="2"/>
          </p:nvPr>
        </p:nvSpPr>
        <p:spPr>
          <a:xfrm>
            <a:off x="832956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20"/>
              </a:lnSpc>
              <a:defRPr sz="2500" b="1" spc="-50"/>
            </a:lvl1pPr>
          </a:lstStyle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99302633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181583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ctivity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264" name="Group 264"/>
          <p:cNvGrpSpPr/>
          <p:nvPr/>
        </p:nvGrpSpPr>
        <p:grpSpPr>
          <a:xfrm>
            <a:off x="973336" y="2939997"/>
            <a:ext cx="892970" cy="1192697"/>
            <a:chOff x="0" y="0"/>
            <a:chExt cx="1270000" cy="1270000"/>
          </a:xfrm>
        </p:grpSpPr>
        <p:pic>
          <p:nvPicPr>
            <p:cNvPr id="262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3" name="Shape 263"/>
            <p:cNvSpPr/>
            <p:nvPr/>
          </p:nvSpPr>
          <p:spPr>
            <a:xfrm>
              <a:off x="88900" y="433043"/>
              <a:ext cx="1079501" cy="454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EXERCISE</a:t>
              </a:r>
            </a:p>
          </p:txBody>
        </p:sp>
      </p:grpSp>
      <p:sp>
        <p:nvSpPr>
          <p:cNvPr id="265" name="Shape 265"/>
          <p:cNvSpPr/>
          <p:nvPr/>
        </p:nvSpPr>
        <p:spPr>
          <a:xfrm flipV="1">
            <a:off x="2268143" y="1693871"/>
            <a:ext cx="1" cy="4160798"/>
          </a:xfrm>
          <a:prstGeom prst="line">
            <a:avLst/>
          </a:prstGeom>
          <a:ln w="12700">
            <a:solidFill>
              <a:srgbClr val="EAEAEA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ACTIVITY</a:t>
            </a:r>
          </a:p>
        </p:txBody>
      </p:sp>
      <p:sp>
        <p:nvSpPr>
          <p:cNvPr id="267" name="Shape 267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0050166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pter">
    <p:bg>
      <p:bgPr>
        <a:solidFill>
          <a:srgbClr val="1EC9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71437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</a:defRPr>
            </a:lvl1pPr>
          </a:lstStyle>
          <a:p>
            <a:r>
              <a:t>insert class title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3277243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ts val="8349"/>
              </a:lnSpc>
              <a:defRPr sz="9500" b="1" cap="all" spc="-188"/>
            </a:lvl1pPr>
          </a:lstStyle>
          <a:p>
            <a:r>
              <a:t>insert chapter title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xfrm>
            <a:off x="832956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20"/>
              </a:lnSpc>
              <a:defRPr sz="2500" b="1" spc="-50"/>
            </a:lvl1pPr>
          </a:lstStyle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92143842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Text, 1 Colum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446485" y="1383527"/>
            <a:ext cx="8251031" cy="667910"/>
          </a:xfrm>
          <a:prstGeom prst="rect">
            <a:avLst/>
          </a:prstGeom>
        </p:spPr>
        <p:txBody>
          <a:bodyPr/>
          <a:lstStyle>
            <a:lvl1pPr>
              <a:lnSpc>
                <a:spcPts val="3940"/>
              </a:lnSpc>
              <a:defRPr sz="4300" spc="-8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444415" y="2266124"/>
            <a:ext cx="8251032" cy="357808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520168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880284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240401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600517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85826934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Full Page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8" name="Shape 48"/>
          <p:cNvSpPr>
            <a:spLocks noGrp="1"/>
          </p:cNvSpPr>
          <p:nvPr>
            <p:ph idx="3"/>
          </p:nvPr>
        </p:nvSpPr>
        <p:spPr>
          <a:xfrm>
            <a:off x="223243" y="298174"/>
            <a:ext cx="8697516" cy="6261652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446485" y="1383529"/>
            <a:ext cx="8251031" cy="1407381"/>
          </a:xfrm>
          <a:prstGeom prst="rect">
            <a:avLst/>
          </a:prstGeom>
        </p:spPr>
        <p:txBody>
          <a:bodyPr/>
          <a:lstStyle>
            <a:lvl1pPr>
              <a:lnSpc>
                <a:spcPts val="3940"/>
              </a:lnSpc>
              <a:defRPr sz="4300" spc="-8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08713176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xercis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0" name="Shape 60"/>
          <p:cNvSpPr/>
          <p:nvPr/>
        </p:nvSpPr>
        <p:spPr>
          <a:xfrm flipV="1">
            <a:off x="446484" y="2611731"/>
            <a:ext cx="2626190" cy="272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1" name="Shape 61"/>
          <p:cNvSpPr/>
          <p:nvPr/>
        </p:nvSpPr>
        <p:spPr>
          <a:xfrm flipV="1">
            <a:off x="3250406" y="2611858"/>
            <a:ext cx="5444083" cy="149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2" name="Shape 62"/>
          <p:cNvSpPr/>
          <p:nvPr/>
        </p:nvSpPr>
        <p:spPr>
          <a:xfrm flipV="1">
            <a:off x="446484" y="5402639"/>
            <a:ext cx="2626190" cy="272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3259336" y="5402914"/>
            <a:ext cx="5436428" cy="16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446484" y="224226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key objective(s)</a:t>
            </a:r>
          </a:p>
        </p:txBody>
      </p:sp>
      <p:sp>
        <p:nvSpPr>
          <p:cNvPr id="65" name="Shape 65"/>
          <p:cNvSpPr/>
          <p:nvPr/>
        </p:nvSpPr>
        <p:spPr>
          <a:xfrm>
            <a:off x="3259336" y="224226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agenda</a:t>
            </a:r>
          </a:p>
        </p:txBody>
      </p:sp>
      <p:sp>
        <p:nvSpPr>
          <p:cNvPr id="66" name="Shape 66"/>
          <p:cNvSpPr/>
          <p:nvPr/>
        </p:nvSpPr>
        <p:spPr>
          <a:xfrm>
            <a:off x="3259338" y="5033178"/>
            <a:ext cx="544710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resources</a:t>
            </a:r>
          </a:p>
        </p:txBody>
      </p:sp>
      <p:sp>
        <p:nvSpPr>
          <p:cNvPr id="67" name="Shape 67"/>
          <p:cNvSpPr/>
          <p:nvPr/>
        </p:nvSpPr>
        <p:spPr>
          <a:xfrm>
            <a:off x="446484" y="503317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deliverable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Exercise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sz="quarter" idx="14"/>
          </p:nvPr>
        </p:nvSpPr>
        <p:spPr>
          <a:xfrm>
            <a:off x="446484" y="2790910"/>
            <a:ext cx="2625328" cy="492443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learning/exercise objectives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sz="quarter" idx="15"/>
          </p:nvPr>
        </p:nvSpPr>
        <p:spPr>
          <a:xfrm>
            <a:off x="3259337" y="2790910"/>
            <a:ext cx="776883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Time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sz="quarter" idx="16"/>
          </p:nvPr>
        </p:nvSpPr>
        <p:spPr>
          <a:xfrm>
            <a:off x="4339829" y="2790910"/>
            <a:ext cx="4357688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marL="200065" indent="-200065" defTabSz="1030332">
              <a:lnSpc>
                <a:spcPct val="100000"/>
              </a:lnSpc>
              <a:spcBef>
                <a:spcPts val="788"/>
              </a:spcBef>
              <a:buSzPct val="100000"/>
              <a:buAutoNum type="arabicPeriod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key steps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quarter" idx="17"/>
          </p:nvPr>
        </p:nvSpPr>
        <p:spPr>
          <a:xfrm>
            <a:off x="446484" y="5581818"/>
            <a:ext cx="2625328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deliverable/outcome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quarter" idx="18"/>
          </p:nvPr>
        </p:nvSpPr>
        <p:spPr>
          <a:xfrm>
            <a:off x="3259338" y="5581818"/>
            <a:ext cx="5447109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List resources required / used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26548509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se Stud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3" name="Shape 83"/>
          <p:cNvSpPr/>
          <p:nvPr/>
        </p:nvSpPr>
        <p:spPr>
          <a:xfrm flipV="1">
            <a:off x="6063258" y="2611731"/>
            <a:ext cx="2626190" cy="272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4" name="Shape 84"/>
          <p:cNvSpPr/>
          <p:nvPr/>
        </p:nvSpPr>
        <p:spPr>
          <a:xfrm flipV="1">
            <a:off x="446484" y="2611858"/>
            <a:ext cx="5444083" cy="149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46484" y="224226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summary</a:t>
            </a:r>
          </a:p>
        </p:txBody>
      </p:sp>
      <p:sp>
        <p:nvSpPr>
          <p:cNvPr id="86" name="Shape 86"/>
          <p:cNvSpPr/>
          <p:nvPr/>
        </p:nvSpPr>
        <p:spPr>
          <a:xfrm>
            <a:off x="6072188" y="2242270"/>
            <a:ext cx="2625328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key challenge / question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Case study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sz="quarter" idx="14"/>
          </p:nvPr>
        </p:nvSpPr>
        <p:spPr>
          <a:xfrm>
            <a:off x="6072188" y="2790908"/>
            <a:ext cx="2625328" cy="738664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problem or challenge faced and key case questions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sz="quarter" idx="15"/>
          </p:nvPr>
        </p:nvSpPr>
        <p:spPr>
          <a:xfrm>
            <a:off x="446484" y="2790910"/>
            <a:ext cx="5429250" cy="492443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context and background including relevant data/evidence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sz="quarter" idx="16"/>
          </p:nvPr>
        </p:nvSpPr>
        <p:spPr>
          <a:xfrm>
            <a:off x="446485" y="1383529"/>
            <a:ext cx="8251031" cy="679837"/>
          </a:xfrm>
          <a:prstGeom prst="rect">
            <a:avLst/>
          </a:prstGeom>
        </p:spPr>
        <p:txBody>
          <a:bodyPr anchor="t"/>
          <a:lstStyle>
            <a:lvl1pPr>
              <a:lnSpc>
                <a:spcPts val="3940"/>
              </a:lnSpc>
              <a:defRPr sz="4300" b="1" cap="all" spc="-8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company name</a:t>
            </a:r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59414679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IMAC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C_BW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0651" y="1460658"/>
            <a:ext cx="4472849" cy="4842345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1" name="Shape 101"/>
          <p:cNvSpPr>
            <a:spLocks noGrp="1"/>
          </p:cNvSpPr>
          <p:nvPr>
            <p:ph sz="half" idx="3"/>
          </p:nvPr>
        </p:nvSpPr>
        <p:spPr>
          <a:xfrm>
            <a:off x="2536033" y="1693628"/>
            <a:ext cx="4098727" cy="3089082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65242115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MAC Book Pr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Stock_000008824584Medium.png"/>
          <p:cNvPicPr>
            <a:picLocks noChangeAspect="1"/>
          </p:cNvPicPr>
          <p:nvPr/>
        </p:nvPicPr>
        <p:blipFill>
          <a:blip r:embed="rId2">
            <a:extLst/>
          </a:blip>
          <a:srcRect l="14941" t="11266" r="16114" b="15973"/>
          <a:stretch>
            <a:fillRect/>
          </a:stretch>
        </p:blipFill>
        <p:spPr>
          <a:xfrm>
            <a:off x="1965091" y="1461424"/>
            <a:ext cx="5152989" cy="4816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7" extrusionOk="0">
                <a:moveTo>
                  <a:pt x="2462" y="0"/>
                </a:moveTo>
                <a:lnTo>
                  <a:pt x="2321" y="120"/>
                </a:lnTo>
                <a:cubicBezTo>
                  <a:pt x="2125" y="285"/>
                  <a:pt x="2049" y="472"/>
                  <a:pt x="2033" y="839"/>
                </a:cubicBezTo>
                <a:cubicBezTo>
                  <a:pt x="2003" y="1513"/>
                  <a:pt x="1992" y="8893"/>
                  <a:pt x="2020" y="8918"/>
                </a:cubicBezTo>
                <a:cubicBezTo>
                  <a:pt x="2059" y="8953"/>
                  <a:pt x="2058" y="9828"/>
                  <a:pt x="2019" y="9884"/>
                </a:cubicBezTo>
                <a:cubicBezTo>
                  <a:pt x="1999" y="9913"/>
                  <a:pt x="1980" y="11111"/>
                  <a:pt x="1967" y="13240"/>
                </a:cubicBezTo>
                <a:cubicBezTo>
                  <a:pt x="1948" y="16363"/>
                  <a:pt x="1944" y="16553"/>
                  <a:pt x="1893" y="16593"/>
                </a:cubicBezTo>
                <a:cubicBezTo>
                  <a:pt x="1862" y="16616"/>
                  <a:pt x="1773" y="16767"/>
                  <a:pt x="1694" y="16929"/>
                </a:cubicBezTo>
                <a:cubicBezTo>
                  <a:pt x="1493" y="17338"/>
                  <a:pt x="947" y="18421"/>
                  <a:pt x="433" y="19429"/>
                </a:cubicBezTo>
                <a:lnTo>
                  <a:pt x="0" y="20278"/>
                </a:lnTo>
                <a:lnTo>
                  <a:pt x="0" y="20765"/>
                </a:lnTo>
                <a:lnTo>
                  <a:pt x="0" y="21251"/>
                </a:lnTo>
                <a:lnTo>
                  <a:pt x="115" y="21343"/>
                </a:lnTo>
                <a:cubicBezTo>
                  <a:pt x="237" y="21440"/>
                  <a:pt x="527" y="21561"/>
                  <a:pt x="704" y="21590"/>
                </a:cubicBezTo>
                <a:cubicBezTo>
                  <a:pt x="763" y="21600"/>
                  <a:pt x="1106" y="21600"/>
                  <a:pt x="1468" y="21590"/>
                </a:cubicBezTo>
                <a:cubicBezTo>
                  <a:pt x="2758" y="21557"/>
                  <a:pt x="12814" y="21480"/>
                  <a:pt x="16903" y="21472"/>
                </a:cubicBezTo>
                <a:lnTo>
                  <a:pt x="21063" y="21465"/>
                </a:lnTo>
                <a:lnTo>
                  <a:pt x="21263" y="21368"/>
                </a:lnTo>
                <a:cubicBezTo>
                  <a:pt x="21600" y="21204"/>
                  <a:pt x="21599" y="21203"/>
                  <a:pt x="21599" y="20683"/>
                </a:cubicBezTo>
                <a:lnTo>
                  <a:pt x="21599" y="20235"/>
                </a:lnTo>
                <a:lnTo>
                  <a:pt x="21085" y="19210"/>
                </a:lnTo>
                <a:cubicBezTo>
                  <a:pt x="20803" y="18647"/>
                  <a:pt x="20424" y="17891"/>
                  <a:pt x="20244" y="17531"/>
                </a:cubicBezTo>
                <a:cubicBezTo>
                  <a:pt x="20065" y="17170"/>
                  <a:pt x="19876" y="16808"/>
                  <a:pt x="19826" y="16727"/>
                </a:cubicBezTo>
                <a:lnTo>
                  <a:pt x="19736" y="16580"/>
                </a:lnTo>
                <a:lnTo>
                  <a:pt x="19719" y="14853"/>
                </a:lnTo>
                <a:cubicBezTo>
                  <a:pt x="19709" y="13745"/>
                  <a:pt x="19692" y="13105"/>
                  <a:pt x="19671" y="13070"/>
                </a:cubicBezTo>
                <a:cubicBezTo>
                  <a:pt x="19629" y="12997"/>
                  <a:pt x="19632" y="10963"/>
                  <a:pt x="19675" y="10926"/>
                </a:cubicBezTo>
                <a:cubicBezTo>
                  <a:pt x="19694" y="10909"/>
                  <a:pt x="19691" y="10874"/>
                  <a:pt x="19668" y="10834"/>
                </a:cubicBezTo>
                <a:cubicBezTo>
                  <a:pt x="19639" y="10785"/>
                  <a:pt x="19638" y="10749"/>
                  <a:pt x="19664" y="10690"/>
                </a:cubicBezTo>
                <a:cubicBezTo>
                  <a:pt x="19689" y="10632"/>
                  <a:pt x="19695" y="9310"/>
                  <a:pt x="19685" y="5764"/>
                </a:cubicBezTo>
                <a:cubicBezTo>
                  <a:pt x="19678" y="3099"/>
                  <a:pt x="19665" y="839"/>
                  <a:pt x="19656" y="742"/>
                </a:cubicBezTo>
                <a:cubicBezTo>
                  <a:pt x="19619" y="354"/>
                  <a:pt x="19414" y="114"/>
                  <a:pt x="19092" y="84"/>
                </a:cubicBezTo>
                <a:cubicBezTo>
                  <a:pt x="18953" y="71"/>
                  <a:pt x="6850" y="7"/>
                  <a:pt x="3396" y="2"/>
                </a:cubicBezTo>
                <a:lnTo>
                  <a:pt x="2462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3" name="Shape 113"/>
          <p:cNvSpPr>
            <a:spLocks noGrp="1"/>
          </p:cNvSpPr>
          <p:nvPr>
            <p:ph sz="quarter" idx="3"/>
          </p:nvPr>
        </p:nvSpPr>
        <p:spPr>
          <a:xfrm>
            <a:off x="2643187" y="1729411"/>
            <a:ext cx="3830836" cy="3184497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1347298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IPa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p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5633" y="1419310"/>
            <a:ext cx="4813102" cy="5028645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" name="Shape 125"/>
          <p:cNvSpPr>
            <a:spLocks noGrp="1"/>
          </p:cNvSpPr>
          <p:nvPr>
            <p:ph sz="half" idx="3"/>
          </p:nvPr>
        </p:nvSpPr>
        <p:spPr>
          <a:xfrm>
            <a:off x="2687836" y="1967948"/>
            <a:ext cx="3821906" cy="3840480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89918408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Shape 3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4" name="droppedImage.pdf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446485" y="715617"/>
            <a:ext cx="1991320" cy="28624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750470" y="1455090"/>
            <a:ext cx="8251031" cy="314871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46485" y="3733137"/>
            <a:ext cx="8251031" cy="2564296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2pPr marL="406400" indent="-203200">
              <a:buSzPct val="70000"/>
              <a:buFont typeface="Lucida Grande"/>
              <a:buChar char="‣"/>
            </a:lvl2pPr>
            <a:lvl3pPr marL="609600" indent="-203200">
              <a:buSzPct val="70000"/>
              <a:buFont typeface="Lucida Grande"/>
              <a:buChar char="‣"/>
            </a:lvl3pPr>
            <a:lvl4pPr marL="812800" indent="-203200">
              <a:buSzPct val="70000"/>
              <a:buFont typeface="Lucida Grande"/>
              <a:buChar char="‣"/>
            </a:lvl4pPr>
            <a:lvl5pPr marL="1016000" indent="-203200">
              <a:buSzPct val="70000"/>
              <a:buFont typeface="Lucida Grande"/>
              <a:buChar char="‣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439923" y="6462193"/>
            <a:ext cx="264357" cy="260661"/>
          </a:xfrm>
          <a:prstGeom prst="rect">
            <a:avLst/>
          </a:prstGeom>
          <a:ln w="12700"/>
        </p:spPr>
        <p:txBody>
          <a:bodyPr wrap="none" lIns="30010" tIns="30010" rIns="30010" bIns="30010" anchor="ctr">
            <a:spAutoFit/>
          </a:bodyPr>
          <a:lstStyle>
            <a:lvl1pPr algn="r">
              <a:defRPr sz="1300"/>
            </a:lvl1pPr>
          </a:lstStyle>
          <a:p>
            <a:pPr defTabSz="1030332" hangingPunct="0"/>
            <a:fld id="{86CB4B4D-7CA3-9044-876B-883B54F8677D}" type="slidenum">
              <a:rPr lang="en-US" kern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pPr defTabSz="1030332" hangingPunct="0"/>
              <a:t>‹#›</a:t>
            </a:fld>
            <a:endParaRPr lang="en-US" ker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33498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xmlns:p14="http://schemas.microsoft.com/office/powerpoint/2010/main" spd="med"/>
  <p:txStyles>
    <p:titleStyle>
      <a:lvl1pPr marL="0" marR="0" indent="0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180058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360116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540174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720234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900291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080350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260408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440466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160051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320104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480156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640207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800258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960311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120362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280414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180058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360116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540174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720234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900291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080350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260408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440466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body" idx="13"/>
          </p:nvPr>
        </p:nvSpPr>
        <p:spPr>
          <a:xfrm>
            <a:off x="446485" y="5426765"/>
            <a:ext cx="8251031" cy="701666"/>
          </a:xfrm>
          <a:prstGeom prst="rect">
            <a:avLst/>
          </a:prstGeom>
        </p:spPr>
        <p:txBody>
          <a:bodyPr/>
          <a:lstStyle/>
          <a:p>
            <a:pPr>
              <a:defRPr sz="2800">
                <a:solidFill>
                  <a:srgbClr val="E52123"/>
                </a:solidFill>
              </a:defRPr>
            </a:pPr>
            <a:r>
              <a:rPr lang="en-US" dirty="0" smtClean="0"/>
              <a:t>Fernando Pombeiro</a:t>
            </a:r>
            <a:endParaRPr dirty="0"/>
          </a:p>
          <a:p>
            <a:pPr>
              <a:defRPr sz="2800">
                <a:solidFill>
                  <a:srgbClr val="EAEAEA"/>
                </a:solidFill>
              </a:defRPr>
            </a:pPr>
            <a:r>
              <a:rPr lang="en-US" dirty="0" smtClean="0"/>
              <a:t>Manager, BI Engineering</a:t>
            </a:r>
            <a:r>
              <a:rPr dirty="0" smtClean="0"/>
              <a:t>, </a:t>
            </a:r>
            <a:r>
              <a:rPr lang="en-US" dirty="0" smtClean="0"/>
              <a:t>Fandango</a:t>
            </a:r>
            <a:endParaRPr dirty="0"/>
          </a:p>
        </p:txBody>
      </p:sp>
      <p:sp>
        <p:nvSpPr>
          <p:cNvPr id="291" name="Shape 291"/>
          <p:cNvSpPr>
            <a:spLocks noGrp="1"/>
          </p:cNvSpPr>
          <p:nvPr>
            <p:ph type="body" idx="14"/>
          </p:nvPr>
        </p:nvSpPr>
        <p:spPr>
          <a:xfrm>
            <a:off x="446485" y="1478946"/>
            <a:ext cx="8251031" cy="623248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</a:lvl1pPr>
          </a:lstStyle>
          <a:p>
            <a:r>
              <a:rPr lang="en-US" sz="5400" dirty="0" smtClean="0"/>
              <a:t>Intro to Python II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96769566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Basic data structures: Lists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Now let’s move into LISTS of lists (which will become matrices later)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Create a list of each year by decade (starting with 2010) going back to </a:t>
            </a:r>
            <a:r>
              <a:rPr lang="en-US" dirty="0" smtClean="0"/>
              <a:t>1950 (hint- use “range”)</a:t>
            </a:r>
            <a:endParaRPr lang="en-US" dirty="0" smtClean="0"/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So it should look like [[2010,2009,2008,2007,…],[1999,1998,1997]…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Once you have this, access 1996, 2001, 2004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Sum only the first year of each decade in your list of lists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Using a for each loop, print out only the minimum year of each list AND the max year</a:t>
            </a:r>
          </a:p>
          <a:p>
            <a:pPr marL="160101" indent="-160101">
              <a:buSzPct val="70000"/>
              <a:buFont typeface="Lucida Grande"/>
              <a:buChar char="‣"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063" y="5108204"/>
            <a:ext cx="1472064" cy="150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7942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Dictionaries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Now we’re going to talk about key/value stores and hash tables: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Create a dictionary ({})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Name the </a:t>
            </a:r>
            <a:r>
              <a:rPr lang="en-US" dirty="0" err="1" smtClean="0"/>
              <a:t>oscar</a:t>
            </a:r>
            <a:r>
              <a:rPr lang="en-US" dirty="0" smtClean="0"/>
              <a:t> winners from each year starting with 2010:</a:t>
            </a:r>
          </a:p>
          <a:p>
            <a:pPr marL="680269" lvl="1" indent="-160101"/>
            <a:r>
              <a:rPr lang="en-US" dirty="0" smtClean="0"/>
              <a:t>2010: The King’s Speech</a:t>
            </a:r>
          </a:p>
          <a:p>
            <a:pPr marL="680269" lvl="1" indent="-160101"/>
            <a:r>
              <a:rPr lang="en-US" dirty="0" smtClean="0"/>
              <a:t>2011: The Artist</a:t>
            </a:r>
          </a:p>
          <a:p>
            <a:pPr marL="680269" lvl="1" indent="-160101"/>
            <a:r>
              <a:rPr lang="en-US" dirty="0" smtClean="0"/>
              <a:t>2012: Argo</a:t>
            </a:r>
          </a:p>
          <a:p>
            <a:pPr marL="680269" lvl="1" indent="-160101"/>
            <a:r>
              <a:rPr lang="en-US" dirty="0" smtClean="0"/>
              <a:t>2013</a:t>
            </a:r>
            <a:r>
              <a:rPr lang="en-US" dirty="0"/>
              <a:t>: 12 Years a Slave</a:t>
            </a:r>
          </a:p>
          <a:p>
            <a:pPr marL="680269" lvl="1" indent="-160101"/>
            <a:r>
              <a:rPr lang="en-US" dirty="0" smtClean="0"/>
              <a:t>2014: Birdman</a:t>
            </a:r>
          </a:p>
          <a:p>
            <a:pPr marL="680269" lvl="1" indent="-160101"/>
            <a:r>
              <a:rPr lang="en-US" dirty="0" smtClean="0"/>
              <a:t>2015: Spotlight</a:t>
            </a:r>
          </a:p>
          <a:p>
            <a:pPr marL="160101" indent="-160101"/>
            <a:r>
              <a:rPr lang="en-US" dirty="0" smtClean="0"/>
              <a:t>Choose your favorite movie from this group and display ONLY that one.</a:t>
            </a:r>
          </a:p>
          <a:p>
            <a:pPr marL="160101" indent="-160101"/>
            <a:r>
              <a:rPr lang="en-US" dirty="0" smtClean="0"/>
              <a:t>Iterate through and list each movie</a:t>
            </a:r>
          </a:p>
          <a:p>
            <a:pPr marL="680269" lvl="1" indent="-160101"/>
            <a:endParaRPr lang="en-US" dirty="0" smtClean="0"/>
          </a:p>
          <a:p>
            <a:pPr marL="160101" indent="-160101">
              <a:buSzPct val="70000"/>
              <a:buFont typeface="Lucida Grande"/>
              <a:buChar char="‣"/>
            </a:pPr>
            <a:endParaRPr lang="en-US" dirty="0" smtClean="0"/>
          </a:p>
          <a:p>
            <a:pPr>
              <a:buSzPct val="70000"/>
            </a:pPr>
            <a:endParaRPr lang="en-US" dirty="0" smtClean="0"/>
          </a:p>
          <a:p>
            <a:pPr marL="160101" indent="-160101">
              <a:buSzPct val="70000"/>
              <a:buFont typeface="Lucida Grande"/>
              <a:buChar char="‣"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753" y="2643423"/>
            <a:ext cx="1380210" cy="249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1990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Dictionaries (continued)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We can also have dictionaries of dictionaries and dictionaries of lists (to really confuse things!)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Create a dictionary with the following: </a:t>
            </a:r>
            <a:br>
              <a:rPr lang="en-US" dirty="0" smtClean="0"/>
            </a:br>
            <a:r>
              <a:rPr lang="en-US" dirty="0" smtClean="0"/>
              <a:t>Key: ‘Best Tom Cruise movies’</a:t>
            </a:r>
            <a:br>
              <a:rPr lang="en-US" dirty="0" smtClean="0"/>
            </a:br>
            <a:r>
              <a:rPr lang="en-US" dirty="0" smtClean="0"/>
              <a:t>Values: Film Name: Year of release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How do you iterate through a dictionary?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Dictionaries are unordered- how do you sort?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Create a </a:t>
            </a:r>
            <a:r>
              <a:rPr lang="en-US" dirty="0" err="1" smtClean="0"/>
              <a:t>foreach</a:t>
            </a:r>
            <a:r>
              <a:rPr lang="en-US" dirty="0" smtClean="0"/>
              <a:t> loop for your dictionary and separate keys and values for your dictionary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Create a list showing JUST keys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Create a list showing JUST values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Run an “if” statement within a dictionary</a:t>
            </a:r>
          </a:p>
          <a:p>
            <a:pPr marL="160101" indent="-160101">
              <a:buSzPct val="70000"/>
              <a:buFont typeface="Lucida Grande"/>
              <a:buChar char="‣"/>
            </a:pPr>
            <a:endParaRPr lang="en-US" dirty="0" smtClean="0"/>
          </a:p>
          <a:p>
            <a:pPr>
              <a:buSzPct val="70000"/>
            </a:pPr>
            <a:endParaRPr lang="en-US" dirty="0" smtClean="0"/>
          </a:p>
          <a:p>
            <a:pPr marL="160101" indent="-160101">
              <a:buSzPct val="70000"/>
              <a:buFont typeface="Lucida Grande"/>
              <a:buChar char="‣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854" y="4690505"/>
            <a:ext cx="17272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8122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 to python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3218253"/>
          </a:xfrm>
        </p:spPr>
        <p:txBody>
          <a:bodyPr/>
          <a:lstStyle/>
          <a:p>
            <a:r>
              <a:rPr lang="en-US" sz="7200" dirty="0" smtClean="0"/>
              <a:t>Object orientation in python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306465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Python classes 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Classes are like blueprints for things (think about metaphysics)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They are stored in memory and can change when instantiated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To create an </a:t>
            </a:r>
            <a:r>
              <a:rPr lang="en-US" i="1" dirty="0" smtClean="0"/>
              <a:t>object</a:t>
            </a:r>
            <a:r>
              <a:rPr lang="en-US" dirty="0" smtClean="0"/>
              <a:t> is to </a:t>
            </a:r>
            <a:r>
              <a:rPr lang="en-US" i="1" dirty="0" smtClean="0"/>
              <a:t>instantiate</a:t>
            </a:r>
            <a:r>
              <a:rPr lang="en-US" dirty="0" smtClean="0"/>
              <a:t> a class. 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In python this is done with the ()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So if I have a class “Fruit” then I instantiate it by saying “a = Fruit()”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Now “a” is the </a:t>
            </a:r>
            <a:r>
              <a:rPr lang="en-US" i="1" dirty="0" smtClean="0"/>
              <a:t>object</a:t>
            </a:r>
            <a:r>
              <a:rPr lang="en-US" dirty="0" smtClean="0"/>
              <a:t> that was made based on that </a:t>
            </a:r>
            <a:r>
              <a:rPr lang="en-US" i="1" dirty="0" smtClean="0"/>
              <a:t>class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b="1" i="1" dirty="0" smtClean="0"/>
              <a:t>Exercise!</a:t>
            </a:r>
            <a:endParaRPr lang="en-US" b="1" dirty="0" smtClean="0"/>
          </a:p>
          <a:p>
            <a:pPr marL="160101" indent="-160101">
              <a:buSzPct val="70000"/>
              <a:buFont typeface="Lucida Grande"/>
              <a:buChar char="‣"/>
            </a:pPr>
            <a:endParaRPr lang="en-US" dirty="0" smtClean="0"/>
          </a:p>
          <a:p>
            <a:pPr marL="160101" indent="-160101">
              <a:buSzPct val="70000"/>
              <a:buFont typeface="Lucida Grande"/>
              <a:buChar char="‣"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750" y="4198378"/>
            <a:ext cx="2216351" cy="265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873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Python classes (</a:t>
            </a:r>
            <a:r>
              <a:rPr lang="en-US" dirty="0" err="1" smtClean="0"/>
              <a:t>con’t</a:t>
            </a:r>
            <a:r>
              <a:rPr lang="en-US" dirty="0" smtClean="0"/>
              <a:t>) 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MOST of the items we import in python are in the form of </a:t>
            </a:r>
            <a:r>
              <a:rPr lang="en-US" i="1" dirty="0" smtClean="0"/>
              <a:t>classes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Within each Class there can be any number of </a:t>
            </a:r>
            <a:r>
              <a:rPr lang="en-US" i="1" dirty="0" smtClean="0"/>
              <a:t>methods</a:t>
            </a:r>
            <a:r>
              <a:rPr lang="en-US" dirty="0" smtClean="0"/>
              <a:t>. 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To utilize those methods we use a ‘.’- which you have seen. SO- when we import “math” we are importing the “math” class.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When we utilize any of the functions (add a “.” and then hit ‘tab”) you are using functions within that class.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“self” is passed in the methods in the class- here’s why:</a:t>
            </a:r>
          </a:p>
          <a:p>
            <a:pPr marL="160101" indent="-160101">
              <a:buSzPct val="70000"/>
              <a:buFont typeface="Lucida Grande"/>
              <a:buChar char="‣"/>
            </a:pPr>
            <a:endParaRPr lang="en-US" dirty="0"/>
          </a:p>
          <a:p>
            <a:pPr>
              <a:buSzPct val="70000"/>
            </a:pPr>
            <a:r>
              <a:rPr lang="en-US" dirty="0"/>
              <a:t>	</a:t>
            </a:r>
            <a:r>
              <a:rPr lang="en-US" b="1" i="1" dirty="0"/>
              <a:t>If you don't have self, then code like cheese = 'Frank' is ambiguous. That code isn't clear about whether you mean the instance's cheese attribute, or a local variable named cheese. With </a:t>
            </a:r>
            <a:r>
              <a:rPr lang="en-US" b="1" i="1" dirty="0" err="1"/>
              <a:t>self.cheese</a:t>
            </a:r>
            <a:r>
              <a:rPr lang="en-US" b="1" i="1" dirty="0"/>
              <a:t> = 'Frank' it's very clear you mean the instance attribute </a:t>
            </a:r>
            <a:r>
              <a:rPr lang="en-US" b="1" i="1" dirty="0" err="1"/>
              <a:t>self.cheese</a:t>
            </a:r>
            <a:r>
              <a:rPr lang="en-US" b="1" i="1" dirty="0"/>
              <a:t>.</a:t>
            </a:r>
            <a:endParaRPr lang="en-US" b="1" i="1" dirty="0" smtClean="0"/>
          </a:p>
          <a:p>
            <a:pPr marL="160101" indent="-160101">
              <a:buSzPct val="70000"/>
              <a:buFont typeface="Lucida Grande"/>
              <a:buChar char="‣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306875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Python classes (</a:t>
            </a:r>
            <a:r>
              <a:rPr lang="en-US" dirty="0" err="1" smtClean="0"/>
              <a:t>con’t</a:t>
            </a:r>
            <a:r>
              <a:rPr lang="en-US" dirty="0" smtClean="0"/>
              <a:t>) 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>
              <a:buSzPct val="70000"/>
            </a:pPr>
            <a:r>
              <a:rPr lang="en-US" sz="1800" dirty="0"/>
              <a:t>class </a:t>
            </a:r>
            <a:r>
              <a:rPr lang="en-US" sz="1800" dirty="0" smtClean="0"/>
              <a:t>Bicycle:</a:t>
            </a:r>
          </a:p>
          <a:p>
            <a:pPr>
              <a:buSzPct val="70000"/>
            </a:pPr>
            <a:r>
              <a:rPr lang="en-US" sz="1800" dirty="0"/>
              <a:t>	</a:t>
            </a:r>
            <a:r>
              <a:rPr lang="en-US" sz="1800" dirty="0" err="1" smtClean="0"/>
              <a:t>def</a:t>
            </a:r>
            <a:r>
              <a:rPr lang="en-US" sz="1800" dirty="0" smtClean="0"/>
              <a:t> </a:t>
            </a:r>
            <a:r>
              <a:rPr lang="en-US" sz="1800" dirty="0"/>
              <a:t>__</a:t>
            </a:r>
            <a:r>
              <a:rPr lang="en-US" sz="1800" dirty="0" err="1"/>
              <a:t>init</a:t>
            </a:r>
            <a:r>
              <a:rPr lang="en-US" sz="1800" dirty="0"/>
              <a:t>__(self):</a:t>
            </a:r>
          </a:p>
          <a:p>
            <a:pPr>
              <a:buSzPct val="70000"/>
            </a:pPr>
            <a:r>
              <a:rPr lang="en-US" sz="1800" dirty="0"/>
              <a:t>       </a:t>
            </a:r>
            <a:r>
              <a:rPr lang="en-US" sz="1800" dirty="0" smtClean="0"/>
              <a:t>		 </a:t>
            </a:r>
            <a:r>
              <a:rPr lang="en-US" sz="1800" dirty="0" err="1"/>
              <a:t>self.cadence</a:t>
            </a:r>
            <a:r>
              <a:rPr lang="en-US" sz="1800" dirty="0"/>
              <a:t> = 0</a:t>
            </a:r>
          </a:p>
          <a:p>
            <a:pPr>
              <a:buSzPct val="70000"/>
            </a:pPr>
            <a:r>
              <a:rPr lang="en-US" sz="1800" dirty="0"/>
              <a:t>       </a:t>
            </a:r>
            <a:r>
              <a:rPr lang="en-US" sz="1800" dirty="0" smtClean="0"/>
              <a:t>		 </a:t>
            </a:r>
            <a:r>
              <a:rPr lang="en-US" sz="1800" dirty="0" err="1"/>
              <a:t>self.speed</a:t>
            </a:r>
            <a:r>
              <a:rPr lang="en-US" sz="1800" dirty="0"/>
              <a:t>  = 0 </a:t>
            </a:r>
          </a:p>
          <a:p>
            <a:pPr>
              <a:buSzPct val="70000"/>
            </a:pPr>
            <a:r>
              <a:rPr lang="en-US" sz="1800" dirty="0"/>
              <a:t>        </a:t>
            </a:r>
            <a:r>
              <a:rPr lang="en-US" sz="1800" dirty="0" smtClean="0"/>
              <a:t>		</a:t>
            </a:r>
            <a:r>
              <a:rPr lang="en-US" sz="1800" dirty="0" err="1" smtClean="0"/>
              <a:t>self.gear</a:t>
            </a:r>
            <a:r>
              <a:rPr lang="en-US" sz="1800" dirty="0" smtClean="0"/>
              <a:t>  </a:t>
            </a:r>
            <a:r>
              <a:rPr lang="en-US" sz="1800" dirty="0"/>
              <a:t>=1</a:t>
            </a:r>
          </a:p>
          <a:p>
            <a:pPr>
              <a:buSzPct val="70000"/>
            </a:pPr>
            <a:r>
              <a:rPr lang="en-US" sz="1800" dirty="0" smtClean="0"/>
              <a:t>	</a:t>
            </a:r>
            <a:r>
              <a:rPr lang="en-US" sz="1800" dirty="0" err="1" smtClean="0"/>
              <a:t>def</a:t>
            </a:r>
            <a:r>
              <a:rPr lang="en-US" sz="1800" dirty="0" smtClean="0"/>
              <a:t> </a:t>
            </a:r>
            <a:r>
              <a:rPr lang="en-US" sz="1800" dirty="0" err="1"/>
              <a:t>changeCadence</a:t>
            </a:r>
            <a:r>
              <a:rPr lang="en-US" sz="1800" dirty="0"/>
              <a:t>(self, </a:t>
            </a:r>
            <a:r>
              <a:rPr lang="en-US" sz="1800" dirty="0" err="1"/>
              <a:t>newValue</a:t>
            </a:r>
            <a:r>
              <a:rPr lang="en-US" sz="1800" dirty="0"/>
              <a:t>):</a:t>
            </a:r>
          </a:p>
          <a:p>
            <a:pPr>
              <a:buSzPct val="70000"/>
            </a:pPr>
            <a:r>
              <a:rPr lang="en-US" sz="1800" dirty="0"/>
              <a:t>        </a:t>
            </a:r>
            <a:r>
              <a:rPr lang="en-US" sz="1800" dirty="0" smtClean="0"/>
              <a:t>		</a:t>
            </a:r>
            <a:r>
              <a:rPr lang="en-US" sz="1800" dirty="0" err="1" smtClean="0"/>
              <a:t>self.cadence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newValue</a:t>
            </a:r>
            <a:endParaRPr lang="en-US" sz="1800" dirty="0"/>
          </a:p>
          <a:p>
            <a:pPr>
              <a:buSzPct val="70000"/>
            </a:pPr>
            <a:r>
              <a:rPr lang="en-US" sz="1800" dirty="0" smtClean="0"/>
              <a:t>	 </a:t>
            </a:r>
            <a:r>
              <a:rPr lang="en-US" sz="1800" dirty="0" err="1"/>
              <a:t>def</a:t>
            </a:r>
            <a:r>
              <a:rPr lang="en-US" sz="1800" dirty="0"/>
              <a:t> </a:t>
            </a:r>
            <a:r>
              <a:rPr lang="en-US" sz="1800" dirty="0" err="1"/>
              <a:t>changeGear</a:t>
            </a:r>
            <a:r>
              <a:rPr lang="en-US" sz="1800" dirty="0"/>
              <a:t>(self, </a:t>
            </a:r>
            <a:r>
              <a:rPr lang="en-US" sz="1800" dirty="0" err="1"/>
              <a:t>newValue</a:t>
            </a:r>
            <a:r>
              <a:rPr lang="en-US" sz="1800" dirty="0"/>
              <a:t>):</a:t>
            </a:r>
          </a:p>
          <a:p>
            <a:pPr>
              <a:buSzPct val="70000"/>
            </a:pPr>
            <a:r>
              <a:rPr lang="en-US" sz="1800" dirty="0"/>
              <a:t>        </a:t>
            </a:r>
            <a:r>
              <a:rPr lang="en-US" sz="1800" dirty="0" smtClean="0"/>
              <a:t>		</a:t>
            </a:r>
            <a:r>
              <a:rPr lang="en-US" sz="1800" dirty="0" err="1" smtClean="0"/>
              <a:t>self.gear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 smtClean="0"/>
              <a:t>newValue</a:t>
            </a:r>
            <a:endParaRPr lang="en-US" sz="1800" dirty="0"/>
          </a:p>
          <a:p>
            <a:pPr>
              <a:buSzPct val="70000"/>
            </a:pPr>
            <a:r>
              <a:rPr lang="en-US" sz="1800" dirty="0"/>
              <a:t>    # and same for other </a:t>
            </a:r>
            <a:r>
              <a:rPr lang="en-US" sz="1800" dirty="0" smtClean="0"/>
              <a:t>functions</a:t>
            </a:r>
          </a:p>
          <a:p>
            <a:pPr>
              <a:buSzPct val="70000"/>
            </a:pPr>
            <a:endParaRPr lang="en-US" sz="1800" dirty="0"/>
          </a:p>
          <a:p>
            <a:pPr>
              <a:buSzPct val="70000"/>
            </a:pPr>
            <a:r>
              <a:rPr lang="en-US" sz="1800" dirty="0"/>
              <a:t>if __name__ == "__main__":</a:t>
            </a:r>
          </a:p>
          <a:p>
            <a:pPr>
              <a:buSzPct val="70000"/>
            </a:pPr>
            <a:r>
              <a:rPr lang="en-US" sz="1800" dirty="0"/>
              <a:t>    </a:t>
            </a:r>
            <a:r>
              <a:rPr lang="en-US" sz="1800" dirty="0" err="1"/>
              <a:t>obj</a:t>
            </a:r>
            <a:r>
              <a:rPr lang="en-US" sz="1800" dirty="0"/>
              <a:t> = Bicycle()</a:t>
            </a:r>
          </a:p>
          <a:p>
            <a:pPr>
              <a:buSzPct val="70000"/>
            </a:pPr>
            <a:r>
              <a:rPr lang="en-US" sz="1800" dirty="0"/>
              <a:t>    </a:t>
            </a:r>
            <a:r>
              <a:rPr lang="en-US" sz="1800" dirty="0" err="1"/>
              <a:t>obj.changeCadence</a:t>
            </a:r>
            <a:r>
              <a:rPr lang="en-US" sz="1800" dirty="0"/>
              <a:t>()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4550187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 to python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2147575"/>
          </a:xfrm>
        </p:spPr>
        <p:txBody>
          <a:bodyPr/>
          <a:lstStyle/>
          <a:p>
            <a:r>
              <a:rPr lang="en-US" sz="7200" dirty="0" smtClean="0"/>
              <a:t>Libraries at all levels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498943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libraries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Arguably the biggest advantage of python is that so many people have libraries pre-built for it that allow you to do multiple items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There are multiple levels of libraries that exist that can be utilized for python data analysis- we install these libraries with the “import” command.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Once we have imported a library it is fully available for us to use all functions:</a:t>
            </a:r>
          </a:p>
          <a:p>
            <a:pPr marL="680269" lvl="1" indent="-160101"/>
            <a:r>
              <a:rPr lang="en-US" dirty="0"/>
              <a:t>i</a:t>
            </a:r>
            <a:r>
              <a:rPr lang="en-US" dirty="0" smtClean="0"/>
              <a:t>mport &lt;library&gt;</a:t>
            </a:r>
          </a:p>
          <a:p>
            <a:pPr marL="680269" lvl="1" indent="-160101"/>
            <a:r>
              <a:rPr lang="en-US" dirty="0" smtClean="0"/>
              <a:t>from &lt;library&gt; import &lt;function or object&gt;</a:t>
            </a:r>
          </a:p>
          <a:p>
            <a:pPr marL="680269" lvl="1" indent="-160101"/>
            <a:r>
              <a:rPr lang="en-US" dirty="0" smtClean="0"/>
              <a:t>from &lt;library&gt; import *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5244844"/>
            <a:ext cx="2463800" cy="139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6689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How to get libraries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Remember the scene in the Matrix where Trinity doesn’t know how to run the helicopter? We’re going to do that.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Install Homebrew if you are on a mac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Run the following commands: </a:t>
            </a:r>
            <a:br>
              <a:rPr lang="en-US" dirty="0" smtClean="0"/>
            </a:br>
            <a:r>
              <a:rPr lang="en-US" dirty="0" smtClean="0"/>
              <a:t>	brew update &amp;&amp; brew upgrade</a:t>
            </a:r>
          </a:p>
          <a:p>
            <a:pPr lvl="1" indent="0">
              <a:buNone/>
            </a:pPr>
            <a:r>
              <a:rPr lang="en-US" dirty="0" smtClean="0"/>
              <a:t>brew install </a:t>
            </a:r>
            <a:r>
              <a:rPr lang="en-US" dirty="0" err="1" smtClean="0"/>
              <a:t>git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PIP is the primary package installer for python. We’re going to use it to grab data sets from a database.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We’re going to grab data utilizing some python libraries</a:t>
            </a:r>
          </a:p>
          <a:p>
            <a:r>
              <a:rPr lang="en-US" dirty="0" smtClean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421" y="4901979"/>
            <a:ext cx="44831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4544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Review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xfrm>
            <a:off x="446485" y="1383527"/>
            <a:ext cx="8251031" cy="619076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Python data types</a:t>
            </a:r>
            <a:endParaRPr sz="3600" dirty="0"/>
          </a:p>
        </p:txBody>
      </p:sp>
      <p:sp>
        <p:nvSpPr>
          <p:cNvPr id="295" name="Shape 295"/>
          <p:cNvSpPr/>
          <p:nvPr/>
        </p:nvSpPr>
        <p:spPr>
          <a:xfrm>
            <a:off x="462275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340152" y="2002603"/>
            <a:ext cx="7742632" cy="37959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4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sym typeface="Helvetica"/>
              </a:rPr>
              <a:t>Strings</a:t>
            </a:r>
          </a:p>
          <a:p>
            <a:pPr marL="342900" marR="0" indent="-34290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sym typeface="Helvetica"/>
              </a:rPr>
              <a:t>Integers</a:t>
            </a:r>
          </a:p>
          <a:p>
            <a:pPr marL="342900" marR="0" indent="-34290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4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sym typeface="Helvetica"/>
              </a:rPr>
              <a:t>Floats</a:t>
            </a:r>
          </a:p>
          <a:p>
            <a:pPr marL="342900" marR="0" indent="-34290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sym typeface="Helvetica"/>
              </a:rPr>
              <a:t>Datetimes</a:t>
            </a:r>
            <a:endParaRPr lang="en-US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Fill>
                <a:solidFill>
                  <a:srgbClr val="FFFFFF"/>
                </a:solidFill>
              </a:uFill>
              <a:sym typeface="Helvetica"/>
            </a:endParaRPr>
          </a:p>
          <a:p>
            <a:pPr marL="342900" marR="0" indent="-34290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4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sym typeface="Helvetica"/>
              </a:rPr>
              <a:t>Dates</a:t>
            </a:r>
          </a:p>
          <a:p>
            <a:pPr marL="342900" marR="0" indent="-34290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sym typeface="Helvetica"/>
              </a:rPr>
              <a:t>bytes</a:t>
            </a:r>
          </a:p>
          <a:p>
            <a:pPr marL="342900" marR="0" indent="-34290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Fill>
                <a:solidFill>
                  <a:srgbClr val="FFFFFF"/>
                </a:solidFill>
              </a:uFill>
              <a:sym typeface="Helvetica"/>
            </a:endParaRPr>
          </a:p>
          <a:p>
            <a:pPr marR="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sym typeface="Helvetica"/>
              </a:rPr>
              <a:t>How do you find the data type of a variable? </a:t>
            </a:r>
          </a:p>
          <a:p>
            <a:pPr marR="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2400" b="1" i="0" u="none" strike="noStrike" normalizeH="0" baseline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Fill>
                <a:solidFill>
                  <a:srgbClr val="FFFFFF"/>
                </a:solidFill>
              </a:uFill>
              <a:sym typeface="Helvetica"/>
            </a:endParaRPr>
          </a:p>
          <a:p>
            <a:pPr marL="0" marR="0" indent="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Fill>
                <a:solidFill>
                  <a:srgbClr val="FFFFFF"/>
                </a:solidFill>
              </a:u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8151622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Libraries from modules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One of the ways that we utilize python is through it’s </a:t>
            </a:r>
            <a:r>
              <a:rPr lang="en-US" b="1" i="1" dirty="0" smtClean="0"/>
              <a:t>design patterns</a:t>
            </a:r>
            <a:r>
              <a:rPr lang="en-US" dirty="0" smtClean="0"/>
              <a:t>. 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Remember- when we import data it’s like we have just written all of the code in your python document- but what if we want to import </a:t>
            </a:r>
            <a:r>
              <a:rPr lang="en-US" i="1" dirty="0" smtClean="0"/>
              <a:t>our own</a:t>
            </a:r>
            <a:r>
              <a:rPr lang="en-US" dirty="0" smtClean="0"/>
              <a:t> data? 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In order to do this we create </a:t>
            </a:r>
            <a:r>
              <a:rPr lang="en-US" b="1" i="1" dirty="0" smtClean="0"/>
              <a:t>modules</a:t>
            </a:r>
            <a:r>
              <a:rPr lang="en-US" dirty="0" smtClean="0"/>
              <a:t> which is like creating our own python code in another place and importing it.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These modules can be classes for object-oriented programming or functions for functional programming.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In this class we will focus primarily on </a:t>
            </a:r>
            <a:r>
              <a:rPr lang="en-US" b="1" dirty="0" smtClean="0"/>
              <a:t>functional programming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Think of this as reverse-peeling an onion</a:t>
            </a:r>
            <a:r>
              <a:rPr lang="en-US" dirty="0" smtClean="0"/>
              <a:t> </a:t>
            </a:r>
          </a:p>
          <a:p>
            <a:pPr marL="680269" lvl="1" indent="-160101"/>
            <a:r>
              <a:rPr lang="en-US" dirty="0" smtClean="0"/>
              <a:t>So for our excel gurus: </a:t>
            </a:r>
            <a:r>
              <a:rPr lang="en-US" b="1" i="1" dirty="0" smtClean="0"/>
              <a:t>function4(function3(function2,function1)))</a:t>
            </a:r>
          </a:p>
          <a:p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375874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Let’s make a quick utilities module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Modules are put into </a:t>
            </a:r>
            <a:r>
              <a:rPr lang="en-US" b="1" i="1" dirty="0" smtClean="0"/>
              <a:t>directories</a:t>
            </a:r>
            <a:r>
              <a:rPr lang="en-US" dirty="0" smtClean="0"/>
              <a:t> (read: folders) and can be imported.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Let’s make a quick one- please refer to the exercise marked </a:t>
            </a:r>
            <a:r>
              <a:rPr lang="en-US" b="1" dirty="0" err="1" smtClean="0"/>
              <a:t>xxyy</a:t>
            </a:r>
            <a:endParaRPr lang="en-US" dirty="0" smtClean="0"/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You can actually import an entire directory </a:t>
            </a:r>
            <a:r>
              <a:rPr lang="en-US" b="1" dirty="0" smtClean="0"/>
              <a:t>as a module</a:t>
            </a:r>
            <a:r>
              <a:rPr lang="en-US" dirty="0" smtClean="0"/>
              <a:t> by </a:t>
            </a:r>
            <a:r>
              <a:rPr lang="en-US" dirty="0" err="1" smtClean="0"/>
              <a:t>indcluding</a:t>
            </a:r>
            <a:r>
              <a:rPr lang="en-US" dirty="0" smtClean="0"/>
              <a:t> an 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file in the directory 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Doing this you can pull in the entire folder (imagine being able to pull in your DOCUMENTS folder and then activating any files you wrote within that folder).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659" y="4776785"/>
            <a:ext cx="4456312" cy="195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7026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Practical lab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3277243"/>
          </a:xfrm>
        </p:spPr>
        <p:txBody>
          <a:bodyPr/>
          <a:lstStyle/>
          <a:p>
            <a:r>
              <a:rPr lang="en-US" dirty="0" err="1" smtClean="0"/>
              <a:t>Introto</a:t>
            </a:r>
            <a:r>
              <a:rPr lang="en-US" dirty="0" smtClean="0"/>
              <a:t> basic bash scripting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299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sz="1800" dirty="0" smtClean="0"/>
              <a:t>Bash scripting</a:t>
            </a:r>
            <a:endParaRPr sz="1800"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sz="1800" dirty="0" smtClean="0"/>
              <a:t>So far we’re coming along with Python. With a little </a:t>
            </a:r>
            <a:r>
              <a:rPr lang="en-US" sz="1800" dirty="0" err="1" smtClean="0"/>
              <a:t>googling</a:t>
            </a:r>
            <a:r>
              <a:rPr lang="en-US" sz="1800" dirty="0" smtClean="0"/>
              <a:t> we can make some really effective progress BUT… as we learned from the blind men and the elephant: Nothing is as simple as it seems!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sz="1800" dirty="0" smtClean="0"/>
              <a:t>BASH is a whole other language that works on the COMMAND LINE (or terminal). 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sz="1800" dirty="0" smtClean="0"/>
              <a:t>If you have a mac you are already familiar with this terminal (you are probably utilizing it now).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sz="1800" dirty="0" smtClean="0"/>
              <a:t>Most of us are used to utilizing the images from our laptops to navigate around our directory structures. You click on </a:t>
            </a:r>
          </a:p>
          <a:p>
            <a:pPr>
              <a:buSzPct val="70000"/>
            </a:pPr>
            <a:r>
              <a:rPr lang="en-US" sz="1800" dirty="0" smtClean="0"/>
              <a:t>Users-&gt;</a:t>
            </a:r>
            <a:r>
              <a:rPr lang="en-US" sz="1800" dirty="0" err="1" smtClean="0"/>
              <a:t>Yourname</a:t>
            </a:r>
            <a:r>
              <a:rPr lang="en-US" sz="1800" dirty="0" smtClean="0"/>
              <a:t>-&gt;Documents and you get all of the docs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192" y="4901979"/>
            <a:ext cx="3402375" cy="170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2352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sz="1800" dirty="0" smtClean="0"/>
              <a:t>Bash scripting</a:t>
            </a:r>
            <a:endParaRPr sz="1800"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sz="1800" dirty="0" smtClean="0"/>
              <a:t>The GOOD news here is that you don’t *actually* have to know very much bash scripting in order to work with it. With a few basic commands you can navigate any directory structure. 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sz="1800" dirty="0" smtClean="0"/>
              <a:t>Here are the most valuable commands that everyone </a:t>
            </a:r>
            <a:r>
              <a:rPr lang="en-US" sz="1800" b="1" dirty="0" smtClean="0"/>
              <a:t>needs</a:t>
            </a:r>
            <a:r>
              <a:rPr lang="en-US" sz="1800" dirty="0" smtClean="0"/>
              <a:t> to know:</a:t>
            </a:r>
          </a:p>
          <a:p>
            <a:pPr marL="680269" lvl="1" indent="-160101"/>
            <a:r>
              <a:rPr lang="en-US" sz="1800" dirty="0" smtClean="0"/>
              <a:t>cd: “Change Directory”</a:t>
            </a:r>
          </a:p>
          <a:p>
            <a:pPr marL="680269" lvl="1" indent="-160101"/>
            <a:r>
              <a:rPr lang="en-US" sz="1800" dirty="0" err="1" smtClean="0"/>
              <a:t>ls</a:t>
            </a:r>
            <a:r>
              <a:rPr lang="en-US" sz="1800" dirty="0" smtClean="0"/>
              <a:t>: “list everything in this directory”</a:t>
            </a:r>
          </a:p>
          <a:p>
            <a:pPr marL="680269" lvl="1" indent="-160101"/>
            <a:r>
              <a:rPr lang="en-US" sz="1800" dirty="0" err="1" smtClean="0"/>
              <a:t>cp</a:t>
            </a:r>
            <a:r>
              <a:rPr lang="en-US" sz="1800" dirty="0" smtClean="0"/>
              <a:t>: “copy this thing” “to this other thing”</a:t>
            </a:r>
          </a:p>
          <a:p>
            <a:pPr marL="680269" lvl="1" indent="-160101"/>
            <a:r>
              <a:rPr lang="en-US" sz="1800" dirty="0" err="1" smtClean="0"/>
              <a:t>mkdir</a:t>
            </a:r>
            <a:r>
              <a:rPr lang="en-US" sz="1800" dirty="0" smtClean="0"/>
              <a:t>: “make a directory”</a:t>
            </a:r>
          </a:p>
          <a:p>
            <a:pPr marL="680269" lvl="1" indent="-160101"/>
            <a:r>
              <a:rPr lang="en-US" sz="1800" dirty="0" err="1" smtClean="0"/>
              <a:t>rm</a:t>
            </a:r>
            <a:r>
              <a:rPr lang="en-US" sz="1800" dirty="0" smtClean="0"/>
              <a:t>: “remove a file” (add –r to </a:t>
            </a:r>
            <a:r>
              <a:rPr lang="en-US" sz="1800" i="1" dirty="0" smtClean="0"/>
              <a:t>recursively</a:t>
            </a:r>
            <a:r>
              <a:rPr lang="en-US" sz="1800" dirty="0" smtClean="0"/>
              <a:t> remove all files)</a:t>
            </a:r>
          </a:p>
          <a:p>
            <a:pPr marL="680269" lvl="1" indent="-160101"/>
            <a:r>
              <a:rPr lang="en-US" sz="1800" dirty="0" smtClean="0"/>
              <a:t>“|”: this is the | symbol- take the results of the last command- send them through here.</a:t>
            </a:r>
          </a:p>
          <a:p>
            <a:pPr marL="680269" lvl="1" indent="-160101"/>
            <a:r>
              <a:rPr lang="en-US" sz="1800" dirty="0" smtClean="0"/>
              <a:t>“</a:t>
            </a:r>
            <a:r>
              <a:rPr lang="en-US" sz="1800" dirty="0" err="1" smtClean="0"/>
              <a:t>grep</a:t>
            </a:r>
            <a:r>
              <a:rPr lang="en-US" sz="1800" dirty="0" smtClean="0"/>
              <a:t>”: find this word</a:t>
            </a:r>
          </a:p>
          <a:p>
            <a:pPr marL="680269" lvl="1" indent="-160101"/>
            <a:r>
              <a:rPr lang="en-US" sz="1800" dirty="0" smtClean="0"/>
              <a:t>“mv”: “Move a thing from here” “to here”</a:t>
            </a:r>
          </a:p>
          <a:p>
            <a:pPr marL="680269" lvl="1" indent="-160101"/>
            <a:r>
              <a:rPr lang="en-US" sz="1800" dirty="0" smtClean="0"/>
              <a:t>“vi” or “</a:t>
            </a:r>
            <a:r>
              <a:rPr lang="en-US" sz="1800" dirty="0" err="1" smtClean="0"/>
              <a:t>nano</a:t>
            </a:r>
            <a:r>
              <a:rPr lang="en-US" sz="1800" dirty="0" smtClean="0"/>
              <a:t>”: make a file</a:t>
            </a:r>
          </a:p>
          <a:p>
            <a:pPr marL="680269" lvl="1" indent="-160101"/>
            <a:r>
              <a:rPr lang="en-US" sz="1800" dirty="0" smtClean="0"/>
              <a:t>“</a:t>
            </a:r>
            <a:r>
              <a:rPr lang="en-US" sz="1800" dirty="0" err="1" smtClean="0"/>
              <a:t>pwd</a:t>
            </a:r>
            <a:r>
              <a:rPr lang="en-US" sz="1800" dirty="0" smtClean="0"/>
              <a:t>”: “present working directory”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454" y="5086321"/>
            <a:ext cx="3503343" cy="147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1055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sz="1800" dirty="0" smtClean="0"/>
              <a:t>Bash scripting</a:t>
            </a:r>
            <a:endParaRPr sz="1800"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sz="1800" dirty="0" smtClean="0"/>
              <a:t>Bash goes way, way, way, </a:t>
            </a:r>
            <a:r>
              <a:rPr lang="en-US" sz="1800" b="1" dirty="0" smtClean="0"/>
              <a:t>way</a:t>
            </a:r>
            <a:r>
              <a:rPr lang="en-US" sz="1800" dirty="0" smtClean="0"/>
              <a:t> beyond all of this (you can manipulate files, write functions, create variables, </a:t>
            </a:r>
            <a:r>
              <a:rPr lang="en-US" sz="1800" dirty="0" err="1" smtClean="0"/>
              <a:t>etc</a:t>
            </a:r>
            <a:r>
              <a:rPr lang="en-US" sz="1800" dirty="0" smtClean="0"/>
              <a:t>)- but for right now this is enough to get you started. 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sz="1800" dirty="0" smtClean="0"/>
              <a:t>With PYTHON you can manipulate files in your directories utilizing the “</a:t>
            </a:r>
            <a:r>
              <a:rPr lang="en-US" sz="1800" dirty="0" err="1" smtClean="0"/>
              <a:t>os</a:t>
            </a:r>
            <a:r>
              <a:rPr lang="en-US" sz="1800" dirty="0" smtClean="0"/>
              <a:t>” library. This will allow you to traverse directories, make new files, etc.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sz="1800" dirty="0"/>
              <a:t>BASH files can be automated and end with the “.</a:t>
            </a:r>
            <a:r>
              <a:rPr lang="en-US" sz="1800" dirty="0" err="1"/>
              <a:t>sh</a:t>
            </a:r>
            <a:r>
              <a:rPr lang="en-US" sz="1800" dirty="0"/>
              <a:t>” </a:t>
            </a:r>
            <a:r>
              <a:rPr lang="en-US" sz="1800" dirty="0" err="1"/>
              <a:t>automator</a:t>
            </a:r>
            <a:endParaRPr lang="en-US" sz="1800" dirty="0"/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sz="1800" dirty="0"/>
              <a:t>In PYTHON the external directories are traversed utilizing the “</a:t>
            </a:r>
            <a:r>
              <a:rPr lang="en-US" sz="1800" dirty="0" err="1"/>
              <a:t>os</a:t>
            </a:r>
            <a:r>
              <a:rPr lang="en-US" sz="1800" dirty="0"/>
              <a:t>” library.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sz="1800" dirty="0"/>
              <a:t>Everyone import </a:t>
            </a:r>
            <a:r>
              <a:rPr lang="en-US" sz="1800" dirty="0" err="1"/>
              <a:t>os</a:t>
            </a:r>
            <a:r>
              <a:rPr lang="en-US" sz="1800" dirty="0"/>
              <a:t> and take a look at all of the current directories (</a:t>
            </a:r>
            <a:r>
              <a:rPr lang="en-US" sz="1800" dirty="0" err="1"/>
              <a:t>os.listdir</a:t>
            </a:r>
            <a:r>
              <a:rPr lang="en-US" sz="1800" dirty="0"/>
              <a:t>())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sz="1800" dirty="0"/>
              <a:t>Now look at all subdirectories:</a:t>
            </a:r>
            <a:br>
              <a:rPr lang="en-US" sz="1800" dirty="0"/>
            </a:br>
            <a:r>
              <a:rPr lang="en-US" sz="1800" dirty="0"/>
              <a:t>[print(x[0]) for x in </a:t>
            </a:r>
            <a:r>
              <a:rPr lang="en-US" sz="1800" dirty="0" err="1"/>
              <a:t>os.walk</a:t>
            </a:r>
            <a:r>
              <a:rPr lang="en-US" sz="1800" dirty="0"/>
              <a:t>(‘.’)]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sz="1800" b="1" dirty="0"/>
              <a:t>So how is this useful?</a:t>
            </a:r>
            <a:endParaRPr lang="en-US" sz="1800" dirty="0"/>
          </a:p>
          <a:p>
            <a:pPr marL="680269" lvl="1" indent="-160101"/>
            <a:r>
              <a:rPr lang="en-US" sz="1800" dirty="0"/>
              <a:t>You can grab files from local </a:t>
            </a:r>
            <a:endParaRPr lang="en-US" sz="1800" dirty="0" smtClean="0"/>
          </a:p>
          <a:p>
            <a:pPr marL="680269" lvl="1" indent="-160101"/>
            <a:r>
              <a:rPr lang="en-US" sz="1800" dirty="0" smtClean="0"/>
              <a:t>directories </a:t>
            </a:r>
            <a:r>
              <a:rPr lang="en-US" sz="1800" dirty="0"/>
              <a:t>and manage them</a:t>
            </a:r>
          </a:p>
          <a:p>
            <a:pPr marL="680269" lvl="1" indent="-160101"/>
            <a:r>
              <a:rPr lang="en-US" sz="1800" dirty="0"/>
              <a:t>You can create files/paths</a:t>
            </a:r>
          </a:p>
          <a:p>
            <a:pPr marL="680269" lvl="1" indent="-160101"/>
            <a:r>
              <a:rPr lang="en-US" sz="1800" dirty="0"/>
              <a:t>You can delete files, folders with python.</a:t>
            </a:r>
          </a:p>
          <a:p>
            <a:pPr marL="160101" indent="-160101">
              <a:buSzPct val="70000"/>
              <a:buFont typeface="Lucida Grande"/>
              <a:buChar char="‣"/>
            </a:pPr>
            <a:endParaRPr lang="en-US" sz="1800" dirty="0" smtClean="0"/>
          </a:p>
          <a:p>
            <a:pPr marL="160101" indent="-160101">
              <a:buSzPct val="70000"/>
              <a:buFont typeface="Lucida Grande"/>
              <a:buChar char="‣"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354" y="4570013"/>
            <a:ext cx="3886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4784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 to python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2206566"/>
          </a:xfrm>
        </p:spPr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97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(basics)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At some point in your data science career you will need to get familiar with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r>
              <a:rPr lang="en-US" dirty="0" smtClean="0"/>
              <a:t>- so let’s jump right in to that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err="1" smtClean="0"/>
              <a:t>Github</a:t>
            </a:r>
            <a:r>
              <a:rPr lang="en-US" dirty="0" smtClean="0"/>
              <a:t> is a </a:t>
            </a:r>
            <a:r>
              <a:rPr lang="en-US" b="1" dirty="0" smtClean="0"/>
              <a:t>repository </a:t>
            </a:r>
            <a:r>
              <a:rPr lang="en-US" dirty="0" smtClean="0"/>
              <a:t>(you have probably seen the mascot in your travels if you hang with engineers)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err="1" smtClean="0"/>
              <a:t>Github</a:t>
            </a:r>
            <a:r>
              <a:rPr lang="en-US" dirty="0" smtClean="0"/>
              <a:t> is the equivalent of engineers’ </a:t>
            </a:r>
            <a:r>
              <a:rPr lang="en-US" dirty="0" err="1" smtClean="0"/>
              <a:t>Dropbox</a:t>
            </a:r>
            <a:r>
              <a:rPr lang="en-US" dirty="0" smtClean="0"/>
              <a:t>- it’s where you can leave your code and other people can download it, manipulate it, and send it back</a:t>
            </a:r>
          </a:p>
          <a:p>
            <a:pPr>
              <a:buSzPct val="70000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054" y="4305837"/>
            <a:ext cx="39370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5990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(basics)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err="1" smtClean="0"/>
              <a:t>Git</a:t>
            </a:r>
            <a:r>
              <a:rPr lang="en-US" dirty="0" smtClean="0"/>
              <a:t> works on a branching system- so I can download an entire directory structure from you and then you can make changes and send it back but here’s the kicker: </a:t>
            </a:r>
            <a:r>
              <a:rPr lang="en-US" b="1" i="1" dirty="0" smtClean="0"/>
              <a:t>it will not overwrite my original</a:t>
            </a:r>
            <a:endParaRPr lang="en-US" i="1" dirty="0" smtClean="0"/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i="1" dirty="0" smtClean="0"/>
              <a:t>It will point out the things you changed and basically say “is this cool?” before you </a:t>
            </a:r>
            <a:r>
              <a:rPr lang="en-US" b="1" i="1" dirty="0" smtClean="0"/>
              <a:t>merge</a:t>
            </a:r>
            <a:r>
              <a:rPr lang="en-US" i="1" dirty="0" smtClean="0"/>
              <a:t> those changes in.</a:t>
            </a:r>
            <a:endParaRPr lang="en-US" b="1" i="1" dirty="0" smtClean="0"/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We will be utilizing </a:t>
            </a:r>
            <a:r>
              <a:rPr lang="en-US" dirty="0" err="1" smtClean="0"/>
              <a:t>git</a:t>
            </a:r>
            <a:r>
              <a:rPr lang="en-US" dirty="0" smtClean="0"/>
              <a:t> because we need to download class materials and </a:t>
            </a:r>
            <a:r>
              <a:rPr lang="en-US" b="1" dirty="0" smtClean="0"/>
              <a:t>tons</a:t>
            </a:r>
            <a:r>
              <a:rPr lang="en-US" dirty="0" smtClean="0"/>
              <a:t> of data science libraries are available there.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Please do exercise </a:t>
            </a:r>
            <a:r>
              <a:rPr lang="en-US" dirty="0" err="1" smtClean="0"/>
              <a:t>xxyy</a:t>
            </a:r>
            <a:endParaRPr lang="en-US" dirty="0" smtClean="0"/>
          </a:p>
          <a:p>
            <a:pPr>
              <a:buSzPct val="70000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103" y="4609563"/>
            <a:ext cx="39370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8759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Practical lab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2206566"/>
          </a:xfrm>
        </p:spPr>
        <p:txBody>
          <a:bodyPr/>
          <a:lstStyle/>
          <a:p>
            <a:r>
              <a:rPr lang="en-US" dirty="0" smtClean="0"/>
              <a:t>Practical lab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935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Review (continued)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xfrm>
            <a:off x="446485" y="1383527"/>
            <a:ext cx="8251031" cy="619076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Python data structures </a:t>
            </a:r>
            <a:endParaRPr sz="3600" dirty="0"/>
          </a:p>
        </p:txBody>
      </p:sp>
      <p:sp>
        <p:nvSpPr>
          <p:cNvPr id="295" name="Shape 295"/>
          <p:cNvSpPr/>
          <p:nvPr/>
        </p:nvSpPr>
        <p:spPr>
          <a:xfrm>
            <a:off x="462275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340152" y="2328526"/>
            <a:ext cx="7742632" cy="19492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4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sym typeface="Helvetica"/>
              </a:rPr>
              <a:t>Variables</a:t>
            </a:r>
          </a:p>
          <a:p>
            <a:pPr marL="342900" marR="0" indent="-34290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sym typeface="Helvetica"/>
              </a:rPr>
              <a:t>Lists</a:t>
            </a:r>
          </a:p>
          <a:p>
            <a:pPr marL="342900" marR="0" indent="-34290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4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sym typeface="Helvetica"/>
              </a:rPr>
              <a:t>Dictionaries (</a:t>
            </a:r>
            <a:r>
              <a:rPr kumimoji="0" lang="en-US" sz="2400" b="1" i="0" u="none" strike="noStrike" normalizeH="0" baseline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sym typeface="Helvetica"/>
              </a:rPr>
              <a:t>Dicts</a:t>
            </a:r>
            <a:r>
              <a:rPr kumimoji="0" lang="en-US" sz="24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sym typeface="Helvetica"/>
              </a:rPr>
              <a:t>)</a:t>
            </a:r>
          </a:p>
          <a:p>
            <a:pPr marL="342900" marR="0" indent="-34290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sym typeface="Helvetica"/>
              </a:rPr>
              <a:t>Sets</a:t>
            </a:r>
          </a:p>
          <a:p>
            <a:pPr marL="342900" marR="0" indent="-34290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sym typeface="Helvetica"/>
              </a:rPr>
              <a:t>Tuples</a:t>
            </a:r>
            <a:endParaRPr kumimoji="0" lang="en-US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Fill>
                <a:solidFill>
                  <a:srgbClr val="FFFFFF"/>
                </a:solidFill>
              </a:u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9424866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sz="1800" dirty="0" smtClean="0"/>
              <a:t>Let’s make a basic app utilizing our library</a:t>
            </a:r>
            <a:endParaRPr sz="1800"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We’re going to utilize a web-scraper to demonstrate how easy it is to use python to gather data.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Please utilize the data on the text file that came with this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6435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Summary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863068" lvl="1" indent="-3429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CONFUSED?</a:t>
            </a:r>
          </a:p>
          <a:p>
            <a:pPr marL="863068" lvl="1" indent="-3429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Good- </a:t>
            </a:r>
            <a:r>
              <a:rPr lang="en-US" sz="3200" b="1" dirty="0" smtClean="0">
                <a:solidFill>
                  <a:schemeClr val="bg1"/>
                </a:solidFill>
              </a:rPr>
              <a:t>ASK QUESTIONS!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565" y="2598616"/>
            <a:ext cx="3393746" cy="415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0023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Review (continued)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xfrm>
            <a:off x="446485" y="1383527"/>
            <a:ext cx="8251031" cy="619076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Functions and libraries</a:t>
            </a:r>
            <a:endParaRPr sz="3600" dirty="0"/>
          </a:p>
        </p:txBody>
      </p:sp>
      <p:sp>
        <p:nvSpPr>
          <p:cNvPr id="295" name="Shape 295"/>
          <p:cNvSpPr/>
          <p:nvPr/>
        </p:nvSpPr>
        <p:spPr>
          <a:xfrm>
            <a:off x="462275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340152" y="1959195"/>
            <a:ext cx="7742632" cy="2687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sym typeface="Helvetica"/>
              </a:rPr>
              <a:t>Create a function to calculate the square root of an input</a:t>
            </a:r>
          </a:p>
          <a:p>
            <a:pPr marL="342900" marR="0" indent="-34290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4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sym typeface="Helvetica"/>
              </a:rPr>
              <a:t>Create</a:t>
            </a:r>
            <a:r>
              <a:rPr kumimoji="0" lang="en-US" sz="2400" b="1" i="0" u="none" strike="noStrike" normalizeH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sym typeface="Helvetica"/>
              </a:rPr>
              <a:t> a function to calculate the area of a circle</a:t>
            </a: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sym typeface="Helvetica"/>
              </a:rPr>
              <a:t> 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sym typeface="Helvetica"/>
              </a:rPr>
              <a:t>(pi r squared) (you will need to import the math library)</a:t>
            </a:r>
          </a:p>
          <a:p>
            <a:pPr marL="342900" marR="0" indent="-34290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400" b="1" i="0" u="none" strike="noStrike" normalizeH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sym typeface="Helvetica"/>
              </a:rPr>
              <a:t>Find the length of a list</a:t>
            </a:r>
          </a:p>
          <a:p>
            <a:pPr marL="342900" marR="0" indent="-34290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sym typeface="Helvetica"/>
              </a:rPr>
              <a:t>Sort a list of integers, highest to lowest</a:t>
            </a:r>
            <a:endParaRPr kumimoji="0" lang="en-US" sz="2400" b="1" i="0" u="none" strike="noStrike" normalizeH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Fill>
                <a:solidFill>
                  <a:srgbClr val="FFFFFF"/>
                </a:solidFill>
              </a:u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6388562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 to analytics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Agenda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Solidify our understanding of python fundamentals</a:t>
            </a:r>
          </a:p>
          <a:p>
            <a:pPr marL="617134" lvl="1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Traversing data structures</a:t>
            </a:r>
          </a:p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Design patterns and their structures</a:t>
            </a:r>
          </a:p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/>
              <a:t>Object orientation (classes)</a:t>
            </a:r>
          </a:p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Build a basic app</a:t>
            </a:r>
          </a:p>
        </p:txBody>
      </p:sp>
    </p:spTree>
    <p:extLst>
      <p:ext uri="{BB962C8B-B14F-4D97-AF65-F5344CB8AC3E}">
        <p14:creationId xmlns:p14="http://schemas.microsoft.com/office/powerpoint/2010/main" val="5767233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 to python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3218253"/>
          </a:xfrm>
        </p:spPr>
        <p:txBody>
          <a:bodyPr/>
          <a:lstStyle/>
          <a:p>
            <a:r>
              <a:rPr lang="en-US" sz="7200" dirty="0" smtClean="0"/>
              <a:t>Traversing data structures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147648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Basic Data structures: strings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Strings in python are </a:t>
            </a:r>
            <a:r>
              <a:rPr lang="en-US" i="1" dirty="0" smtClean="0"/>
              <a:t>immutable</a:t>
            </a:r>
            <a:r>
              <a:rPr lang="en-US" dirty="0" smtClean="0"/>
              <a:t>- they cannot be *changed*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What you can do to get around this is assign the string to another variable with new data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String concatenation is done with simply adding “+” between two strings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Assign your name to a variable “name”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Add “is awesome” to the end of that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Make a list of names</a:t>
            </a:r>
            <a:r>
              <a:rPr lang="en-US" dirty="0"/>
              <a:t> </a:t>
            </a:r>
            <a:r>
              <a:rPr lang="en-US" dirty="0" smtClean="0"/>
              <a:t>of your favorite films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Get every film that starts with the same letter as your name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Make every film name upper-case/lowercase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Capitalize your name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Replace the first letter of your name with an “x”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Create a variable (%s or {}) and replace it!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18" y="2907208"/>
            <a:ext cx="2498798" cy="148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4118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Basic Data structures: Numbers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Numbers in python *can* be changed</a:t>
            </a:r>
            <a:endParaRPr lang="en-US" dirty="0"/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“Math” is an essential library- so import the math library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Create a number and assign it to a variable: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Multiply that number by another number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Grab the factorial of that number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Get the log10 of that number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Sin of that number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Divide that number by 2 (make sure that you get a decimal in response if odd. If not- divide by 5)</a:t>
            </a:r>
          </a:p>
          <a:p>
            <a:pPr marL="160101" indent="-160101">
              <a:buSzPct val="70000"/>
              <a:buFont typeface="Lucida Grande"/>
              <a:buChar char="‣"/>
            </a:pPr>
            <a:endParaRPr lang="en-US" dirty="0" smtClean="0"/>
          </a:p>
          <a:p>
            <a:pPr>
              <a:buSzPct val="70000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557" y="5067930"/>
            <a:ext cx="2788338" cy="156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0472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Basic Data structures: lists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We have covered the basic data structures in introduction to Python Programming for data science I. Let’s look at data manipulation around a list. 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Everyone create a list with the past fifteen years as items in it. Assign it to a variable “decade”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Access only 2010 in that list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Get every year since 2010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Get every year before 2010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Get every year between 2009 and 2014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Sort the list ascending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Sort the list descending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Print out each item from the list (for each loop)</a:t>
            </a:r>
          </a:p>
          <a:p>
            <a:pPr marL="160101" indent="-160101">
              <a:buSzPct val="70000"/>
              <a:buFont typeface="Lucida Grande"/>
              <a:buChar char="‣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048378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11899</TotalTime>
  <Words>2778</Words>
  <Application>Microsoft Macintosh PowerPoint</Application>
  <PresentationFormat>On-screen Show (4:3)</PresentationFormat>
  <Paragraphs>297</Paragraphs>
  <Slides>31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White</vt:lpstr>
      <vt:lpstr>PowerPoint Presentation</vt:lpstr>
      <vt:lpstr>Python data types</vt:lpstr>
      <vt:lpstr>Python data structures </vt:lpstr>
      <vt:lpstr>Functions and libraries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Fandango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Pombeiro</dc:creator>
  <cp:lastModifiedBy>Fernando Pombeiro</cp:lastModifiedBy>
  <cp:revision>69</cp:revision>
  <dcterms:created xsi:type="dcterms:W3CDTF">2016-10-18T00:32:08Z</dcterms:created>
  <dcterms:modified xsi:type="dcterms:W3CDTF">2017-01-01T19:53:50Z</dcterms:modified>
</cp:coreProperties>
</file>