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94" r:id="rId3"/>
    <p:sldId id="2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59" r:id="rId12"/>
    <p:sldId id="360" r:id="rId13"/>
    <p:sldId id="384" r:id="rId14"/>
    <p:sldId id="385" r:id="rId15"/>
    <p:sldId id="386" r:id="rId16"/>
    <p:sldId id="368" r:id="rId17"/>
    <p:sldId id="369" r:id="rId18"/>
    <p:sldId id="370" r:id="rId19"/>
    <p:sldId id="371" r:id="rId20"/>
    <p:sldId id="372" r:id="rId21"/>
    <p:sldId id="374" r:id="rId22"/>
    <p:sldId id="373" r:id="rId23"/>
    <p:sldId id="375" r:id="rId24"/>
    <p:sldId id="376" r:id="rId25"/>
    <p:sldId id="377" r:id="rId26"/>
    <p:sldId id="378" r:id="rId27"/>
    <p:sldId id="380" r:id="rId28"/>
    <p:sldId id="379" r:id="rId29"/>
    <p:sldId id="381" r:id="rId30"/>
    <p:sldId id="382" r:id="rId31"/>
    <p:sldId id="383" r:id="rId32"/>
    <p:sldId id="387" r:id="rId33"/>
    <p:sldId id="388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46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95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38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85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30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76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922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768" algn="l" defTabSz="4568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652184"/>
        <c:axId val="-2063648616"/>
      </c:lineChart>
      <c:catAx>
        <c:axId val="-2063652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3648616"/>
        <c:crosses val="autoZero"/>
        <c:auto val="1"/>
        <c:lblAlgn val="ctr"/>
        <c:lblOffset val="100"/>
        <c:noMultiLvlLbl val="1"/>
      </c:catAx>
      <c:valAx>
        <c:axId val="-206364861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3652184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4618072"/>
        <c:axId val="-2064621656"/>
      </c:barChart>
      <c:catAx>
        <c:axId val="-2064618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4621656"/>
        <c:crosses val="autoZero"/>
        <c:auto val="1"/>
        <c:lblAlgn val="ctr"/>
        <c:lblOffset val="100"/>
        <c:noMultiLvlLbl val="1"/>
      </c:catAx>
      <c:valAx>
        <c:axId val="-206462165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64618072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46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95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38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85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230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76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922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768" algn="l" defTabSz="4568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5"/>
            <a:ext cx="8251031" cy="2835007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ts val="11022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700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5" y="1276190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486" cy="27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998" tIns="29998" rIns="29998" bIns="29998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486" cy="27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998" tIns="29998" rIns="29998" bIns="29998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8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1990" tIns="35994" rIns="71990" bIns="35994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7" y="2320776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1990" tIns="35994" rIns="71990" bIns="35994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3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7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7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7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4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4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6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6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2985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969" tIns="219969" rIns="219969" bIns="219969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2985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2985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6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9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969" tIns="219969" rIns="219969" bIns="219969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40000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6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7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71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20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6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701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6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3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30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2985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40000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6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2985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6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30"/>
            <a:ext cx="8251031" cy="3275790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ts val="8345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5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19926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79875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39825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599773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32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61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6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41" y="5033181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8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3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3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3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199972" indent="-199972" defTabSz="102985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21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41" y="5581821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61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3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2985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3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2985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32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4" y="1460661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6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4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4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3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39994" tIns="39994" rIns="39994" bIns="39994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8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59948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3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48" y="6462208"/>
            <a:ext cx="264332" cy="260637"/>
          </a:xfrm>
          <a:prstGeom prst="rect">
            <a:avLst/>
          </a:prstGeom>
          <a:ln w="12700"/>
        </p:spPr>
        <p:txBody>
          <a:bodyPr wrap="none" lIns="29998" tIns="29998" rIns="29998" bIns="29998" anchor="ctr">
            <a:spAutoFit/>
          </a:bodyPr>
          <a:lstStyle>
            <a:lvl1pPr algn="r">
              <a:defRPr sz="1300"/>
            </a:lvl1pPr>
          </a:lstStyle>
          <a:p>
            <a:pPr defTabSz="102985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2985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79974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59948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39923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19900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99872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79848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59823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39797" algn="l" defTabSz="509928" latinLnBrk="0">
        <a:lnSpc>
          <a:spcPts val="11022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59976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19955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79934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39910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799886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59865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19841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79819" algn="l" defTabSz="509928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79974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59948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39923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19900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99872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79848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59823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39797" algn="r" defTabSz="102985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netflixprize.com/community/topic_1537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178664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Python for data science part 1 (and </a:t>
            </a:r>
            <a:r>
              <a:rPr lang="en-US" sz="5400" smtClean="0"/>
              <a:t>some statistics)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Horizontally scalable (in theory to infinity)</a:t>
            </a:r>
          </a:p>
          <a:p>
            <a:pPr marL="680269" lvl="1" indent="-160101"/>
            <a:r>
              <a:rPr lang="en-US" dirty="0" smtClean="0"/>
              <a:t>AWESOME at maintaining data through a catastrophe</a:t>
            </a:r>
          </a:p>
          <a:p>
            <a:pPr marL="680269" lvl="1" indent="-160101"/>
            <a:r>
              <a:rPr lang="en-US" dirty="0" smtClean="0"/>
              <a:t>Need more space? Just add nodes…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difficult to program/traverse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Highly skilled operators so VERY expensive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Slow (at times)- can’t be used for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61" y="5079355"/>
            <a:ext cx="1639225" cy="1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8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err="1" smtClean="0"/>
              <a:t>Hadoop</a:t>
            </a:r>
            <a:r>
              <a:rPr lang="en-US" b="1" dirty="0" smtClean="0"/>
              <a:t>:</a:t>
            </a:r>
          </a:p>
          <a:p>
            <a:pPr marL="680269" lvl="1" indent="-160101"/>
            <a:r>
              <a:rPr lang="en-US" dirty="0" smtClean="0"/>
              <a:t>Utilizes </a:t>
            </a:r>
            <a:r>
              <a:rPr lang="en-US" dirty="0" err="1" smtClean="0"/>
              <a:t>MapReduce</a:t>
            </a:r>
            <a:r>
              <a:rPr lang="en-US" dirty="0" smtClean="0"/>
              <a:t> to traverse key-value stores</a:t>
            </a:r>
          </a:p>
          <a:p>
            <a:pPr marL="680269" lvl="1" indent="-160101"/>
            <a:r>
              <a:rPr lang="en-US" dirty="0" smtClean="0"/>
              <a:t>Schema-less</a:t>
            </a:r>
          </a:p>
          <a:p>
            <a:pPr marL="680269" lvl="1" indent="-160101"/>
            <a:r>
              <a:rPr lang="en-US" dirty="0" smtClean="0"/>
              <a:t>Made up of connected nodes</a:t>
            </a:r>
          </a:p>
          <a:p>
            <a:pPr marL="680269" lvl="1" indent="-160101"/>
            <a:r>
              <a:rPr lang="en-US" dirty="0" smtClean="0"/>
              <a:t>Spreads data across multiple computers- 3 times!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Document based- so instead of excel sheets imagine old fashioned library cards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 each card there is data that describes objects- so you don’t have to have empty columns</a:t>
            </a:r>
          </a:p>
          <a:p>
            <a:pPr marL="160101" indent="-160101"/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5168900"/>
            <a:ext cx="3345456" cy="1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78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AWS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Lately most companies have been opting for Amazon Web services- which offer both </a:t>
            </a:r>
            <a:r>
              <a:rPr lang="en-US" b="1" dirty="0" err="1" smtClean="0"/>
              <a:t>Hadoop</a:t>
            </a:r>
            <a:r>
              <a:rPr lang="en-US" dirty="0" smtClean="0"/>
              <a:t> and </a:t>
            </a:r>
            <a:r>
              <a:rPr lang="en-US" b="1" dirty="0" smtClean="0"/>
              <a:t>SQL </a:t>
            </a:r>
            <a:r>
              <a:rPr lang="en-US" dirty="0" smtClean="0"/>
              <a:t>type data storage in the cloud.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SQL solution is known as </a:t>
            </a:r>
            <a:r>
              <a:rPr lang="en-US" b="1" dirty="0" smtClean="0"/>
              <a:t>REDSHIFT</a:t>
            </a:r>
            <a:r>
              <a:rPr lang="en-US" dirty="0" smtClean="0"/>
              <a:t>- and it is based on </a:t>
            </a:r>
            <a:r>
              <a:rPr lang="en-US" b="1" dirty="0" smtClean="0"/>
              <a:t>POSTGRESQL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Unstructured (NOSQL) data solution is commonly referred to as </a:t>
            </a:r>
            <a:r>
              <a:rPr lang="en-US" b="1" dirty="0" smtClean="0"/>
              <a:t>EMR </a:t>
            </a:r>
            <a:r>
              <a:rPr lang="en-US" dirty="0" smtClean="0"/>
              <a:t>or </a:t>
            </a:r>
            <a:r>
              <a:rPr lang="en-US" b="1" dirty="0" smtClean="0"/>
              <a:t>Elastic Map Reduce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Either one of these offer cloud storage that promises security, versatility, and very low chances of lost data.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they cost significant amounts of $$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5327597"/>
            <a:ext cx="248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9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Takeaways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Mostly the takeaway that I want you to have from this is that the </a:t>
            </a:r>
            <a:r>
              <a:rPr lang="en-US" b="1" dirty="0" smtClean="0"/>
              <a:t>vast majority of the data you will be dealing with is in table format.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Python we will have </a:t>
            </a:r>
            <a:r>
              <a:rPr lang="en-US" dirty="0" err="1" smtClean="0"/>
              <a:t>dataframes</a:t>
            </a:r>
            <a:r>
              <a:rPr lang="en-US" dirty="0" smtClean="0"/>
              <a:t>, arrays, matrices, vectors- but essentially you need to keep in mind the table format.</a:t>
            </a:r>
          </a:p>
        </p:txBody>
      </p:sp>
    </p:spTree>
    <p:extLst>
      <p:ext uri="{BB962C8B-B14F-4D97-AF65-F5344CB8AC3E}">
        <p14:creationId xmlns:p14="http://schemas.microsoft.com/office/powerpoint/2010/main" val="27540841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5416120"/>
          </a:xfrm>
        </p:spPr>
        <p:txBody>
          <a:bodyPr/>
          <a:lstStyle/>
          <a:p>
            <a:r>
              <a:rPr lang="en-US" dirty="0" smtClean="0"/>
              <a:t>Practical exercise: connecting to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71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Practical exercise.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Please refer to exercise </a:t>
            </a:r>
            <a:r>
              <a:rPr lang="en-US" b="1" dirty="0" smtClean="0"/>
              <a:t>“Connecting to a Database” </a:t>
            </a:r>
            <a:r>
              <a:rPr lang="en-US" dirty="0" smtClean="0"/>
              <a:t>as </a:t>
            </a:r>
            <a:r>
              <a:rPr lang="en-US" dirty="0" smtClean="0"/>
              <a:t>we will be connecting to a database to get data into a python dictionary.</a:t>
            </a:r>
          </a:p>
        </p:txBody>
      </p:sp>
    </p:spTree>
    <p:extLst>
      <p:ext uri="{BB962C8B-B14F-4D97-AF65-F5344CB8AC3E}">
        <p14:creationId xmlns:p14="http://schemas.microsoft.com/office/powerpoint/2010/main" val="10450923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4345955"/>
          </a:xfrm>
        </p:spPr>
        <p:txBody>
          <a:bodyPr/>
          <a:lstStyle/>
          <a:p>
            <a:r>
              <a:rPr lang="en-US" dirty="0" smtClean="0"/>
              <a:t>Basic statistics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Supervised </a:t>
            </a:r>
            <a:r>
              <a:rPr lang="en-US" dirty="0" err="1" smtClean="0"/>
              <a:t>vs</a:t>
            </a:r>
            <a:r>
              <a:rPr lang="en-US" dirty="0" smtClean="0"/>
              <a:t> unsupervised learning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large part of data science is centered around </a:t>
            </a:r>
            <a:r>
              <a:rPr lang="en-US" i="1" dirty="0" smtClean="0"/>
              <a:t>predictive analytics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Netflix one million dollar </a:t>
            </a:r>
            <a:r>
              <a:rPr lang="en-US" dirty="0"/>
              <a:t>prize story:</a:t>
            </a:r>
            <a:br>
              <a:rPr lang="en-US" dirty="0"/>
            </a:br>
            <a:r>
              <a:rPr lang="en-US" dirty="0">
                <a:hlinkClick r:id="rId3"/>
              </a:rPr>
              <a:t>http://www.netflixprize.com/community/topic_1537.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At the basic level what we’re looking to do, to start, with most data science is to build things into </a:t>
            </a:r>
            <a:r>
              <a:rPr lang="en-US" i="1" dirty="0" smtClean="0"/>
              <a:t>categories</a:t>
            </a:r>
            <a:r>
              <a:rPr lang="en-US" dirty="0" smtClean="0"/>
              <a:t>.</a:t>
            </a:r>
          </a:p>
          <a:p>
            <a:pPr marL="862826" lvl="1" indent="-342900">
              <a:buFont typeface="Arial"/>
              <a:buChar char="•"/>
            </a:pPr>
            <a:r>
              <a:rPr lang="en-US" dirty="0" smtClean="0"/>
              <a:t>How do we teach a machine what makes for classical music </a:t>
            </a:r>
            <a:r>
              <a:rPr lang="en-US" dirty="0" err="1" smtClean="0"/>
              <a:t>vs</a:t>
            </a:r>
            <a:r>
              <a:rPr lang="en-US" dirty="0" smtClean="0"/>
              <a:t> punk?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At the highest level there are two basic types of categorization: </a:t>
            </a:r>
            <a:endParaRPr lang="en-US" b="1" dirty="0"/>
          </a:p>
          <a:p>
            <a:pPr marL="862826" lvl="1" indent="-342900">
              <a:buFont typeface="Arial"/>
              <a:buChar char="•"/>
            </a:pPr>
            <a:r>
              <a:rPr lang="en-US" b="1" dirty="0" smtClean="0"/>
              <a:t>Supervised learning</a:t>
            </a:r>
            <a:endParaRPr lang="en-US" dirty="0" smtClean="0"/>
          </a:p>
          <a:p>
            <a:pPr marL="862826" lvl="1" indent="-342900">
              <a:buFont typeface="Arial"/>
              <a:buChar char="•"/>
            </a:pPr>
            <a:r>
              <a:rPr lang="en-US" b="1" dirty="0" smtClean="0"/>
              <a:t>Unsupervised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2840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Supervised learning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already know the categories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Just a matter of putting each new piece of information into the correct category:</a:t>
            </a:r>
          </a:p>
          <a:p>
            <a:pPr marL="862826" lvl="1" indent="-342900">
              <a:buFont typeface="Arial"/>
              <a:buChar char="•"/>
            </a:pPr>
            <a:r>
              <a:rPr lang="en-US" dirty="0" smtClean="0"/>
              <a:t>Music can be: </a:t>
            </a:r>
          </a:p>
          <a:p>
            <a:pPr marL="1222775" lvl="2" indent="-342900">
              <a:buFont typeface="Arial"/>
              <a:buChar char="•"/>
            </a:pPr>
            <a:r>
              <a:rPr lang="en-US" dirty="0" smtClean="0"/>
              <a:t>Classical</a:t>
            </a:r>
          </a:p>
          <a:p>
            <a:pPr marL="1222775" lvl="2" indent="-342900">
              <a:buFont typeface="Arial"/>
              <a:buChar char="•"/>
            </a:pPr>
            <a:r>
              <a:rPr lang="en-US" dirty="0" smtClean="0"/>
              <a:t>Punk</a:t>
            </a:r>
          </a:p>
          <a:p>
            <a:pPr marL="1222775" lvl="2" indent="-342900">
              <a:buFont typeface="Arial"/>
              <a:buChar char="•"/>
            </a:pPr>
            <a:r>
              <a:rPr lang="en-US" dirty="0" smtClean="0"/>
              <a:t>Rockabilly</a:t>
            </a:r>
          </a:p>
          <a:p>
            <a:pPr marL="1222775" lvl="2" indent="-342900">
              <a:buFont typeface="Arial"/>
              <a:buChar char="•"/>
            </a:pPr>
            <a:r>
              <a:rPr lang="en-US" dirty="0" smtClean="0"/>
              <a:t>Reggae</a:t>
            </a:r>
          </a:p>
          <a:p>
            <a:pPr marL="1222775" lvl="2" indent="-342900">
              <a:buFont typeface="Arial"/>
              <a:buChar char="•"/>
            </a:pPr>
            <a:r>
              <a:rPr lang="en-US" dirty="0" smtClean="0"/>
              <a:t>…</a:t>
            </a:r>
            <a:r>
              <a:rPr lang="en-US" i="1" dirty="0" smtClean="0"/>
              <a:t>and that’s it!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Is the new information going into a </a:t>
            </a:r>
            <a:r>
              <a:rPr lang="en-US" i="1" dirty="0" smtClean="0"/>
              <a:t>known output</a:t>
            </a:r>
            <a:r>
              <a:rPr lang="en-US" dirty="0" smtClean="0"/>
              <a:t>? Then it</a:t>
            </a:r>
            <a:r>
              <a:rPr lang="fr-FR" dirty="0" smtClean="0"/>
              <a:t>’</a:t>
            </a:r>
            <a:r>
              <a:rPr lang="en-US" dirty="0" smtClean="0"/>
              <a:t>s supervised.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11" y="2416003"/>
            <a:ext cx="2485975" cy="24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91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UnSupervised</a:t>
            </a:r>
            <a:r>
              <a:rPr lang="en-US" dirty="0" smtClean="0"/>
              <a:t> learning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Basically: “I have all of this data. I think it </a:t>
            </a:r>
            <a:r>
              <a:rPr lang="en-US" i="1" dirty="0" smtClean="0"/>
              <a:t>might</a:t>
            </a:r>
            <a:r>
              <a:rPr lang="en-US" dirty="0" smtClean="0"/>
              <a:t> group together </a:t>
            </a:r>
            <a:r>
              <a:rPr lang="en-US" i="1" dirty="0" smtClean="0"/>
              <a:t>somehow</a:t>
            </a:r>
            <a:r>
              <a:rPr lang="en-US" dirty="0" smtClean="0"/>
              <a:t> but I’m not really sure how…..”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Imagine taking data points and throwing them onto a scatterplot. Do they group into larger “groups”? Let’s find out!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are not sure of outcome but we think these items will group together.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8" y="4335944"/>
            <a:ext cx="3184804" cy="22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04" y="3884180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30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19076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Traversing data types</a:t>
            </a:r>
            <a:endParaRPr sz="3600"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462278" y="2155003"/>
            <a:ext cx="8251031" cy="433369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509928" latinLnBrk="0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1" i="0" u="none" strike="noStrike" cap="all" spc="-84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179974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marR="0" indent="3599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marR="0" indent="5399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marR="0" indent="719900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  <a:lvl6pPr marL="0" marR="0" indent="899872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6pPr>
            <a:lvl7pPr marL="0" marR="0" indent="1079848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7pPr>
            <a:lvl8pPr marL="0" marR="0" indent="1259823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8pPr>
            <a:lvl9pPr marL="0" marR="0" indent="1439797" algn="l" defTabSz="509928" latinLnBrk="0">
              <a:lnSpc>
                <a:spcPts val="1102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1" i="0" u="none" strike="noStrike" cap="all" spc="-251" baseline="0">
                <a:ln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1800" dirty="0" smtClean="0"/>
              <a:t>Lists and lists of lists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Dictionaries and dictionaries of lists, dictionaries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Strings &amp; String manipulations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Numbers and numerical manipulations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Libraries and importing modules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Hitting </a:t>
            </a:r>
            <a:r>
              <a:rPr lang="en-US" sz="1800" dirty="0" err="1" smtClean="0"/>
              <a:t>apis</a:t>
            </a:r>
            <a:r>
              <a:rPr lang="en-US" sz="1800" dirty="0" smtClean="0"/>
              <a:t> and getting information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Classes</a:t>
            </a:r>
          </a:p>
          <a:p>
            <a:pPr marL="571500" indent="-571500">
              <a:buFont typeface="Arial"/>
              <a:buChar char="•"/>
            </a:pPr>
            <a:r>
              <a:rPr lang="en-US" sz="1800" dirty="0" smtClean="0"/>
              <a:t>Functional programming</a:t>
            </a:r>
          </a:p>
          <a:p>
            <a:pPr marL="571500" indent="-57150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Data science modeling relies on getting </a:t>
            </a:r>
            <a:r>
              <a:rPr lang="en-US" i="1" dirty="0" smtClean="0"/>
              <a:t>inputs</a:t>
            </a:r>
            <a:r>
              <a:rPr lang="en-US" dirty="0" smtClean="0"/>
              <a:t> and then making </a:t>
            </a:r>
            <a:r>
              <a:rPr lang="en-US" i="1" dirty="0" smtClean="0"/>
              <a:t>generalizations</a:t>
            </a:r>
            <a:r>
              <a:rPr lang="en-US" dirty="0" smtClean="0"/>
              <a:t> about those inputs.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Imagine you had some input data that looked like this: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41158"/>
              </p:ext>
            </p:extLst>
          </p:nvPr>
        </p:nvGraphicFramePr>
        <p:xfrm>
          <a:off x="1164784" y="2562789"/>
          <a:ext cx="6469308" cy="30028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4187"/>
                <a:gridCol w="924187"/>
                <a:gridCol w="924187"/>
                <a:gridCol w="924187"/>
                <a:gridCol w="924187"/>
                <a:gridCol w="972851"/>
                <a:gridCol w="875522"/>
              </a:tblGrid>
              <a:tr h="355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Clicked on ad?</a:t>
                      </a:r>
                      <a:endParaRPr lang="en-US" dirty="0"/>
                    </a:p>
                  </a:txBody>
                  <a:tcPr/>
                </a:tc>
              </a:tr>
              <a:tr h="228085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210919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British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55232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r>
                        <a:rPr lang="en-US" baseline="0" dirty="0" smtClean="0"/>
                        <a:t>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23290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210919"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Scottish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869211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Japanese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760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Modeling your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majority of data science centers around building models that, with a given input, will produce an expected output.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 this could be </a:t>
            </a:r>
            <a:r>
              <a:rPr lang="en-US" b="1" dirty="0" smtClean="0"/>
              <a:t>predictive </a:t>
            </a:r>
            <a:endParaRPr lang="en-US" dirty="0"/>
          </a:p>
          <a:p>
            <a:pPr marL="862826" lvl="1" indent="-342900">
              <a:buFont typeface="Arial"/>
              <a:buChar char="•"/>
            </a:pPr>
            <a:r>
              <a:rPr lang="en-US" dirty="0" smtClean="0"/>
              <a:t>If I add in the last six months data then the model tells me what the next two months will look like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They could be </a:t>
            </a:r>
            <a:r>
              <a:rPr lang="en-US" b="1" dirty="0" smtClean="0"/>
              <a:t>categorical:</a:t>
            </a:r>
          </a:p>
          <a:p>
            <a:pPr marL="862826" lvl="1" indent="-342900">
              <a:buFont typeface="Arial"/>
              <a:buChar char="•"/>
            </a:pPr>
            <a:r>
              <a:rPr lang="en-US" dirty="0" smtClean="0"/>
              <a:t>If I put in a movie it moves it to the correct CATEGORY based on certain aspects of that movie. So if we consider a song and the patterns of sounds we can </a:t>
            </a:r>
            <a:r>
              <a:rPr lang="en-US" i="1" dirty="0" smtClean="0"/>
              <a:t>categorize</a:t>
            </a:r>
            <a:r>
              <a:rPr lang="en-US" dirty="0" smtClean="0"/>
              <a:t> it. </a:t>
            </a:r>
            <a:endParaRPr lang="en-US" dirty="0"/>
          </a:p>
          <a:p>
            <a:pPr marL="862826" lvl="1" indent="-342900">
              <a:buFont typeface="Arial"/>
              <a:buChar char="•"/>
            </a:pPr>
            <a:r>
              <a:rPr lang="en-US" dirty="0" smtClean="0"/>
              <a:t>This is how we get recommendation engines like Pandora.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86" y="5319063"/>
            <a:ext cx="3730269" cy="15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42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</a:t>
            </a:r>
            <a:r>
              <a:rPr lang="en-US" dirty="0" err="1" smtClean="0"/>
              <a:t>underfitting</a:t>
            </a:r>
            <a:r>
              <a:rPr lang="en-US" dirty="0" smtClean="0"/>
              <a:t>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Overfitting</a:t>
            </a:r>
            <a:r>
              <a:rPr lang="en-US" dirty="0" smtClean="0"/>
              <a:t> would be to say “Only teachers over 80 with at least 100k in income and three children who are engineers click on our ads!”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Underfitting</a:t>
            </a:r>
            <a:r>
              <a:rPr lang="en-US" dirty="0"/>
              <a:t> </a:t>
            </a:r>
            <a:r>
              <a:rPr lang="en-US" dirty="0" smtClean="0"/>
              <a:t>would be “everyone between 20 and 100 clicks on our ads!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Data science is about finding the sweet spot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6" y="3713742"/>
            <a:ext cx="6833411" cy="26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33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regression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data science course will teach you a lot of this but the most common form of regression is the </a:t>
            </a:r>
            <a:r>
              <a:rPr lang="en-US" b="1" dirty="0" smtClean="0"/>
              <a:t>ordinary least squares </a:t>
            </a:r>
            <a:r>
              <a:rPr lang="en-US" dirty="0" smtClean="0"/>
              <a:t>analysis.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OLS is the prevailing method; minimizes sum of squared errors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Since actual values are either above or below the “fitted” or predicted values, positive errors will cancel out negative errors.  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Summing your </a:t>
            </a:r>
            <a:r>
              <a:rPr lang="en" i="1" dirty="0">
                <a:solidFill>
                  <a:schemeClr val="dk1"/>
                </a:solidFill>
              </a:rPr>
              <a:t>squared</a:t>
            </a:r>
            <a:r>
              <a:rPr lang="en" dirty="0">
                <a:solidFill>
                  <a:schemeClr val="dk1"/>
                </a:solidFill>
              </a:rPr>
              <a:t> errors instead gives you a better sense of the total amount of error.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Points on the line that are not present in observed data can be “inferred” to be valid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1156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" dirty="0"/>
              <a:t>The math behind OLS Regression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y = a + bx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Calculate </a:t>
            </a:r>
            <a:r>
              <a:rPr lang="en" i="1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 and </a:t>
            </a:r>
            <a:r>
              <a:rPr lang="en" i="1" dirty="0">
                <a:solidFill>
                  <a:schemeClr val="dk1"/>
                </a:solidFill>
              </a:rPr>
              <a:t>b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92" y="2716323"/>
            <a:ext cx="7036330" cy="30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3148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Pearson Correlation coefficient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 ranges from -1 (perfectly negative) to 1 (perfectly positive)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R^2 ranges from 0 (no relationship) to 1 (perfect relationship)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A statistical measure of model fit: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0% indicates that your model explains none of the variation in your sample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100% that it explains all of the variation.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8305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Pearson Correlation coefficient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 ranges from -1 (perfectly negative) to 1 (perfectly positive)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R^2 ranges from 0 (no relationship) to 1 (perfect relationship)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A statistical measure of model fit: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0% indicates that your model explains none of the variation in your sample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100% that it explains all of the variation.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7365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Pearson Correlation coefficient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Here, SS indicates “sum of squared errors”, </a:t>
            </a:r>
            <a:r>
              <a:rPr lang="en" sz="1800" i="1" dirty="0">
                <a:solidFill>
                  <a:schemeClr val="dk1"/>
                </a:solidFill>
              </a:rPr>
              <a:t>reg</a:t>
            </a:r>
            <a:r>
              <a:rPr lang="en" sz="1800" dirty="0">
                <a:solidFill>
                  <a:schemeClr val="dk1"/>
                </a:solidFill>
              </a:rPr>
              <a:t> is the errors predicted by your model, and </a:t>
            </a:r>
            <a:r>
              <a:rPr lang="en" sz="1800" i="1" dirty="0">
                <a:solidFill>
                  <a:schemeClr val="dk1"/>
                </a:solidFill>
              </a:rPr>
              <a:t>tot</a:t>
            </a:r>
            <a:r>
              <a:rPr lang="en" sz="1800" dirty="0">
                <a:solidFill>
                  <a:schemeClr val="dk1"/>
                </a:solidFill>
              </a:rPr>
              <a:t> is the total amount of error in your sample.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en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Read: “R-squared is the ratio of explained variance to total variance.”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Shape 164" descr="R^{2} = {SS_{\rm reg} \over SS_{\rm tot} } = {SS_{\rm reg}/n \over SS_{\rm tot}/n }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37" y="2598456"/>
            <a:ext cx="3768961" cy="1501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85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R^2 as a measure of accuracy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en-US" sz="1800" dirty="0"/>
              <a:t>“Chasing a high r-squared” is a common fallacy in model development; if you change your model to account for 100% of the variation in your sample, you are likely accounting for random error that does not exist in the larger population</a:t>
            </a:r>
          </a:p>
          <a:p>
            <a:pPr rtl="0" fontAlgn="base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As a result, it’s much more important to have a constant conversation between what makes intuitive sense and what seems mathematically significant.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790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Quick demo and exercise</a:t>
            </a:r>
            <a:endParaRPr dirty="0"/>
          </a:p>
        </p:txBody>
      </p:sp>
      <p:pic>
        <p:nvPicPr>
          <p:cNvPr id="4" name="Shape 188"/>
          <p:cNvPicPr preferRelativeResize="0"/>
          <p:nvPr/>
        </p:nvPicPr>
        <p:blipFill rotWithShape="1">
          <a:blip r:embed="rId3">
            <a:alphaModFix/>
          </a:blip>
          <a:srcRect b="9008"/>
          <a:stretch/>
        </p:blipFill>
        <p:spPr>
          <a:xfrm>
            <a:off x="1761775" y="2883795"/>
            <a:ext cx="5524500" cy="32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15" y="1465393"/>
            <a:ext cx="8251032" cy="1157697"/>
          </a:xfrm>
        </p:spPr>
        <p:txBody>
          <a:bodyPr/>
          <a:lstStyle/>
          <a:p>
            <a:r>
              <a:rPr lang="en-US" dirty="0" smtClean="0"/>
              <a:t>Take a look at the data here. Our theory is (obviously) more marketing spend = more product sales, right? </a:t>
            </a:r>
          </a:p>
          <a:p>
            <a:r>
              <a:rPr lang="en-US" dirty="0" smtClean="0"/>
              <a:t>What would a “perfect” model for this look like?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21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8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Database Overview (storing data)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Getting data from a database (practical exercise)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Introduction to a few statistical concepts (linear regression, pair plotting, training)</a:t>
            </a:r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  <a:p>
            <a:pPr marL="160001" indent="-160001" defTabSz="510007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Dependent variables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15" y="1465393"/>
            <a:ext cx="8251032" cy="1157697"/>
          </a:xfrm>
        </p:spPr>
        <p:txBody>
          <a:bodyPr/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How do you choose which is your dependent variable?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Think about what variable affects the other - intuitively, advertising will result in sales - so those would respectively be x (independent) and y (dependent) axes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8571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Often, your independent variable is something you can control, while your dependent y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</a:rPr>
              <a:t>ou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cannot.  (This is not always the 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926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Coefficients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15" y="1465393"/>
            <a:ext cx="8251032" cy="1157697"/>
          </a:xfrm>
        </p:spPr>
        <p:txBody>
          <a:bodyPr/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What do these coefficients mean?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.05 in this example - For every additional dollar spent in advertising, we can expect .05 units more sold.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This can be better expressed as “for every additional 100 dollars spent, we can expect 5 more units sold”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- 30.31 in this example - When zero dollars are spend in advertising, we can expect to sell ~30 units</a:t>
            </a: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lang="en-US" dirty="0" smtClean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s-ES_tradnl" dirty="0">
                <a:solidFill>
                  <a:schemeClr val="dk1"/>
                </a:solidFill>
                <a:highlight>
                  <a:srgbClr val="FFFFFF"/>
                </a:highlight>
              </a:rPr>
              <a:t>sales = .05 * </a:t>
            </a:r>
            <a:r>
              <a:rPr lang="es-ES_tradnl" dirty="0" err="1">
                <a:solidFill>
                  <a:schemeClr val="dk1"/>
                </a:solidFill>
                <a:highlight>
                  <a:srgbClr val="FFFFFF"/>
                </a:highlight>
              </a:rPr>
              <a:t>ads</a:t>
            </a:r>
            <a:r>
              <a:rPr lang="es-ES_tradnl" dirty="0">
                <a:solidFill>
                  <a:schemeClr val="dk1"/>
                </a:solidFill>
                <a:highlight>
                  <a:srgbClr val="FFFFFF"/>
                </a:highlight>
              </a:rPr>
              <a:t> + 30.31</a:t>
            </a:r>
            <a:endParaRPr lang="en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4" name="Shape 201"/>
          <p:cNvSpPr txBox="1"/>
          <p:nvPr/>
        </p:nvSpPr>
        <p:spPr>
          <a:xfrm>
            <a:off x="3113172" y="4880918"/>
            <a:ext cx="2475899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1100" b="1" dirty="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91048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Outliers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15" y="1465393"/>
            <a:ext cx="8251032" cy="1157697"/>
          </a:xfrm>
        </p:spPr>
        <p:txBody>
          <a:bodyPr/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It’s important to have intuitive reasoning when performing an analysis of model results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Let’s brainstorm what happened in the following situations: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What happened in Southwest district in Q4?  Sales with no advertising spend? 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What about Central district in Q4? High advertising spend but unremarkable sales?  </a:t>
            </a:r>
          </a:p>
          <a:p>
            <a:endParaRPr lang="en-US" dirty="0"/>
          </a:p>
        </p:txBody>
      </p:sp>
      <p:sp>
        <p:nvSpPr>
          <p:cNvPr id="4" name="Shape 201"/>
          <p:cNvSpPr txBox="1"/>
          <p:nvPr/>
        </p:nvSpPr>
        <p:spPr>
          <a:xfrm>
            <a:off x="3113172" y="4880918"/>
            <a:ext cx="2475899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1100" b="1" dirty="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00967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science methodology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15" y="1465393"/>
            <a:ext cx="8251032" cy="1157697"/>
          </a:xfrm>
        </p:spPr>
        <p:txBody>
          <a:bodyPr/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You will probably notice- once you begin the da</a:t>
            </a:r>
            <a:r>
              <a:rPr lang="en-US" dirty="0" smtClean="0"/>
              <a:t>ta science program, that there is a method used over and over again.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The job (in DS) is generally: </a:t>
            </a:r>
            <a:r>
              <a:rPr lang="en-US" b="1" dirty="0" smtClean="0">
                <a:solidFill>
                  <a:schemeClr val="dk1"/>
                </a:solidFill>
              </a:rPr>
              <a:t>Build a model. </a:t>
            </a:r>
            <a:endParaRPr lang="en-US" b="1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This model must be able to do a few things: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1. Guess at something based on new data (called </a:t>
            </a:r>
            <a:r>
              <a:rPr lang="en-US" i="1" dirty="0" smtClean="0">
                <a:solidFill>
                  <a:schemeClr val="dk1"/>
                </a:solidFill>
              </a:rPr>
              <a:t>generalization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   2. Have a portion of the data set held aside for </a:t>
            </a:r>
            <a:r>
              <a:rPr lang="en-US" i="1" dirty="0" smtClean="0">
                <a:solidFill>
                  <a:schemeClr val="dk1"/>
                </a:solidFill>
              </a:rPr>
              <a:t>testing</a:t>
            </a:r>
            <a:r>
              <a:rPr lang="en-US" dirty="0" smtClean="0">
                <a:solidFill>
                  <a:schemeClr val="dk1"/>
                </a:solidFill>
              </a:rPr>
              <a:t> (train  on time example).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  3. Be </a:t>
            </a:r>
            <a:r>
              <a:rPr lang="en-US" i="1" dirty="0" smtClean="0">
                <a:solidFill>
                  <a:schemeClr val="dk1"/>
                </a:solidFill>
              </a:rPr>
              <a:t>trained</a:t>
            </a:r>
            <a:r>
              <a:rPr lang="en-US" dirty="0" smtClean="0">
                <a:solidFill>
                  <a:schemeClr val="dk1"/>
                </a:solidFill>
              </a:rPr>
              <a:t>, with new data, to make predictions.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" name="Shape 201"/>
          <p:cNvSpPr txBox="1"/>
          <p:nvPr/>
        </p:nvSpPr>
        <p:spPr>
          <a:xfrm>
            <a:off x="3113172" y="4880918"/>
            <a:ext cx="2475899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1100" b="1" dirty="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82" y="5048250"/>
            <a:ext cx="281516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74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5" y="691768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2666" lvl="1" indent="-342741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CONFUSED?</a:t>
            </a:r>
          </a:p>
          <a:p>
            <a:pPr marL="862666" lvl="1" indent="-342741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Good- </a:t>
            </a:r>
            <a:r>
              <a:rPr lang="en-US" sz="3200" b="1" dirty="0">
                <a:solidFill>
                  <a:schemeClr val="bg1"/>
                </a:solidFill>
              </a:rPr>
              <a:t>ASK QUESTIONS!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9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9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Options for storing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at a broad level we have numerous options for storing all of this great data that we just pulled down from numerous sources:</a:t>
            </a:r>
          </a:p>
          <a:p>
            <a:pPr marL="680269" lvl="1" indent="-160101"/>
            <a:r>
              <a:rPr lang="en-US" dirty="0" smtClean="0"/>
              <a:t>Excel spreadsheets</a:t>
            </a:r>
          </a:p>
          <a:p>
            <a:pPr marL="680269" lvl="1" indent="-160101"/>
            <a:r>
              <a:rPr lang="en-US" dirty="0" smtClean="0"/>
              <a:t>Table based Databases:</a:t>
            </a:r>
          </a:p>
          <a:p>
            <a:pPr marL="1040385" lvl="2" indent="-160101"/>
            <a:r>
              <a:rPr lang="en-US" dirty="0" smtClean="0"/>
              <a:t>Amazon Web Services</a:t>
            </a:r>
          </a:p>
          <a:p>
            <a:pPr marL="1040385" lvl="2" indent="-160101"/>
            <a:r>
              <a:rPr lang="en-US" dirty="0" smtClean="0"/>
              <a:t>SQL</a:t>
            </a:r>
          </a:p>
          <a:p>
            <a:pPr marL="680269" lvl="1" indent="-160101"/>
            <a:r>
              <a:rPr lang="en-US" dirty="0" smtClean="0"/>
              <a:t>Unstructured solutions:</a:t>
            </a:r>
          </a:p>
          <a:p>
            <a:pPr marL="1040385" lvl="2" indent="-160101"/>
            <a:r>
              <a:rPr lang="en-US" dirty="0" err="1" smtClean="0"/>
              <a:t>Hadoop</a:t>
            </a:r>
            <a:endParaRPr lang="en-US" dirty="0" smtClean="0"/>
          </a:p>
          <a:p>
            <a:pPr marL="1040385" lvl="2" indent="-160101"/>
            <a:r>
              <a:rPr lang="en-US" dirty="0" smtClean="0"/>
              <a:t>Elastic Map Reduce</a:t>
            </a:r>
          </a:p>
          <a:p>
            <a:pPr marL="1040385" lvl="2" indent="-16010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4" y="3429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4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Excel spreadsheets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Very common industry standard</a:t>
            </a:r>
          </a:p>
          <a:p>
            <a:pPr marL="680269" lvl="1" indent="-160101"/>
            <a:r>
              <a:rPr lang="en-US" dirty="0" smtClean="0"/>
              <a:t>Relatively short training time</a:t>
            </a:r>
          </a:p>
          <a:p>
            <a:pPr marL="680269" lvl="1" indent="-160101"/>
            <a:r>
              <a:rPr lang="en-US" dirty="0" smtClean="0"/>
              <a:t>Can be customized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Holds, like, NO real amount data (~ 1 million rows)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slow and cumbersome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Crashes often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54" y="444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365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MYSQL/MSSQL/Oracle/</a:t>
            </a:r>
            <a:r>
              <a:rPr lang="en-US" dirty="0" err="1" smtClean="0"/>
              <a:t>Vertica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Some (MYSQL) are cheap</a:t>
            </a:r>
          </a:p>
          <a:p>
            <a:pPr marL="680269" lvl="1" indent="-160101"/>
            <a:r>
              <a:rPr lang="en-US" dirty="0" smtClean="0"/>
              <a:t>Scalable and easy to manage</a:t>
            </a:r>
          </a:p>
          <a:p>
            <a:pPr marL="680269" lvl="1" indent="-160101"/>
            <a:r>
              <a:rPr lang="en-US" dirty="0" smtClean="0"/>
              <a:t>Excellent way to retrieve data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No visualization layer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Expensive- you need DBAs, analysts with </a:t>
            </a:r>
            <a:r>
              <a:rPr lang="en-US" dirty="0" err="1" smtClean="0"/>
              <a:t>skillz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Only good up to ~ 10 million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00" y="4901979"/>
            <a:ext cx="2068191" cy="1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11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SQL is table based- think of excel but </a:t>
            </a:r>
            <a:r>
              <a:rPr lang="en-US" b="1" dirty="0" smtClean="0"/>
              <a:t>much</a:t>
            </a:r>
            <a:r>
              <a:rPr lang="en-US" dirty="0" smtClean="0"/>
              <a:t> more powerful!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 Relational Database Management System is just a series of excel spreadsheets that all connect to each other. </a:t>
            </a:r>
            <a:endParaRPr lang="en-US" dirty="0"/>
          </a:p>
          <a:p>
            <a:pPr marL="680269" lvl="1" indent="-160101"/>
            <a:r>
              <a:rPr lang="en-US" b="1" dirty="0" smtClean="0"/>
              <a:t>MYSQL:</a:t>
            </a:r>
            <a:r>
              <a:rPr lang="en-US" dirty="0" smtClean="0"/>
              <a:t> Open source, free, efficient to ~ 10 million rows</a:t>
            </a:r>
          </a:p>
          <a:p>
            <a:pPr marL="680269" lvl="1" indent="-160101"/>
            <a:r>
              <a:rPr lang="en-US" b="1" dirty="0" smtClean="0"/>
              <a:t>MSSQL:</a:t>
            </a:r>
            <a:r>
              <a:rPr lang="en-US" dirty="0" smtClean="0"/>
              <a:t> Windows based so- not open source but </a:t>
            </a:r>
            <a:r>
              <a:rPr lang="en-US" b="1" dirty="0" smtClean="0"/>
              <a:t>exceptionally</a:t>
            </a:r>
            <a:r>
              <a:rPr lang="en-US" dirty="0" smtClean="0"/>
              <a:t> flexible and good to ~ 30 million rows</a:t>
            </a:r>
          </a:p>
          <a:p>
            <a:pPr marL="680269" lvl="1" indent="-160101"/>
            <a:r>
              <a:rPr lang="en-US" b="1" dirty="0" smtClean="0"/>
              <a:t>POSTGRESQL:</a:t>
            </a:r>
            <a:r>
              <a:rPr lang="en-US" dirty="0" smtClean="0"/>
              <a:t> Object based- similar to the others- good to ~200 million rows.</a:t>
            </a:r>
          </a:p>
          <a:p>
            <a:pPr marL="680269" lvl="1" indent="-160101"/>
            <a:r>
              <a:rPr lang="en-US" b="1" dirty="0" smtClean="0"/>
              <a:t>REDSHIFT:</a:t>
            </a:r>
            <a:r>
              <a:rPr lang="en-US" dirty="0" smtClean="0"/>
              <a:t> POSTGRES based tables that really work well above 25 million rows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45" y="4901979"/>
            <a:ext cx="1377986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50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organization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companies that utilize SQL use some kind of basic and easy to understand SQL table structure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excel spreadsheets that you use- one might have transactions by day and another has data about customers…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4" y="3149268"/>
            <a:ext cx="6919578" cy="3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36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14799</TotalTime>
  <Words>2951</Words>
  <Application>Microsoft Macintosh PowerPoint</Application>
  <PresentationFormat>On-screen Show (4:3)</PresentationFormat>
  <Paragraphs>355</Paragraphs>
  <Slides>34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White</vt:lpstr>
      <vt:lpstr>PowerPoint Presentation</vt:lpstr>
      <vt:lpstr>Traversing data types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84</cp:revision>
  <dcterms:created xsi:type="dcterms:W3CDTF">2016-10-18T00:32:08Z</dcterms:created>
  <dcterms:modified xsi:type="dcterms:W3CDTF">2017-01-01T20:39:07Z</dcterms:modified>
</cp:coreProperties>
</file>