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7" r:id="rId2"/>
    <p:sldId id="294" r:id="rId3"/>
    <p:sldId id="2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74" r:id="rId12"/>
    <p:sldId id="368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46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95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38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85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230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76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922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768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06"/>
          <c:y val="0.0622698"/>
          <c:w val="0.806067"/>
          <c:h val="0.6614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335320"/>
        <c:axId val="2059338888"/>
      </c:lineChart>
      <c:catAx>
        <c:axId val="2059335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059338888"/>
        <c:crosses val="autoZero"/>
        <c:auto val="1"/>
        <c:lblAlgn val="ctr"/>
        <c:lblOffset val="100"/>
        <c:noMultiLvlLbl val="1"/>
      </c:catAx>
      <c:valAx>
        <c:axId val="2059338888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059335320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43581"/>
          <c:y val="0.855635"/>
          <c:w val="0.629187"/>
          <c:h val="0.144365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715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 b="1" i="0" u="none" strike="noStrike">
                    <a:solidFill>
                      <a:srgbClr val="FFFF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55217"/>
          <c:w val="0.955993"/>
          <c:h val="0.144783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545"/>
          <c:y val="0.0667822"/>
          <c:w val="0.906245"/>
          <c:h val="0.64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9789016"/>
        <c:axId val="2139792584"/>
      </c:barChart>
      <c:catAx>
        <c:axId val="2139789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39792584"/>
        <c:crosses val="autoZero"/>
        <c:auto val="1"/>
        <c:lblAlgn val="ctr"/>
        <c:lblOffset val="100"/>
        <c:noMultiLvlLbl val="1"/>
      </c:catAx>
      <c:valAx>
        <c:axId val="2139792584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39789016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5814"/>
          <c:y val="0.846079"/>
          <c:w val="0.385008"/>
          <c:h val="0.153921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2384-F816-1E42-8B1E-461E7726626F}" type="datetimeFigureOut">
              <a:rPr lang="en-US" smtClean="0"/>
              <a:t>12/31/16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CFB1-29C8-1C43-985E-08FB1B4E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46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95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38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85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230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76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922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768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5m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6485" y="5426765"/>
            <a:ext cx="8251031" cy="86177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652">
              <a:lnSpc>
                <a:spcPts val="2679"/>
              </a:lnSpc>
              <a:defRPr sz="2800">
                <a:solidFill>
                  <a:srgbClr val="EAEAEA"/>
                </a:solidFill>
              </a:defRPr>
            </a:lvl1pPr>
          </a:lstStyle>
          <a:p>
            <a:pPr defTabSz="1308100">
              <a:lnSpc>
                <a:spcPts val="3400"/>
              </a:lnSpc>
              <a:defRPr sz="2800">
                <a:solidFill>
                  <a:srgbClr val="E52123"/>
                </a:solidFill>
              </a:defRPr>
            </a:pPr>
            <a:r>
              <a:t>Insert Instructor Name</a:t>
            </a:r>
          </a:p>
          <a:p>
            <a:pPr defTabSz="1308100">
              <a:lnSpc>
                <a:spcPts val="3400"/>
              </a:lnSpc>
              <a:defRPr sz="2800">
                <a:solidFill>
                  <a:srgbClr val="EAEAEA"/>
                </a:solidFill>
              </a:defRPr>
            </a:pPr>
            <a:r>
              <a:t>Title, Company 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4"/>
          </p:nvPr>
        </p:nvSpPr>
        <p:spPr>
          <a:xfrm>
            <a:off x="446485" y="1478945"/>
            <a:ext cx="8251031" cy="2835007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ts val="11022"/>
              </a:lnSpc>
              <a:defRPr sz="9500" b="1" cap="all" spc="-188"/>
            </a:lvl1pPr>
          </a:lstStyle>
          <a:p>
            <a:r>
              <a:t>insert class title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74147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Stock_000016029046Medium_B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7" y="1233700"/>
            <a:ext cx="2843343" cy="568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Stock_000016936841Medium_B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126" y="1288111"/>
            <a:ext cx="2598539" cy="51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verizon-4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2895" y="1276190"/>
            <a:ext cx="2098477" cy="512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73711" y="3601941"/>
            <a:ext cx="1637486" cy="27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998" tIns="29998" rIns="29998" bIns="29998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0" name="Shape 140"/>
          <p:cNvSpPr/>
          <p:nvPr/>
        </p:nvSpPr>
        <p:spPr>
          <a:xfrm>
            <a:off x="6456165" y="3601941"/>
            <a:ext cx="1637486" cy="27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998" tIns="29998" rIns="29998" bIns="29998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1" name="Shape 141"/>
          <p:cNvSpPr>
            <a:spLocks noGrp="1"/>
          </p:cNvSpPr>
          <p:nvPr>
            <p:ph sz="quarter" idx="3"/>
          </p:nvPr>
        </p:nvSpPr>
        <p:spPr>
          <a:xfrm>
            <a:off x="1294805" y="1860605"/>
            <a:ext cx="1625203" cy="3721210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3"/>
          </p:nvPr>
        </p:nvSpPr>
        <p:spPr>
          <a:xfrm>
            <a:off x="6206138" y="1918237"/>
            <a:ext cx="1696641" cy="3727858"/>
          </a:xfrm>
          <a:prstGeom prst="rect">
            <a:avLst/>
          </a:prstGeom>
          <a:ln>
            <a:miter lim="400000"/>
          </a:ln>
        </p:spPr>
        <p:txBody>
          <a:bodyPr lIns="71990" tIns="35994" rIns="71990" bIns="35994" anchor="t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sz="quarter" idx="14"/>
          </p:nvPr>
        </p:nvSpPr>
        <p:spPr>
          <a:xfrm>
            <a:off x="3781667" y="2320776"/>
            <a:ext cx="1609281" cy="3172571"/>
          </a:xfrm>
          <a:prstGeom prst="rect">
            <a:avLst/>
          </a:prstGeom>
          <a:ln>
            <a:miter lim="400000"/>
          </a:ln>
        </p:spPr>
        <p:txBody>
          <a:bodyPr lIns="71990" tIns="35994" rIns="71990" bIns="35994" anchor="t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5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600662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54" name="Chart 154"/>
          <p:cNvGraphicFramePr/>
          <p:nvPr/>
        </p:nvGraphicFramePr>
        <p:xfrm>
          <a:off x="439595" y="2145787"/>
          <a:ext cx="2315323" cy="32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5" name="Chart 155"/>
          <p:cNvGraphicFramePr/>
          <p:nvPr/>
        </p:nvGraphicFramePr>
        <p:xfrm>
          <a:off x="3084213" y="2163143"/>
          <a:ext cx="1768079" cy="32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6" name="Chart 156"/>
          <p:cNvGraphicFramePr/>
          <p:nvPr/>
        </p:nvGraphicFramePr>
        <p:xfrm>
          <a:off x="5187922" y="2254737"/>
          <a:ext cx="3498398" cy="303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58109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69" name="Group 169"/>
          <p:cNvGrpSpPr/>
          <p:nvPr/>
        </p:nvGrpSpPr>
        <p:grpSpPr>
          <a:xfrm>
            <a:off x="446484" y="1717487"/>
            <a:ext cx="892970" cy="1192697"/>
            <a:chOff x="0" y="0"/>
            <a:chExt cx="1270000" cy="1270000"/>
          </a:xfrm>
        </p:grpSpPr>
        <p:pic>
          <p:nvPicPr>
            <p:cNvPr id="16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88900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518047" y="1717487"/>
            <a:ext cx="892970" cy="1192697"/>
            <a:chOff x="0" y="0"/>
            <a:chExt cx="1270000" cy="1270000"/>
          </a:xfrm>
        </p:grpSpPr>
        <p:pic>
          <p:nvPicPr>
            <p:cNvPr id="170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101601" y="1266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84" y="3136794"/>
            <a:ext cx="892970" cy="1192697"/>
            <a:chOff x="0" y="0"/>
            <a:chExt cx="1270000" cy="1270000"/>
          </a:xfrm>
        </p:grpSpPr>
        <p:pic>
          <p:nvPicPr>
            <p:cNvPr id="173" name="dropped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518047" y="3136794"/>
            <a:ext cx="892970" cy="1192697"/>
            <a:chOff x="0" y="0"/>
            <a:chExt cx="1270000" cy="1270000"/>
          </a:xfrm>
        </p:grpSpPr>
        <p:pic>
          <p:nvPicPr>
            <p:cNvPr id="176" name="dropped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446484" y="4579956"/>
            <a:ext cx="892970" cy="1192697"/>
            <a:chOff x="0" y="0"/>
            <a:chExt cx="1270000" cy="1270000"/>
          </a:xfrm>
        </p:grpSpPr>
        <p:pic>
          <p:nvPicPr>
            <p:cNvPr id="179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518047" y="4579956"/>
            <a:ext cx="892970" cy="1192697"/>
            <a:chOff x="0" y="0"/>
            <a:chExt cx="1270000" cy="1270000"/>
          </a:xfrm>
        </p:grpSpPr>
        <p:pic>
          <p:nvPicPr>
            <p:cNvPr id="182" name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181018" y="1717486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9969" tIns="219969" rIns="219969" bIns="219969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defTabSz="102985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848570" y="1717482"/>
            <a:ext cx="1428750" cy="2014524"/>
            <a:chOff x="0" y="0"/>
            <a:chExt cx="2032000" cy="2145095"/>
          </a:xfrm>
        </p:grpSpPr>
        <p:pic>
          <p:nvPicPr>
            <p:cNvPr id="186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65100" y="152399"/>
              <a:ext cx="1676400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defTabSz="1029852" hangingPunct="0"/>
              <a:r>
                <a:rPr kern="0"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5100" y="419100"/>
              <a:ext cx="1676400" cy="1725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29852" hangingPunct="0">
                <a:lnSpc>
                  <a:spcPts val="1261"/>
                </a:lnSpc>
                <a:defRPr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1200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4473773" y="1717486"/>
            <a:ext cx="1428750" cy="2442013"/>
            <a:chOff x="0" y="0"/>
            <a:chExt cx="2032000" cy="2600292"/>
          </a:xfrm>
        </p:grpSpPr>
        <p:pic>
          <p:nvPicPr>
            <p:cNvPr id="190" name="dropped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177801" y="152399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7801" y="4191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848570" y="3864334"/>
            <a:ext cx="1428750" cy="2465867"/>
            <a:chOff x="0" y="0"/>
            <a:chExt cx="2032000" cy="2625692"/>
          </a:xfrm>
        </p:grpSpPr>
        <p:pic>
          <p:nvPicPr>
            <p:cNvPr id="194" name="dropped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165100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5100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473773" y="3864334"/>
            <a:ext cx="1428750" cy="2465867"/>
            <a:chOff x="0" y="0"/>
            <a:chExt cx="2032000" cy="2625692"/>
          </a:xfrm>
        </p:grpSpPr>
        <p:pic>
          <p:nvPicPr>
            <p:cNvPr id="198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177801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77801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6181018" y="3864339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9969" tIns="219969" rIns="219969" bIns="219969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026074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15" name="Group 215"/>
          <p:cNvGrpSpPr/>
          <p:nvPr/>
        </p:nvGrpSpPr>
        <p:grpSpPr>
          <a:xfrm>
            <a:off x="973336" y="2940000"/>
            <a:ext cx="892970" cy="1192697"/>
            <a:chOff x="0" y="0"/>
            <a:chExt cx="1270000" cy="1270000"/>
          </a:xfrm>
        </p:grpSpPr>
        <p:pic>
          <p:nvPicPr>
            <p:cNvPr id="21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88900" y="433046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16" name="Shape 216"/>
          <p:cNvSpPr/>
          <p:nvPr/>
        </p:nvSpPr>
        <p:spPr>
          <a:xfrm flipV="1">
            <a:off x="2750344" y="3045987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Shape 217"/>
          <p:cNvSpPr/>
          <p:nvPr/>
        </p:nvSpPr>
        <p:spPr>
          <a:xfrm flipV="1">
            <a:off x="2750344" y="5053771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50344" y="2807720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TIMING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0344" y="4803576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750344" y="2087701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50344" y="1849434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2268146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96927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46485" y="1383533"/>
            <a:ext cx="8251031" cy="144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2985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Q&amp;A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5611004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6485" y="1383530"/>
            <a:ext cx="8251031" cy="279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2985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exit tickets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930263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8158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64" name="Group 264"/>
          <p:cNvGrpSpPr/>
          <p:nvPr/>
        </p:nvGrpSpPr>
        <p:grpSpPr>
          <a:xfrm>
            <a:off x="973336" y="2940000"/>
            <a:ext cx="892970" cy="1192697"/>
            <a:chOff x="0" y="0"/>
            <a:chExt cx="1270000" cy="1270000"/>
          </a:xfrm>
        </p:grpSpPr>
        <p:pic>
          <p:nvPicPr>
            <p:cNvPr id="262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88900" y="433046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65" name="Shape 265"/>
          <p:cNvSpPr/>
          <p:nvPr/>
        </p:nvSpPr>
        <p:spPr>
          <a:xfrm flipV="1">
            <a:off x="2268146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05016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4"/>
          </p:nvPr>
        </p:nvSpPr>
        <p:spPr>
          <a:xfrm>
            <a:off x="446485" y="1383530"/>
            <a:ext cx="8251031" cy="3275790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ts val="8345"/>
              </a:lnSpc>
              <a:defRPr sz="9500" b="1" cap="all" spc="-188"/>
            </a:lvl1pPr>
          </a:lstStyle>
          <a:p>
            <a:r>
              <a:t>insert chapter title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14384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4415" y="2266125"/>
            <a:ext cx="8251032" cy="35780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519926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879875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239825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599773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582693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Full Page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>
            <a:spLocks noGrp="1"/>
          </p:cNvSpPr>
          <p:nvPr>
            <p:ph idx="3"/>
          </p:nvPr>
        </p:nvSpPr>
        <p:spPr>
          <a:xfrm>
            <a:off x="223243" y="298174"/>
            <a:ext cx="8697516" cy="6261652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46485" y="1383532"/>
            <a:ext cx="8251031" cy="1407381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871317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446484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Shape 61"/>
          <p:cNvSpPr/>
          <p:nvPr/>
        </p:nvSpPr>
        <p:spPr>
          <a:xfrm flipV="1">
            <a:off x="3250406" y="2611861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446484" y="5402639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59336" y="5402916"/>
            <a:ext cx="5436428" cy="16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65" name="Shape 65"/>
          <p:cNvSpPr/>
          <p:nvPr/>
        </p:nvSpPr>
        <p:spPr>
          <a:xfrm>
            <a:off x="3259336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3259341" y="5033181"/>
            <a:ext cx="5447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</p:txBody>
      </p:sp>
      <p:sp>
        <p:nvSpPr>
          <p:cNvPr id="67" name="Shape 67"/>
          <p:cNvSpPr/>
          <p:nvPr/>
        </p:nvSpPr>
        <p:spPr>
          <a:xfrm>
            <a:off x="446484" y="5033181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Exercise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4"/>
          </p:nvPr>
        </p:nvSpPr>
        <p:spPr>
          <a:xfrm>
            <a:off x="446484" y="2790913"/>
            <a:ext cx="2625328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learning/exercise objectives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5"/>
          </p:nvPr>
        </p:nvSpPr>
        <p:spPr>
          <a:xfrm>
            <a:off x="3259337" y="2790913"/>
            <a:ext cx="776883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Time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6"/>
          </p:nvPr>
        </p:nvSpPr>
        <p:spPr>
          <a:xfrm>
            <a:off x="4339829" y="2790913"/>
            <a:ext cx="435768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marL="199972" indent="-199972" defTabSz="1029852">
              <a:lnSpc>
                <a:spcPct val="100000"/>
              </a:lnSpc>
              <a:spcBef>
                <a:spcPts val="788"/>
              </a:spcBef>
              <a:buSzPct val="100000"/>
              <a:buAutoNum type="arabicPeriod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key steps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7"/>
          </p:nvPr>
        </p:nvSpPr>
        <p:spPr>
          <a:xfrm>
            <a:off x="446484" y="5581821"/>
            <a:ext cx="262532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deliverable/outcome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8"/>
          </p:nvPr>
        </p:nvSpPr>
        <p:spPr>
          <a:xfrm>
            <a:off x="3259341" y="5581821"/>
            <a:ext cx="5447109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List resources required / used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654850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3" name="Shape 83"/>
          <p:cNvSpPr/>
          <p:nvPr/>
        </p:nvSpPr>
        <p:spPr>
          <a:xfrm flipV="1">
            <a:off x="6063258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 flipV="1">
            <a:off x="446484" y="2611861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86" name="Shape 86"/>
          <p:cNvSpPr/>
          <p:nvPr/>
        </p:nvSpPr>
        <p:spPr>
          <a:xfrm>
            <a:off x="6072188" y="2242273"/>
            <a:ext cx="26253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challenge / question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Case study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4"/>
          </p:nvPr>
        </p:nvSpPr>
        <p:spPr>
          <a:xfrm>
            <a:off x="6072188" y="2790908"/>
            <a:ext cx="2625328" cy="73866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problem or challenge faced and key case questions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5"/>
          </p:nvPr>
        </p:nvSpPr>
        <p:spPr>
          <a:xfrm>
            <a:off x="446484" y="2790913"/>
            <a:ext cx="5429250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context and background including relevant data/evidence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6"/>
          </p:nvPr>
        </p:nvSpPr>
        <p:spPr>
          <a:xfrm>
            <a:off x="446485" y="1383532"/>
            <a:ext cx="8251031" cy="6798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3940"/>
              </a:lnSpc>
              <a:defRPr sz="4300" b="1" cap="all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company name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941467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C_B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654" y="1460661"/>
            <a:ext cx="4472849" cy="484234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>
            <a:spLocks noGrp="1"/>
          </p:cNvSpPr>
          <p:nvPr>
            <p:ph sz="half" idx="3"/>
          </p:nvPr>
        </p:nvSpPr>
        <p:spPr>
          <a:xfrm>
            <a:off x="2536036" y="1693628"/>
            <a:ext cx="4098727" cy="3089082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524211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Stock_000008824584Medium.png"/>
          <p:cNvPicPr>
            <a:picLocks noChangeAspect="1"/>
          </p:cNvPicPr>
          <p:nvPr/>
        </p:nvPicPr>
        <p:blipFill>
          <a:blip r:embed="rId2">
            <a:extLst/>
          </a:blip>
          <a:srcRect l="14941" t="11266" r="16114" b="15973"/>
          <a:stretch>
            <a:fillRect/>
          </a:stretch>
        </p:blipFill>
        <p:spPr>
          <a:xfrm>
            <a:off x="1965094" y="1461424"/>
            <a:ext cx="5152989" cy="481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7" extrusionOk="0">
                <a:moveTo>
                  <a:pt x="2462" y="0"/>
                </a:moveTo>
                <a:lnTo>
                  <a:pt x="2321" y="120"/>
                </a:lnTo>
                <a:cubicBezTo>
                  <a:pt x="2125" y="285"/>
                  <a:pt x="2049" y="472"/>
                  <a:pt x="2033" y="839"/>
                </a:cubicBezTo>
                <a:cubicBezTo>
                  <a:pt x="2003" y="1513"/>
                  <a:pt x="1992" y="8893"/>
                  <a:pt x="2020" y="8918"/>
                </a:cubicBezTo>
                <a:cubicBezTo>
                  <a:pt x="2059" y="8953"/>
                  <a:pt x="2058" y="9828"/>
                  <a:pt x="2019" y="9884"/>
                </a:cubicBezTo>
                <a:cubicBezTo>
                  <a:pt x="1999" y="9913"/>
                  <a:pt x="1980" y="11111"/>
                  <a:pt x="1967" y="13240"/>
                </a:cubicBezTo>
                <a:cubicBezTo>
                  <a:pt x="1948" y="16363"/>
                  <a:pt x="1944" y="16553"/>
                  <a:pt x="1893" y="16593"/>
                </a:cubicBezTo>
                <a:cubicBezTo>
                  <a:pt x="1862" y="16616"/>
                  <a:pt x="1773" y="16767"/>
                  <a:pt x="1694" y="16929"/>
                </a:cubicBezTo>
                <a:cubicBezTo>
                  <a:pt x="1493" y="17338"/>
                  <a:pt x="947" y="18421"/>
                  <a:pt x="433" y="19429"/>
                </a:cubicBezTo>
                <a:lnTo>
                  <a:pt x="0" y="20278"/>
                </a:lnTo>
                <a:lnTo>
                  <a:pt x="0" y="20765"/>
                </a:lnTo>
                <a:lnTo>
                  <a:pt x="0" y="21251"/>
                </a:lnTo>
                <a:lnTo>
                  <a:pt x="115" y="21343"/>
                </a:lnTo>
                <a:cubicBezTo>
                  <a:pt x="237" y="21440"/>
                  <a:pt x="527" y="21561"/>
                  <a:pt x="704" y="21590"/>
                </a:cubicBezTo>
                <a:cubicBezTo>
                  <a:pt x="763" y="21600"/>
                  <a:pt x="1106" y="21600"/>
                  <a:pt x="1468" y="21590"/>
                </a:cubicBezTo>
                <a:cubicBezTo>
                  <a:pt x="2758" y="21557"/>
                  <a:pt x="12814" y="21480"/>
                  <a:pt x="16903" y="21472"/>
                </a:cubicBezTo>
                <a:lnTo>
                  <a:pt x="21063" y="21465"/>
                </a:lnTo>
                <a:lnTo>
                  <a:pt x="21263" y="21368"/>
                </a:lnTo>
                <a:cubicBezTo>
                  <a:pt x="21600" y="21204"/>
                  <a:pt x="21599" y="21203"/>
                  <a:pt x="21599" y="20683"/>
                </a:cubicBezTo>
                <a:lnTo>
                  <a:pt x="21599" y="20235"/>
                </a:lnTo>
                <a:lnTo>
                  <a:pt x="21085" y="19210"/>
                </a:lnTo>
                <a:cubicBezTo>
                  <a:pt x="20803" y="18647"/>
                  <a:pt x="20424" y="17891"/>
                  <a:pt x="20244" y="17531"/>
                </a:cubicBezTo>
                <a:cubicBezTo>
                  <a:pt x="20065" y="17170"/>
                  <a:pt x="19876" y="16808"/>
                  <a:pt x="19826" y="16727"/>
                </a:cubicBezTo>
                <a:lnTo>
                  <a:pt x="19736" y="16580"/>
                </a:lnTo>
                <a:lnTo>
                  <a:pt x="19719" y="14853"/>
                </a:lnTo>
                <a:cubicBezTo>
                  <a:pt x="19709" y="13745"/>
                  <a:pt x="19692" y="13105"/>
                  <a:pt x="19671" y="13070"/>
                </a:cubicBezTo>
                <a:cubicBezTo>
                  <a:pt x="19629" y="12997"/>
                  <a:pt x="19632" y="10963"/>
                  <a:pt x="19675" y="10926"/>
                </a:cubicBezTo>
                <a:cubicBezTo>
                  <a:pt x="19694" y="10909"/>
                  <a:pt x="19691" y="10874"/>
                  <a:pt x="19668" y="10834"/>
                </a:cubicBezTo>
                <a:cubicBezTo>
                  <a:pt x="19639" y="10785"/>
                  <a:pt x="19638" y="10749"/>
                  <a:pt x="19664" y="10690"/>
                </a:cubicBezTo>
                <a:cubicBezTo>
                  <a:pt x="19689" y="10632"/>
                  <a:pt x="19695" y="9310"/>
                  <a:pt x="19685" y="5764"/>
                </a:cubicBezTo>
                <a:cubicBezTo>
                  <a:pt x="19678" y="3099"/>
                  <a:pt x="19665" y="839"/>
                  <a:pt x="19656" y="742"/>
                </a:cubicBezTo>
                <a:cubicBezTo>
                  <a:pt x="19619" y="354"/>
                  <a:pt x="19414" y="114"/>
                  <a:pt x="19092" y="84"/>
                </a:cubicBezTo>
                <a:cubicBezTo>
                  <a:pt x="18953" y="71"/>
                  <a:pt x="6850" y="7"/>
                  <a:pt x="3396" y="2"/>
                </a:cubicBezTo>
                <a:lnTo>
                  <a:pt x="246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" name="Shape 113"/>
          <p:cNvSpPr>
            <a:spLocks noGrp="1"/>
          </p:cNvSpPr>
          <p:nvPr>
            <p:ph sz="quarter" idx="3"/>
          </p:nvPr>
        </p:nvSpPr>
        <p:spPr>
          <a:xfrm>
            <a:off x="2643187" y="1729414"/>
            <a:ext cx="3830836" cy="3184497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729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633" y="1419313"/>
            <a:ext cx="4813102" cy="502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Shape 125"/>
          <p:cNvSpPr>
            <a:spLocks noGrp="1"/>
          </p:cNvSpPr>
          <p:nvPr>
            <p:ph sz="half" idx="3"/>
          </p:nvPr>
        </p:nvSpPr>
        <p:spPr>
          <a:xfrm>
            <a:off x="2687836" y="1967948"/>
            <a:ext cx="3821906" cy="3840480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9184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dropped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46485" y="715617"/>
            <a:ext cx="1991320" cy="28624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750470" y="1455093"/>
            <a:ext cx="8251031" cy="314871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6485" y="3733137"/>
            <a:ext cx="8251031" cy="256429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2pPr marL="406400" indent="-203200">
              <a:buSzPct val="70000"/>
              <a:buFont typeface="Lucida Grande"/>
              <a:buChar char="‣"/>
            </a:lvl2pPr>
            <a:lvl3pPr marL="609600" indent="-203200">
              <a:buSzPct val="70000"/>
              <a:buFont typeface="Lucida Grande"/>
              <a:buChar char="‣"/>
            </a:lvl3pPr>
            <a:lvl4pPr marL="812800" indent="-203200">
              <a:buSzPct val="70000"/>
              <a:buFont typeface="Lucida Grande"/>
              <a:buChar char="‣"/>
            </a:lvl4pPr>
            <a:lvl5pPr marL="1016000" indent="-203200">
              <a:buSzPct val="70000"/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39948" y="6462208"/>
            <a:ext cx="264332" cy="260637"/>
          </a:xfrm>
          <a:prstGeom prst="rect">
            <a:avLst/>
          </a:prstGeom>
          <a:ln w="12700"/>
        </p:spPr>
        <p:txBody>
          <a:bodyPr wrap="none" lIns="29998" tIns="29998" rIns="29998" bIns="29998" anchor="ctr">
            <a:spAutoFit/>
          </a:bodyPr>
          <a:lstStyle>
            <a:lvl1pPr algn="r">
              <a:defRPr sz="1300"/>
            </a:lvl1pPr>
          </a:lstStyle>
          <a:p>
            <a:pPr defTabSz="1029852" hangingPunct="0"/>
            <a:fld id="{86CB4B4D-7CA3-9044-876B-883B54F8677D}" type="slidenum">
              <a:rPr lang="en-US" kern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pPr defTabSz="1029852" hangingPunct="0"/>
              <a:t>‹#›</a:t>
            </a:fld>
            <a:endParaRPr lang="en-US"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49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med"/>
  <p:txStyles>
    <p:titleStyle>
      <a:lvl1pPr marL="0" marR="0" indent="0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79974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59948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39923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19900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99872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79848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59823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39797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59976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19955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479934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639910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799886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959865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119841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279819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79974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59948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39923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19900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99872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79848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59823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39797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body" idx="13"/>
          </p:nvPr>
        </p:nvSpPr>
        <p:spPr>
          <a:xfrm>
            <a:off x="446485" y="5426765"/>
            <a:ext cx="8251031" cy="70166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E52123"/>
                </a:solidFill>
              </a:defRPr>
            </a:pPr>
            <a:r>
              <a:rPr lang="en-US" dirty="0" smtClean="0"/>
              <a:t>Fernando Pombeiro</a:t>
            </a:r>
            <a:endParaRPr dirty="0"/>
          </a:p>
          <a:p>
            <a:pPr>
              <a:defRPr sz="2800">
                <a:solidFill>
                  <a:srgbClr val="EAEAEA"/>
                </a:solidFill>
              </a:defRPr>
            </a:pPr>
            <a:r>
              <a:rPr lang="en-US" dirty="0" smtClean="0"/>
              <a:t>Manager, BI Engineering</a:t>
            </a:r>
            <a:r>
              <a:rPr dirty="0" smtClean="0"/>
              <a:t>, </a:t>
            </a:r>
            <a:r>
              <a:rPr lang="en-US" dirty="0" smtClean="0"/>
              <a:t>Fandango</a:t>
            </a: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body" idx="14"/>
          </p:nvPr>
        </p:nvSpPr>
        <p:spPr>
          <a:xfrm>
            <a:off x="446485" y="1478946"/>
            <a:ext cx="8251031" cy="120494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r>
              <a:rPr lang="en-US" sz="5400" dirty="0" smtClean="0"/>
              <a:t>Python for data science part 2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676956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Working with arrays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Arrays can be added to, multiplied, </a:t>
            </a:r>
            <a:r>
              <a:rPr lang="en-US" dirty="0" err="1" smtClean="0"/>
              <a:t>etc</a:t>
            </a:r>
            <a:r>
              <a:rPr lang="en-US" dirty="0" smtClean="0"/>
              <a:t>- for example if we create another array (‘b’) by doing b = </a:t>
            </a:r>
            <a:r>
              <a:rPr lang="en-US" dirty="0" err="1" smtClean="0"/>
              <a:t>np.array</a:t>
            </a:r>
            <a:r>
              <a:rPr lang="en-US" dirty="0" smtClean="0"/>
              <a:t>([1,2,3,4] then do b* a…well you’ll see what happens!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Keep this in mind as a new container (we will be working with it in the lab!)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3167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for data science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1135460"/>
          </a:xfrm>
        </p:spPr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162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Pandas </a:t>
            </a:r>
            <a:r>
              <a:rPr lang="en-US" dirty="0" err="1" smtClean="0"/>
              <a:t>dataframes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Pandas is basically a great method for putting your data into easy-to-understand tables and rows.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standard is to import pandas as </a:t>
            </a:r>
            <a:r>
              <a:rPr lang="en-US" dirty="0" err="1" smtClean="0"/>
              <a:t>pd</a:t>
            </a:r>
            <a:r>
              <a:rPr lang="en-US" dirty="0" smtClean="0"/>
              <a:t> and then create easy-to-use tables from which you can plot, calculate min(), max(), mean(), get </a:t>
            </a:r>
            <a:r>
              <a:rPr lang="en-US" dirty="0" err="1" smtClean="0"/>
              <a:t>stdev</a:t>
            </a:r>
            <a:r>
              <a:rPr lang="en-US" dirty="0" smtClean="0"/>
              <a:t> of each row and so much more!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17" y="48387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871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Dataframes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If you have multiple columns in Pandas you have a </a:t>
            </a:r>
            <a:r>
              <a:rPr lang="en-US" dirty="0" err="1" smtClean="0"/>
              <a:t>Dataframe</a:t>
            </a:r>
            <a:r>
              <a:rPr lang="en-US" dirty="0" smtClean="0"/>
              <a:t>. If you have one column it’s a Series.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Please open the attached ‘cheat sheet’ in this folder and keep it in your Documents folder…you will be referring to it quite a bit. 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In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are printed nicely.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68" y="4928538"/>
            <a:ext cx="2703181" cy="17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581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Pandas </a:t>
            </a:r>
            <a:r>
              <a:rPr lang="en-US" dirty="0" err="1" smtClean="0"/>
              <a:t>dataframe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0865"/>
            <a:ext cx="9144000" cy="29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947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indexing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If you were paying close attention to the last slide you probably noticed that the first column doesn’t have a title. That is because it is the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b="1" dirty="0" smtClean="0"/>
              <a:t>index</a:t>
            </a: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index is just a shorthand way of calling up a specific row (like list[9] calls the 10</a:t>
            </a:r>
            <a:r>
              <a:rPr lang="en-US" baseline="30000" dirty="0" smtClean="0"/>
              <a:t>th</a:t>
            </a:r>
            <a:r>
              <a:rPr lang="en-US" dirty="0" smtClean="0"/>
              <a:t> element in a python list).</a:t>
            </a:r>
            <a:endParaRPr lang="en-US" dirty="0" smtClean="0"/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06" y="4822709"/>
            <a:ext cx="1703783" cy="18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6064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</a:t>
            </a:r>
            <a:r>
              <a:rPr lang="en-US" dirty="0" err="1" smtClean="0"/>
              <a:t>dataframes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Similar to the way that we traverse a list- if we want to get a specific column it’s: </a:t>
            </a:r>
            <a:br>
              <a:rPr lang="en-US" dirty="0" smtClean="0"/>
            </a:br>
            <a:r>
              <a:rPr lang="en-US" dirty="0" err="1" smtClean="0"/>
              <a:t>Dataframe</a:t>
            </a:r>
            <a:r>
              <a:rPr lang="en-US" dirty="0" smtClean="0"/>
              <a:t>[‘</a:t>
            </a:r>
            <a:r>
              <a:rPr lang="en-US" dirty="0" err="1" smtClean="0"/>
              <a:t>columnname</a:t>
            </a:r>
            <a:r>
              <a:rPr lang="en-US" dirty="0" smtClean="0"/>
              <a:t>’]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To get specific data you can traverse with </a:t>
            </a:r>
            <a:r>
              <a:rPr lang="en-US" dirty="0" err="1" smtClean="0"/>
              <a:t>Dataframe.iteritems</a:t>
            </a:r>
            <a:r>
              <a:rPr lang="en-US" dirty="0" smtClean="0"/>
              <a:t> OR you can call the index.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To create a </a:t>
            </a:r>
            <a:r>
              <a:rPr lang="en-US" dirty="0" err="1" smtClean="0"/>
              <a:t>dataframe</a:t>
            </a:r>
            <a:r>
              <a:rPr lang="en-US" dirty="0" smtClean="0"/>
              <a:t> you can use a list (for a series) and then a second list as an index.</a:t>
            </a:r>
            <a:endParaRPr lang="en-US" dirty="0" smtClean="0"/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45" y="5405701"/>
            <a:ext cx="2182416" cy="1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269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</a:t>
            </a:r>
            <a:r>
              <a:rPr lang="en-US" dirty="0" err="1" smtClean="0"/>
              <a:t>dataframes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 to create a </a:t>
            </a:r>
            <a:r>
              <a:rPr lang="en-US" dirty="0" err="1" smtClean="0"/>
              <a:t>dataframe</a:t>
            </a:r>
            <a:r>
              <a:rPr lang="en-US" dirty="0" smtClean="0"/>
              <a:t> your code would look something like this: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x_df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([100,99,188,77,888], index=[</a:t>
            </a:r>
            <a:r>
              <a:rPr lang="en-US" dirty="0" err="1" smtClean="0"/>
              <a:t>a,b,c,d,e</a:t>
            </a:r>
            <a:r>
              <a:rPr lang="en-US" dirty="0" smtClean="0"/>
              <a:t>])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 the resulting table would have the first column as </a:t>
            </a:r>
            <a:r>
              <a:rPr lang="en-US" dirty="0" err="1" smtClean="0"/>
              <a:t>a,b,c</a:t>
            </a:r>
            <a:r>
              <a:rPr lang="en-US" dirty="0" smtClean="0"/>
              <a:t>… and the data would be the second.</a:t>
            </a:r>
            <a:endParaRPr lang="en-US" dirty="0" smtClean="0"/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953" y="5452638"/>
            <a:ext cx="1883475" cy="14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46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science </a:t>
            </a:r>
            <a:r>
              <a:rPr lang="en-US" dirty="0" err="1" smtClean="0"/>
              <a:t>dataframes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Dataframes</a:t>
            </a:r>
            <a:r>
              <a:rPr lang="en-US" dirty="0" smtClean="0"/>
              <a:t> are central to data science as they allow an easy way for us to feed data into our models.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The vast majority</a:t>
            </a:r>
            <a:r>
              <a:rPr lang="en-US" dirty="0" smtClean="0"/>
              <a:t> of data science algorithms in python are in the pandas library.</a:t>
            </a:r>
            <a:endParaRPr lang="en-US" b="1" dirty="0" smtClean="0"/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34" y="4521200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32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for data science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1135460"/>
          </a:xfrm>
        </p:spPr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019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Review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19076"/>
          </a:xfrm>
          <a:prstGeom prst="rect">
            <a:avLst/>
          </a:prstGeom>
        </p:spPr>
        <p:txBody>
          <a:bodyPr/>
          <a:lstStyle/>
          <a:p>
            <a:r>
              <a:rPr lang="en-US" sz="3600" smtClean="0"/>
              <a:t>traversing data</a:t>
            </a:r>
            <a:endParaRPr sz="3600"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462278" y="2155003"/>
            <a:ext cx="8251031" cy="4333694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sz="1800" dirty="0" smtClean="0"/>
              <a:t>Lists and lists of lists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Dictionaries and dictionaries of lists, dictionaries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Strings &amp; String manipulations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Numbers and numerical manipulations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Libraries and importing modules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Hitting </a:t>
            </a:r>
            <a:r>
              <a:rPr lang="en-US" sz="1800" dirty="0" err="1" smtClean="0"/>
              <a:t>apis</a:t>
            </a:r>
            <a:r>
              <a:rPr lang="en-US" sz="1800" dirty="0" smtClean="0"/>
              <a:t> and getting information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Classes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Functional programming</a:t>
            </a:r>
          </a:p>
          <a:p>
            <a:pPr marL="571500" indent="-571500"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15162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Matplotlib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Matplotlib</a:t>
            </a:r>
            <a:r>
              <a:rPr lang="en-US" dirty="0" smtClean="0"/>
              <a:t> is the python library for data visualization.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It takes python input and can be called directly from the command line.</a:t>
            </a:r>
            <a:endParaRPr lang="en-US" dirty="0" smtClean="0"/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839299"/>
            <a:ext cx="87249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3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Matplotlib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We import </a:t>
            </a:r>
            <a:r>
              <a:rPr lang="en-US" dirty="0" err="1" smtClean="0"/>
              <a:t>matplotlib</a:t>
            </a:r>
            <a:r>
              <a:rPr lang="en-US" dirty="0" smtClean="0"/>
              <a:t> by saying import </a:t>
            </a:r>
            <a:r>
              <a:rPr lang="en-US" dirty="0" err="1" smtClean="0"/>
              <a:t>matplotlib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There is an example of a basic chart included in this folder.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I’v</a:t>
            </a:r>
            <a:r>
              <a:rPr lang="en-US" dirty="0" smtClean="0"/>
              <a:t>e also included some others- let’s go through them.</a:t>
            </a:r>
            <a:endParaRPr lang="en-US" dirty="0" smtClean="0"/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73" y="4426549"/>
            <a:ext cx="3136900" cy="21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685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Matplotlib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Matplotlib</a:t>
            </a:r>
            <a:r>
              <a:rPr lang="en-US" dirty="0" smtClean="0"/>
              <a:t> can also do animations and make interactive charts for the user to play with. 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Both of these features are </a:t>
            </a:r>
            <a:r>
              <a:rPr lang="en-US" b="1" i="1" dirty="0" smtClean="0"/>
              <a:t>extremely advanced</a:t>
            </a:r>
            <a:r>
              <a:rPr lang="en-US" dirty="0" smtClean="0"/>
              <a:t> but figured that I’d mention.</a:t>
            </a:r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6292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for data science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167153"/>
          </a:xfrm>
        </p:spPr>
        <p:txBody>
          <a:bodyPr/>
          <a:lstStyle/>
          <a:p>
            <a:r>
              <a:rPr lang="en-US" sz="8000" dirty="0" smtClean="0"/>
              <a:t>Data science methodology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803648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science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 when it comes to Data Science there is a methodology to it. 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Basically most of your time will be spent building </a:t>
            </a:r>
            <a:r>
              <a:rPr lang="en-US" b="1" dirty="0" smtClean="0"/>
              <a:t>models</a:t>
            </a: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Some of these </a:t>
            </a:r>
            <a:r>
              <a:rPr lang="en-US" b="1" dirty="0" smtClean="0"/>
              <a:t>models</a:t>
            </a:r>
            <a:r>
              <a:rPr lang="en-US" dirty="0" smtClean="0"/>
              <a:t> will classify things (</a:t>
            </a:r>
            <a:r>
              <a:rPr lang="en-US" i="1" dirty="0" smtClean="0"/>
              <a:t>classification models</a:t>
            </a:r>
            <a:r>
              <a:rPr lang="en-US" dirty="0" smtClean="0"/>
              <a:t>)</a:t>
            </a:r>
            <a:r>
              <a:rPr lang="en-US" dirty="0" smtClean="0"/>
              <a:t>. Others will predict along a timeline </a:t>
            </a:r>
            <a:r>
              <a:rPr lang="en-US" i="1" dirty="0" smtClean="0"/>
              <a:t>(regression models)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39" y="5390703"/>
            <a:ext cx="3862958" cy="1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731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modeling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From day ONE of Data Science we will be discussing various </a:t>
            </a:r>
            <a:r>
              <a:rPr lang="en-US" i="1" dirty="0" smtClean="0"/>
              <a:t>algorithms</a:t>
            </a:r>
            <a:r>
              <a:rPr lang="en-US" dirty="0" smtClean="0"/>
              <a:t> that are build into the </a:t>
            </a:r>
            <a:r>
              <a:rPr lang="en-US" b="1" dirty="0" smtClean="0"/>
              <a:t>Pandas</a:t>
            </a:r>
            <a:r>
              <a:rPr lang="en-US" dirty="0" smtClean="0"/>
              <a:t> library that we use to build these models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These algorithms come in the form of objects.</a:t>
            </a:r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55" y="4574905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612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modeling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Basically what these models do is threefold: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We take an existing dataset (say…historical film performance)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We break off 25% of it and throw it aside as </a:t>
            </a:r>
            <a:r>
              <a:rPr lang="en-US" b="1" dirty="0" smtClean="0"/>
              <a:t>testing data</a:t>
            </a:r>
            <a:r>
              <a:rPr lang="en-US" dirty="0" smtClean="0"/>
              <a:t>.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other 75% of it is kept as </a:t>
            </a:r>
            <a:r>
              <a:rPr lang="en-US" b="1" dirty="0" smtClean="0"/>
              <a:t>training data</a:t>
            </a:r>
            <a:r>
              <a:rPr lang="en-US" dirty="0" smtClean="0"/>
              <a:t>.</a:t>
            </a:r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549" y="5230902"/>
            <a:ext cx="2514397" cy="16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093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modeling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From here we need to </a:t>
            </a:r>
            <a:r>
              <a:rPr lang="en-US" b="1" dirty="0" smtClean="0"/>
              <a:t>train </a:t>
            </a:r>
            <a:r>
              <a:rPr lang="en-US" dirty="0" smtClean="0"/>
              <a:t>our model by teaching it with the training data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We throw that data into the model and try to build some sort of ability to predict the future based on this historic data.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If the problem is one of </a:t>
            </a:r>
            <a:r>
              <a:rPr lang="en-US" b="1" dirty="0" smtClean="0"/>
              <a:t>categorization</a:t>
            </a:r>
            <a:r>
              <a:rPr lang="en-US" dirty="0" smtClean="0"/>
              <a:t> then we build a model with a scatter plot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If it’s </a:t>
            </a:r>
            <a:r>
              <a:rPr lang="en-US" b="1" dirty="0" smtClean="0"/>
              <a:t>regression</a:t>
            </a:r>
            <a:r>
              <a:rPr lang="en-US" dirty="0" smtClean="0"/>
              <a:t> then we will usually model based on linear comparisons.</a:t>
            </a:r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27845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modeling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goal of training your model is to build an idea of what you </a:t>
            </a:r>
            <a:r>
              <a:rPr lang="en-US" b="1" dirty="0" smtClean="0"/>
              <a:t>think</a:t>
            </a:r>
            <a:r>
              <a:rPr lang="en-US" dirty="0" smtClean="0"/>
              <a:t> will happen and then throw in your </a:t>
            </a:r>
            <a:r>
              <a:rPr lang="en-US" b="1" dirty="0" smtClean="0"/>
              <a:t>testing</a:t>
            </a:r>
            <a:r>
              <a:rPr lang="en-US" dirty="0" smtClean="0"/>
              <a:t> data and see if your model correctly predicts it.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We will do a quick example with iris </a:t>
            </a:r>
            <a:r>
              <a:rPr lang="en-US" smtClean="0"/>
              <a:t>in this lab.</a:t>
            </a:r>
            <a:endParaRPr lang="en-US" dirty="0" smtClean="0"/>
          </a:p>
        </p:txBody>
      </p:sp>
      <p:sp>
        <p:nvSpPr>
          <p:cNvPr id="8" name="Shape 294"/>
          <p:cNvSpPr txBox="1">
            <a:spLocks/>
          </p:cNvSpPr>
          <p:nvPr/>
        </p:nvSpPr>
        <p:spPr>
          <a:xfrm>
            <a:off x="446484" y="2051437"/>
            <a:ext cx="8251031" cy="66791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04823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5" y="691768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862666" lvl="1" indent="-342741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CONFUSED?</a:t>
            </a:r>
          </a:p>
          <a:p>
            <a:pPr marL="862666" lvl="1" indent="-342741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Good- </a:t>
            </a:r>
            <a:r>
              <a:rPr lang="en-US" sz="3200" b="1" dirty="0">
                <a:solidFill>
                  <a:schemeClr val="bg1"/>
                </a:solidFill>
              </a:rPr>
              <a:t>ASK QUESTIONS!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5" y="2598619"/>
            <a:ext cx="3393746" cy="4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Introduction to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Introduction </a:t>
            </a:r>
            <a:r>
              <a:rPr lang="en-US" dirty="0" smtClean="0"/>
              <a:t>to Pandas </a:t>
            </a:r>
            <a:r>
              <a:rPr lang="en-US" dirty="0" err="1" smtClean="0"/>
              <a:t>DataFrames</a:t>
            </a:r>
            <a:r>
              <a:rPr lang="en-US" dirty="0" smtClean="0"/>
              <a:t> and lab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Introduction to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A brief foray into the Data Science methodology</a:t>
            </a: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723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for data science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1135460"/>
          </a:xfrm>
        </p:spPr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9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basic formulation for a </a:t>
            </a:r>
            <a:r>
              <a:rPr lang="en-US" dirty="0" err="1" smtClean="0"/>
              <a:t>numPy</a:t>
            </a:r>
            <a:r>
              <a:rPr lang="en-US" dirty="0" smtClean="0"/>
              <a:t> array should look familiar (like a list of lists with “array” in front of it)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tr-TR" dirty="0" err="1"/>
              <a:t>array</a:t>
            </a:r>
            <a:r>
              <a:rPr lang="tr-TR" dirty="0"/>
              <a:t>([[ 0,  1,  2,  3,  4],</a:t>
            </a:r>
          </a:p>
          <a:p>
            <a:pPr lvl="1" defTabSz="510007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tr-TR" dirty="0" smtClean="0"/>
              <a:t>      </a:t>
            </a:r>
            <a:r>
              <a:rPr lang="tr-TR" dirty="0"/>
              <a:t>[ 5,  6,  7,  8,  9]</a:t>
            </a:r>
            <a:r>
              <a:rPr lang="tr-TR" dirty="0" smtClean="0"/>
              <a:t>,</a:t>
            </a:r>
          </a:p>
          <a:p>
            <a:pPr lvl="1" defTabSz="510007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tr-TR" dirty="0" smtClean="0"/>
              <a:t>      [</a:t>
            </a:r>
            <a:r>
              <a:rPr lang="tr-TR" dirty="0"/>
              <a:t>10, 11, 12, 13, 14]])</a:t>
            </a: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46" y="4724400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45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NumPY</a:t>
            </a:r>
            <a:r>
              <a:rPr lang="en-US" dirty="0" smtClean="0"/>
              <a:t> arrays all have to be the same data type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They have a shape that can be accessed by calling “</a:t>
            </a:r>
            <a:r>
              <a:rPr lang="en-US" dirty="0" err="1" smtClean="0"/>
              <a:t>a.shape</a:t>
            </a:r>
            <a:r>
              <a:rPr lang="en-US" dirty="0" smtClean="0"/>
              <a:t>” which will return (in our previous example)- (3,5)- 0r “3 lists of 5 elements each”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other thing to understand is </a:t>
            </a:r>
            <a:r>
              <a:rPr lang="en-US" b="1" dirty="0" smtClean="0"/>
              <a:t>dimensions</a:t>
            </a:r>
            <a:r>
              <a:rPr lang="en-US" dirty="0" smtClean="0"/>
              <a:t>…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46" y="4724400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788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arrays- Dimensions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second (slightly confusing) thing about </a:t>
            </a:r>
            <a:r>
              <a:rPr lang="en-US" dirty="0" err="1" smtClean="0"/>
              <a:t>numPy</a:t>
            </a:r>
            <a:r>
              <a:rPr lang="en-US" dirty="0" smtClean="0"/>
              <a:t> arrays is the </a:t>
            </a:r>
            <a:r>
              <a:rPr lang="en-US" dirty="0" err="1" smtClean="0"/>
              <a:t>nDim</a:t>
            </a:r>
            <a:r>
              <a:rPr lang="en-US" dirty="0" smtClean="0"/>
              <a:t> function- which is the minimum # of dimensions to access an element.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 our example has two dimensions- one down, one across- so </a:t>
            </a:r>
            <a:r>
              <a:rPr lang="en-US" dirty="0" err="1" smtClean="0"/>
              <a:t>nDim</a:t>
            </a:r>
            <a:r>
              <a:rPr lang="en-US" dirty="0" smtClean="0"/>
              <a:t>=2</a:t>
            </a: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46" y="4724400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2397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arrays- Dimensions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second (slightly confusing) thing about </a:t>
            </a:r>
            <a:r>
              <a:rPr lang="en-US" dirty="0" err="1" smtClean="0"/>
              <a:t>numPy</a:t>
            </a:r>
            <a:r>
              <a:rPr lang="en-US" dirty="0" smtClean="0"/>
              <a:t> arrays is the </a:t>
            </a:r>
            <a:r>
              <a:rPr lang="en-US" dirty="0" err="1" smtClean="0"/>
              <a:t>nDim</a:t>
            </a:r>
            <a:r>
              <a:rPr lang="en-US" dirty="0" smtClean="0"/>
              <a:t> function- which is the minimum # of dimensions to access an element.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 our example has two dimensions- one down, one across- so </a:t>
            </a:r>
            <a:r>
              <a:rPr lang="en-US" dirty="0" err="1" smtClean="0"/>
              <a:t>nDim</a:t>
            </a:r>
            <a:r>
              <a:rPr lang="en-US" dirty="0" smtClean="0"/>
              <a:t>=2</a:t>
            </a: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41" y="3943020"/>
            <a:ext cx="3022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568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for data science 2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arrays- Dimensions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Some other useful functions: </a:t>
            </a:r>
            <a:endParaRPr lang="en-US" dirty="0"/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a.shape</a:t>
            </a:r>
            <a:r>
              <a:rPr lang="en-US" dirty="0" smtClean="0"/>
              <a:t> (length, width)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a.arange</a:t>
            </a:r>
            <a:r>
              <a:rPr lang="en-US" dirty="0" smtClean="0"/>
              <a:t>(10) #all numbers from 0 to 9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a.reshape</a:t>
            </a:r>
            <a:r>
              <a:rPr lang="en-US" dirty="0" smtClean="0"/>
              <a:t>(4,3) #re-arranges to 4 x 3 lists</a:t>
            </a:r>
          </a:p>
          <a:p>
            <a:pPr marL="616847" lvl="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477" y="4626174"/>
            <a:ext cx="2255663" cy="20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00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16750</TotalTime>
  <Words>1446</Words>
  <Application>Microsoft Macintosh PowerPoint</Application>
  <PresentationFormat>On-screen Show (4:3)</PresentationFormat>
  <Paragraphs>151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White</vt:lpstr>
      <vt:lpstr>PowerPoint Presentation</vt:lpstr>
      <vt:lpstr>traversing data</vt:lpstr>
      <vt:lpstr>Agenda</vt:lpstr>
      <vt:lpstr>PowerPoint Presentation</vt:lpstr>
      <vt:lpstr>Numpy arrays</vt:lpstr>
      <vt:lpstr>Numpy arrays</vt:lpstr>
      <vt:lpstr>Numpy arrays- Dimensions</vt:lpstr>
      <vt:lpstr>Numpy arrays- Dimensions</vt:lpstr>
      <vt:lpstr>Numpy arrays- Dimensions</vt:lpstr>
      <vt:lpstr>Working with arrays</vt:lpstr>
      <vt:lpstr>PowerPoint Presentation</vt:lpstr>
      <vt:lpstr>Pandas dataframes</vt:lpstr>
      <vt:lpstr>Dataframes (con’t)</vt:lpstr>
      <vt:lpstr>Pandas dataframe</vt:lpstr>
      <vt:lpstr>Dataframe indexing</vt:lpstr>
      <vt:lpstr>Traversing dataframes</vt:lpstr>
      <vt:lpstr>Traversing dataframes</vt:lpstr>
      <vt:lpstr>Data science dataframes</vt:lpstr>
      <vt:lpstr>PowerPoint Presentation</vt:lpstr>
      <vt:lpstr>Matplotlib</vt:lpstr>
      <vt:lpstr>Matplotlib</vt:lpstr>
      <vt:lpstr>Matplotlib</vt:lpstr>
      <vt:lpstr>PowerPoint Presentation</vt:lpstr>
      <vt:lpstr>Data science</vt:lpstr>
      <vt:lpstr>modeling</vt:lpstr>
      <vt:lpstr>modeling</vt:lpstr>
      <vt:lpstr>modeling</vt:lpstr>
      <vt:lpstr>modeling</vt:lpstr>
      <vt:lpstr>PowerPoint Presentation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Pombeiro</dc:creator>
  <cp:lastModifiedBy>Fernando Pombeiro</cp:lastModifiedBy>
  <cp:revision>105</cp:revision>
  <dcterms:created xsi:type="dcterms:W3CDTF">2016-10-18T00:32:08Z</dcterms:created>
  <dcterms:modified xsi:type="dcterms:W3CDTF">2017-01-02T08:28:29Z</dcterms:modified>
</cp:coreProperties>
</file>