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8"/>
  </p:notesMasterIdLst>
  <p:sldIdLst>
    <p:sldId id="256" r:id="rId2"/>
    <p:sldId id="454" r:id="rId3"/>
    <p:sldId id="491" r:id="rId4"/>
    <p:sldId id="492" r:id="rId5"/>
    <p:sldId id="493" r:id="rId6"/>
    <p:sldId id="485" r:id="rId7"/>
    <p:sldId id="494" r:id="rId8"/>
    <p:sldId id="495" r:id="rId9"/>
    <p:sldId id="499" r:id="rId10"/>
    <p:sldId id="496" r:id="rId11"/>
    <p:sldId id="490" r:id="rId12"/>
    <p:sldId id="497" r:id="rId13"/>
    <p:sldId id="498" r:id="rId14"/>
    <p:sldId id="500" r:id="rId15"/>
    <p:sldId id="501" r:id="rId16"/>
    <p:sldId id="489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1"/>
  </p:normalViewPr>
  <p:slideViewPr>
    <p:cSldViewPr snapToGrid="0" snapToObjects="1">
      <p:cViewPr varScale="1">
        <p:scale>
          <a:sx n="135" d="100"/>
          <a:sy n="135" d="100"/>
        </p:scale>
        <p:origin x="5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804C-CF05-5C48-B237-F5C746AD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92A5B-C14D-CF4D-8C54-5696452BE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 let’s expand and create a web application on docker. Our web application will be split up among multiple packages and will do the following:</a:t>
            </a:r>
          </a:p>
          <a:p>
            <a:pPr lvl="1"/>
            <a:r>
              <a:rPr lang="en-US" dirty="0"/>
              <a:t> It will have, as an input, the name of a film</a:t>
            </a:r>
          </a:p>
          <a:p>
            <a:pPr lvl="1"/>
            <a:r>
              <a:rPr lang="en-US" dirty="0"/>
              <a:t> It will then take the name of that film and send it to an API that will return the location of a movie poster and </a:t>
            </a:r>
          </a:p>
          <a:p>
            <a:pPr lvl="1"/>
            <a:r>
              <a:rPr lang="en-US" dirty="0"/>
              <a:t> It will then show the movie poster to the user. </a:t>
            </a:r>
          </a:p>
          <a:p>
            <a:r>
              <a:rPr lang="en-US" dirty="0"/>
              <a:t>We will use the OMDB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3074" name="Picture 2" descr="Image result for go gopher image">
            <a:extLst>
              <a:ext uri="{FF2B5EF4-FFF2-40B4-BE49-F238E27FC236}">
                <a16:creationId xmlns:a16="http://schemas.microsoft.com/office/drawing/2014/main" id="{620C486C-92F3-CD45-A671-A2489BFD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876" y="4417074"/>
            <a:ext cx="1896032" cy="213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6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E0C8-6075-E64A-9EA4-E2C81C23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multi-stage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CBFB3-DABD-0349-A747-EC2768CA5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one of the most powerful aspects of GO, as we saw in our command line builds, is the fact that we can use a command line command to build a binary. </a:t>
            </a:r>
          </a:p>
          <a:p>
            <a:r>
              <a:rPr lang="en-US" dirty="0"/>
              <a:t> As you can imagine this becomes </a:t>
            </a:r>
            <a:r>
              <a:rPr lang="en-US" i="1" dirty="0"/>
              <a:t>incredibly useful </a:t>
            </a:r>
            <a:r>
              <a:rPr lang="en-US" dirty="0"/>
              <a:t>when deploying go applications- especially using things like containers.  </a:t>
            </a:r>
          </a:p>
        </p:txBody>
      </p:sp>
      <p:pic>
        <p:nvPicPr>
          <p:cNvPr id="4098" name="Picture 2" descr="Image result for go gopher image">
            <a:extLst>
              <a:ext uri="{FF2B5EF4-FFF2-40B4-BE49-F238E27FC236}">
                <a16:creationId xmlns:a16="http://schemas.microsoft.com/office/drawing/2014/main" id="{CBCC1422-F566-4742-AD33-1BCB749E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4167302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B81B-A0AB-E14B-8406-A0A35C33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04B9-54F0-6342-B932-1176320A9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We’re going to use Docker for this next section as it provides an excellent deployment methodology and method tools. Recently Docker has introduced </a:t>
            </a:r>
            <a:r>
              <a:rPr lang="en-US" b="1" dirty="0"/>
              <a:t>Multi-stage deployments</a:t>
            </a:r>
            <a:r>
              <a:rPr lang="en-US" dirty="0"/>
              <a:t> with Docker containers which provide an excellent example of how building the binaries of an application can shrink the size of the deployment significantly.</a:t>
            </a:r>
          </a:p>
        </p:txBody>
      </p:sp>
      <p:pic>
        <p:nvPicPr>
          <p:cNvPr id="5122" name="Picture 2" descr="Image result for go gopher image">
            <a:extLst>
              <a:ext uri="{FF2B5EF4-FFF2-40B4-BE49-F238E27FC236}">
                <a16:creationId xmlns:a16="http://schemas.microsoft.com/office/drawing/2014/main" id="{AEFF4F10-8DBC-124B-9C2F-05EEDC52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18" y="4459254"/>
            <a:ext cx="2983255" cy="223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3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2F0-702F-974B-9A64-C75B0C92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BDC7-9B7E-E24E-92ED-C14437501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let’s start with a simple application. Check out the lab for the </a:t>
            </a:r>
            <a:r>
              <a:rPr lang="en-US" b="1" dirty="0" err="1"/>
              <a:t>deployme</a:t>
            </a:r>
            <a:r>
              <a:rPr lang="en-US" dirty="0"/>
              <a:t> app. It’s a simple webserver application that doesn’t do much (except quote the most amazing movie of 2015!!). </a:t>
            </a:r>
          </a:p>
          <a:p>
            <a:r>
              <a:rPr lang="en-US" dirty="0"/>
              <a:t>Our </a:t>
            </a:r>
            <a:r>
              <a:rPr lang="en-US" b="1" dirty="0"/>
              <a:t>goal</a:t>
            </a:r>
            <a:r>
              <a:rPr lang="en-US" dirty="0"/>
              <a:t>, however, is to take that application and shrink it in size to a binary on a minimal docker container- then *just* run the binary!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6E82C114-3C7A-8C4F-8D34-1B2AC2C7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57" y="4792586"/>
            <a:ext cx="1708085" cy="177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13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7C64-1CFB-3C46-AE2A-F47E509D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thing to speed us up even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0E779-A765-E34A-B7DA-12CB93860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i="1" dirty="0"/>
              <a:t>memorization:</a:t>
            </a:r>
            <a:r>
              <a:rPr lang="en-US" b="1" dirty="0"/>
              <a:t> </a:t>
            </a:r>
            <a:r>
              <a:rPr lang="en-US" dirty="0"/>
              <a:t>this is another one of those things that help speed up programs.</a:t>
            </a:r>
          </a:p>
          <a:p>
            <a:pPr lvl="1"/>
            <a:r>
              <a:rPr lang="en-US" dirty="0"/>
              <a:t> Basically- think </a:t>
            </a:r>
            <a:r>
              <a:rPr lang="en-US" b="1" dirty="0"/>
              <a:t>caching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 If we have a function that </a:t>
            </a:r>
            <a:r>
              <a:rPr lang="en-US" b="1" dirty="0"/>
              <a:t>always</a:t>
            </a:r>
            <a:r>
              <a:rPr lang="en-US" dirty="0"/>
              <a:t> takes the same immutable value </a:t>
            </a:r>
            <a:r>
              <a:rPr lang="en-US" b="1" dirty="0"/>
              <a:t>types</a:t>
            </a:r>
            <a:r>
              <a:rPr lang="en-US" dirty="0"/>
              <a:t> (parameters) and </a:t>
            </a:r>
            <a:r>
              <a:rPr lang="en-US" b="1" dirty="0"/>
              <a:t>always</a:t>
            </a:r>
            <a:r>
              <a:rPr lang="en-US" dirty="0"/>
              <a:t> returns the same immutable </a:t>
            </a:r>
            <a:r>
              <a:rPr lang="en-US" b="1" dirty="0"/>
              <a:t>return values</a:t>
            </a:r>
            <a:r>
              <a:rPr lang="en-US" dirty="0"/>
              <a:t> then we can </a:t>
            </a:r>
            <a:r>
              <a:rPr lang="en-US" b="1" dirty="0"/>
              <a:t>cache</a:t>
            </a:r>
            <a:r>
              <a:rPr lang="en-US" dirty="0"/>
              <a:t> the answer…so that way as long as we get a value that we’ve returned before it is stored in memory and it speeds up the process</a:t>
            </a:r>
          </a:p>
          <a:p>
            <a:pPr lvl="1"/>
            <a:r>
              <a:rPr lang="en-US" dirty="0"/>
              <a:t> We do this by wrapping the function in a cache… which we’ll go over in the lab!</a:t>
            </a:r>
          </a:p>
        </p:txBody>
      </p:sp>
      <p:pic>
        <p:nvPicPr>
          <p:cNvPr id="1026" name="Picture 2" descr="Image result for golang gopher images">
            <a:extLst>
              <a:ext uri="{FF2B5EF4-FFF2-40B4-BE49-F238E27FC236}">
                <a16:creationId xmlns:a16="http://schemas.microsoft.com/office/drawing/2014/main" id="{9F6736E2-238A-B842-BEFB-13065F09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93849"/>
            <a:ext cx="1513591" cy="15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5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DC-8AB7-2F4A-B684-9AA6D570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B6C2-8071-6940-9630-F227EA73D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let’s create an in-memory cache for a fake application that takes a long time to run and see if we can get the speed done. </a:t>
            </a:r>
          </a:p>
          <a:p>
            <a:r>
              <a:rPr lang="en-US" dirty="0"/>
              <a:t>Doing this will require us to use </a:t>
            </a:r>
            <a:r>
              <a:rPr lang="en-US" b="1" dirty="0"/>
              <a:t>reflection</a:t>
            </a:r>
            <a:r>
              <a:rPr lang="en-US" dirty="0"/>
              <a:t> to check the inputs and then return those values (</a:t>
            </a:r>
            <a:r>
              <a:rPr lang="en-US" dirty="0" err="1"/>
              <a:t>gotta</a:t>
            </a:r>
            <a:r>
              <a:rPr lang="en-US" dirty="0"/>
              <a:t> watch those types!)</a:t>
            </a:r>
          </a:p>
          <a:p>
            <a:r>
              <a:rPr lang="en-US" dirty="0"/>
              <a:t>Hop over to the lab and we’ll get started!</a:t>
            </a:r>
          </a:p>
        </p:txBody>
      </p:sp>
      <p:pic>
        <p:nvPicPr>
          <p:cNvPr id="2050" name="Picture 2" descr="Image result for golang gopher images">
            <a:extLst>
              <a:ext uri="{FF2B5EF4-FFF2-40B4-BE49-F238E27FC236}">
                <a16:creationId xmlns:a16="http://schemas.microsoft.com/office/drawing/2014/main" id="{3F9EBA07-1EEC-E540-8CF3-D074CEFD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37" y="4821220"/>
            <a:ext cx="1796395" cy="179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15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IT’S ALL DONE!!!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3583E6-D110-6843-B37F-57EA800C4545}"/>
              </a:ext>
            </a:extLst>
          </p:cNvPr>
          <p:cNvSpPr txBox="1"/>
          <p:nvPr/>
        </p:nvSpPr>
        <p:spPr>
          <a:xfrm>
            <a:off x="3535052" y="4053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Five:</a:t>
            </a:r>
            <a:br>
              <a:rPr lang="en-US" sz="3600" b="1" dirty="0"/>
            </a:br>
            <a:r>
              <a:rPr lang="en-US" sz="3600" b="1" dirty="0"/>
              <a:t>Deployment and DevOps in GO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4BE5-C94E-EE44-B60F-357BD862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 to build Command line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E1A06-EC15-2F4D-86F6-569ED8813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one of the </a:t>
            </a:r>
            <a:r>
              <a:rPr lang="en-US" b="1" dirty="0"/>
              <a:t>most powerful</a:t>
            </a:r>
            <a:r>
              <a:rPr lang="en-US" dirty="0"/>
              <a:t> things about </a:t>
            </a:r>
            <a:r>
              <a:rPr lang="en-US" dirty="0" err="1"/>
              <a:t>golang</a:t>
            </a:r>
            <a:r>
              <a:rPr lang="en-US" dirty="0"/>
              <a:t> is that it’s </a:t>
            </a:r>
            <a:r>
              <a:rPr lang="en-US" i="1" dirty="0"/>
              <a:t>super easy to create binary files</a:t>
            </a:r>
            <a:r>
              <a:rPr lang="en-US" dirty="0"/>
              <a:t>. </a:t>
            </a:r>
          </a:p>
          <a:p>
            <a:r>
              <a:rPr lang="en-US" dirty="0"/>
              <a:t>This offers several huge advantages- for example- if you need to deploy an application you simply run the built in </a:t>
            </a:r>
            <a:r>
              <a:rPr lang="en-US" b="1" dirty="0"/>
              <a:t>go</a:t>
            </a:r>
            <a:r>
              <a:rPr lang="en-US" dirty="0"/>
              <a:t> command line command “go build &lt;my app name&gt;” and, assuming no </a:t>
            </a:r>
            <a:r>
              <a:rPr lang="en-US" dirty="0" err="1"/>
              <a:t>compling</a:t>
            </a:r>
            <a:r>
              <a:rPr lang="en-US" dirty="0"/>
              <a:t> errors- you get a binary fine in your home directory of that application!!</a:t>
            </a:r>
          </a:p>
        </p:txBody>
      </p:sp>
      <p:pic>
        <p:nvPicPr>
          <p:cNvPr id="3074" name="Picture 2" descr="Image result for go gopher images">
            <a:extLst>
              <a:ext uri="{FF2B5EF4-FFF2-40B4-BE49-F238E27FC236}">
                <a16:creationId xmlns:a16="http://schemas.microsoft.com/office/drawing/2014/main" id="{C2AC95DF-1784-BD46-8105-1D650611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81" y="4663911"/>
            <a:ext cx="1881237" cy="18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CE55-2A06-0A4C-AE4A-4E6DC008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binary file so powerful?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8BEC-3913-0446-BFF8-DEA45C8E6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Ever try to deploy an especially large directory structure for a complex application? Especially one that needs to be compiled down? It’s </a:t>
            </a:r>
            <a:r>
              <a:rPr lang="en-US" b="1" dirty="0"/>
              <a:t>painful</a:t>
            </a:r>
            <a:r>
              <a:rPr lang="en-US" dirty="0"/>
              <a:t>- and you can see the difference immediately when deploying, for example, docker containers.</a:t>
            </a:r>
          </a:p>
          <a:p>
            <a:r>
              <a:rPr lang="en-US" dirty="0"/>
              <a:t> The simple </a:t>
            </a:r>
            <a:r>
              <a:rPr lang="en-US" b="1" dirty="0"/>
              <a:t>go build</a:t>
            </a:r>
            <a:r>
              <a:rPr lang="en-US" dirty="0"/>
              <a:t> command is all you need to create the binary. After that, to deploy (assuming you are doing it with docker)- simply wrap the binary file.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6E6A277B-283E-4E49-9CFB-1DC612D0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32" y="5029200"/>
            <a:ext cx="4851400" cy="157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3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199-737C-4D44-B96D-A0BA194E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E8DC-7189-D34D-8FD5-D57230FE4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also comes with a simple command line application that will install into a binary folder that you can set with the </a:t>
            </a:r>
            <a:r>
              <a:rPr lang="en-US" b="1" dirty="0"/>
              <a:t>$GOBIN</a:t>
            </a:r>
            <a:r>
              <a:rPr lang="en-US" dirty="0"/>
              <a:t> environment variable.</a:t>
            </a:r>
          </a:p>
          <a:p>
            <a:r>
              <a:rPr lang="en-US" dirty="0"/>
              <a:t>If there is no </a:t>
            </a:r>
            <a:r>
              <a:rPr lang="en-US" b="1" dirty="0"/>
              <a:t>$GOBIN</a:t>
            </a:r>
            <a:r>
              <a:rPr lang="en-US" dirty="0"/>
              <a:t> environment variable set then the binary file will go to </a:t>
            </a:r>
            <a:r>
              <a:rPr lang="en-US" b="1" dirty="0"/>
              <a:t>$GOPATH/bin</a:t>
            </a:r>
          </a:p>
          <a:p>
            <a:r>
              <a:rPr lang="en-US" dirty="0"/>
              <a:t>You can also create a similar system using </a:t>
            </a:r>
            <a:r>
              <a:rPr lang="en-US" b="1" dirty="0"/>
              <a:t>go build –o /</a:t>
            </a:r>
            <a:r>
              <a:rPr lang="en-US" b="1" dirty="0" err="1"/>
              <a:t>somepath</a:t>
            </a:r>
            <a:r>
              <a:rPr lang="en-US" b="1" dirty="0"/>
              <a:t>/to/</a:t>
            </a:r>
            <a:r>
              <a:rPr lang="en-US" b="1" dirty="0" err="1"/>
              <a:t>yourbinary</a:t>
            </a:r>
            <a:endParaRPr lang="en-US" dirty="0"/>
          </a:p>
        </p:txBody>
      </p:sp>
      <p:pic>
        <p:nvPicPr>
          <p:cNvPr id="5122" name="Picture 2" descr="Image result for go gopher images">
            <a:extLst>
              <a:ext uri="{FF2B5EF4-FFF2-40B4-BE49-F238E27FC236}">
                <a16:creationId xmlns:a16="http://schemas.microsoft.com/office/drawing/2014/main" id="{17AEC32F-0B1B-EF44-AE92-8E03F472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48" y="4700162"/>
            <a:ext cx="2577904" cy="19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Creating Web applications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 in this next section we’re going to go through creating two applications in GOLANG. A large part of this will hearken back to the first module!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Sign into your virtual machine (whatever that virtual machine is- if you want to use Docker then by all means go with docker!)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Let’s START by creating a command line application for our host!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F268AE31-377D-9648-B139-842AAA74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4272979"/>
            <a:ext cx="3505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514F-E195-2844-BAD1-84856518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command line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ABB4-BACA-DC40-BE64-57FDDBD17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a big part of GO’s advantages are it’s ability to create command line applications. We can code out in GO (using the </a:t>
            </a:r>
            <a:r>
              <a:rPr lang="en-US" dirty="0" err="1"/>
              <a:t>os</a:t>
            </a:r>
            <a:r>
              <a:rPr lang="en-US" dirty="0"/>
              <a:t> library) and then </a:t>
            </a:r>
            <a:r>
              <a:rPr lang="en-US" b="1" dirty="0"/>
              <a:t>install</a:t>
            </a:r>
            <a:r>
              <a:rPr lang="en-US" dirty="0"/>
              <a:t> the application to the </a:t>
            </a:r>
            <a:r>
              <a:rPr lang="en-US" b="1" dirty="0"/>
              <a:t>$PATH</a:t>
            </a:r>
            <a:r>
              <a:rPr lang="en-US" dirty="0"/>
              <a:t> variable (yes- I’m speaking in Linux terms!) which allow it to be used anywhere. </a:t>
            </a:r>
          </a:p>
          <a:p>
            <a:r>
              <a:rPr lang="en-US" dirty="0"/>
              <a:t>So head over to the lab and we’ll try that now!</a:t>
            </a:r>
          </a:p>
        </p:txBody>
      </p:sp>
      <p:pic>
        <p:nvPicPr>
          <p:cNvPr id="1026" name="Picture 2" descr="Image result for golang  gopher">
            <a:extLst>
              <a:ext uri="{FF2B5EF4-FFF2-40B4-BE49-F238E27FC236}">
                <a16:creationId xmlns:a16="http://schemas.microsoft.com/office/drawing/2014/main" id="{7E7CB450-F81D-9743-B5E9-9588C3386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45" y="4368978"/>
            <a:ext cx="2040510" cy="22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8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CF1E-F438-4840-BD05-53547B0A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5F87-8BF5-0D47-A37A-D4921AA04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we’re going to create a simple and (hopefully useful) application that resets our local docker registry at the touch of a button! </a:t>
            </a:r>
          </a:p>
          <a:p>
            <a:r>
              <a:rPr lang="en-US" dirty="0"/>
              <a:t> We’re going to call it </a:t>
            </a:r>
            <a:r>
              <a:rPr lang="en-US" b="1" dirty="0" err="1"/>
              <a:t>nbrCount</a:t>
            </a:r>
            <a:r>
              <a:rPr lang="en-US" dirty="0"/>
              <a:t> and it’s going to count all of the files in a directory. This is one of those mildly useful things that can tell us if we’ve added a file.</a:t>
            </a:r>
          </a:p>
        </p:txBody>
      </p:sp>
      <p:pic>
        <p:nvPicPr>
          <p:cNvPr id="2050" name="Picture 2" descr="Image result for golang  gopher">
            <a:extLst>
              <a:ext uri="{FF2B5EF4-FFF2-40B4-BE49-F238E27FC236}">
                <a16:creationId xmlns:a16="http://schemas.microsoft.com/office/drawing/2014/main" id="{9D0C58B0-F50C-8944-B0EE-BBD81CFE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71" y="4577429"/>
            <a:ext cx="2633875" cy="21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1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3CDD-D5D1-004B-B3A3-86E502D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1D0C-26E5-EB42-9C7B-B9AF4DD40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 should review </a:t>
            </a:r>
            <a:r>
              <a:rPr lang="en-US" dirty="0" err="1"/>
              <a:t>godoc</a:t>
            </a:r>
            <a:r>
              <a:rPr lang="en-US" dirty="0"/>
              <a:t> applications as well here- which we do in the lab…but first a few rules:</a:t>
            </a:r>
          </a:p>
          <a:p>
            <a:pPr lvl="1"/>
            <a:r>
              <a:rPr lang="en-US" dirty="0"/>
              <a:t>To make it easier on your </a:t>
            </a:r>
            <a:r>
              <a:rPr lang="en-US" dirty="0" err="1"/>
              <a:t>goDoc</a:t>
            </a:r>
            <a:r>
              <a:rPr lang="en-US" dirty="0"/>
              <a:t> all of your functions should have comments one line above them. GODOC is the equivalent of </a:t>
            </a:r>
            <a:r>
              <a:rPr lang="en-US" dirty="0" err="1"/>
              <a:t>JavaDocs</a:t>
            </a:r>
            <a:endParaRPr lang="en-US" dirty="0"/>
          </a:p>
          <a:p>
            <a:pPr lvl="1"/>
            <a:r>
              <a:rPr lang="en-US" dirty="0"/>
              <a:t>Start the comment with the name of the package (every package should have a comment. Start all of the functions that you export (meaning- they have a capital first letter) with the name of the function.</a:t>
            </a:r>
          </a:p>
        </p:txBody>
      </p:sp>
      <p:pic>
        <p:nvPicPr>
          <p:cNvPr id="7170" name="Picture 2" descr="Image result for go gopher images">
            <a:extLst>
              <a:ext uri="{FF2B5EF4-FFF2-40B4-BE49-F238E27FC236}">
                <a16:creationId xmlns:a16="http://schemas.microsoft.com/office/drawing/2014/main" id="{D21AA3A8-DD02-6B47-9CAF-C91037491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58" y="4798034"/>
            <a:ext cx="2713741" cy="186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445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41978</TotalTime>
  <Words>991</Words>
  <Application>Microsoft Macintosh PowerPoint</Application>
  <PresentationFormat>On-screen Show (4:3)</PresentationFormat>
  <Paragraphs>62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Five: Deployment and DevOps in GO</vt:lpstr>
      <vt:lpstr>Why GO to build Command line apps?</vt:lpstr>
      <vt:lpstr>Why is the binary file so powerful? </vt:lpstr>
      <vt:lpstr>Go install</vt:lpstr>
      <vt:lpstr>Creating Web applications</vt:lpstr>
      <vt:lpstr>Create a command line application</vt:lpstr>
      <vt:lpstr>Command Line application</vt:lpstr>
      <vt:lpstr>GODOC</vt:lpstr>
      <vt:lpstr>Web application</vt:lpstr>
      <vt:lpstr>Deploying a multi-stage application</vt:lpstr>
      <vt:lpstr>Multi-stage deployments</vt:lpstr>
      <vt:lpstr>Multi-stage deployments</vt:lpstr>
      <vt:lpstr>One last thing to speed us up even more</vt:lpstr>
      <vt:lpstr>Final lab</vt:lpstr>
      <vt:lpstr>IT’S ALL DONE!!!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404</cp:revision>
  <dcterms:modified xsi:type="dcterms:W3CDTF">2018-11-19T14:19:25Z</dcterms:modified>
</cp:coreProperties>
</file>