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270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980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75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37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880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063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876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26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999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417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4922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3/8/2020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935023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907345-E13D-45B1-8D05-B936FB5A1A82}"/>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Economics Chapter 30</a:t>
            </a:r>
            <a:endParaRPr lang="en-ID" dirty="0">
              <a:solidFill>
                <a:schemeClr val="tx1"/>
              </a:solidFill>
            </a:endParaRPr>
          </a:p>
        </p:txBody>
      </p:sp>
      <p:sp>
        <p:nvSpPr>
          <p:cNvPr id="3" name="Subtitle 2">
            <a:extLst>
              <a:ext uri="{FF2B5EF4-FFF2-40B4-BE49-F238E27FC236}">
                <a16:creationId xmlns:a16="http://schemas.microsoft.com/office/drawing/2014/main" id="{FCABDA97-7713-4C69-A4E0-F9FA966C1AFF}"/>
              </a:ext>
            </a:extLst>
          </p:cNvPr>
          <p:cNvSpPr>
            <a:spLocks noGrp="1"/>
          </p:cNvSpPr>
          <p:nvPr>
            <p:ph type="subTitle" idx="1"/>
          </p:nvPr>
        </p:nvSpPr>
        <p:spPr>
          <a:xfrm>
            <a:off x="8109236" y="4739780"/>
            <a:ext cx="3511233" cy="1147054"/>
          </a:xfrm>
        </p:spPr>
        <p:txBody>
          <a:bodyPr anchor="t">
            <a:normAutofit/>
          </a:bodyPr>
          <a:lstStyle/>
          <a:p>
            <a:r>
              <a:rPr lang="en-US" sz="2000" dirty="0"/>
              <a:t>Allan 10c</a:t>
            </a:r>
            <a:endParaRPr lang="en-ID" sz="2000" dirty="0"/>
          </a:p>
        </p:txBody>
      </p:sp>
      <p:pic>
        <p:nvPicPr>
          <p:cNvPr id="4" name="Picture 3">
            <a:extLst>
              <a:ext uri="{FF2B5EF4-FFF2-40B4-BE49-F238E27FC236}">
                <a16:creationId xmlns:a16="http://schemas.microsoft.com/office/drawing/2014/main" id="{46022C2D-CBDE-426A-B1D5-B40919D892FC}"/>
              </a:ext>
            </a:extLst>
          </p:cNvPr>
          <p:cNvPicPr>
            <a:picLocks noChangeAspect="1"/>
          </p:cNvPicPr>
          <p:nvPr/>
        </p:nvPicPr>
        <p:blipFill rotWithShape="1">
          <a:blip r:embed="rId2"/>
          <a:srcRect l="7098" r="19263" b="2"/>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74120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CEAB-E287-4CA2-A7A9-B4484D986D58}"/>
              </a:ext>
            </a:extLst>
          </p:cNvPr>
          <p:cNvSpPr>
            <a:spLocks noGrp="1"/>
          </p:cNvSpPr>
          <p:nvPr>
            <p:ph type="title"/>
          </p:nvPr>
        </p:nvSpPr>
        <p:spPr/>
        <p:txBody>
          <a:bodyPr/>
          <a:lstStyle/>
          <a:p>
            <a:r>
              <a:rPr lang="en-US" dirty="0"/>
              <a:t>Employment</a:t>
            </a:r>
            <a:endParaRPr lang="en-ID" dirty="0"/>
          </a:p>
        </p:txBody>
      </p:sp>
      <p:sp>
        <p:nvSpPr>
          <p:cNvPr id="3" name="Content Placeholder 2">
            <a:extLst>
              <a:ext uri="{FF2B5EF4-FFF2-40B4-BE49-F238E27FC236}">
                <a16:creationId xmlns:a16="http://schemas.microsoft.com/office/drawing/2014/main" id="{23AC178B-0F21-414D-83A8-04E6C9856412}"/>
              </a:ext>
            </a:extLst>
          </p:cNvPr>
          <p:cNvSpPr>
            <a:spLocks noGrp="1"/>
          </p:cNvSpPr>
          <p:nvPr>
            <p:ph idx="1"/>
          </p:nvPr>
        </p:nvSpPr>
        <p:spPr/>
        <p:txBody>
          <a:bodyPr>
            <a:normAutofit fontScale="92500" lnSpcReduction="10000"/>
          </a:bodyPr>
          <a:lstStyle/>
          <a:p>
            <a:r>
              <a:rPr lang="en-US" dirty="0"/>
              <a:t>Employment refers to the economic use of </a:t>
            </a:r>
            <a:r>
              <a:rPr lang="en-US" dirty="0" err="1"/>
              <a:t>labour</a:t>
            </a:r>
            <a:r>
              <a:rPr lang="en-US" dirty="0"/>
              <a:t> as a factor of production. For example, people may work in the primary, secondary or tertiary sectors of the economy. Employment also </a:t>
            </a:r>
            <a:r>
              <a:rPr lang="en-US" dirty="0" err="1"/>
              <a:t>inclues</a:t>
            </a:r>
            <a:r>
              <a:rPr lang="en-US" dirty="0"/>
              <a:t> those who are self-employed. High employment, or low employment, is a key macroeconomic objective of all governments. There are several reasons for this:</a:t>
            </a:r>
            <a:endParaRPr lang="en-ID" dirty="0"/>
          </a:p>
          <a:p>
            <a:pPr>
              <a:buFontTx/>
              <a:buChar char="-"/>
            </a:pPr>
            <a:r>
              <a:rPr lang="en-ID" dirty="0"/>
              <a:t>High employment raises standards of living for the average person in the country.</a:t>
            </a:r>
          </a:p>
          <a:p>
            <a:pPr>
              <a:buFontTx/>
              <a:buChar char="-"/>
            </a:pPr>
            <a:r>
              <a:rPr lang="en-ID" dirty="0"/>
              <a:t>It promotes economic growth</a:t>
            </a:r>
          </a:p>
          <a:p>
            <a:pPr>
              <a:buFontTx/>
              <a:buChar char="-"/>
            </a:pPr>
            <a:r>
              <a:rPr lang="en-ID" dirty="0"/>
              <a:t>It increases tax revenues(Due to higher levels of income and spending in the economy), which are used to finance government spending</a:t>
            </a:r>
          </a:p>
          <a:p>
            <a:pPr>
              <a:buFontTx/>
              <a:buChar char="-"/>
            </a:pPr>
            <a:r>
              <a:rPr lang="en-ID" dirty="0"/>
              <a:t>It reduces the financial burden and opportunity cost to the government as spending on welfare benefits falls.</a:t>
            </a:r>
          </a:p>
          <a:p>
            <a:pPr>
              <a:buFontTx/>
              <a:buChar char="-"/>
            </a:pPr>
            <a:r>
              <a:rPr lang="en-ID" dirty="0"/>
              <a:t>It prevents ‘brain drain’ from the economy. This can occur during periods of high unemployment when highly skilled workers leave the country in search of job </a:t>
            </a:r>
            <a:r>
              <a:rPr lang="en-ID" dirty="0" err="1"/>
              <a:t>opportunites</a:t>
            </a:r>
            <a:r>
              <a:rPr lang="en-ID" dirty="0"/>
              <a:t> elsewhere.</a:t>
            </a:r>
          </a:p>
          <a:p>
            <a:pPr>
              <a:buFontTx/>
              <a:buChar char="-"/>
            </a:pPr>
            <a:r>
              <a:rPr lang="en-ID" dirty="0"/>
              <a:t>It reduces income and wealth inequalities – poorer people are more affected by unemployment as they lack savings and wealth.</a:t>
            </a:r>
          </a:p>
        </p:txBody>
      </p:sp>
    </p:spTree>
    <p:extLst>
      <p:ext uri="{BB962C8B-B14F-4D97-AF65-F5344CB8AC3E}">
        <p14:creationId xmlns:p14="http://schemas.microsoft.com/office/powerpoint/2010/main" val="121432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FF0E-5506-4EB2-926F-085027DB96C2}"/>
              </a:ext>
            </a:extLst>
          </p:cNvPr>
          <p:cNvSpPr>
            <a:spLocks noGrp="1"/>
          </p:cNvSpPr>
          <p:nvPr>
            <p:ph type="title"/>
          </p:nvPr>
        </p:nvSpPr>
        <p:spPr/>
        <p:txBody>
          <a:bodyPr/>
          <a:lstStyle/>
          <a:p>
            <a:r>
              <a:rPr lang="en-US" dirty="0"/>
              <a:t>Unemployment</a:t>
            </a:r>
            <a:endParaRPr lang="en-ID" dirty="0"/>
          </a:p>
        </p:txBody>
      </p:sp>
      <p:sp>
        <p:nvSpPr>
          <p:cNvPr id="3" name="Content Placeholder 2">
            <a:extLst>
              <a:ext uri="{FF2B5EF4-FFF2-40B4-BE49-F238E27FC236}">
                <a16:creationId xmlns:a16="http://schemas.microsoft.com/office/drawing/2014/main" id="{9B5EEA41-2323-43E1-9FD7-A30905F41A5E}"/>
              </a:ext>
            </a:extLst>
          </p:cNvPr>
          <p:cNvSpPr>
            <a:spLocks noGrp="1"/>
          </p:cNvSpPr>
          <p:nvPr>
            <p:ph idx="1"/>
          </p:nvPr>
        </p:nvSpPr>
        <p:spPr/>
        <p:txBody>
          <a:bodyPr/>
          <a:lstStyle/>
          <a:p>
            <a:r>
              <a:rPr lang="en-US" dirty="0"/>
              <a:t>Unemployment occurs when people of working age are both willing and able to </a:t>
            </a:r>
            <a:r>
              <a:rPr lang="en-US" dirty="0" err="1"/>
              <a:t>wrok</a:t>
            </a:r>
            <a:r>
              <a:rPr lang="en-US" dirty="0"/>
              <a:t> but cannot find employment. The United Nations International </a:t>
            </a:r>
            <a:r>
              <a:rPr lang="en-US" dirty="0" err="1"/>
              <a:t>Labour</a:t>
            </a:r>
            <a:r>
              <a:rPr lang="en-US" dirty="0"/>
              <a:t> </a:t>
            </a:r>
            <a:r>
              <a:rPr lang="en-US" dirty="0" err="1"/>
              <a:t>Organisation</a:t>
            </a:r>
            <a:r>
              <a:rPr lang="en-US" dirty="0"/>
              <a:t> (ILO) states the lower limit of the working age to be 15 years old. While there is no official upper limit, many countries use an age limit of between 65 to 70.</a:t>
            </a:r>
            <a:endParaRPr lang="en-ID" dirty="0"/>
          </a:p>
        </p:txBody>
      </p:sp>
    </p:spTree>
    <p:extLst>
      <p:ext uri="{BB962C8B-B14F-4D97-AF65-F5344CB8AC3E}">
        <p14:creationId xmlns:p14="http://schemas.microsoft.com/office/powerpoint/2010/main" val="37643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A7B8-9BE6-44B4-B39C-3DB10379052D}"/>
              </a:ext>
            </a:extLst>
          </p:cNvPr>
          <p:cNvSpPr>
            <a:spLocks noGrp="1"/>
          </p:cNvSpPr>
          <p:nvPr>
            <p:ph type="title"/>
          </p:nvPr>
        </p:nvSpPr>
        <p:spPr/>
        <p:txBody>
          <a:bodyPr/>
          <a:lstStyle/>
          <a:p>
            <a:r>
              <a:rPr lang="en-US" dirty="0"/>
              <a:t>Full unemployment</a:t>
            </a:r>
            <a:endParaRPr lang="en-ID" dirty="0"/>
          </a:p>
        </p:txBody>
      </p:sp>
      <p:sp>
        <p:nvSpPr>
          <p:cNvPr id="3" name="Content Placeholder 2">
            <a:extLst>
              <a:ext uri="{FF2B5EF4-FFF2-40B4-BE49-F238E27FC236}">
                <a16:creationId xmlns:a16="http://schemas.microsoft.com/office/drawing/2014/main" id="{397AF5E4-5E04-4236-8E6A-8537F3A24476}"/>
              </a:ext>
            </a:extLst>
          </p:cNvPr>
          <p:cNvSpPr>
            <a:spLocks noGrp="1"/>
          </p:cNvSpPr>
          <p:nvPr>
            <p:ph idx="1"/>
          </p:nvPr>
        </p:nvSpPr>
        <p:spPr/>
        <p:txBody>
          <a:bodyPr/>
          <a:lstStyle/>
          <a:p>
            <a:r>
              <a:rPr lang="en-US" dirty="0"/>
              <a:t>Full employment refers to the ideal situation when everyone in a country who is willing and able to work has a job. Governments strive to ensure that everyone who is able and willing to work finds employment. This helps the economy to make the most of its human resources</a:t>
            </a:r>
          </a:p>
          <a:p>
            <a:endParaRPr lang="en-ID" dirty="0"/>
          </a:p>
        </p:txBody>
      </p:sp>
    </p:spTree>
    <p:extLst>
      <p:ext uri="{BB962C8B-B14F-4D97-AF65-F5344CB8AC3E}">
        <p14:creationId xmlns:p14="http://schemas.microsoft.com/office/powerpoint/2010/main" val="36061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368C-9B17-4A6B-B6A1-DC4BD41E9EC8}"/>
              </a:ext>
            </a:extLst>
          </p:cNvPr>
          <p:cNvSpPr>
            <a:spLocks noGrp="1"/>
          </p:cNvSpPr>
          <p:nvPr>
            <p:ph type="title"/>
          </p:nvPr>
        </p:nvSpPr>
        <p:spPr/>
        <p:txBody>
          <a:bodyPr>
            <a:normAutofit fontScale="90000"/>
          </a:bodyPr>
          <a:lstStyle/>
          <a:p>
            <a:r>
              <a:rPr lang="en-US" dirty="0"/>
              <a:t>Changing patterns and levels of employment</a:t>
            </a:r>
            <a:endParaRPr lang="en-ID" dirty="0"/>
          </a:p>
        </p:txBody>
      </p:sp>
      <p:sp>
        <p:nvSpPr>
          <p:cNvPr id="3" name="Content Placeholder 2">
            <a:extLst>
              <a:ext uri="{FF2B5EF4-FFF2-40B4-BE49-F238E27FC236}">
                <a16:creationId xmlns:a16="http://schemas.microsoft.com/office/drawing/2014/main" id="{86305F9A-0977-4E51-AEC8-F796EF2AAAB1}"/>
              </a:ext>
            </a:extLst>
          </p:cNvPr>
          <p:cNvSpPr>
            <a:spLocks noGrp="1"/>
          </p:cNvSpPr>
          <p:nvPr>
            <p:ph idx="1"/>
          </p:nvPr>
        </p:nvSpPr>
        <p:spPr>
          <a:xfrm>
            <a:off x="581192" y="1890876"/>
            <a:ext cx="11029615" cy="4761594"/>
          </a:xfrm>
        </p:spPr>
        <p:txBody>
          <a:bodyPr>
            <a:normAutofit/>
          </a:bodyPr>
          <a:lstStyle/>
          <a:p>
            <a:r>
              <a:rPr lang="en-US" dirty="0"/>
              <a:t>Employment patterns change over time with changes in economic trends. For example, there have been large job losses in manufacturing industries in the USA and the UK as many firms have shifted their operations to India and China. 0n the other hand, other job opportunities in the tertiary sector have been created in the USA and the UK. Changing employment patterns include the following: </a:t>
            </a:r>
          </a:p>
          <a:p>
            <a:pPr marL="0" indent="0">
              <a:buNone/>
            </a:pPr>
            <a:r>
              <a:rPr lang="en-US" dirty="0"/>
              <a:t>» Employment sector - as a country develops, the number of people employed in the primary sector tends to fall, with the majority of workers being employed in the tertiary sector.</a:t>
            </a:r>
          </a:p>
          <a:p>
            <a:pPr marL="0" indent="0">
              <a:buNone/>
            </a:pPr>
            <a:r>
              <a:rPr lang="en-US" dirty="0"/>
              <a:t>» Delayed entry to the workforce - as more people study to tertiary education level. the average age of employees entering the workforce rises. Graduates go be aged around 25 by the time they complete their first degree and masters degrees. More females and mature students have also entered tertiary educati0 again limiting the potential size of the economy’s workforce.</a:t>
            </a:r>
          </a:p>
          <a:p>
            <a:pPr marL="0" indent="0">
              <a:buNone/>
            </a:pPr>
            <a:r>
              <a:rPr lang="en-US" dirty="0"/>
              <a:t>» Ageing population this occurs when the average age of the population rises, partly due to lower birth rates and longer life spans in developed economies. The lower </a:t>
            </a:r>
            <a:r>
              <a:rPr lang="en-US" dirty="0" err="1"/>
              <a:t>labour</a:t>
            </a:r>
            <a:r>
              <a:rPr lang="en-US" dirty="0"/>
              <a:t> supply means that firms are more willing to employ older employees and hire people beyond their retirement age.</a:t>
            </a:r>
          </a:p>
          <a:p>
            <a:pPr marL="0" indent="0">
              <a:buNone/>
            </a:pPr>
            <a:endParaRPr lang="en-US" dirty="0"/>
          </a:p>
          <a:p>
            <a:pPr marL="0" indent="0">
              <a:buNone/>
            </a:pPr>
            <a:endParaRPr lang="en-ID" dirty="0"/>
          </a:p>
        </p:txBody>
      </p:sp>
    </p:spTree>
    <p:extLst>
      <p:ext uri="{BB962C8B-B14F-4D97-AF65-F5344CB8AC3E}">
        <p14:creationId xmlns:p14="http://schemas.microsoft.com/office/powerpoint/2010/main" val="311785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A675-1F6F-4706-B243-C78863E68333}"/>
              </a:ext>
            </a:extLst>
          </p:cNvPr>
          <p:cNvSpPr>
            <a:spLocks noGrp="1"/>
          </p:cNvSpPr>
          <p:nvPr>
            <p:ph type="title"/>
          </p:nvPr>
        </p:nvSpPr>
        <p:spPr/>
        <p:txBody>
          <a:bodyPr>
            <a:normAutofit fontScale="90000"/>
          </a:bodyPr>
          <a:lstStyle/>
          <a:p>
            <a:r>
              <a:rPr lang="en-US" dirty="0"/>
              <a:t>Changing patterns and levels of employment</a:t>
            </a:r>
            <a:endParaRPr lang="en-ID" dirty="0"/>
          </a:p>
        </p:txBody>
      </p:sp>
      <p:sp>
        <p:nvSpPr>
          <p:cNvPr id="3" name="Content Placeholder 2">
            <a:extLst>
              <a:ext uri="{FF2B5EF4-FFF2-40B4-BE49-F238E27FC236}">
                <a16:creationId xmlns:a16="http://schemas.microsoft.com/office/drawing/2014/main" id="{411644F5-3892-4A2E-BEC7-461FD3FFA607}"/>
              </a:ext>
            </a:extLst>
          </p:cNvPr>
          <p:cNvSpPr>
            <a:spLocks noGrp="1"/>
          </p:cNvSpPr>
          <p:nvPr>
            <p:ph idx="1"/>
          </p:nvPr>
        </p:nvSpPr>
        <p:spPr>
          <a:xfrm>
            <a:off x="581192" y="2340864"/>
            <a:ext cx="11029615" cy="4517136"/>
          </a:xfrm>
        </p:spPr>
        <p:txBody>
          <a:bodyPr>
            <a:normAutofit lnSpcReduction="10000"/>
          </a:bodyPr>
          <a:lstStyle/>
          <a:p>
            <a:pPr marL="0" indent="0">
              <a:buNone/>
            </a:pPr>
            <a:r>
              <a:rPr lang="en-US" dirty="0"/>
              <a:t>» Formal sector employment as an economy develops, there is an increase in the proportion of workers employed in the formal economy and a decline in the proportion who work in the informal sector. Employment is formal, with workers paying income taxes and contributing to the country's official GDP. </a:t>
            </a:r>
            <a:br>
              <a:rPr lang="en-US" dirty="0"/>
            </a:br>
            <a:endParaRPr lang="en-US" dirty="0"/>
          </a:p>
          <a:p>
            <a:pPr marL="0" indent="0">
              <a:buNone/>
            </a:pPr>
            <a:r>
              <a:rPr lang="en-US" dirty="0"/>
              <a:t>» Female participation rates as a country grows and develops, there tends to be a greater proportion of women active in the </a:t>
            </a:r>
            <a:r>
              <a:rPr lang="en-US" dirty="0" err="1"/>
              <a:t>labour</a:t>
            </a:r>
            <a:r>
              <a:rPr lang="en-US" dirty="0"/>
              <a:t> force (see Table 30.2). This is due to changes in social attitudes towards women in the economy. In economically developed countries, women are choosing to have fewer children and at a later age, partly due to the high costs of raising children but also because more women opt to pursue a professional career. </a:t>
            </a:r>
            <a:br>
              <a:rPr lang="en-US" dirty="0"/>
            </a:br>
            <a:endParaRPr lang="en-US" dirty="0"/>
          </a:p>
          <a:p>
            <a:pPr marL="0" indent="0">
              <a:buNone/>
            </a:pPr>
            <a:r>
              <a:rPr lang="en-US" dirty="0"/>
              <a:t>» Public sector employment as more countries around the world move . towards a market economy, with less direct government intervention, there's a decline in the proportion of people employed in the public sector. </a:t>
            </a:r>
          </a:p>
          <a:p>
            <a:pPr marL="0" indent="0">
              <a:buNone/>
            </a:pPr>
            <a:r>
              <a:rPr lang="en-US" dirty="0"/>
              <a:t>» flexible working patterns -changes in the world economy have meant that </a:t>
            </a:r>
            <a:r>
              <a:rPr lang="en-US" dirty="0" err="1"/>
              <a:t>hrms</a:t>
            </a:r>
            <a:r>
              <a:rPr lang="en-US" dirty="0"/>
              <a:t> need to be far more flexible in order to compete international” Examples of flexible working patterns include </a:t>
            </a:r>
            <a:r>
              <a:rPr lang="en-US" dirty="0" err="1"/>
              <a:t>iirms</a:t>
            </a:r>
            <a:r>
              <a:rPr lang="en-US" dirty="0"/>
              <a:t> hiring more part-time staff, allowing employees to work from home, introducing flexible working hours and outsourcing non-core functions (such as accounting, cleaning: security and ICT) to other service providers. </a:t>
            </a:r>
          </a:p>
          <a:p>
            <a:endParaRPr lang="en-ID" dirty="0"/>
          </a:p>
        </p:txBody>
      </p:sp>
    </p:spTree>
    <p:extLst>
      <p:ext uri="{BB962C8B-B14F-4D97-AF65-F5344CB8AC3E}">
        <p14:creationId xmlns:p14="http://schemas.microsoft.com/office/powerpoint/2010/main" val="222312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E9DA-BB50-4864-AAAC-02F1304E1AF5}"/>
              </a:ext>
            </a:extLst>
          </p:cNvPr>
          <p:cNvSpPr>
            <a:spLocks noGrp="1"/>
          </p:cNvSpPr>
          <p:nvPr>
            <p:ph type="title"/>
          </p:nvPr>
        </p:nvSpPr>
        <p:spPr/>
        <p:txBody>
          <a:bodyPr/>
          <a:lstStyle/>
          <a:p>
            <a:r>
              <a:rPr lang="en-US" dirty="0"/>
              <a:t>Causes and types of unemployment</a:t>
            </a:r>
            <a:endParaRPr lang="en-ID" dirty="0"/>
          </a:p>
        </p:txBody>
      </p:sp>
      <p:sp>
        <p:nvSpPr>
          <p:cNvPr id="3" name="Content Placeholder 2">
            <a:extLst>
              <a:ext uri="{FF2B5EF4-FFF2-40B4-BE49-F238E27FC236}">
                <a16:creationId xmlns:a16="http://schemas.microsoft.com/office/drawing/2014/main" id="{78693A9F-F971-4018-8B39-B7B09FA3C916}"/>
              </a:ext>
            </a:extLst>
          </p:cNvPr>
          <p:cNvSpPr>
            <a:spLocks noGrp="1"/>
          </p:cNvSpPr>
          <p:nvPr>
            <p:ph idx="1"/>
          </p:nvPr>
        </p:nvSpPr>
        <p:spPr/>
        <p:txBody>
          <a:bodyPr/>
          <a:lstStyle/>
          <a:p>
            <a:r>
              <a:rPr lang="en-US" b="1" dirty="0"/>
              <a:t>Frictional unemployment </a:t>
            </a:r>
            <a:r>
              <a:rPr lang="en-US" dirty="0"/>
              <a:t>is transitional unemployment which occurs when people change jobs due to the time delay between leaving a job and finding or starting a new one.</a:t>
            </a:r>
          </a:p>
          <a:p>
            <a:r>
              <a:rPr lang="en-US" b="1" dirty="0"/>
              <a:t>Structural Unemployment </a:t>
            </a:r>
            <a:r>
              <a:rPr lang="en-US" dirty="0"/>
              <a:t>occurs when the demand for products produced in a particular industry continually falls, often due to foreign competition.</a:t>
            </a:r>
          </a:p>
          <a:p>
            <a:r>
              <a:rPr lang="en-US" b="1" dirty="0"/>
              <a:t>Cyclical unemployment</a:t>
            </a:r>
            <a:r>
              <a:rPr lang="en-US" dirty="0"/>
              <a:t>, also known as demand-deficient unemployment, is the most severe type of unemployment as it can affect every industry in the economy. It is caused by a lack of demand which causes a fall in national income.</a:t>
            </a:r>
            <a:endParaRPr lang="en-ID" dirty="0"/>
          </a:p>
        </p:txBody>
      </p:sp>
    </p:spTree>
    <p:extLst>
      <p:ext uri="{BB962C8B-B14F-4D97-AF65-F5344CB8AC3E}">
        <p14:creationId xmlns:p14="http://schemas.microsoft.com/office/powerpoint/2010/main" val="44109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A7E8-28A7-4460-AEBC-928EDC2B93E9}"/>
              </a:ext>
            </a:extLst>
          </p:cNvPr>
          <p:cNvSpPr>
            <a:spLocks noGrp="1"/>
          </p:cNvSpPr>
          <p:nvPr>
            <p:ph type="title"/>
          </p:nvPr>
        </p:nvSpPr>
        <p:spPr/>
        <p:txBody>
          <a:bodyPr/>
          <a:lstStyle/>
          <a:p>
            <a:r>
              <a:rPr lang="en-US" dirty="0"/>
              <a:t>Consequences of unemployment</a:t>
            </a:r>
            <a:endParaRPr lang="en-ID" dirty="0"/>
          </a:p>
        </p:txBody>
      </p:sp>
      <p:sp>
        <p:nvSpPr>
          <p:cNvPr id="3" name="Content Placeholder 2">
            <a:extLst>
              <a:ext uri="{FF2B5EF4-FFF2-40B4-BE49-F238E27FC236}">
                <a16:creationId xmlns:a16="http://schemas.microsoft.com/office/drawing/2014/main" id="{64A5BE96-501E-400C-BB1D-DE3C2B6D426D}"/>
              </a:ext>
            </a:extLst>
          </p:cNvPr>
          <p:cNvSpPr>
            <a:spLocks noGrp="1"/>
          </p:cNvSpPr>
          <p:nvPr>
            <p:ph idx="1"/>
          </p:nvPr>
        </p:nvSpPr>
        <p:spPr/>
        <p:txBody>
          <a:bodyPr/>
          <a:lstStyle/>
          <a:p>
            <a:r>
              <a:rPr lang="en-US" dirty="0"/>
              <a:t>The individuals who are unemployed may suffer from stress, depression, other health problems, low self-esteem, a lack of dignity and homelessness. In extreme cases, unemployment can even lead to suicides.</a:t>
            </a:r>
          </a:p>
          <a:p>
            <a:r>
              <a:rPr lang="en-US" dirty="0"/>
              <a:t>The economy as a whole suffers from being less internationally competitive due to the falling levels of spending and national output.</a:t>
            </a:r>
          </a:p>
          <a:p>
            <a:endParaRPr lang="en-ID" dirty="0"/>
          </a:p>
        </p:txBody>
      </p:sp>
    </p:spTree>
    <p:extLst>
      <p:ext uri="{BB962C8B-B14F-4D97-AF65-F5344CB8AC3E}">
        <p14:creationId xmlns:p14="http://schemas.microsoft.com/office/powerpoint/2010/main" val="103840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3DAE-2DD1-4E91-A70F-72602937C2CF}"/>
              </a:ext>
            </a:extLst>
          </p:cNvPr>
          <p:cNvSpPr>
            <a:spLocks noGrp="1"/>
          </p:cNvSpPr>
          <p:nvPr>
            <p:ph type="title"/>
          </p:nvPr>
        </p:nvSpPr>
        <p:spPr/>
        <p:txBody>
          <a:bodyPr/>
          <a:lstStyle/>
          <a:p>
            <a:r>
              <a:rPr lang="en-US" dirty="0"/>
              <a:t>Policies to reduce unemployment</a:t>
            </a:r>
            <a:endParaRPr lang="en-ID" dirty="0"/>
          </a:p>
        </p:txBody>
      </p:sp>
      <p:sp>
        <p:nvSpPr>
          <p:cNvPr id="3" name="Content Placeholder 2">
            <a:extLst>
              <a:ext uri="{FF2B5EF4-FFF2-40B4-BE49-F238E27FC236}">
                <a16:creationId xmlns:a16="http://schemas.microsoft.com/office/drawing/2014/main" id="{D77AAD6F-F3BC-4026-AAB9-3CFF5990B2B7}"/>
              </a:ext>
            </a:extLst>
          </p:cNvPr>
          <p:cNvSpPr>
            <a:spLocks noGrp="1"/>
          </p:cNvSpPr>
          <p:nvPr>
            <p:ph idx="1"/>
          </p:nvPr>
        </p:nvSpPr>
        <p:spPr>
          <a:xfrm>
            <a:off x="581192" y="2340864"/>
            <a:ext cx="11029615" cy="4517136"/>
          </a:xfrm>
        </p:spPr>
        <p:txBody>
          <a:bodyPr/>
          <a:lstStyle/>
          <a:p>
            <a:r>
              <a:rPr lang="en-US" dirty="0"/>
              <a:t>Governments can try to deal with the problems of unemployment in a number of ways. This will partly depend on the causes of unemployment in the economy. There are four general policies for reducing unemployment:</a:t>
            </a:r>
          </a:p>
          <a:p>
            <a:pPr>
              <a:buFontTx/>
              <a:buChar char="-"/>
            </a:pPr>
            <a:r>
              <a:rPr lang="en-US" dirty="0"/>
              <a:t>Fiscal Policy – This is the use of taxation and government spending policies to influence the level of economic activity. It can be used to tackle unemployment caused by demand-side issues, such as cyclical and structural unemployment. The use of expansionary Fiscal policy boosts the level of consumption and investment in the economy. This causes an increase in real GDP, which bring about more employment opportunities</a:t>
            </a:r>
          </a:p>
          <a:p>
            <a:pPr>
              <a:buFontTx/>
              <a:buChar char="-"/>
            </a:pPr>
            <a:r>
              <a:rPr lang="en-US" dirty="0"/>
              <a:t>Monetary policy- this refers to the use of interest rates to affect the level of economic activity. When interest rates are lowered, the cost of borrowing falls, thus encouraging households and firms to spend and invest.</a:t>
            </a:r>
          </a:p>
          <a:p>
            <a:pPr>
              <a:buFontTx/>
              <a:buChar char="-"/>
            </a:pPr>
            <a:r>
              <a:rPr lang="en-US" dirty="0"/>
              <a:t>Protectionist measures such as tariffs and quotas can be used to safeguard domestic jobs from the threat of international competition. For example, the Japanese government imposes up to 779 per cent import taxes on rice – the highest rate In the world – in order to protect agricultural jobs in the country.</a:t>
            </a:r>
          </a:p>
          <a:p>
            <a:pPr>
              <a:buFontTx/>
              <a:buChar char="-"/>
            </a:pPr>
            <a:r>
              <a:rPr lang="en-US" dirty="0"/>
              <a:t>Supply side polices – these government strategies are used to deal with imperfections in the </a:t>
            </a:r>
            <a:r>
              <a:rPr lang="en-US" dirty="0" err="1"/>
              <a:t>labour</a:t>
            </a:r>
            <a:r>
              <a:rPr lang="en-US" dirty="0"/>
              <a:t> market and to reduce unemployment caused by supply side factors. Thus, These policies are aimed at addressing frictional and voluntary unemployment.</a:t>
            </a:r>
            <a:endParaRPr lang="en-ID" dirty="0"/>
          </a:p>
        </p:txBody>
      </p:sp>
    </p:spTree>
    <p:extLst>
      <p:ext uri="{BB962C8B-B14F-4D97-AF65-F5344CB8AC3E}">
        <p14:creationId xmlns:p14="http://schemas.microsoft.com/office/powerpoint/2010/main" val="2696900149"/>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42B41"/>
      </a:dk2>
      <a:lt2>
        <a:srgbClr val="E8E7E2"/>
      </a:lt2>
      <a:accent1>
        <a:srgbClr val="3957B4"/>
      </a:accent1>
      <a:accent2>
        <a:srgbClr val="4A9CC5"/>
      </a:accent2>
      <a:accent3>
        <a:srgbClr val="5F4AC5"/>
      </a:accent3>
      <a:accent4>
        <a:srgbClr val="B45D39"/>
      </a:accent4>
      <a:accent5>
        <a:srgbClr val="C29F49"/>
      </a:accent5>
      <a:accent6>
        <a:srgbClr val="9DAC36"/>
      </a:accent6>
      <a:hlink>
        <a:srgbClr val="987F32"/>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25</TotalTime>
  <Words>1179</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Univers</vt:lpstr>
      <vt:lpstr>Univers Condensed</vt:lpstr>
      <vt:lpstr>Wingdings 2</vt:lpstr>
      <vt:lpstr>DividendVTI</vt:lpstr>
      <vt:lpstr>Economics Chapter 30</vt:lpstr>
      <vt:lpstr>Employment</vt:lpstr>
      <vt:lpstr>Unemployment</vt:lpstr>
      <vt:lpstr>Full unemployment</vt:lpstr>
      <vt:lpstr>Changing patterns and levels of employment</vt:lpstr>
      <vt:lpstr>Changing patterns and levels of employment</vt:lpstr>
      <vt:lpstr>Causes and types of unemployment</vt:lpstr>
      <vt:lpstr>Consequences of unemployment</vt:lpstr>
      <vt:lpstr>Policies to reduce unemployment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Chapter 30</dc:title>
  <dc:creator>allan immanuel huslin</dc:creator>
  <cp:lastModifiedBy>allan immanuel huslin</cp:lastModifiedBy>
  <cp:revision>3</cp:revision>
  <dcterms:created xsi:type="dcterms:W3CDTF">2020-03-08T02:25:45Z</dcterms:created>
  <dcterms:modified xsi:type="dcterms:W3CDTF">2020-03-08T02:51:30Z</dcterms:modified>
</cp:coreProperties>
</file>