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07a22991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07a22991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07a229911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07a22991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07a22991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07a22991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07a229911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07a229911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07a229911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07a229911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Tamaclonechi</a:t>
            </a:r>
            <a:endParaRPr/>
          </a:p>
          <a:p>
            <a:pPr indent="0" lvl="0" marL="0" rtl="0" algn="l">
              <a:spcBef>
                <a:spcPts val="0"/>
              </a:spcBef>
              <a:spcAft>
                <a:spcPts val="0"/>
              </a:spcAft>
              <a:buNone/>
            </a:pPr>
            <a:r>
              <a:rPr lang="en" sz="2100"/>
              <a:t>CSC 335</a:t>
            </a:r>
            <a:r>
              <a:rPr lang="en" sz="2100"/>
              <a:t>: Final Project</a:t>
            </a:r>
            <a:endParaRPr sz="2100"/>
          </a:p>
        </p:txBody>
      </p:sp>
      <p:sp>
        <p:nvSpPr>
          <p:cNvPr id="135" name="Google Shape;135;p13"/>
          <p:cNvSpPr txBox="1"/>
          <p:nvPr>
            <p:ph idx="1" type="subTitle"/>
          </p:nvPr>
        </p:nvSpPr>
        <p:spPr>
          <a:xfrm>
            <a:off x="5083950" y="35623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Austen Connick</a:t>
            </a:r>
            <a:endParaRPr/>
          </a:p>
          <a:p>
            <a:pPr indent="0" lvl="0" marL="0" rtl="0" algn="l">
              <a:spcBef>
                <a:spcPts val="0"/>
              </a:spcBef>
              <a:spcAft>
                <a:spcPts val="0"/>
              </a:spcAft>
              <a:buNone/>
            </a:pPr>
            <a:r>
              <a:rPr lang="en"/>
              <a:t>David Izmailov</a:t>
            </a:r>
            <a:endParaRPr/>
          </a:p>
          <a:p>
            <a:pPr indent="0" lvl="0" marL="0" rtl="0" algn="l">
              <a:spcBef>
                <a:spcPts val="0"/>
              </a:spcBef>
              <a:spcAft>
                <a:spcPts val="0"/>
              </a:spcAft>
              <a:buNone/>
            </a:pPr>
            <a:r>
              <a:rPr lang="en"/>
              <a:t>Fernando Ruiz</a:t>
            </a:r>
            <a:endParaRPr/>
          </a:p>
          <a:p>
            <a:pPr indent="0" lvl="0" marL="0" rtl="0" algn="l">
              <a:spcBef>
                <a:spcPts val="0"/>
              </a:spcBef>
              <a:spcAft>
                <a:spcPts val="0"/>
              </a:spcAft>
              <a:buNone/>
            </a:pPr>
            <a:r>
              <a:rPr lang="en"/>
              <a:t>Noah Silverman</a:t>
            </a:r>
            <a:endParaRPr/>
          </a:p>
          <a:p>
            <a:pPr indent="0" lvl="0" marL="0" rtl="0" algn="l">
              <a:spcBef>
                <a:spcPts val="0"/>
              </a:spcBef>
              <a:spcAft>
                <a:spcPts val="0"/>
              </a:spcAft>
              <a:buNone/>
            </a:pPr>
            <a:r>
              <a:t/>
            </a:r>
            <a:endParaRPr/>
          </a:p>
        </p:txBody>
      </p:sp>
      <p:pic>
        <p:nvPicPr>
          <p:cNvPr id="136" name="Google Shape;136;p13"/>
          <p:cNvPicPr preferRelativeResize="0"/>
          <p:nvPr/>
        </p:nvPicPr>
        <p:blipFill>
          <a:blip r:embed="rId3">
            <a:alphaModFix/>
          </a:blip>
          <a:stretch>
            <a:fillRect/>
          </a:stretch>
        </p:blipFill>
        <p:spPr>
          <a:xfrm>
            <a:off x="400925" y="2977262"/>
            <a:ext cx="1630525" cy="167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Overview</a:t>
            </a:r>
            <a:endParaRPr/>
          </a:p>
          <a:p>
            <a:pPr indent="0" lvl="0" marL="0" rtl="0" algn="l">
              <a:spcBef>
                <a:spcPts val="0"/>
              </a:spcBef>
              <a:spcAft>
                <a:spcPts val="0"/>
              </a:spcAft>
              <a:buNone/>
            </a:pPr>
            <a:r>
              <a:rPr i="1" lang="en" sz="1400"/>
              <a:t>Creating a new game or Opening a saved game</a:t>
            </a:r>
            <a:endParaRPr i="1" sz="1400"/>
          </a:p>
        </p:txBody>
      </p:sp>
      <p:sp>
        <p:nvSpPr>
          <p:cNvPr id="142" name="Google Shape;142;p14"/>
          <p:cNvSpPr txBox="1"/>
          <p:nvPr>
            <p:ph idx="1" type="body"/>
          </p:nvPr>
        </p:nvSpPr>
        <p:spPr>
          <a:xfrm>
            <a:off x="932525" y="1529875"/>
            <a:ext cx="3744900" cy="280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user is allowed to start a new game or resume a saved game via pressing a settings buttons at the top-left of the program screen.</a:t>
            </a:r>
            <a:endParaRPr sz="1400"/>
          </a:p>
          <a:p>
            <a:pPr indent="-317500" lvl="0" marL="457200" rtl="0" algn="l">
              <a:spcBef>
                <a:spcPts val="0"/>
              </a:spcBef>
              <a:spcAft>
                <a:spcPts val="0"/>
              </a:spcAft>
              <a:buSzPts val="1400"/>
              <a:buChar char="●"/>
            </a:pPr>
            <a:r>
              <a:rPr lang="en" sz="1400"/>
              <a:t>In this settings screen, the user can choose if they want to load the last saved game or create a new game, where they can enter a new name and choose a location for the pet.</a:t>
            </a:r>
            <a:endParaRPr sz="1400"/>
          </a:p>
        </p:txBody>
      </p:sp>
      <p:pic>
        <p:nvPicPr>
          <p:cNvPr id="143" name="Google Shape;143;p14"/>
          <p:cNvPicPr preferRelativeResize="0"/>
          <p:nvPr/>
        </p:nvPicPr>
        <p:blipFill>
          <a:blip r:embed="rId3">
            <a:alphaModFix/>
          </a:blip>
          <a:stretch>
            <a:fillRect/>
          </a:stretch>
        </p:blipFill>
        <p:spPr>
          <a:xfrm>
            <a:off x="5051675" y="1238225"/>
            <a:ext cx="3826232" cy="3530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Overview</a:t>
            </a:r>
            <a:endParaRPr/>
          </a:p>
          <a:p>
            <a:pPr indent="0" lvl="0" marL="0" rtl="0" algn="l">
              <a:spcBef>
                <a:spcPts val="0"/>
              </a:spcBef>
              <a:spcAft>
                <a:spcPts val="0"/>
              </a:spcAft>
              <a:buNone/>
            </a:pPr>
            <a:r>
              <a:rPr i="1" lang="en" sz="1400"/>
              <a:t>Caring for your pet</a:t>
            </a:r>
            <a:endParaRPr i="1" sz="1400"/>
          </a:p>
        </p:txBody>
      </p:sp>
      <p:sp>
        <p:nvSpPr>
          <p:cNvPr id="149" name="Google Shape;149;p15"/>
          <p:cNvSpPr txBox="1"/>
          <p:nvPr>
            <p:ph idx="1" type="body"/>
          </p:nvPr>
        </p:nvSpPr>
        <p:spPr>
          <a:xfrm>
            <a:off x="1186475" y="1307850"/>
            <a:ext cx="3890400" cy="325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During gameplay, the health of the pet is calculated by analyzing different aspects of the pet and caring for it. The overall health of the pet is a culmination of the pet’s happiness, weight, and eating schedule.</a:t>
            </a:r>
            <a:endParaRPr/>
          </a:p>
          <a:p>
            <a:pPr indent="-311150" lvl="0" marL="457200" rtl="0" algn="l">
              <a:spcBef>
                <a:spcPts val="0"/>
              </a:spcBef>
              <a:spcAft>
                <a:spcPts val="0"/>
              </a:spcAft>
              <a:buSzPts val="1300"/>
              <a:buChar char="●"/>
            </a:pPr>
            <a:r>
              <a:rPr lang="en"/>
              <a:t>The health of the pet naturally deteriorates, and the deterioration accelerates when the pet </a:t>
            </a:r>
            <a:r>
              <a:rPr lang="en"/>
              <a:t>doesn't</a:t>
            </a:r>
            <a:r>
              <a:rPr lang="en"/>
              <a:t> eat, sleep, or get medicated.</a:t>
            </a:r>
            <a:endParaRPr/>
          </a:p>
          <a:p>
            <a:pPr indent="-311150" lvl="0" marL="457200" rtl="0" algn="l">
              <a:spcBef>
                <a:spcPts val="0"/>
              </a:spcBef>
              <a:spcAft>
                <a:spcPts val="0"/>
              </a:spcAft>
              <a:buSzPts val="1300"/>
              <a:buChar char="●"/>
            </a:pPr>
            <a:r>
              <a:rPr lang="en"/>
              <a:t>To increase the health of the pet, the user can feed their pet, let it sleep, medicate it, clean it, and let it dance. This is accomplished by clicking one of the buttons in the bottom of the program.</a:t>
            </a:r>
            <a:endParaRPr/>
          </a:p>
        </p:txBody>
      </p:sp>
      <p:pic>
        <p:nvPicPr>
          <p:cNvPr id="150" name="Google Shape;150;p15"/>
          <p:cNvPicPr preferRelativeResize="0"/>
          <p:nvPr/>
        </p:nvPicPr>
        <p:blipFill>
          <a:blip r:embed="rId3">
            <a:alphaModFix/>
          </a:blip>
          <a:stretch>
            <a:fillRect/>
          </a:stretch>
        </p:blipFill>
        <p:spPr>
          <a:xfrm>
            <a:off x="5332900" y="393750"/>
            <a:ext cx="3179327" cy="353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23475"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Overview</a:t>
            </a:r>
            <a:endParaRPr/>
          </a:p>
          <a:p>
            <a:pPr indent="0" lvl="0" marL="0" rtl="0" algn="l">
              <a:spcBef>
                <a:spcPts val="0"/>
              </a:spcBef>
              <a:spcAft>
                <a:spcPts val="0"/>
              </a:spcAft>
              <a:buNone/>
            </a:pPr>
            <a:r>
              <a:rPr i="1" lang="en" sz="1400"/>
              <a:t>Pet health and wellness</a:t>
            </a:r>
            <a:endParaRPr/>
          </a:p>
        </p:txBody>
      </p:sp>
      <p:sp>
        <p:nvSpPr>
          <p:cNvPr id="156" name="Google Shape;156;p16"/>
          <p:cNvSpPr txBox="1"/>
          <p:nvPr>
            <p:ph idx="1" type="body"/>
          </p:nvPr>
        </p:nvSpPr>
        <p:spPr>
          <a:xfrm>
            <a:off x="1223475" y="1307850"/>
            <a:ext cx="3202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Every so often the pet will defecate and need to be cleaned, and until that is done, the pets health will slowly deteriorate.</a:t>
            </a:r>
            <a:endParaRPr/>
          </a:p>
          <a:p>
            <a:pPr indent="-311150" lvl="0" marL="457200" rtl="0" algn="l">
              <a:spcBef>
                <a:spcPts val="0"/>
              </a:spcBef>
              <a:spcAft>
                <a:spcPts val="0"/>
              </a:spcAft>
              <a:buSzPts val="1300"/>
              <a:buChar char="●"/>
            </a:pPr>
            <a:r>
              <a:rPr lang="en"/>
              <a:t>If the pet’s happiness is unattended, the pet will begin to cry after a certain time.</a:t>
            </a:r>
            <a:endParaRPr/>
          </a:p>
          <a:p>
            <a:pPr indent="-311150" lvl="0" marL="457200" rtl="0" algn="l">
              <a:spcBef>
                <a:spcPts val="0"/>
              </a:spcBef>
              <a:spcAft>
                <a:spcPts val="0"/>
              </a:spcAft>
              <a:buSzPts val="1300"/>
              <a:buChar char="●"/>
            </a:pPr>
            <a:r>
              <a:rPr lang="en"/>
              <a:t>The pet can also become sick and if unattended it may die.</a:t>
            </a:r>
            <a:endParaRPr/>
          </a:p>
        </p:txBody>
      </p:sp>
      <p:pic>
        <p:nvPicPr>
          <p:cNvPr id="157" name="Google Shape;157;p16"/>
          <p:cNvPicPr preferRelativeResize="0"/>
          <p:nvPr/>
        </p:nvPicPr>
        <p:blipFill>
          <a:blip r:embed="rId3">
            <a:alphaModFix/>
          </a:blip>
          <a:stretch>
            <a:fillRect/>
          </a:stretch>
        </p:blipFill>
        <p:spPr>
          <a:xfrm>
            <a:off x="5646750" y="475175"/>
            <a:ext cx="2950400" cy="3226075"/>
          </a:xfrm>
          <a:prstGeom prst="rect">
            <a:avLst/>
          </a:prstGeom>
          <a:noFill/>
          <a:ln>
            <a:noFill/>
          </a:ln>
        </p:spPr>
      </p:pic>
      <p:pic>
        <p:nvPicPr>
          <p:cNvPr id="158" name="Google Shape;158;p16"/>
          <p:cNvPicPr preferRelativeResize="0"/>
          <p:nvPr/>
        </p:nvPicPr>
        <p:blipFill>
          <a:blip r:embed="rId4">
            <a:alphaModFix/>
          </a:blip>
          <a:stretch>
            <a:fillRect/>
          </a:stretch>
        </p:blipFill>
        <p:spPr>
          <a:xfrm>
            <a:off x="4323825" y="3701250"/>
            <a:ext cx="838200" cy="74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Choices</a:t>
            </a:r>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Model-View-Controller</a:t>
            </a:r>
            <a:endParaRPr/>
          </a:p>
          <a:p>
            <a:pPr indent="-311150" lvl="0" marL="457200" rtl="0" algn="l">
              <a:spcBef>
                <a:spcPts val="0"/>
              </a:spcBef>
              <a:spcAft>
                <a:spcPts val="0"/>
              </a:spcAft>
              <a:buSzPts val="1300"/>
              <a:buChar char="●"/>
            </a:pPr>
            <a:r>
              <a:rPr lang="en"/>
              <a:t>Live time progression</a:t>
            </a:r>
            <a:endParaRPr/>
          </a:p>
          <a:p>
            <a:pPr indent="-311150" lvl="0" marL="457200" rtl="0" algn="l">
              <a:spcBef>
                <a:spcPts val="0"/>
              </a:spcBef>
              <a:spcAft>
                <a:spcPts val="0"/>
              </a:spcAft>
              <a:buSzPts val="1300"/>
              <a:buChar char="●"/>
            </a:pPr>
            <a:r>
              <a:rPr lang="en"/>
              <a:t>Sprite Animation</a:t>
            </a:r>
            <a:endParaRPr/>
          </a:p>
          <a:p>
            <a:pPr indent="-311150" lvl="0" marL="457200" rtl="0" algn="l">
              <a:spcBef>
                <a:spcPts val="0"/>
              </a:spcBef>
              <a:spcAft>
                <a:spcPts val="0"/>
              </a:spcAft>
              <a:buSzPts val="1300"/>
              <a:buChar char="●"/>
            </a:pPr>
            <a:r>
              <a:rPr lang="en"/>
              <a:t>Threading</a:t>
            </a:r>
            <a:endParaRPr/>
          </a:p>
          <a:p>
            <a:pPr indent="-311150" lvl="0" marL="457200" rtl="0" algn="l">
              <a:spcBef>
                <a:spcPts val="0"/>
              </a:spcBef>
              <a:spcAft>
                <a:spcPts val="0"/>
              </a:spcAft>
              <a:buSzPts val="1300"/>
              <a:buChar char="●"/>
            </a:pPr>
            <a:r>
              <a:rPr lang="en"/>
              <a:t>Observer/Observable</a:t>
            </a:r>
            <a:endParaRPr/>
          </a:p>
          <a:p>
            <a:pPr indent="-311150" lvl="0" marL="457200" rtl="0" algn="l">
              <a:spcBef>
                <a:spcPts val="0"/>
              </a:spcBef>
              <a:spcAft>
                <a:spcPts val="0"/>
              </a:spcAft>
              <a:buSzPts val="1300"/>
              <a:buChar char="●"/>
            </a:pPr>
            <a:r>
              <a:rPr lang="en"/>
              <a:t>Serializable</a:t>
            </a:r>
            <a:endParaRPr/>
          </a:p>
          <a:p>
            <a:pPr indent="0" lvl="0" marL="0" rtl="0" algn="l">
              <a:spcBef>
                <a:spcPts val="1600"/>
              </a:spcBef>
              <a:spcAft>
                <a:spcPts val="1600"/>
              </a:spcAft>
              <a:buNone/>
            </a:pPr>
            <a:r>
              <a:t/>
            </a:r>
            <a:endParaRPr/>
          </a:p>
        </p:txBody>
      </p:sp>
      <p:pic>
        <p:nvPicPr>
          <p:cNvPr id="165" name="Google Shape;165;p17"/>
          <p:cNvPicPr preferRelativeResize="0"/>
          <p:nvPr/>
        </p:nvPicPr>
        <p:blipFill rotWithShape="1">
          <a:blip r:embed="rId3">
            <a:alphaModFix/>
          </a:blip>
          <a:srcRect b="68632" l="2663" r="8832" t="0"/>
          <a:stretch/>
        </p:blipFill>
        <p:spPr>
          <a:xfrm>
            <a:off x="1484250" y="3256050"/>
            <a:ext cx="7131827" cy="447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Wow Factor</a:t>
            </a:r>
            <a:endParaRPr/>
          </a:p>
        </p:txBody>
      </p:sp>
      <p:sp>
        <p:nvSpPr>
          <p:cNvPr id="171" name="Google Shape;171;p18"/>
          <p:cNvSpPr txBox="1"/>
          <p:nvPr>
            <p:ph idx="1" type="body"/>
          </p:nvPr>
        </p:nvSpPr>
        <p:spPr>
          <a:xfrm>
            <a:off x="1297500" y="1120175"/>
            <a:ext cx="7038900" cy="335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Auto Saving at every 1 year of age (around 15 - 20 mins).</a:t>
            </a:r>
            <a:endParaRPr/>
          </a:p>
          <a:p>
            <a:pPr indent="-311150" lvl="0" marL="457200" rtl="0" algn="l">
              <a:spcBef>
                <a:spcPts val="0"/>
              </a:spcBef>
              <a:spcAft>
                <a:spcPts val="0"/>
              </a:spcAft>
              <a:buSzPts val="1300"/>
              <a:buChar char="●"/>
            </a:pPr>
            <a:r>
              <a:rPr lang="en"/>
              <a:t>Wide selection of backgrounds to choose from! (10 )</a:t>
            </a:r>
            <a:endParaRPr/>
          </a:p>
          <a:p>
            <a:pPr indent="-298450" lvl="1" marL="914400" rtl="0" algn="l">
              <a:spcBef>
                <a:spcPts val="0"/>
              </a:spcBef>
              <a:spcAft>
                <a:spcPts val="0"/>
              </a:spcAft>
              <a:buSzPts val="1100"/>
              <a:buChar char="○"/>
            </a:pPr>
            <a:r>
              <a:rPr lang="en"/>
              <a:t>3 custom backgrounds  (Day, Night, and Office Hours)</a:t>
            </a:r>
            <a:endParaRPr/>
          </a:p>
          <a:p>
            <a:pPr indent="-311150" lvl="0" marL="457200" rtl="0" algn="l">
              <a:spcBef>
                <a:spcPts val="0"/>
              </a:spcBef>
              <a:spcAft>
                <a:spcPts val="0"/>
              </a:spcAft>
              <a:buSzPts val="1300"/>
              <a:buChar char="●"/>
            </a:pPr>
            <a:r>
              <a:rPr lang="en"/>
              <a:t>5 custom-made animations and 1 static for idle, based on stats. </a:t>
            </a:r>
            <a:endParaRPr/>
          </a:p>
          <a:p>
            <a:pPr indent="-298450" lvl="1" marL="914400" rtl="0" algn="l">
              <a:spcBef>
                <a:spcPts val="0"/>
              </a:spcBef>
              <a:spcAft>
                <a:spcPts val="0"/>
              </a:spcAft>
              <a:buSzPts val="1100"/>
              <a:buChar char="○"/>
            </a:pPr>
            <a:r>
              <a:rPr lang="en"/>
              <a:t>(sick, happy, sad, mad, annoyed and dead (static) )</a:t>
            </a:r>
            <a:endParaRPr/>
          </a:p>
          <a:p>
            <a:pPr indent="-311150" lvl="0" marL="457200" rtl="0" algn="l">
              <a:spcBef>
                <a:spcPts val="0"/>
              </a:spcBef>
              <a:spcAft>
                <a:spcPts val="0"/>
              </a:spcAft>
              <a:buSzPts val="1300"/>
              <a:buChar char="●"/>
            </a:pPr>
            <a:r>
              <a:rPr lang="en"/>
              <a:t>6 custom-made animations for action, based on button press and timers.</a:t>
            </a:r>
            <a:endParaRPr/>
          </a:p>
          <a:p>
            <a:pPr indent="-298450" lvl="1" marL="914400" rtl="0" algn="l">
              <a:spcBef>
                <a:spcPts val="0"/>
              </a:spcBef>
              <a:spcAft>
                <a:spcPts val="0"/>
              </a:spcAft>
              <a:buSzPts val="1100"/>
              <a:buChar char="○"/>
            </a:pPr>
            <a:r>
              <a:rPr lang="en"/>
              <a:t>(eat, clean, sleep, dance, and defecate).</a:t>
            </a:r>
            <a:endParaRPr/>
          </a:p>
          <a:p>
            <a:pPr indent="0" lvl="0" marL="457200" rtl="0" algn="l">
              <a:spcBef>
                <a:spcPts val="1600"/>
              </a:spcBef>
              <a:spcAft>
                <a:spcPts val="1600"/>
              </a:spcAft>
              <a:buNone/>
            </a:pPr>
            <a:r>
              <a:t/>
            </a:r>
            <a:endParaRPr/>
          </a:p>
        </p:txBody>
      </p:sp>
      <p:pic>
        <p:nvPicPr>
          <p:cNvPr id="172" name="Google Shape;172;p18"/>
          <p:cNvPicPr preferRelativeResize="0"/>
          <p:nvPr/>
        </p:nvPicPr>
        <p:blipFill>
          <a:blip r:embed="rId3">
            <a:alphaModFix/>
          </a:blip>
          <a:stretch>
            <a:fillRect/>
          </a:stretch>
        </p:blipFill>
        <p:spPr>
          <a:xfrm>
            <a:off x="5973525" y="3101250"/>
            <a:ext cx="2362875" cy="1594174"/>
          </a:xfrm>
          <a:prstGeom prst="rect">
            <a:avLst/>
          </a:prstGeom>
          <a:noFill/>
          <a:ln>
            <a:noFill/>
          </a:ln>
        </p:spPr>
      </p:pic>
      <p:pic>
        <p:nvPicPr>
          <p:cNvPr id="173" name="Google Shape;173;p18"/>
          <p:cNvPicPr preferRelativeResize="0"/>
          <p:nvPr/>
        </p:nvPicPr>
        <p:blipFill rotWithShape="1">
          <a:blip r:embed="rId4">
            <a:alphaModFix/>
          </a:blip>
          <a:srcRect b="5303" l="0" r="0" t="0"/>
          <a:stretch/>
        </p:blipFill>
        <p:spPr>
          <a:xfrm>
            <a:off x="1467850" y="3101250"/>
            <a:ext cx="2122025" cy="1232200"/>
          </a:xfrm>
          <a:prstGeom prst="rect">
            <a:avLst/>
          </a:prstGeom>
          <a:noFill/>
          <a:ln>
            <a:noFill/>
          </a:ln>
        </p:spPr>
      </p:pic>
      <p:pic>
        <p:nvPicPr>
          <p:cNvPr id="174" name="Google Shape;174;p18"/>
          <p:cNvPicPr preferRelativeResize="0"/>
          <p:nvPr/>
        </p:nvPicPr>
        <p:blipFill>
          <a:blip r:embed="rId5">
            <a:alphaModFix/>
          </a:blip>
          <a:stretch>
            <a:fillRect/>
          </a:stretch>
        </p:blipFill>
        <p:spPr>
          <a:xfrm>
            <a:off x="3589875" y="3101250"/>
            <a:ext cx="2127751" cy="1232200"/>
          </a:xfrm>
          <a:prstGeom prst="rect">
            <a:avLst/>
          </a:prstGeom>
          <a:noFill/>
          <a:ln>
            <a:noFill/>
          </a:ln>
        </p:spPr>
      </p:pic>
      <p:pic>
        <p:nvPicPr>
          <p:cNvPr id="175" name="Google Shape;175;p18"/>
          <p:cNvPicPr preferRelativeResize="0"/>
          <p:nvPr/>
        </p:nvPicPr>
        <p:blipFill>
          <a:blip r:embed="rId6">
            <a:alphaModFix/>
          </a:blip>
          <a:stretch>
            <a:fillRect/>
          </a:stretch>
        </p:blipFill>
        <p:spPr>
          <a:xfrm>
            <a:off x="7691025" y="2455075"/>
            <a:ext cx="645375" cy="59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