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6720C19-FA20-4049-B240-E6A99083125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89DBCD2-02B0-4C17-B862-C825D026C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4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0C19-FA20-4049-B240-E6A99083125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CD2-02B0-4C17-B862-C825D026C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1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0C19-FA20-4049-B240-E6A99083125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CD2-02B0-4C17-B862-C825D026C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00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0C19-FA20-4049-B240-E6A99083125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CD2-02B0-4C17-B862-C825D026C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91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0C19-FA20-4049-B240-E6A99083125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CD2-02B0-4C17-B862-C825D026C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68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0C19-FA20-4049-B240-E6A99083125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CD2-02B0-4C17-B862-C825D026C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98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0C19-FA20-4049-B240-E6A99083125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CD2-02B0-4C17-B862-C825D026C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84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6720C19-FA20-4049-B240-E6A99083125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CD2-02B0-4C17-B862-C825D026C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76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6720C19-FA20-4049-B240-E6A99083125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CD2-02B0-4C17-B862-C825D026C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9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0C19-FA20-4049-B240-E6A99083125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CD2-02B0-4C17-B862-C825D026C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0C19-FA20-4049-B240-E6A99083125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CD2-02B0-4C17-B862-C825D026C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0C19-FA20-4049-B240-E6A99083125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CD2-02B0-4C17-B862-C825D026C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8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0C19-FA20-4049-B240-E6A99083125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CD2-02B0-4C17-B862-C825D026C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5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0C19-FA20-4049-B240-E6A99083125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CD2-02B0-4C17-B862-C825D026C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7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0C19-FA20-4049-B240-E6A99083125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CD2-02B0-4C17-B862-C825D026C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3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0C19-FA20-4049-B240-E6A99083125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CD2-02B0-4C17-B862-C825D026C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4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0C19-FA20-4049-B240-E6A99083125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CD2-02B0-4C17-B862-C825D026C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4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6720C19-FA20-4049-B240-E6A99083125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89DBCD2-02B0-4C17-B862-C825D026C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llow.com/santa-clara-county-ca/home-values/" TargetMode="External"/><Relationship Id="rId2" Type="http://schemas.openxmlformats.org/officeDocument/2006/relationships/hyperlink" Target="https://www.sccgov.org/sites/phd/hi/hd/Pages/city-profiles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3E2F2-07E7-4FCE-ABB1-1A5E04621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Silicon Valley Rent Segmentation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2C6BE-3349-45B9-B4A0-F0D07E71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Priam Fernandes</a:t>
            </a:r>
          </a:p>
        </p:txBody>
      </p:sp>
    </p:spTree>
    <p:extLst>
      <p:ext uri="{BB962C8B-B14F-4D97-AF65-F5344CB8AC3E}">
        <p14:creationId xmlns:p14="http://schemas.microsoft.com/office/powerpoint/2010/main" val="3879368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73EA-A458-4A45-91EA-73FF6252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0CAAE-4FC6-4254-9879-B9070D055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using zip code is a good starting point on clustering the neighborhood and identifying affordability</a:t>
            </a:r>
          </a:p>
          <a:p>
            <a:r>
              <a:rPr lang="en-US" dirty="0"/>
              <a:t>Further work can be done at a more granular level and expanded to the entire Bay Area</a:t>
            </a:r>
          </a:p>
          <a:p>
            <a:r>
              <a:rPr lang="en-US" dirty="0"/>
              <a:t>The study can also be used to help first time home buyers in locating neighborhood and affordability</a:t>
            </a:r>
          </a:p>
        </p:txBody>
      </p:sp>
    </p:spTree>
    <p:extLst>
      <p:ext uri="{BB962C8B-B14F-4D97-AF65-F5344CB8AC3E}">
        <p14:creationId xmlns:p14="http://schemas.microsoft.com/office/powerpoint/2010/main" val="280476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B632-000D-46B3-9394-2BF3CE17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9A054-2934-4432-861A-23DFDF10A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Silicon Valley is a technological hub that employs millions of highly skilled workers</a:t>
            </a:r>
          </a:p>
          <a:p>
            <a:r>
              <a:rPr lang="en-US" dirty="0"/>
              <a:t>With the large size of the Bay Area, it is overwhelming to find a place to live that is affordable as well as near various amenities</a:t>
            </a:r>
          </a:p>
          <a:p>
            <a:r>
              <a:rPr lang="en-US" dirty="0"/>
              <a:t>This study is used to cluster the Santa Clara county based on various venues and segment the clusters based on median rent for a two-bedroom apartment in each zip code of the county</a:t>
            </a:r>
          </a:p>
        </p:txBody>
      </p:sp>
    </p:spTree>
    <p:extLst>
      <p:ext uri="{BB962C8B-B14F-4D97-AF65-F5344CB8AC3E}">
        <p14:creationId xmlns:p14="http://schemas.microsoft.com/office/powerpoint/2010/main" val="262416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D8CB-A776-42A2-B752-9BB07481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Requirement and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B2A0E-AE24-4AEE-8DBC-CE4C4044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31" y="2206869"/>
            <a:ext cx="10621107" cy="46511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 list of zip codes within the Santa Clara County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I was able to scrap data from Santa Clara County Public Health website: </a:t>
            </a:r>
            <a:r>
              <a:rPr lang="en-US" i="1" u="sng" dirty="0">
                <a:hlinkClick r:id="rId2"/>
              </a:rPr>
              <a:t>https://www.sccgov.org/sites/phd/hi/hd/Pages/city-profiles.aspx</a:t>
            </a:r>
            <a:r>
              <a:rPr lang="en-US" i="1" dirty="0"/>
              <a:t>. This provided a list of cities and neighborhoods within Santa Clara County along with zip codes.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2. Median rent for Santa Clara County by Zip code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This data was scrapped from a real estate search website: </a:t>
            </a:r>
            <a:r>
              <a:rPr lang="en-US" i="1" u="sng" dirty="0">
                <a:hlinkClick r:id="rId3"/>
              </a:rPr>
              <a:t>https://www.zillow.com/santa-clara-county-ca/home-values/</a:t>
            </a:r>
            <a:r>
              <a:rPr lang="en-US" i="1" dirty="0"/>
              <a:t>. This website provides the most up to date data on housing prices and rents. I was able to scrap the data for 2019 median rent for each zip code in the county.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3. Geo Locator for geographical coordinates of the county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Importing Geocoder library to get the coordinates for Santa Clara County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4. List of venues in each neighborhood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A list of venues in each neighborhood will be pulled from Foursquare API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5. Map generation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Using Folium to generate maps in Python.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4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6089-E04F-475B-AC87-0386FEC4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B3009F-7ECC-4444-8F33-ADD835672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592" y="2999838"/>
            <a:ext cx="8720816" cy="3858162"/>
          </a:xfrm>
        </p:spPr>
      </p:pic>
    </p:spTree>
    <p:extLst>
      <p:ext uri="{BB962C8B-B14F-4D97-AF65-F5344CB8AC3E}">
        <p14:creationId xmlns:p14="http://schemas.microsoft.com/office/powerpoint/2010/main" val="404840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1D66-1ABB-4035-B22E-EC9272FEA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Folium to plot zip codes on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500B5C-51E7-4ED2-9C95-5DAFF4764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94" y="2435600"/>
            <a:ext cx="8761413" cy="4272932"/>
          </a:xfrm>
        </p:spPr>
      </p:pic>
    </p:spTree>
    <p:extLst>
      <p:ext uri="{BB962C8B-B14F-4D97-AF65-F5344CB8AC3E}">
        <p14:creationId xmlns:p14="http://schemas.microsoft.com/office/powerpoint/2010/main" val="353201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D6E2-DC9B-4CE0-B254-049BDE61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Foursquare API to obtain venues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484966-40D3-4E2A-A598-8ECB77DFA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412" y="2444261"/>
            <a:ext cx="7013177" cy="4413739"/>
          </a:xfrm>
        </p:spPr>
      </p:pic>
    </p:spTree>
    <p:extLst>
      <p:ext uri="{BB962C8B-B14F-4D97-AF65-F5344CB8AC3E}">
        <p14:creationId xmlns:p14="http://schemas.microsoft.com/office/powerpoint/2010/main" val="136176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7ECA-4B82-4667-89A1-52EC4041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CDA361-360A-4825-AEC1-A5CC5CD87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24" y="2679245"/>
            <a:ext cx="5476038" cy="3129164"/>
          </a:xfr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C12EAB3-2803-4124-8521-72641A24B871}"/>
              </a:ext>
            </a:extLst>
          </p:cNvPr>
          <p:cNvCxnSpPr>
            <a:cxnSpLocks/>
          </p:cNvCxnSpPr>
          <p:nvPr/>
        </p:nvCxnSpPr>
        <p:spPr>
          <a:xfrm flipV="1">
            <a:off x="2514600" y="3613638"/>
            <a:ext cx="3759579" cy="13276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0E1B449-0F09-4657-809E-DF881AB5B14C}"/>
              </a:ext>
            </a:extLst>
          </p:cNvPr>
          <p:cNvCxnSpPr>
            <a:cxnSpLocks/>
          </p:cNvCxnSpPr>
          <p:nvPr/>
        </p:nvCxnSpPr>
        <p:spPr>
          <a:xfrm flipV="1">
            <a:off x="3367454" y="4079631"/>
            <a:ext cx="2906725" cy="1143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7BC8E2-C531-4A5C-A5CD-8A0DD57783AA}"/>
              </a:ext>
            </a:extLst>
          </p:cNvPr>
          <p:cNvSpPr txBox="1"/>
          <p:nvPr/>
        </p:nvSpPr>
        <p:spPr>
          <a:xfrm>
            <a:off x="6444762" y="3429000"/>
            <a:ext cx="187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Optimal K=2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10D35F-D6E6-4093-B76E-8A308BC444A9}"/>
              </a:ext>
            </a:extLst>
          </p:cNvPr>
          <p:cNvSpPr txBox="1"/>
          <p:nvPr/>
        </p:nvSpPr>
        <p:spPr>
          <a:xfrm>
            <a:off x="6444762" y="3874495"/>
            <a:ext cx="476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K=4 (to increase number of cluster)</a:t>
            </a:r>
          </a:p>
        </p:txBody>
      </p:sp>
    </p:spTree>
    <p:extLst>
      <p:ext uri="{BB962C8B-B14F-4D97-AF65-F5344CB8AC3E}">
        <p14:creationId xmlns:p14="http://schemas.microsoft.com/office/powerpoint/2010/main" val="371963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CCB8-7E51-4673-B3EE-CF7357C5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and Segmenting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6EA438-F0E9-43B6-A200-AEF1C9304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497670"/>
              </p:ext>
            </p:extLst>
          </p:nvPr>
        </p:nvGraphicFramePr>
        <p:xfrm>
          <a:off x="636954" y="2902439"/>
          <a:ext cx="609795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388">
                  <a:extLst>
                    <a:ext uri="{9D8B030D-6E8A-4147-A177-3AD203B41FA5}">
                      <a16:colId xmlns:a16="http://schemas.microsoft.com/office/drawing/2014/main" val="3377845834"/>
                    </a:ext>
                  </a:extLst>
                </a:gridCol>
                <a:gridCol w="4321566">
                  <a:extLst>
                    <a:ext uri="{9D8B030D-6E8A-4147-A177-3AD203B41FA5}">
                      <a16:colId xmlns:a16="http://schemas.microsoft.com/office/drawing/2014/main" val="1587554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Cluster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4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Restaurants, Coffee Shops and Stores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29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 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Parks, Grocery Stores, Eateries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4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Hotels and Social Venues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27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 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Parks, Hills, Restaurants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39088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B74A2E-BB9A-4714-B2DD-E63EC9DA8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99375"/>
              </p:ext>
            </p:extLst>
          </p:nvPr>
        </p:nvGraphicFramePr>
        <p:xfrm>
          <a:off x="7316176" y="2902438"/>
          <a:ext cx="4157786" cy="212343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0855">
                  <a:extLst>
                    <a:ext uri="{9D8B030D-6E8A-4147-A177-3AD203B41FA5}">
                      <a16:colId xmlns:a16="http://schemas.microsoft.com/office/drawing/2014/main" val="2255687354"/>
                    </a:ext>
                  </a:extLst>
                </a:gridCol>
                <a:gridCol w="2726931">
                  <a:extLst>
                    <a:ext uri="{9D8B030D-6E8A-4147-A177-3AD203B41FA5}">
                      <a16:colId xmlns:a16="http://schemas.microsoft.com/office/drawing/2014/main" val="2500804396"/>
                    </a:ext>
                  </a:extLst>
                </a:gridCol>
              </a:tblGrid>
              <a:tr h="690588">
                <a:tc>
                  <a:txBody>
                    <a:bodyPr/>
                    <a:lstStyle/>
                    <a:p>
                      <a:r>
                        <a:rPr lang="en-US" dirty="0"/>
                        <a:t>Rent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Rent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88899"/>
                  </a:ext>
                </a:extLst>
              </a:tr>
              <a:tr h="477617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$2,556 - $3,451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35774"/>
                  </a:ext>
                </a:extLst>
              </a:tr>
              <a:tr h="477617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$3,452 - $4,346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783740"/>
                  </a:ext>
                </a:extLst>
              </a:tr>
              <a:tr h="477617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$4,346 - $5,241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41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08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D2F2-4488-44CF-A3EF-8E2E0744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Clusters on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F62D1F-DB1A-42A1-A99C-27C22A21D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735" y="2453054"/>
            <a:ext cx="8994531" cy="3905671"/>
          </a:xfrm>
        </p:spPr>
      </p:pic>
    </p:spTree>
    <p:extLst>
      <p:ext uri="{BB962C8B-B14F-4D97-AF65-F5344CB8AC3E}">
        <p14:creationId xmlns:p14="http://schemas.microsoft.com/office/powerpoint/2010/main" val="3908774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1620DBB51EF340ABBFDD4EA5BD0FE7" ma:contentTypeVersion="11" ma:contentTypeDescription="Create a new document." ma:contentTypeScope="" ma:versionID="150e402783d177311c5cc049fba43e67">
  <xsd:schema xmlns:xsd="http://www.w3.org/2001/XMLSchema" xmlns:xs="http://www.w3.org/2001/XMLSchema" xmlns:p="http://schemas.microsoft.com/office/2006/metadata/properties" xmlns:ns3="e031afc5-546c-4fd3-8ed3-d6e8cfc39961" xmlns:ns4="19fa1678-78b1-474f-b7ef-380aff23612a" targetNamespace="http://schemas.microsoft.com/office/2006/metadata/properties" ma:root="true" ma:fieldsID="d742324dfe65bffe419a360b6129887e" ns3:_="" ns4:_="">
    <xsd:import namespace="e031afc5-546c-4fd3-8ed3-d6e8cfc39961"/>
    <xsd:import namespace="19fa1678-78b1-474f-b7ef-380aff23612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31afc5-546c-4fd3-8ed3-d6e8cfc3996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fa1678-78b1-474f-b7ef-380aff2361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C0BFA2-CBE7-4490-AED4-F49A1D713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31afc5-546c-4fd3-8ed3-d6e8cfc39961"/>
    <ds:schemaRef ds:uri="19fa1678-78b1-474f-b7ef-380aff2361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C43F05-C9F7-4038-A3D5-1C40020D95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1225B0-915F-4829-8EB7-1BC9915EB3C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e031afc5-546c-4fd3-8ed3-d6e8cfc39961"/>
    <ds:schemaRef ds:uri="http://schemas.microsoft.com/office/infopath/2007/PartnerControls"/>
    <ds:schemaRef ds:uri="19fa1678-78b1-474f-b7ef-380aff23612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</TotalTime>
  <Words>300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Silicon Valley Rent Segmentation </vt:lpstr>
      <vt:lpstr>Business Problem</vt:lpstr>
      <vt:lpstr>Data Requirement and Collection</vt:lpstr>
      <vt:lpstr>Preparing the Dataset</vt:lpstr>
      <vt:lpstr>Using Folium to plot zip codes on map</vt:lpstr>
      <vt:lpstr>Using Foursquare API to obtain venues</vt:lpstr>
      <vt:lpstr>K-Means Clustering</vt:lpstr>
      <vt:lpstr>Clustering and Segmenting</vt:lpstr>
      <vt:lpstr>Plotting Clusters on Map</vt:lpstr>
      <vt:lpstr>Conclusion and future 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Silicon Valley Rent Segmentation </dc:title>
  <dc:creator>Priam Fernandes</dc:creator>
  <cp:lastModifiedBy>Priam Fernandes</cp:lastModifiedBy>
  <cp:revision>3</cp:revision>
  <dcterms:created xsi:type="dcterms:W3CDTF">2019-10-22T20:34:37Z</dcterms:created>
  <dcterms:modified xsi:type="dcterms:W3CDTF">2019-10-22T20:58:45Z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0x010100851620DBB51EF340ABBFDD4EA5BD0FE7</vt:lpwstr>
  </property>
</Properties>
</file>