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5"/>
  </p:notesMasterIdLst>
  <p:sldIdLst>
    <p:sldId id="256" r:id="rId2"/>
    <p:sldId id="257" r:id="rId3"/>
    <p:sldId id="258" r:id="rId4"/>
    <p:sldId id="259" r:id="rId5"/>
    <p:sldId id="261" r:id="rId6"/>
    <p:sldId id="262" r:id="rId7"/>
    <p:sldId id="263" r:id="rId8"/>
    <p:sldId id="260" r:id="rId9"/>
    <p:sldId id="264" r:id="rId10"/>
    <p:sldId id="266" r:id="rId11"/>
    <p:sldId id="267" r:id="rId12"/>
    <p:sldId id="268" r:id="rId13"/>
    <p:sldId id="269" r:id="rId14"/>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sorterViewPr>
    <p:cViewPr>
      <p:scale>
        <a:sx n="100" d="100"/>
        <a:sy n="100" d="100"/>
      </p:scale>
      <p:origin x="0" y="-264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6B57CF-8C17-46F1-A3D4-E0E29D18BCBD}" type="datetimeFigureOut">
              <a:rPr lang="en-NG" smtClean="0"/>
              <a:t>15/11/2023</a:t>
            </a:fld>
            <a:endParaRPr lang="en-N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A1FC71-FDCC-4477-B6E0-642077164981}" type="slidenum">
              <a:rPr lang="en-NG" smtClean="0"/>
              <a:t>‹#›</a:t>
            </a:fld>
            <a:endParaRPr lang="en-NG"/>
          </a:p>
        </p:txBody>
      </p:sp>
    </p:spTree>
    <p:extLst>
      <p:ext uri="{BB962C8B-B14F-4D97-AF65-F5344CB8AC3E}">
        <p14:creationId xmlns:p14="http://schemas.microsoft.com/office/powerpoint/2010/main" val="3180954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A8180355-F6EA-4431-9580-74B027E638E4}" type="datetime1">
              <a:rPr lang="en-US" smtClean="0"/>
              <a:t>11/15/2023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a:t>Christopher Ereforokuma | cereforokuma@gmail.com</a:t>
            </a:r>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2376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21D7D359-EFB1-46D8-9C99-57D9B38CB025}" type="datetime1">
              <a:rPr lang="en-US" smtClean="0"/>
              <a:t>11/15/2023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r>
              <a:rPr lang="en-US"/>
              <a:t>Christopher Ereforokuma | cereforokuma@gmail.com</a:t>
            </a:r>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37463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13E56DB4-2BB6-4723-933A-CAB8445E2BD1}" type="datetime1">
              <a:rPr lang="en-US" smtClean="0"/>
              <a:t>11/15/2023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r>
              <a:rPr lang="en-US"/>
              <a:t>Christopher Ereforokuma | cereforokuma@gmail.com</a:t>
            </a:r>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4154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630AEE2F-58CC-492D-804D-6F62EBEFD88C}" type="datetime1">
              <a:rPr lang="en-US" smtClean="0"/>
              <a:t>11/15/2023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a:t>Christopher Ereforokuma | cereforokuma@gmail.com</a:t>
            </a:r>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5695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E9737384-63EA-4562-B20E-244EAF4DA176}" type="datetime1">
              <a:rPr lang="en-US" smtClean="0"/>
              <a:t>11/15/2023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a:t>Christopher Ereforokuma | cereforokuma@gmail.com</a:t>
            </a:r>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26565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490BF217-4EA2-49EF-9446-EAAF95AB7C13}" type="datetime1">
              <a:rPr lang="en-US" smtClean="0"/>
              <a:t>11/15/2023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a:t>Christopher Ereforokuma | cereforokuma@gmail.com</a:t>
            </a:r>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81499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104854EF-C3A0-448E-BC2E-F97034E89BED}" type="datetime1">
              <a:rPr lang="en-US" smtClean="0"/>
              <a:t>11/15/2023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a:t>Christopher Ereforokuma | cereforokuma@gmail.com</a:t>
            </a:r>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60515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4BE409BF-E5A3-4F51-913A-2317FADB794F}" type="datetime1">
              <a:rPr lang="en-US" smtClean="0"/>
              <a:t>11/15/2023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a:t>Christopher Ereforokuma | cereforokuma@gmail.com</a:t>
            </a:r>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08952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EC417FA8-B445-4A11-B73F-7EF93818700A}" type="datetime1">
              <a:rPr lang="en-US" smtClean="0"/>
              <a:t>11/15/2023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a:t>Christopher Ereforokuma | cereforokuma@gmail.com</a:t>
            </a:r>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2704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5FA86AFF-5A0C-4989-919C-176234DDB37D}" type="datetime1">
              <a:rPr lang="en-US" smtClean="0"/>
              <a:t>11/15/2023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r>
              <a:rPr lang="en-US"/>
              <a:t>Christopher Ereforokuma | cereforokuma@gmail.com</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21814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61B574CC-873F-452E-8EA7-3E308BC6BC33}" type="datetime1">
              <a:rPr lang="en-US" smtClean="0"/>
              <a:t>11/15/2023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r>
              <a:rPr lang="en-US"/>
              <a:t>Christopher Ereforokuma | cereforokuma@gmail.com</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14417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24F634AE-56A2-4E0C-A26B-E2EC9882013A}" type="datetime1">
              <a:rPr lang="en-US" smtClean="0"/>
              <a:t>11/15/2023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r>
              <a:rPr lang="en-US"/>
              <a:t>Christopher Ereforokuma | cereforokuma@gmail.com</a:t>
            </a:r>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619373"/>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hdr="0" dt="0"/>
  <p:txStyles>
    <p:title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106BC3C9-AF98-6590-85B5-ADA52470C6ED}"/>
              </a:ext>
            </a:extLst>
          </p:cNvPr>
          <p:cNvPicPr>
            <a:picLocks noChangeAspect="1"/>
          </p:cNvPicPr>
          <p:nvPr/>
        </p:nvPicPr>
        <p:blipFill rotWithShape="1">
          <a:blip r:embed="rId2">
            <a:alphaModFix amt="35000"/>
          </a:blip>
          <a:srcRect t="14300" b="1745"/>
          <a:stretch/>
        </p:blipFill>
        <p:spPr>
          <a:xfrm>
            <a:off x="20" y="10"/>
            <a:ext cx="12191980" cy="6857990"/>
          </a:xfrm>
          <a:prstGeom prst="rect">
            <a:avLst/>
          </a:prstGeom>
        </p:spPr>
      </p:pic>
      <p:sp>
        <p:nvSpPr>
          <p:cNvPr id="2" name="Title 1">
            <a:extLst>
              <a:ext uri="{FF2B5EF4-FFF2-40B4-BE49-F238E27FC236}">
                <a16:creationId xmlns:a16="http://schemas.microsoft.com/office/drawing/2014/main" id="{69AE8990-4D13-69BC-855C-C156FB405355}"/>
              </a:ext>
            </a:extLst>
          </p:cNvPr>
          <p:cNvSpPr>
            <a:spLocks noGrp="1"/>
          </p:cNvSpPr>
          <p:nvPr>
            <p:ph type="ctrTitle"/>
          </p:nvPr>
        </p:nvSpPr>
        <p:spPr>
          <a:xfrm>
            <a:off x="1097280" y="758952"/>
            <a:ext cx="10058400" cy="3566160"/>
          </a:xfrm>
        </p:spPr>
        <p:txBody>
          <a:bodyPr>
            <a:normAutofit/>
          </a:bodyPr>
          <a:lstStyle/>
          <a:p>
            <a:r>
              <a:rPr lang="en-US" sz="7400" b="1" i="0" dirty="0">
                <a:solidFill>
                  <a:srgbClr val="FFFFFF"/>
                </a:solidFill>
                <a:effectLst/>
                <a:latin typeface="Söhne"/>
              </a:rPr>
              <a:t>Credit Card Fraud Detection Project Report</a:t>
            </a:r>
            <a:br>
              <a:rPr lang="en-US" sz="7400" b="1" i="0" dirty="0">
                <a:solidFill>
                  <a:srgbClr val="FFFFFF"/>
                </a:solidFill>
                <a:effectLst/>
                <a:latin typeface="Söhne"/>
              </a:rPr>
            </a:br>
            <a:endParaRPr lang="en-NG" sz="7400" dirty="0">
              <a:solidFill>
                <a:srgbClr val="FFFFFF"/>
              </a:solidFill>
            </a:endParaRPr>
          </a:p>
        </p:txBody>
      </p:sp>
      <p:cxnSp>
        <p:nvCxnSpPr>
          <p:cNvPr id="18" name="Straight Connector 17">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 name="TextBox 4">
            <a:extLst>
              <a:ext uri="{FF2B5EF4-FFF2-40B4-BE49-F238E27FC236}">
                <a16:creationId xmlns:a16="http://schemas.microsoft.com/office/drawing/2014/main" id="{5CECFBFB-AFA3-34E9-B8FF-A91F81B05296}"/>
              </a:ext>
            </a:extLst>
          </p:cNvPr>
          <p:cNvSpPr txBox="1"/>
          <p:nvPr/>
        </p:nvSpPr>
        <p:spPr>
          <a:xfrm>
            <a:off x="844062" y="4965894"/>
            <a:ext cx="10311618" cy="738664"/>
          </a:xfrm>
          <a:prstGeom prst="rect">
            <a:avLst/>
          </a:prstGeom>
          <a:noFill/>
        </p:spPr>
        <p:txBody>
          <a:bodyPr wrap="square" rtlCol="0">
            <a:spAutoFit/>
          </a:bodyPr>
          <a:lstStyle/>
          <a:p>
            <a:r>
              <a:rPr lang="en-US" sz="2800" dirty="0"/>
              <a:t>CHRISTOPHER EREFOROKUMA</a:t>
            </a:r>
          </a:p>
          <a:p>
            <a:r>
              <a:rPr lang="en-US" sz="1400" dirty="0"/>
              <a:t>cereforokuma@gmail.com</a:t>
            </a:r>
            <a:endParaRPr lang="en-NG" sz="1400" dirty="0"/>
          </a:p>
        </p:txBody>
      </p:sp>
      <p:sp>
        <p:nvSpPr>
          <p:cNvPr id="6" name="Footer Placeholder 5">
            <a:extLst>
              <a:ext uri="{FF2B5EF4-FFF2-40B4-BE49-F238E27FC236}">
                <a16:creationId xmlns:a16="http://schemas.microsoft.com/office/drawing/2014/main" id="{48337E56-DA86-126E-D6CE-DF1EAAC1FC49}"/>
              </a:ext>
            </a:extLst>
          </p:cNvPr>
          <p:cNvSpPr>
            <a:spLocks noGrp="1"/>
          </p:cNvSpPr>
          <p:nvPr>
            <p:ph type="ftr" sz="quarter" idx="11"/>
          </p:nvPr>
        </p:nvSpPr>
        <p:spPr/>
        <p:txBody>
          <a:bodyPr/>
          <a:lstStyle/>
          <a:p>
            <a:r>
              <a:rPr lang="en-US"/>
              <a:t>Christopher Ereforokuma | cereforokuma@gmail.com</a:t>
            </a:r>
            <a:endParaRPr lang="en-US" dirty="0"/>
          </a:p>
        </p:txBody>
      </p:sp>
      <p:sp>
        <p:nvSpPr>
          <p:cNvPr id="7" name="Slide Number Placeholder 6">
            <a:extLst>
              <a:ext uri="{FF2B5EF4-FFF2-40B4-BE49-F238E27FC236}">
                <a16:creationId xmlns:a16="http://schemas.microsoft.com/office/drawing/2014/main" id="{D0A636E8-2B64-2CEB-2EA3-6631177F833E}"/>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136475639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91DD360-8547-3B06-FAF2-6AC56E41CEBF}"/>
              </a:ext>
            </a:extLst>
          </p:cNvPr>
          <p:cNvSpPr>
            <a:spLocks noGrp="1"/>
          </p:cNvSpPr>
          <p:nvPr>
            <p:ph type="title"/>
          </p:nvPr>
        </p:nvSpPr>
        <p:spPr>
          <a:xfrm>
            <a:off x="5116783" y="516835"/>
            <a:ext cx="5977937" cy="1666501"/>
          </a:xfrm>
        </p:spPr>
        <p:txBody>
          <a:bodyPr vert="horz" lIns="91440" tIns="45720" rIns="91440" bIns="45720" rtlCol="0" anchor="b">
            <a:normAutofit/>
          </a:bodyPr>
          <a:lstStyle/>
          <a:p>
            <a:r>
              <a:rPr lang="en-US" sz="4000" dirty="0">
                <a:solidFill>
                  <a:srgbClr val="FFFFFF"/>
                </a:solidFill>
              </a:rPr>
              <a:t>Model Comparison and Recommendations</a:t>
            </a:r>
          </a:p>
        </p:txBody>
      </p:sp>
      <p:pic>
        <p:nvPicPr>
          <p:cNvPr id="5" name="Picture 4" descr="Pen placed on top of a signature line">
            <a:extLst>
              <a:ext uri="{FF2B5EF4-FFF2-40B4-BE49-F238E27FC236}">
                <a16:creationId xmlns:a16="http://schemas.microsoft.com/office/drawing/2014/main" id="{442B2EA3-FB95-C9E4-7CD0-A961AA83BB59}"/>
              </a:ext>
            </a:extLst>
          </p:cNvPr>
          <p:cNvPicPr>
            <a:picLocks noChangeAspect="1"/>
          </p:cNvPicPr>
          <p:nvPr/>
        </p:nvPicPr>
        <p:blipFill rotWithShape="1">
          <a:blip r:embed="rId2"/>
          <a:srcRect l="52589" r="2831" b="-1"/>
          <a:stretch/>
        </p:blipFill>
        <p:spPr>
          <a:xfrm>
            <a:off x="20" y="10"/>
            <a:ext cx="4580077" cy="6857990"/>
          </a:xfrm>
          <a:prstGeom prst="rect">
            <a:avLst/>
          </a:prstGeom>
        </p:spPr>
      </p:pic>
      <p:cxnSp>
        <p:nvCxnSpPr>
          <p:cNvPr id="52" name="Straight Connector 51">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D41AC04-824D-3A83-5209-87E70690C859}"/>
              </a:ext>
            </a:extLst>
          </p:cNvPr>
          <p:cNvSpPr txBox="1"/>
          <p:nvPr/>
        </p:nvSpPr>
        <p:spPr>
          <a:xfrm>
            <a:off x="5116784" y="2546224"/>
            <a:ext cx="5977938" cy="3342747"/>
          </a:xfrm>
          <a:prstGeom prst="rect">
            <a:avLst/>
          </a:prstGeom>
        </p:spPr>
        <p:txBody>
          <a:bodyPr vert="horz" lIns="0" tIns="45720" rIns="0" bIns="45720" rtlCol="0">
            <a:normAutofit/>
          </a:bodyPr>
          <a:lstStyle/>
          <a:p>
            <a:pPr marL="0" marR="0" lvl="0" indent="0" fontAlgn="auto">
              <a:spcBef>
                <a:spcPts val="0"/>
              </a:spcBef>
              <a:spcAft>
                <a:spcPts val="600"/>
              </a:spcAft>
              <a:buClrTx/>
              <a:buSzTx/>
              <a:buFont typeface="Calibri" panose="020F0502020204030204" pitchFamily="34" charset="0"/>
              <a:buNone/>
              <a:tabLst/>
              <a:defRPr/>
            </a:pPr>
            <a:r>
              <a:rPr lang="en-US" b="0" i="0">
                <a:solidFill>
                  <a:srgbClr val="FFFFFF"/>
                </a:solidFill>
                <a:effectLst/>
              </a:rPr>
              <a:t>The Random Forest model demonstrated the highest accuracy and ROC score among the models evaluated. However, it's crucial to consider the trade-offs between precision, recall, and false positive rates based on the specific goals and constraints of the fraud detection system.</a:t>
            </a:r>
            <a:endParaRPr kumimoji="0" lang="en-US" b="0" i="0" u="none" strike="noStrike" cap="none" spc="0" normalizeH="0" baseline="0" noProof="0">
              <a:ln>
                <a:noFill/>
              </a:ln>
              <a:solidFill>
                <a:srgbClr val="FFFFFF"/>
              </a:solidFill>
              <a:effectLst/>
              <a:uLnTx/>
              <a:uFillTx/>
            </a:endParaRPr>
          </a:p>
        </p:txBody>
      </p:sp>
      <p:sp>
        <p:nvSpPr>
          <p:cNvPr id="3" name="Footer Placeholder 2">
            <a:extLst>
              <a:ext uri="{FF2B5EF4-FFF2-40B4-BE49-F238E27FC236}">
                <a16:creationId xmlns:a16="http://schemas.microsoft.com/office/drawing/2014/main" id="{D41612C1-9EE0-E6C6-82F8-DC0C56CD6589}"/>
              </a:ext>
            </a:extLst>
          </p:cNvPr>
          <p:cNvSpPr>
            <a:spLocks noGrp="1"/>
          </p:cNvSpPr>
          <p:nvPr>
            <p:ph type="ftr" sz="quarter" idx="11"/>
          </p:nvPr>
        </p:nvSpPr>
        <p:spPr/>
        <p:txBody>
          <a:bodyPr/>
          <a:lstStyle/>
          <a:p>
            <a:r>
              <a:rPr lang="en-US"/>
              <a:t>Christopher Ereforokuma | cereforokuma@gmail.com</a:t>
            </a:r>
            <a:endParaRPr lang="en-US" dirty="0"/>
          </a:p>
        </p:txBody>
      </p:sp>
      <p:sp>
        <p:nvSpPr>
          <p:cNvPr id="4" name="Slide Number Placeholder 3">
            <a:extLst>
              <a:ext uri="{FF2B5EF4-FFF2-40B4-BE49-F238E27FC236}">
                <a16:creationId xmlns:a16="http://schemas.microsoft.com/office/drawing/2014/main" id="{5F1D8B55-4203-9EDB-1A9B-3D24BBDD1E0C}"/>
              </a:ext>
            </a:extLst>
          </p:cNvPr>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416450599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White stones balanced in a stack">
            <a:extLst>
              <a:ext uri="{FF2B5EF4-FFF2-40B4-BE49-F238E27FC236}">
                <a16:creationId xmlns:a16="http://schemas.microsoft.com/office/drawing/2014/main" id="{931DAC8C-0C72-FAC0-5C97-2F8CA839F48D}"/>
              </a:ext>
            </a:extLst>
          </p:cNvPr>
          <p:cNvPicPr>
            <a:picLocks noChangeAspect="1"/>
          </p:cNvPicPr>
          <p:nvPr/>
        </p:nvPicPr>
        <p:blipFill rotWithShape="1">
          <a:blip r:embed="rId2">
            <a:alphaModFix amt="35000"/>
          </a:blip>
          <a:srcRect t="15333" b="397"/>
          <a:stretch/>
        </p:blipFill>
        <p:spPr>
          <a:xfrm>
            <a:off x="20" y="10"/>
            <a:ext cx="12191980" cy="6857990"/>
          </a:xfrm>
          <a:prstGeom prst="rect">
            <a:avLst/>
          </a:prstGeom>
        </p:spPr>
      </p:pic>
      <p:sp>
        <p:nvSpPr>
          <p:cNvPr id="2" name="Title 1">
            <a:extLst>
              <a:ext uri="{FF2B5EF4-FFF2-40B4-BE49-F238E27FC236}">
                <a16:creationId xmlns:a16="http://schemas.microsoft.com/office/drawing/2014/main" id="{AB4F1861-2AFA-25B8-2987-F169639572A7}"/>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sz="4800" b="1" i="0">
                <a:effectLst/>
              </a:rPr>
              <a:t>Recommendations:</a:t>
            </a:r>
            <a:endParaRPr lang="en-US" sz="4800"/>
          </a:p>
        </p:txBody>
      </p:sp>
      <p:cxnSp>
        <p:nvCxnSpPr>
          <p:cNvPr id="50" name="Straight Connector 49">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FE30345-101C-288F-7725-4518F1359B93}"/>
              </a:ext>
            </a:extLst>
          </p:cNvPr>
          <p:cNvSpPr txBox="1"/>
          <p:nvPr/>
        </p:nvSpPr>
        <p:spPr>
          <a:xfrm>
            <a:off x="1097280" y="2108201"/>
            <a:ext cx="10058400" cy="3760891"/>
          </a:xfrm>
          <a:prstGeom prst="rect">
            <a:avLst/>
          </a:prstGeom>
        </p:spPr>
        <p:txBody>
          <a:bodyPr vert="horz" lIns="0" tIns="45720" rIns="0" bIns="45720" rtlCol="0">
            <a:normAutofit/>
          </a:bodyPr>
          <a:lstStyle/>
          <a:p>
            <a:pPr>
              <a:spcAft>
                <a:spcPts val="600"/>
              </a:spcAft>
              <a:buFont typeface="Calibri" panose="020F0502020204030204" pitchFamily="34" charset="0"/>
            </a:pPr>
            <a:r>
              <a:rPr lang="en-US">
                <a:solidFill>
                  <a:schemeClr val="tx1">
                    <a:lumMod val="75000"/>
                    <a:lumOff val="25000"/>
                  </a:schemeClr>
                </a:solidFill>
              </a:rPr>
              <a:t>Further fine-tuning of the Random Forest model for optimal performance.</a:t>
            </a:r>
          </a:p>
          <a:p>
            <a:pPr>
              <a:spcAft>
                <a:spcPts val="600"/>
              </a:spcAft>
              <a:buFont typeface="Calibri" panose="020F0502020204030204" pitchFamily="34" charset="0"/>
            </a:pPr>
            <a:r>
              <a:rPr lang="en-US">
                <a:solidFill>
                  <a:schemeClr val="tx1">
                    <a:lumMod val="75000"/>
                    <a:lumOff val="25000"/>
                  </a:schemeClr>
                </a:solidFill>
              </a:rPr>
              <a:t>Continuous monitoring and periodic retraining of the model with new data.</a:t>
            </a:r>
          </a:p>
          <a:p>
            <a:pPr>
              <a:spcAft>
                <a:spcPts val="600"/>
              </a:spcAft>
              <a:buFont typeface="Calibri" panose="020F0502020204030204" pitchFamily="34" charset="0"/>
            </a:pPr>
            <a:r>
              <a:rPr lang="en-US">
                <a:solidFill>
                  <a:schemeClr val="tx1">
                    <a:lumMod val="75000"/>
                    <a:lumOff val="25000"/>
                  </a:schemeClr>
                </a:solidFill>
              </a:rPr>
              <a:t>Collaboration with domain experts to enhance feature engineering and model interpretability.</a:t>
            </a:r>
          </a:p>
        </p:txBody>
      </p:sp>
      <p:sp>
        <p:nvSpPr>
          <p:cNvPr id="52" name="Rectangle 51">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 name="Footer Placeholder 6">
            <a:extLst>
              <a:ext uri="{FF2B5EF4-FFF2-40B4-BE49-F238E27FC236}">
                <a16:creationId xmlns:a16="http://schemas.microsoft.com/office/drawing/2014/main" id="{7257DB5F-D2C3-8D7C-D630-CBCC97787E3A}"/>
              </a:ext>
            </a:extLst>
          </p:cNvPr>
          <p:cNvSpPr>
            <a:spLocks noGrp="1"/>
          </p:cNvSpPr>
          <p:nvPr>
            <p:ph type="ftr" sz="quarter" idx="11"/>
          </p:nvPr>
        </p:nvSpPr>
        <p:spPr/>
        <p:txBody>
          <a:bodyPr/>
          <a:lstStyle/>
          <a:p>
            <a:r>
              <a:rPr lang="en-US"/>
              <a:t>Christopher Ereforokuma | cereforokuma@gmail.com</a:t>
            </a:r>
            <a:endParaRPr lang="en-US" dirty="0"/>
          </a:p>
        </p:txBody>
      </p:sp>
      <p:sp>
        <p:nvSpPr>
          <p:cNvPr id="8" name="Slide Number Placeholder 7">
            <a:extLst>
              <a:ext uri="{FF2B5EF4-FFF2-40B4-BE49-F238E27FC236}">
                <a16:creationId xmlns:a16="http://schemas.microsoft.com/office/drawing/2014/main" id="{4080B7B0-1885-FDD1-E479-77CD9EF69C21}"/>
              </a:ext>
            </a:extLst>
          </p:cNvPr>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345200599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72D984C-9F8A-026A-BD95-2791A2D05B7B}"/>
              </a:ext>
            </a:extLst>
          </p:cNvPr>
          <p:cNvSpPr>
            <a:spLocks noGrp="1"/>
          </p:cNvSpPr>
          <p:nvPr>
            <p:ph type="title"/>
          </p:nvPr>
        </p:nvSpPr>
        <p:spPr>
          <a:xfrm>
            <a:off x="5116783" y="516835"/>
            <a:ext cx="5977937" cy="1666501"/>
          </a:xfrm>
        </p:spPr>
        <p:txBody>
          <a:bodyPr vert="horz" lIns="91440" tIns="45720" rIns="91440" bIns="45720" rtlCol="0" anchor="b">
            <a:normAutofit/>
          </a:bodyPr>
          <a:lstStyle/>
          <a:p>
            <a:r>
              <a:rPr lang="en-US" sz="4000" b="1" i="0" dirty="0">
                <a:solidFill>
                  <a:srgbClr val="FFFFFF"/>
                </a:solidFill>
                <a:effectLst/>
              </a:rPr>
              <a:t>Conclusion</a:t>
            </a:r>
            <a:endParaRPr lang="en-US" sz="4000" dirty="0">
              <a:solidFill>
                <a:srgbClr val="FFFFFF"/>
              </a:solidFill>
            </a:endParaRPr>
          </a:p>
        </p:txBody>
      </p:sp>
      <p:pic>
        <p:nvPicPr>
          <p:cNvPr id="5" name="Picture 4" descr="Blood in a test tube">
            <a:extLst>
              <a:ext uri="{FF2B5EF4-FFF2-40B4-BE49-F238E27FC236}">
                <a16:creationId xmlns:a16="http://schemas.microsoft.com/office/drawing/2014/main" id="{CD19E5D4-9724-82D7-9B3D-1C9D7D1F79A9}"/>
              </a:ext>
            </a:extLst>
          </p:cNvPr>
          <p:cNvPicPr>
            <a:picLocks noChangeAspect="1"/>
          </p:cNvPicPr>
          <p:nvPr/>
        </p:nvPicPr>
        <p:blipFill rotWithShape="1">
          <a:blip r:embed="rId2"/>
          <a:srcRect l="38701" r="16720" b="-1"/>
          <a:stretch/>
        </p:blipFill>
        <p:spPr>
          <a:xfrm>
            <a:off x="20" y="10"/>
            <a:ext cx="4580077" cy="6857990"/>
          </a:xfrm>
          <a:prstGeom prst="rect">
            <a:avLst/>
          </a:prstGeom>
        </p:spPr>
      </p:pic>
      <p:cxnSp>
        <p:nvCxnSpPr>
          <p:cNvPr id="31" name="Straight Connector 30">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5783105-B4F7-7B2C-7E34-0458D5ADCA6C}"/>
              </a:ext>
            </a:extLst>
          </p:cNvPr>
          <p:cNvSpPr txBox="1"/>
          <p:nvPr/>
        </p:nvSpPr>
        <p:spPr>
          <a:xfrm>
            <a:off x="5116784" y="2546224"/>
            <a:ext cx="5977938" cy="3342747"/>
          </a:xfrm>
          <a:prstGeom prst="rect">
            <a:avLst/>
          </a:prstGeom>
        </p:spPr>
        <p:txBody>
          <a:bodyPr vert="horz" lIns="0" tIns="45720" rIns="0" bIns="45720" rtlCol="0">
            <a:normAutofit/>
          </a:bodyPr>
          <a:lstStyle/>
          <a:p>
            <a:pPr>
              <a:spcAft>
                <a:spcPts val="600"/>
              </a:spcAft>
              <a:buFont typeface="Calibri" panose="020F0502020204030204" pitchFamily="34" charset="0"/>
            </a:pPr>
            <a:r>
              <a:rPr lang="en-US" dirty="0">
                <a:solidFill>
                  <a:srgbClr val="FFFFFF"/>
                </a:solidFill>
              </a:rPr>
              <a:t>This project successfully developed and evaluated machine learning models for credit card fraud detection. The insights gained from exploratory data analysis and model evaluations provide a foundation for implementing an effective fraud detection system. Continued refinement of models and collaboration with industry experts will contribute to the ongoing improvement of fraud detection capabilities.</a:t>
            </a:r>
          </a:p>
          <a:p>
            <a:pPr>
              <a:spcAft>
                <a:spcPts val="600"/>
              </a:spcAft>
              <a:buFont typeface="Calibri" panose="020F0502020204030204" pitchFamily="34" charset="0"/>
            </a:pPr>
            <a:endParaRPr lang="en-US" dirty="0">
              <a:solidFill>
                <a:srgbClr val="FFFFFF"/>
              </a:solidFill>
            </a:endParaRPr>
          </a:p>
          <a:p>
            <a:pPr>
              <a:spcAft>
                <a:spcPts val="600"/>
              </a:spcAft>
              <a:buFont typeface="Calibri" panose="020F0502020204030204" pitchFamily="34" charset="0"/>
            </a:pPr>
            <a:endParaRPr lang="en-US" dirty="0">
              <a:solidFill>
                <a:srgbClr val="FFFFFF"/>
              </a:solidFill>
            </a:endParaRPr>
          </a:p>
          <a:p>
            <a:pPr>
              <a:spcAft>
                <a:spcPts val="600"/>
              </a:spcAft>
              <a:buFont typeface="Calibri" panose="020F0502020204030204" pitchFamily="34" charset="0"/>
            </a:pPr>
            <a:endParaRPr lang="en-US" dirty="0">
              <a:solidFill>
                <a:srgbClr val="FFFFFF"/>
              </a:solidFill>
            </a:endParaRPr>
          </a:p>
          <a:p>
            <a:pPr>
              <a:spcAft>
                <a:spcPts val="600"/>
              </a:spcAft>
              <a:buFont typeface="Calibri" panose="020F0502020204030204" pitchFamily="34" charset="0"/>
            </a:pPr>
            <a:endParaRPr lang="en-US" dirty="0">
              <a:solidFill>
                <a:srgbClr val="FFFFFF"/>
              </a:solidFill>
            </a:endParaRPr>
          </a:p>
        </p:txBody>
      </p:sp>
      <p:sp>
        <p:nvSpPr>
          <p:cNvPr id="7" name="Footer Placeholder 6">
            <a:extLst>
              <a:ext uri="{FF2B5EF4-FFF2-40B4-BE49-F238E27FC236}">
                <a16:creationId xmlns:a16="http://schemas.microsoft.com/office/drawing/2014/main" id="{5FC6A284-6A95-4B77-2ED9-FA6CB9E71138}"/>
              </a:ext>
            </a:extLst>
          </p:cNvPr>
          <p:cNvSpPr>
            <a:spLocks noGrp="1"/>
          </p:cNvSpPr>
          <p:nvPr>
            <p:ph type="ftr" sz="quarter" idx="11"/>
          </p:nvPr>
        </p:nvSpPr>
        <p:spPr/>
        <p:txBody>
          <a:bodyPr/>
          <a:lstStyle/>
          <a:p>
            <a:r>
              <a:rPr lang="en-US"/>
              <a:t>Christopher Ereforokuma | cereforokuma@gmail.com</a:t>
            </a:r>
            <a:endParaRPr lang="en-US" dirty="0"/>
          </a:p>
        </p:txBody>
      </p:sp>
      <p:sp>
        <p:nvSpPr>
          <p:cNvPr id="8" name="Slide Number Placeholder 7">
            <a:extLst>
              <a:ext uri="{FF2B5EF4-FFF2-40B4-BE49-F238E27FC236}">
                <a16:creationId xmlns:a16="http://schemas.microsoft.com/office/drawing/2014/main" id="{F13AC19F-351F-5A24-73E0-A1CCE53325B0}"/>
              </a:ext>
            </a:extLst>
          </p:cNvPr>
          <p:cNvSpPr>
            <a:spLocks noGrp="1"/>
          </p:cNvSpPr>
          <p:nvPr>
            <p:ph type="sldNum" sz="quarter" idx="12"/>
          </p:nvPr>
        </p:nvSpPr>
        <p:spPr/>
        <p:txBody>
          <a:bodyPr/>
          <a:lstStyle/>
          <a:p>
            <a:fld id="{3A98EE3D-8CD1-4C3F-BD1C-C98C9596463C}" type="slidenum">
              <a:rPr lang="en-US" smtClean="0"/>
              <a:t>12</a:t>
            </a:fld>
            <a:endParaRPr lang="en-US" dirty="0"/>
          </a:p>
        </p:txBody>
      </p:sp>
    </p:spTree>
    <p:extLst>
      <p:ext uri="{BB962C8B-B14F-4D97-AF65-F5344CB8AC3E}">
        <p14:creationId xmlns:p14="http://schemas.microsoft.com/office/powerpoint/2010/main" val="188474088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G"/>
          </a:p>
        </p:txBody>
      </p:sp>
      <p:cxnSp>
        <p:nvCxnSpPr>
          <p:cNvPr id="22" name="Straight Connector 2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1820CA-5999-18EB-8BDC-BB4F4642020D}"/>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dirty="0">
                <a:solidFill>
                  <a:schemeClr val="tx1">
                    <a:lumMod val="85000"/>
                    <a:lumOff val="15000"/>
                  </a:schemeClr>
                </a:solidFill>
              </a:rPr>
              <a:t>Thank you</a:t>
            </a:r>
          </a:p>
        </p:txBody>
      </p:sp>
      <p:cxnSp>
        <p:nvCxnSpPr>
          <p:cNvPr id="26" name="Straight Connector 25">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G"/>
          </a:p>
        </p:txBody>
      </p:sp>
      <p:sp>
        <p:nvSpPr>
          <p:cNvPr id="4" name="Footer Placeholder 3">
            <a:extLst>
              <a:ext uri="{FF2B5EF4-FFF2-40B4-BE49-F238E27FC236}">
                <a16:creationId xmlns:a16="http://schemas.microsoft.com/office/drawing/2014/main" id="{69BED372-88CC-33E0-D27A-22651CCE613B}"/>
              </a:ext>
            </a:extLst>
          </p:cNvPr>
          <p:cNvSpPr>
            <a:spLocks noGrp="1"/>
          </p:cNvSpPr>
          <p:nvPr>
            <p:ph type="ftr" sz="quarter" idx="11"/>
          </p:nvPr>
        </p:nvSpPr>
        <p:spPr/>
        <p:txBody>
          <a:bodyPr/>
          <a:lstStyle/>
          <a:p>
            <a:r>
              <a:rPr lang="en-US"/>
              <a:t>Christopher Ereforokuma | cereforokuma@gmail.com</a:t>
            </a:r>
            <a:endParaRPr lang="en-US" dirty="0"/>
          </a:p>
        </p:txBody>
      </p:sp>
      <p:sp>
        <p:nvSpPr>
          <p:cNvPr id="5" name="Slide Number Placeholder 4">
            <a:extLst>
              <a:ext uri="{FF2B5EF4-FFF2-40B4-BE49-F238E27FC236}">
                <a16:creationId xmlns:a16="http://schemas.microsoft.com/office/drawing/2014/main" id="{B0EC8DFE-611E-A135-3A85-6A4ABB170812}"/>
              </a:ext>
            </a:extLst>
          </p:cNvPr>
          <p:cNvSpPr>
            <a:spLocks noGrp="1"/>
          </p:cNvSpPr>
          <p:nvPr>
            <p:ph type="sldNum" sz="quarter" idx="12"/>
          </p:nvPr>
        </p:nvSpPr>
        <p:spPr/>
        <p:txBody>
          <a:bodyPr/>
          <a:lstStyle/>
          <a:p>
            <a:fld id="{3A98EE3D-8CD1-4C3F-BD1C-C98C9596463C}" type="slidenum">
              <a:rPr lang="en-US" smtClean="0"/>
              <a:t>13</a:t>
            </a:fld>
            <a:endParaRPr lang="en-US" dirty="0"/>
          </a:p>
        </p:txBody>
      </p:sp>
    </p:spTree>
    <p:extLst>
      <p:ext uri="{BB962C8B-B14F-4D97-AF65-F5344CB8AC3E}">
        <p14:creationId xmlns:p14="http://schemas.microsoft.com/office/powerpoint/2010/main" val="6415400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91DD360-8547-3B06-FAF2-6AC56E41CEBF}"/>
              </a:ext>
            </a:extLst>
          </p:cNvPr>
          <p:cNvSpPr>
            <a:spLocks noGrp="1"/>
          </p:cNvSpPr>
          <p:nvPr>
            <p:ph type="title"/>
          </p:nvPr>
        </p:nvSpPr>
        <p:spPr>
          <a:xfrm>
            <a:off x="5116783" y="516835"/>
            <a:ext cx="5977937" cy="1666501"/>
          </a:xfrm>
        </p:spPr>
        <p:txBody>
          <a:bodyPr vert="horz" lIns="91440" tIns="45720" rIns="91440" bIns="45720" rtlCol="0" anchor="b">
            <a:normAutofit/>
          </a:bodyPr>
          <a:lstStyle/>
          <a:p>
            <a:r>
              <a:rPr lang="en-US" sz="4000">
                <a:solidFill>
                  <a:srgbClr val="FFFFFF"/>
                </a:solidFill>
              </a:rPr>
              <a:t>Executive Summary</a:t>
            </a:r>
          </a:p>
        </p:txBody>
      </p:sp>
      <p:pic>
        <p:nvPicPr>
          <p:cNvPr id="5" name="Picture 4" descr="Pen placed on top of a signature line">
            <a:extLst>
              <a:ext uri="{FF2B5EF4-FFF2-40B4-BE49-F238E27FC236}">
                <a16:creationId xmlns:a16="http://schemas.microsoft.com/office/drawing/2014/main" id="{442B2EA3-FB95-C9E4-7CD0-A961AA83BB59}"/>
              </a:ext>
            </a:extLst>
          </p:cNvPr>
          <p:cNvPicPr>
            <a:picLocks noChangeAspect="1"/>
          </p:cNvPicPr>
          <p:nvPr/>
        </p:nvPicPr>
        <p:blipFill rotWithShape="1">
          <a:blip r:embed="rId2"/>
          <a:srcRect l="52589" r="2831" b="-1"/>
          <a:stretch/>
        </p:blipFill>
        <p:spPr>
          <a:xfrm>
            <a:off x="20" y="10"/>
            <a:ext cx="4580077" cy="6857990"/>
          </a:xfrm>
          <a:prstGeom prst="rect">
            <a:avLst/>
          </a:prstGeom>
        </p:spPr>
      </p:pic>
      <p:cxnSp>
        <p:nvCxnSpPr>
          <p:cNvPr id="45" name="Straight Connector 44">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D41AC04-824D-3A83-5209-87E70690C859}"/>
              </a:ext>
            </a:extLst>
          </p:cNvPr>
          <p:cNvSpPr txBox="1"/>
          <p:nvPr/>
        </p:nvSpPr>
        <p:spPr>
          <a:xfrm>
            <a:off x="5116784" y="2546224"/>
            <a:ext cx="5977938" cy="3342747"/>
          </a:xfrm>
          <a:prstGeom prst="rect">
            <a:avLst/>
          </a:prstGeom>
        </p:spPr>
        <p:txBody>
          <a:bodyPr vert="horz" lIns="0" tIns="45720" rIns="0" bIns="45720" rtlCol="0">
            <a:normAutofit/>
          </a:bodyPr>
          <a:lstStyle/>
          <a:p>
            <a:pPr>
              <a:spcAft>
                <a:spcPts val="600"/>
              </a:spcAft>
              <a:buFont typeface="Calibri" panose="020F0502020204030204" pitchFamily="34" charset="0"/>
            </a:pPr>
            <a:r>
              <a:rPr lang="en-US">
                <a:solidFill>
                  <a:srgbClr val="FFFFFF"/>
                </a:solidFill>
              </a:rPr>
              <a:t>Credit card fraud is a significant issue affecting both financial institutions and customers. This project focuses on developing a fraud detection model using machine learning techniques. The dataset used for this project comprises simulated credit card transactions spanning from January 1, 2019, to December 31, 2020. The data includes information such as transaction details, customer demographics, and merchant information.</a:t>
            </a:r>
          </a:p>
        </p:txBody>
      </p:sp>
      <p:sp>
        <p:nvSpPr>
          <p:cNvPr id="7" name="Footer Placeholder 6">
            <a:extLst>
              <a:ext uri="{FF2B5EF4-FFF2-40B4-BE49-F238E27FC236}">
                <a16:creationId xmlns:a16="http://schemas.microsoft.com/office/drawing/2014/main" id="{E52C807B-101D-7157-AFD2-6A2BC2490C72}"/>
              </a:ext>
            </a:extLst>
          </p:cNvPr>
          <p:cNvSpPr>
            <a:spLocks noGrp="1"/>
          </p:cNvSpPr>
          <p:nvPr>
            <p:ph type="ftr" sz="quarter" idx="11"/>
          </p:nvPr>
        </p:nvSpPr>
        <p:spPr/>
        <p:txBody>
          <a:bodyPr/>
          <a:lstStyle/>
          <a:p>
            <a:r>
              <a:rPr lang="en-US"/>
              <a:t>Christopher Ereforokuma | cereforokuma@gmail.com</a:t>
            </a:r>
            <a:endParaRPr lang="en-US" dirty="0"/>
          </a:p>
        </p:txBody>
      </p:sp>
      <p:sp>
        <p:nvSpPr>
          <p:cNvPr id="8" name="Slide Number Placeholder 7">
            <a:extLst>
              <a:ext uri="{FF2B5EF4-FFF2-40B4-BE49-F238E27FC236}">
                <a16:creationId xmlns:a16="http://schemas.microsoft.com/office/drawing/2014/main" id="{4A02A471-4BC8-18EF-A0FF-91761EB24544}"/>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2585738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7F7E95D-A4FF-50E9-D3AF-8CC39AC6B7AE}"/>
              </a:ext>
            </a:extLst>
          </p:cNvPr>
          <p:cNvSpPr>
            <a:spLocks noGrp="1"/>
          </p:cNvSpPr>
          <p:nvPr>
            <p:ph type="title"/>
          </p:nvPr>
        </p:nvSpPr>
        <p:spPr>
          <a:xfrm>
            <a:off x="1097280" y="516835"/>
            <a:ext cx="5977937" cy="1666501"/>
          </a:xfrm>
        </p:spPr>
        <p:txBody>
          <a:bodyPr>
            <a:normAutofit/>
          </a:bodyPr>
          <a:lstStyle/>
          <a:p>
            <a:r>
              <a:rPr lang="en-US" sz="4000" dirty="0">
                <a:solidFill>
                  <a:srgbClr val="FFFFFF"/>
                </a:solidFill>
              </a:rPr>
              <a:t>Dataset Overview</a:t>
            </a:r>
            <a:endParaRPr lang="en-NG" sz="4000" dirty="0">
              <a:solidFill>
                <a:srgbClr val="FFFFFF"/>
              </a:solidFill>
            </a:endParaRPr>
          </a:p>
        </p:txBody>
      </p:sp>
      <p:cxnSp>
        <p:nvCxnSpPr>
          <p:cNvPr id="35" name="Straight Connector 34">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6936429-803A-A507-BECE-5C7A27ABFF2E}"/>
              </a:ext>
            </a:extLst>
          </p:cNvPr>
          <p:cNvSpPr>
            <a:spLocks noGrp="1"/>
          </p:cNvSpPr>
          <p:nvPr>
            <p:ph idx="1"/>
          </p:nvPr>
        </p:nvSpPr>
        <p:spPr>
          <a:xfrm>
            <a:off x="1097279" y="2546224"/>
            <a:ext cx="5977938" cy="3342747"/>
          </a:xfrm>
        </p:spPr>
        <p:txBody>
          <a:bodyPr>
            <a:normAutofit/>
          </a:bodyPr>
          <a:lstStyle/>
          <a:p>
            <a:r>
              <a:rPr lang="en-US" sz="1700" b="0" i="0" dirty="0">
                <a:solidFill>
                  <a:srgbClr val="FFFFFF"/>
                </a:solidFill>
                <a:effectLst/>
                <a:latin typeface="Söhne"/>
              </a:rPr>
              <a:t>The dataset contains the following key features:</a:t>
            </a:r>
          </a:p>
          <a:p>
            <a:pPr>
              <a:buFont typeface="Arial" panose="020B0604020202020204" pitchFamily="34" charset="0"/>
              <a:buChar char="•"/>
            </a:pPr>
            <a:r>
              <a:rPr lang="en-US" sz="1700" b="1" i="0" dirty="0">
                <a:solidFill>
                  <a:srgbClr val="FFFFFF"/>
                </a:solidFill>
                <a:effectLst/>
                <a:latin typeface="Söhne"/>
              </a:rPr>
              <a:t>trans_date_trans_time:</a:t>
            </a:r>
            <a:r>
              <a:rPr lang="en-US" sz="1700" b="0" i="0" dirty="0">
                <a:solidFill>
                  <a:srgbClr val="FFFFFF"/>
                </a:solidFill>
                <a:effectLst/>
                <a:latin typeface="Söhne"/>
              </a:rPr>
              <a:t> Date and time of the transaction.</a:t>
            </a:r>
          </a:p>
          <a:p>
            <a:pPr>
              <a:buFont typeface="Arial" panose="020B0604020202020204" pitchFamily="34" charset="0"/>
              <a:buChar char="•"/>
            </a:pPr>
            <a:r>
              <a:rPr lang="en-US" sz="1700" b="1" i="0" dirty="0">
                <a:solidFill>
                  <a:srgbClr val="FFFFFF"/>
                </a:solidFill>
                <a:effectLst/>
                <a:latin typeface="Söhne"/>
              </a:rPr>
              <a:t>cc_num:</a:t>
            </a:r>
            <a:r>
              <a:rPr lang="en-US" sz="1700" b="0" i="0" dirty="0">
                <a:solidFill>
                  <a:srgbClr val="FFFFFF"/>
                </a:solidFill>
                <a:effectLst/>
                <a:latin typeface="Söhne"/>
              </a:rPr>
              <a:t> Credit card number used in the transaction.</a:t>
            </a:r>
          </a:p>
          <a:p>
            <a:pPr>
              <a:buFont typeface="Arial" panose="020B0604020202020204" pitchFamily="34" charset="0"/>
              <a:buChar char="•"/>
            </a:pPr>
            <a:r>
              <a:rPr lang="en-US" sz="1700" b="1" i="0" dirty="0">
                <a:solidFill>
                  <a:srgbClr val="FFFFFF"/>
                </a:solidFill>
                <a:effectLst/>
                <a:latin typeface="Söhne"/>
              </a:rPr>
              <a:t>merchant:</a:t>
            </a:r>
            <a:r>
              <a:rPr lang="en-US" sz="1700" b="0" i="0" dirty="0">
                <a:solidFill>
                  <a:srgbClr val="FFFFFF"/>
                </a:solidFill>
                <a:effectLst/>
                <a:latin typeface="Söhne"/>
              </a:rPr>
              <a:t> Name of the merchant where the transaction occurred.</a:t>
            </a:r>
          </a:p>
          <a:p>
            <a:pPr>
              <a:buFont typeface="Arial" panose="020B0604020202020204" pitchFamily="34" charset="0"/>
              <a:buChar char="•"/>
            </a:pPr>
            <a:r>
              <a:rPr lang="en-US" sz="1700" b="1" i="0" dirty="0">
                <a:solidFill>
                  <a:srgbClr val="FFFFFF"/>
                </a:solidFill>
                <a:effectLst/>
                <a:latin typeface="Söhne"/>
              </a:rPr>
              <a:t>category:</a:t>
            </a:r>
            <a:r>
              <a:rPr lang="en-US" sz="1700" b="0" i="0" dirty="0">
                <a:solidFill>
                  <a:srgbClr val="FFFFFF"/>
                </a:solidFill>
                <a:effectLst/>
                <a:latin typeface="Söhne"/>
              </a:rPr>
              <a:t> Category to which the transaction belongs.</a:t>
            </a:r>
          </a:p>
          <a:p>
            <a:pPr>
              <a:buFont typeface="Arial" panose="020B0604020202020204" pitchFamily="34" charset="0"/>
              <a:buChar char="•"/>
            </a:pPr>
            <a:r>
              <a:rPr lang="en-US" sz="1700" b="1" i="0" dirty="0">
                <a:solidFill>
                  <a:srgbClr val="FFFFFF"/>
                </a:solidFill>
                <a:effectLst/>
                <a:latin typeface="Söhne"/>
              </a:rPr>
              <a:t>amt:</a:t>
            </a:r>
            <a:r>
              <a:rPr lang="en-US" sz="1700" b="0" i="0" dirty="0">
                <a:solidFill>
                  <a:srgbClr val="FFFFFF"/>
                </a:solidFill>
                <a:effectLst/>
                <a:latin typeface="Söhne"/>
              </a:rPr>
              <a:t> Transaction amount.</a:t>
            </a:r>
          </a:p>
          <a:p>
            <a:pPr>
              <a:buFont typeface="Arial" panose="020B0604020202020204" pitchFamily="34" charset="0"/>
              <a:buChar char="•"/>
            </a:pPr>
            <a:r>
              <a:rPr lang="en-US" sz="1700" b="1" i="0" dirty="0">
                <a:solidFill>
                  <a:srgbClr val="FFFFFF"/>
                </a:solidFill>
                <a:effectLst/>
                <a:latin typeface="Söhne"/>
              </a:rPr>
              <a:t>is_fraud:</a:t>
            </a:r>
            <a:r>
              <a:rPr lang="en-US" sz="1700" b="0" i="0" dirty="0">
                <a:solidFill>
                  <a:srgbClr val="FFFFFF"/>
                </a:solidFill>
                <a:effectLst/>
                <a:latin typeface="Söhne"/>
              </a:rPr>
              <a:t> Binary indicator of whether the transaction is fraudulent (1) or not (0)</a:t>
            </a:r>
          </a:p>
          <a:p>
            <a:endParaRPr lang="en-NG" sz="1700" dirty="0">
              <a:solidFill>
                <a:srgbClr val="FFFFFF"/>
              </a:solidFill>
            </a:endParaRPr>
          </a:p>
        </p:txBody>
      </p:sp>
      <p:pic>
        <p:nvPicPr>
          <p:cNvPr id="20" name="Picture 19" descr="A line of binary code">
            <a:extLst>
              <a:ext uri="{FF2B5EF4-FFF2-40B4-BE49-F238E27FC236}">
                <a16:creationId xmlns:a16="http://schemas.microsoft.com/office/drawing/2014/main" id="{448E8540-5719-E92A-9920-B4E0ED024BAD}"/>
              </a:ext>
            </a:extLst>
          </p:cNvPr>
          <p:cNvPicPr>
            <a:picLocks noChangeAspect="1"/>
          </p:cNvPicPr>
          <p:nvPr/>
        </p:nvPicPr>
        <p:blipFill rotWithShape="1">
          <a:blip r:embed="rId2"/>
          <a:srcRect l="30537" r="30727" b="-1"/>
          <a:stretch/>
        </p:blipFill>
        <p:spPr>
          <a:xfrm>
            <a:off x="7611902" y="10"/>
            <a:ext cx="4580097" cy="6857990"/>
          </a:xfrm>
          <a:prstGeom prst="rect">
            <a:avLst/>
          </a:prstGeom>
        </p:spPr>
      </p:pic>
      <p:sp>
        <p:nvSpPr>
          <p:cNvPr id="4" name="Footer Placeholder 3">
            <a:extLst>
              <a:ext uri="{FF2B5EF4-FFF2-40B4-BE49-F238E27FC236}">
                <a16:creationId xmlns:a16="http://schemas.microsoft.com/office/drawing/2014/main" id="{41FB8B00-9692-78E8-939A-1CF04B8A4E88}"/>
              </a:ext>
            </a:extLst>
          </p:cNvPr>
          <p:cNvSpPr>
            <a:spLocks noGrp="1"/>
          </p:cNvSpPr>
          <p:nvPr>
            <p:ph type="ftr" sz="quarter" idx="11"/>
          </p:nvPr>
        </p:nvSpPr>
        <p:spPr/>
        <p:txBody>
          <a:bodyPr/>
          <a:lstStyle/>
          <a:p>
            <a:r>
              <a:rPr lang="en-US"/>
              <a:t>Christopher Ereforokuma | cereforokuma@gmail.com</a:t>
            </a:r>
            <a:endParaRPr lang="en-US" dirty="0"/>
          </a:p>
        </p:txBody>
      </p:sp>
      <p:sp>
        <p:nvSpPr>
          <p:cNvPr id="6" name="Slide Number Placeholder 5">
            <a:extLst>
              <a:ext uri="{FF2B5EF4-FFF2-40B4-BE49-F238E27FC236}">
                <a16:creationId xmlns:a16="http://schemas.microsoft.com/office/drawing/2014/main" id="{DCC56075-A87F-5E3E-827C-18CACD8476BF}"/>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4136988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4C43E86-AC7E-1908-680C-7541956115D7}"/>
              </a:ext>
            </a:extLst>
          </p:cNvPr>
          <p:cNvSpPr>
            <a:spLocks noGrp="1"/>
          </p:cNvSpPr>
          <p:nvPr>
            <p:ph type="title"/>
          </p:nvPr>
        </p:nvSpPr>
        <p:spPr>
          <a:xfrm>
            <a:off x="5116783" y="516835"/>
            <a:ext cx="5977937" cy="1666501"/>
          </a:xfrm>
        </p:spPr>
        <p:txBody>
          <a:bodyPr>
            <a:normAutofit/>
          </a:bodyPr>
          <a:lstStyle/>
          <a:p>
            <a:r>
              <a:rPr lang="en-US" sz="4000">
                <a:solidFill>
                  <a:srgbClr val="FFFFFF"/>
                </a:solidFill>
              </a:rPr>
              <a:t>Data Exploration and Analysis</a:t>
            </a:r>
            <a:endParaRPr lang="en-NG" sz="4000">
              <a:solidFill>
                <a:srgbClr val="FFFFFF"/>
              </a:solidFill>
            </a:endParaRPr>
          </a:p>
        </p:txBody>
      </p:sp>
      <p:pic>
        <p:nvPicPr>
          <p:cNvPr id="5" name="Picture 4" descr="Graph">
            <a:extLst>
              <a:ext uri="{FF2B5EF4-FFF2-40B4-BE49-F238E27FC236}">
                <a16:creationId xmlns:a16="http://schemas.microsoft.com/office/drawing/2014/main" id="{A2AB0AE0-C674-A5DB-EC80-03652C8D47B0}"/>
              </a:ext>
            </a:extLst>
          </p:cNvPr>
          <p:cNvPicPr>
            <a:picLocks noChangeAspect="1"/>
          </p:cNvPicPr>
          <p:nvPr/>
        </p:nvPicPr>
        <p:blipFill rotWithShape="1">
          <a:blip r:embed="rId2"/>
          <a:srcRect l="21564" r="36696"/>
          <a:stretch/>
        </p:blipFill>
        <p:spPr>
          <a:xfrm>
            <a:off x="20" y="10"/>
            <a:ext cx="4580077" cy="6857990"/>
          </a:xfrm>
          <a:prstGeom prst="rect">
            <a:avLst/>
          </a:prstGeom>
        </p:spPr>
      </p:pic>
      <p:cxnSp>
        <p:nvCxnSpPr>
          <p:cNvPr id="18" name="Straight Connector 17">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E8DEEA8-18DE-AC87-65A4-9B06647576E4}"/>
              </a:ext>
            </a:extLst>
          </p:cNvPr>
          <p:cNvSpPr>
            <a:spLocks noGrp="1"/>
          </p:cNvSpPr>
          <p:nvPr>
            <p:ph idx="1"/>
          </p:nvPr>
        </p:nvSpPr>
        <p:spPr>
          <a:xfrm>
            <a:off x="5116784" y="2546224"/>
            <a:ext cx="5977938" cy="3342747"/>
          </a:xfrm>
        </p:spPr>
        <p:txBody>
          <a:bodyPr>
            <a:normAutofit/>
          </a:bodyPr>
          <a:lstStyle/>
          <a:p>
            <a:r>
              <a:rPr lang="en-US" sz="1800" b="1" i="0" dirty="0">
                <a:solidFill>
                  <a:srgbClr val="FFFFFF"/>
                </a:solidFill>
                <a:effectLst/>
                <a:latin typeface="Söhne"/>
              </a:rPr>
              <a:t>Overview and Descriptive Statistics</a:t>
            </a:r>
          </a:p>
          <a:p>
            <a:r>
              <a:rPr lang="en-US" sz="1800" b="0" i="0" dirty="0">
                <a:solidFill>
                  <a:srgbClr val="FFFFFF"/>
                </a:solidFill>
                <a:effectLst/>
                <a:latin typeface="Söhne"/>
              </a:rPr>
              <a:t>The initial exploration of the dataset revealed a total of 1,296,675 transactions, with 7506 identified as fraudulent. The average transaction amount is $70.35.</a:t>
            </a:r>
          </a:p>
          <a:p>
            <a:endParaRPr lang="en-NG" sz="1800" dirty="0">
              <a:solidFill>
                <a:srgbClr val="FFFFFF"/>
              </a:solidFill>
            </a:endParaRPr>
          </a:p>
        </p:txBody>
      </p:sp>
      <p:sp>
        <p:nvSpPr>
          <p:cNvPr id="4" name="Footer Placeholder 3">
            <a:extLst>
              <a:ext uri="{FF2B5EF4-FFF2-40B4-BE49-F238E27FC236}">
                <a16:creationId xmlns:a16="http://schemas.microsoft.com/office/drawing/2014/main" id="{C10D0FEF-6A53-0B68-910D-098BE6BFC50E}"/>
              </a:ext>
            </a:extLst>
          </p:cNvPr>
          <p:cNvSpPr>
            <a:spLocks noGrp="1"/>
          </p:cNvSpPr>
          <p:nvPr>
            <p:ph type="ftr" sz="quarter" idx="11"/>
          </p:nvPr>
        </p:nvSpPr>
        <p:spPr/>
        <p:txBody>
          <a:bodyPr/>
          <a:lstStyle/>
          <a:p>
            <a:r>
              <a:rPr lang="en-US"/>
              <a:t>Christopher Ereforokuma | cereforokuma@gmail.com</a:t>
            </a:r>
            <a:endParaRPr lang="en-US" dirty="0"/>
          </a:p>
        </p:txBody>
      </p:sp>
      <p:sp>
        <p:nvSpPr>
          <p:cNvPr id="6" name="Slide Number Placeholder 5">
            <a:extLst>
              <a:ext uri="{FF2B5EF4-FFF2-40B4-BE49-F238E27FC236}">
                <a16:creationId xmlns:a16="http://schemas.microsoft.com/office/drawing/2014/main" id="{1B490964-3D24-67A8-9981-2F177727CA5A}"/>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166165826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4C43E86-AC7E-1908-680C-7541956115D7}"/>
              </a:ext>
            </a:extLst>
          </p:cNvPr>
          <p:cNvSpPr>
            <a:spLocks noGrp="1"/>
          </p:cNvSpPr>
          <p:nvPr>
            <p:ph type="title"/>
          </p:nvPr>
        </p:nvSpPr>
        <p:spPr>
          <a:xfrm>
            <a:off x="5116783" y="516835"/>
            <a:ext cx="5977937" cy="1666501"/>
          </a:xfrm>
        </p:spPr>
        <p:txBody>
          <a:bodyPr>
            <a:normAutofit/>
          </a:bodyPr>
          <a:lstStyle/>
          <a:p>
            <a:r>
              <a:rPr lang="en-US" sz="4000">
                <a:solidFill>
                  <a:srgbClr val="FFFFFF"/>
                </a:solidFill>
              </a:rPr>
              <a:t>Data Exploration and Analysis</a:t>
            </a:r>
            <a:endParaRPr lang="en-NG" sz="4000">
              <a:solidFill>
                <a:srgbClr val="FFFFFF"/>
              </a:solidFill>
            </a:endParaRPr>
          </a:p>
        </p:txBody>
      </p:sp>
      <p:pic>
        <p:nvPicPr>
          <p:cNvPr id="5" name="Picture 4" descr="Graph">
            <a:extLst>
              <a:ext uri="{FF2B5EF4-FFF2-40B4-BE49-F238E27FC236}">
                <a16:creationId xmlns:a16="http://schemas.microsoft.com/office/drawing/2014/main" id="{A2AB0AE0-C674-A5DB-EC80-03652C8D47B0}"/>
              </a:ext>
            </a:extLst>
          </p:cNvPr>
          <p:cNvPicPr>
            <a:picLocks noChangeAspect="1"/>
          </p:cNvPicPr>
          <p:nvPr/>
        </p:nvPicPr>
        <p:blipFill rotWithShape="1">
          <a:blip r:embed="rId2"/>
          <a:srcRect l="21564" r="36696"/>
          <a:stretch/>
        </p:blipFill>
        <p:spPr>
          <a:xfrm>
            <a:off x="20" y="10"/>
            <a:ext cx="4580077" cy="6857990"/>
          </a:xfrm>
          <a:prstGeom prst="rect">
            <a:avLst/>
          </a:prstGeom>
        </p:spPr>
      </p:pic>
      <p:cxnSp>
        <p:nvCxnSpPr>
          <p:cNvPr id="18" name="Straight Connector 17">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E8DEEA8-18DE-AC87-65A4-9B06647576E4}"/>
              </a:ext>
            </a:extLst>
          </p:cNvPr>
          <p:cNvSpPr>
            <a:spLocks noGrp="1"/>
          </p:cNvSpPr>
          <p:nvPr>
            <p:ph idx="1"/>
          </p:nvPr>
        </p:nvSpPr>
        <p:spPr>
          <a:xfrm>
            <a:off x="5116784" y="2546224"/>
            <a:ext cx="5977938" cy="3342747"/>
          </a:xfrm>
        </p:spPr>
        <p:txBody>
          <a:bodyPr>
            <a:normAutofit/>
          </a:bodyPr>
          <a:lstStyle/>
          <a:p>
            <a:r>
              <a:rPr lang="en-US" sz="1800" b="1" i="0" dirty="0">
                <a:solidFill>
                  <a:srgbClr val="FFFFFF"/>
                </a:solidFill>
                <a:effectLst/>
                <a:latin typeface="Söhne"/>
              </a:rPr>
              <a:t>Transaction Amount Analysis</a:t>
            </a:r>
          </a:p>
          <a:p>
            <a:r>
              <a:rPr lang="en-US" sz="1800" b="1" i="0" dirty="0">
                <a:solidFill>
                  <a:srgbClr val="FFFFFF"/>
                </a:solidFill>
                <a:effectLst/>
                <a:latin typeface="Söhne"/>
              </a:rPr>
              <a:t>Distribution of Fraudulent Transactions: </a:t>
            </a:r>
            <a:r>
              <a:rPr lang="en-US" sz="1800" i="0" dirty="0">
                <a:solidFill>
                  <a:srgbClr val="FFFFFF"/>
                </a:solidFill>
                <a:effectLst/>
                <a:latin typeface="Söhne"/>
              </a:rPr>
              <a:t>The distribution of fraudulent transactions is imbalanced, with a relatively small number of fraudulent transactions compared to legitimate ones.</a:t>
            </a:r>
          </a:p>
          <a:p>
            <a:endParaRPr lang="en-US" sz="1800" b="1" i="0" dirty="0">
              <a:solidFill>
                <a:srgbClr val="FFFFFF"/>
              </a:solidFill>
              <a:effectLst/>
              <a:latin typeface="Söhne"/>
            </a:endParaRPr>
          </a:p>
          <a:p>
            <a:r>
              <a:rPr lang="en-US" sz="1800" b="1" i="0" dirty="0">
                <a:solidFill>
                  <a:srgbClr val="FFFFFF"/>
                </a:solidFill>
                <a:effectLst/>
                <a:latin typeface="Söhne"/>
              </a:rPr>
              <a:t>Transaction Amount vs. Fraud: </a:t>
            </a:r>
            <a:r>
              <a:rPr lang="en-US" sz="1800" i="0" dirty="0">
                <a:solidFill>
                  <a:srgbClr val="FFFFFF"/>
                </a:solidFill>
                <a:effectLst/>
                <a:latin typeface="Söhne"/>
              </a:rPr>
              <a:t>Fraudulent transactions tend to have higher transaction amounts compared to legitimate ones.</a:t>
            </a:r>
            <a:endParaRPr lang="en-NG" sz="1800" dirty="0">
              <a:solidFill>
                <a:srgbClr val="FFFFFF"/>
              </a:solidFill>
            </a:endParaRPr>
          </a:p>
        </p:txBody>
      </p:sp>
      <p:sp>
        <p:nvSpPr>
          <p:cNvPr id="4" name="Footer Placeholder 3">
            <a:extLst>
              <a:ext uri="{FF2B5EF4-FFF2-40B4-BE49-F238E27FC236}">
                <a16:creationId xmlns:a16="http://schemas.microsoft.com/office/drawing/2014/main" id="{9F0A84A3-4424-4A4F-B733-3A86AB7E4D9D}"/>
              </a:ext>
            </a:extLst>
          </p:cNvPr>
          <p:cNvSpPr>
            <a:spLocks noGrp="1"/>
          </p:cNvSpPr>
          <p:nvPr>
            <p:ph type="ftr" sz="quarter" idx="11"/>
          </p:nvPr>
        </p:nvSpPr>
        <p:spPr/>
        <p:txBody>
          <a:bodyPr/>
          <a:lstStyle/>
          <a:p>
            <a:r>
              <a:rPr lang="en-US"/>
              <a:t>Christopher Ereforokuma | cereforokuma@gmail.com</a:t>
            </a:r>
            <a:endParaRPr lang="en-US" dirty="0"/>
          </a:p>
        </p:txBody>
      </p:sp>
      <p:sp>
        <p:nvSpPr>
          <p:cNvPr id="6" name="Slide Number Placeholder 5">
            <a:extLst>
              <a:ext uri="{FF2B5EF4-FFF2-40B4-BE49-F238E27FC236}">
                <a16:creationId xmlns:a16="http://schemas.microsoft.com/office/drawing/2014/main" id="{DB5AE68E-A808-716E-53DD-04DEE9C2BA72}"/>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360199098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4C43E86-AC7E-1908-680C-7541956115D7}"/>
              </a:ext>
            </a:extLst>
          </p:cNvPr>
          <p:cNvSpPr>
            <a:spLocks noGrp="1"/>
          </p:cNvSpPr>
          <p:nvPr>
            <p:ph type="title"/>
          </p:nvPr>
        </p:nvSpPr>
        <p:spPr>
          <a:xfrm>
            <a:off x="5116783" y="516835"/>
            <a:ext cx="5977937" cy="1666501"/>
          </a:xfrm>
        </p:spPr>
        <p:txBody>
          <a:bodyPr>
            <a:normAutofit/>
          </a:bodyPr>
          <a:lstStyle/>
          <a:p>
            <a:r>
              <a:rPr lang="en-US" sz="4000">
                <a:solidFill>
                  <a:srgbClr val="FFFFFF"/>
                </a:solidFill>
              </a:rPr>
              <a:t>Data Exploration and Analysis</a:t>
            </a:r>
            <a:endParaRPr lang="en-NG" sz="4000">
              <a:solidFill>
                <a:srgbClr val="FFFFFF"/>
              </a:solidFill>
            </a:endParaRPr>
          </a:p>
        </p:txBody>
      </p:sp>
      <p:pic>
        <p:nvPicPr>
          <p:cNvPr id="5" name="Picture 4" descr="Graph">
            <a:extLst>
              <a:ext uri="{FF2B5EF4-FFF2-40B4-BE49-F238E27FC236}">
                <a16:creationId xmlns:a16="http://schemas.microsoft.com/office/drawing/2014/main" id="{A2AB0AE0-C674-A5DB-EC80-03652C8D47B0}"/>
              </a:ext>
            </a:extLst>
          </p:cNvPr>
          <p:cNvPicPr>
            <a:picLocks noChangeAspect="1"/>
          </p:cNvPicPr>
          <p:nvPr/>
        </p:nvPicPr>
        <p:blipFill rotWithShape="1">
          <a:blip r:embed="rId2"/>
          <a:srcRect l="21564" r="36696"/>
          <a:stretch/>
        </p:blipFill>
        <p:spPr>
          <a:xfrm>
            <a:off x="20" y="10"/>
            <a:ext cx="4580077" cy="6857990"/>
          </a:xfrm>
          <a:prstGeom prst="rect">
            <a:avLst/>
          </a:prstGeom>
        </p:spPr>
      </p:pic>
      <p:cxnSp>
        <p:nvCxnSpPr>
          <p:cNvPr id="18" name="Straight Connector 17">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E8DEEA8-18DE-AC87-65A4-9B06647576E4}"/>
              </a:ext>
            </a:extLst>
          </p:cNvPr>
          <p:cNvSpPr>
            <a:spLocks noGrp="1"/>
          </p:cNvSpPr>
          <p:nvPr>
            <p:ph idx="1"/>
          </p:nvPr>
        </p:nvSpPr>
        <p:spPr>
          <a:xfrm>
            <a:off x="5116784" y="2546224"/>
            <a:ext cx="5977938" cy="3342747"/>
          </a:xfrm>
        </p:spPr>
        <p:txBody>
          <a:bodyPr>
            <a:normAutofit/>
          </a:bodyPr>
          <a:lstStyle/>
          <a:p>
            <a:r>
              <a:rPr lang="en-US" sz="1800" b="1" i="0" dirty="0">
                <a:solidFill>
                  <a:srgbClr val="FFFFFF"/>
                </a:solidFill>
                <a:effectLst/>
                <a:latin typeface="Söhne"/>
              </a:rPr>
              <a:t>Categorical Features Analysis</a:t>
            </a:r>
          </a:p>
          <a:p>
            <a:r>
              <a:rPr lang="en-US" sz="1800" b="1" i="0" dirty="0">
                <a:solidFill>
                  <a:srgbClr val="FFFFFF"/>
                </a:solidFill>
                <a:effectLst/>
                <a:latin typeface="Söhne"/>
              </a:rPr>
              <a:t>Gender Distribution: </a:t>
            </a:r>
            <a:r>
              <a:rPr lang="en-US" sz="1800" i="0" dirty="0">
                <a:solidFill>
                  <a:srgbClr val="FFFFFF"/>
                </a:solidFill>
                <a:effectLst/>
                <a:latin typeface="Söhne"/>
              </a:rPr>
              <a:t>The dataset includes transactions from various genders, with an imbalanced distribution between fraud and non-fraud cases.</a:t>
            </a:r>
          </a:p>
          <a:p>
            <a:endParaRPr lang="en-US" sz="1800" b="1" i="0" dirty="0">
              <a:solidFill>
                <a:srgbClr val="FFFFFF"/>
              </a:solidFill>
              <a:effectLst/>
              <a:latin typeface="Söhne"/>
            </a:endParaRPr>
          </a:p>
          <a:p>
            <a:r>
              <a:rPr lang="en-US" sz="1800" b="1" i="0" dirty="0">
                <a:solidFill>
                  <a:srgbClr val="FFFFFF"/>
                </a:solidFill>
                <a:effectLst/>
                <a:latin typeface="Söhne"/>
              </a:rPr>
              <a:t>Category Distribution: </a:t>
            </a:r>
            <a:r>
              <a:rPr lang="en-US" sz="1800" i="0" dirty="0">
                <a:solidFill>
                  <a:srgbClr val="FFFFFF"/>
                </a:solidFill>
                <a:effectLst/>
                <a:latin typeface="Söhne"/>
              </a:rPr>
              <a:t>Certain transaction categories show a higher likelihood of being associated with fraud.</a:t>
            </a:r>
            <a:endParaRPr lang="en-NG" sz="1800" dirty="0">
              <a:solidFill>
                <a:srgbClr val="FFFFFF"/>
              </a:solidFill>
            </a:endParaRPr>
          </a:p>
        </p:txBody>
      </p:sp>
      <p:sp>
        <p:nvSpPr>
          <p:cNvPr id="4" name="Footer Placeholder 3">
            <a:extLst>
              <a:ext uri="{FF2B5EF4-FFF2-40B4-BE49-F238E27FC236}">
                <a16:creationId xmlns:a16="http://schemas.microsoft.com/office/drawing/2014/main" id="{C97E915E-577E-9608-E118-98390BC958F5}"/>
              </a:ext>
            </a:extLst>
          </p:cNvPr>
          <p:cNvSpPr>
            <a:spLocks noGrp="1"/>
          </p:cNvSpPr>
          <p:nvPr>
            <p:ph type="ftr" sz="quarter" idx="11"/>
          </p:nvPr>
        </p:nvSpPr>
        <p:spPr/>
        <p:txBody>
          <a:bodyPr/>
          <a:lstStyle/>
          <a:p>
            <a:r>
              <a:rPr lang="en-US"/>
              <a:t>Christopher Ereforokuma | cereforokuma@gmail.com</a:t>
            </a:r>
            <a:endParaRPr lang="en-US" dirty="0"/>
          </a:p>
        </p:txBody>
      </p:sp>
      <p:sp>
        <p:nvSpPr>
          <p:cNvPr id="6" name="Slide Number Placeholder 5">
            <a:extLst>
              <a:ext uri="{FF2B5EF4-FFF2-40B4-BE49-F238E27FC236}">
                <a16:creationId xmlns:a16="http://schemas.microsoft.com/office/drawing/2014/main" id="{78CC9033-587C-B69C-A1B9-BAD3AC193724}"/>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89061692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4C43E86-AC7E-1908-680C-7541956115D7}"/>
              </a:ext>
            </a:extLst>
          </p:cNvPr>
          <p:cNvSpPr>
            <a:spLocks noGrp="1"/>
          </p:cNvSpPr>
          <p:nvPr>
            <p:ph type="title"/>
          </p:nvPr>
        </p:nvSpPr>
        <p:spPr>
          <a:xfrm>
            <a:off x="5116783" y="516835"/>
            <a:ext cx="5977937" cy="1666501"/>
          </a:xfrm>
        </p:spPr>
        <p:txBody>
          <a:bodyPr>
            <a:normAutofit/>
          </a:bodyPr>
          <a:lstStyle/>
          <a:p>
            <a:r>
              <a:rPr lang="en-US" sz="4000">
                <a:solidFill>
                  <a:srgbClr val="FFFFFF"/>
                </a:solidFill>
              </a:rPr>
              <a:t>Data Exploration and Analysis</a:t>
            </a:r>
            <a:endParaRPr lang="en-NG" sz="4000">
              <a:solidFill>
                <a:srgbClr val="FFFFFF"/>
              </a:solidFill>
            </a:endParaRPr>
          </a:p>
        </p:txBody>
      </p:sp>
      <p:pic>
        <p:nvPicPr>
          <p:cNvPr id="5" name="Picture 4" descr="Graph">
            <a:extLst>
              <a:ext uri="{FF2B5EF4-FFF2-40B4-BE49-F238E27FC236}">
                <a16:creationId xmlns:a16="http://schemas.microsoft.com/office/drawing/2014/main" id="{A2AB0AE0-C674-A5DB-EC80-03652C8D47B0}"/>
              </a:ext>
            </a:extLst>
          </p:cNvPr>
          <p:cNvPicPr>
            <a:picLocks noChangeAspect="1"/>
          </p:cNvPicPr>
          <p:nvPr/>
        </p:nvPicPr>
        <p:blipFill rotWithShape="1">
          <a:blip r:embed="rId2"/>
          <a:srcRect l="21564" r="36696"/>
          <a:stretch/>
        </p:blipFill>
        <p:spPr>
          <a:xfrm>
            <a:off x="20" y="10"/>
            <a:ext cx="4580077" cy="6857990"/>
          </a:xfrm>
          <a:prstGeom prst="rect">
            <a:avLst/>
          </a:prstGeom>
        </p:spPr>
      </p:pic>
      <p:cxnSp>
        <p:nvCxnSpPr>
          <p:cNvPr id="18" name="Straight Connector 17">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E8DEEA8-18DE-AC87-65A4-9B06647576E4}"/>
              </a:ext>
            </a:extLst>
          </p:cNvPr>
          <p:cNvSpPr>
            <a:spLocks noGrp="1"/>
          </p:cNvSpPr>
          <p:nvPr>
            <p:ph idx="1"/>
          </p:nvPr>
        </p:nvSpPr>
        <p:spPr>
          <a:xfrm>
            <a:off x="5116784" y="2546224"/>
            <a:ext cx="5977938" cy="3342747"/>
          </a:xfrm>
        </p:spPr>
        <p:txBody>
          <a:bodyPr>
            <a:normAutofit/>
          </a:bodyPr>
          <a:lstStyle/>
          <a:p>
            <a:pPr>
              <a:lnSpc>
                <a:spcPct val="90000"/>
              </a:lnSpc>
            </a:pPr>
            <a:r>
              <a:rPr lang="en-US" sz="1500" b="1" i="0">
                <a:solidFill>
                  <a:srgbClr val="FFFFFF"/>
                </a:solidFill>
                <a:effectLst/>
                <a:latin typeface="Söhne"/>
              </a:rPr>
              <a:t>Temporal and Geographical Analysis</a:t>
            </a:r>
          </a:p>
          <a:p>
            <a:pPr>
              <a:lnSpc>
                <a:spcPct val="90000"/>
              </a:lnSpc>
            </a:pPr>
            <a:r>
              <a:rPr lang="en-US" sz="1500" b="1" i="0">
                <a:solidFill>
                  <a:srgbClr val="FFFFFF"/>
                </a:solidFill>
                <a:effectLst/>
                <a:latin typeface="Söhne"/>
              </a:rPr>
              <a:t>Hourly Distribution: </a:t>
            </a:r>
            <a:r>
              <a:rPr lang="en-US" sz="1500" i="0">
                <a:solidFill>
                  <a:srgbClr val="FFFFFF"/>
                </a:solidFill>
                <a:effectLst/>
                <a:latin typeface="Söhne"/>
              </a:rPr>
              <a:t>Fraudulent transactions exhibit specific patterns throughout the day, with peak hours indicating potential areas of focus for fraud detection.</a:t>
            </a:r>
          </a:p>
          <a:p>
            <a:pPr>
              <a:lnSpc>
                <a:spcPct val="90000"/>
              </a:lnSpc>
            </a:pPr>
            <a:endParaRPr lang="en-US" sz="1500" b="1" i="0">
              <a:solidFill>
                <a:srgbClr val="FFFFFF"/>
              </a:solidFill>
              <a:effectLst/>
              <a:latin typeface="Söhne"/>
            </a:endParaRPr>
          </a:p>
          <a:p>
            <a:pPr>
              <a:lnSpc>
                <a:spcPct val="90000"/>
              </a:lnSpc>
            </a:pPr>
            <a:r>
              <a:rPr lang="en-US" sz="1500" b="1" i="0">
                <a:solidFill>
                  <a:srgbClr val="FFFFFF"/>
                </a:solidFill>
                <a:effectLst/>
                <a:latin typeface="Söhne"/>
              </a:rPr>
              <a:t>Day-wise Distribution</a:t>
            </a:r>
            <a:r>
              <a:rPr lang="en-US" sz="1500" i="0">
                <a:solidFill>
                  <a:srgbClr val="FFFFFF"/>
                </a:solidFill>
                <a:effectLst/>
                <a:latin typeface="Söhne"/>
              </a:rPr>
              <a:t>: Day-wise analysis revealed variations in fraud occurrences.</a:t>
            </a:r>
          </a:p>
          <a:p>
            <a:pPr>
              <a:lnSpc>
                <a:spcPct val="90000"/>
              </a:lnSpc>
            </a:pPr>
            <a:endParaRPr lang="en-US" sz="1500" b="1" i="0">
              <a:solidFill>
                <a:srgbClr val="FFFFFF"/>
              </a:solidFill>
              <a:effectLst/>
              <a:latin typeface="Söhne"/>
            </a:endParaRPr>
          </a:p>
          <a:p>
            <a:pPr>
              <a:lnSpc>
                <a:spcPct val="90000"/>
              </a:lnSpc>
            </a:pPr>
            <a:r>
              <a:rPr lang="en-US" sz="1500" b="1" i="0">
                <a:solidFill>
                  <a:srgbClr val="FFFFFF"/>
                </a:solidFill>
                <a:effectLst/>
                <a:latin typeface="Söhne"/>
              </a:rPr>
              <a:t>Geographical Distribution: </a:t>
            </a:r>
            <a:r>
              <a:rPr lang="en-US" sz="1500" i="0">
                <a:solidFill>
                  <a:srgbClr val="FFFFFF"/>
                </a:solidFill>
                <a:effectLst/>
                <a:latin typeface="Söhne"/>
              </a:rPr>
              <a:t>The geographical distribution of transactions suggests potential patterns that can aid in fraud detection.</a:t>
            </a:r>
            <a:endParaRPr lang="en-NG" sz="1500">
              <a:solidFill>
                <a:srgbClr val="FFFFFF"/>
              </a:solidFill>
            </a:endParaRPr>
          </a:p>
        </p:txBody>
      </p:sp>
      <p:sp>
        <p:nvSpPr>
          <p:cNvPr id="4" name="Footer Placeholder 3">
            <a:extLst>
              <a:ext uri="{FF2B5EF4-FFF2-40B4-BE49-F238E27FC236}">
                <a16:creationId xmlns:a16="http://schemas.microsoft.com/office/drawing/2014/main" id="{2155BDCB-BDA5-7F18-2AB4-52D03C48DA1B}"/>
              </a:ext>
            </a:extLst>
          </p:cNvPr>
          <p:cNvSpPr>
            <a:spLocks noGrp="1"/>
          </p:cNvSpPr>
          <p:nvPr>
            <p:ph type="ftr" sz="quarter" idx="11"/>
          </p:nvPr>
        </p:nvSpPr>
        <p:spPr/>
        <p:txBody>
          <a:bodyPr/>
          <a:lstStyle/>
          <a:p>
            <a:r>
              <a:rPr lang="en-US"/>
              <a:t>Christopher Ereforokuma | cereforokuma@gmail.com</a:t>
            </a:r>
            <a:endParaRPr lang="en-US" dirty="0"/>
          </a:p>
        </p:txBody>
      </p:sp>
      <p:sp>
        <p:nvSpPr>
          <p:cNvPr id="6" name="Slide Number Placeholder 5">
            <a:extLst>
              <a:ext uri="{FF2B5EF4-FFF2-40B4-BE49-F238E27FC236}">
                <a16:creationId xmlns:a16="http://schemas.microsoft.com/office/drawing/2014/main" id="{440C9D46-63D2-00AE-B6B8-16F702CE65F0}"/>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316970307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5733EFF-5CE6-1FD9-2209-AB8430E088F8}"/>
              </a:ext>
            </a:extLst>
          </p:cNvPr>
          <p:cNvSpPr>
            <a:spLocks noGrp="1"/>
          </p:cNvSpPr>
          <p:nvPr>
            <p:ph type="title"/>
          </p:nvPr>
        </p:nvSpPr>
        <p:spPr>
          <a:xfrm>
            <a:off x="5116783" y="516835"/>
            <a:ext cx="5977937" cy="1666501"/>
          </a:xfrm>
        </p:spPr>
        <p:txBody>
          <a:bodyPr>
            <a:normAutofit/>
          </a:bodyPr>
          <a:lstStyle/>
          <a:p>
            <a:r>
              <a:rPr lang="en-US" sz="4000" b="1" i="0">
                <a:solidFill>
                  <a:srgbClr val="FFFFFF"/>
                </a:solidFill>
                <a:effectLst/>
                <a:latin typeface="Söhne"/>
              </a:rPr>
              <a:t>Feature Engineering</a:t>
            </a:r>
            <a:endParaRPr lang="en-NG" sz="4000">
              <a:solidFill>
                <a:srgbClr val="FFFFFF"/>
              </a:solidFill>
            </a:endParaRPr>
          </a:p>
        </p:txBody>
      </p:sp>
      <p:pic>
        <p:nvPicPr>
          <p:cNvPr id="23" name="Picture 22" descr="Abstract background of data">
            <a:extLst>
              <a:ext uri="{FF2B5EF4-FFF2-40B4-BE49-F238E27FC236}">
                <a16:creationId xmlns:a16="http://schemas.microsoft.com/office/drawing/2014/main" id="{1263B0B2-92E6-4F4B-5AA1-FB6123F23BEA}"/>
              </a:ext>
            </a:extLst>
          </p:cNvPr>
          <p:cNvPicPr>
            <a:picLocks noChangeAspect="1"/>
          </p:cNvPicPr>
          <p:nvPr/>
        </p:nvPicPr>
        <p:blipFill rotWithShape="1">
          <a:blip r:embed="rId2"/>
          <a:srcRect l="27083" r="35351"/>
          <a:stretch/>
        </p:blipFill>
        <p:spPr>
          <a:xfrm>
            <a:off x="20" y="10"/>
            <a:ext cx="4580077" cy="6857990"/>
          </a:xfrm>
          <a:prstGeom prst="rect">
            <a:avLst/>
          </a:prstGeom>
        </p:spPr>
      </p:pic>
      <p:cxnSp>
        <p:nvCxnSpPr>
          <p:cNvPr id="31" name="Straight Connector 30">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3E4FF3A-C35A-7EF8-A1D7-CC26FE3642DA}"/>
              </a:ext>
            </a:extLst>
          </p:cNvPr>
          <p:cNvSpPr>
            <a:spLocks noGrp="1"/>
          </p:cNvSpPr>
          <p:nvPr>
            <p:ph idx="1"/>
          </p:nvPr>
        </p:nvSpPr>
        <p:spPr>
          <a:xfrm>
            <a:off x="5116784" y="2546224"/>
            <a:ext cx="5977938" cy="3342747"/>
          </a:xfrm>
        </p:spPr>
        <p:txBody>
          <a:bodyPr>
            <a:normAutofit/>
          </a:bodyPr>
          <a:lstStyle/>
          <a:p>
            <a:r>
              <a:rPr lang="en-US" sz="1800" b="0" i="0" dirty="0">
                <a:solidFill>
                  <a:srgbClr val="FFFFFF"/>
                </a:solidFill>
                <a:effectLst/>
                <a:latin typeface="Söhne"/>
              </a:rPr>
              <a:t>Feature engineering included encoding categorical variables, scaling numerical features, and generating synthetic data to address the imbalanced dataset.</a:t>
            </a:r>
            <a:endParaRPr lang="en-NG" sz="1800" dirty="0">
              <a:solidFill>
                <a:srgbClr val="FFFFFF"/>
              </a:solidFill>
            </a:endParaRPr>
          </a:p>
        </p:txBody>
      </p:sp>
      <p:sp>
        <p:nvSpPr>
          <p:cNvPr id="4" name="Footer Placeholder 3">
            <a:extLst>
              <a:ext uri="{FF2B5EF4-FFF2-40B4-BE49-F238E27FC236}">
                <a16:creationId xmlns:a16="http://schemas.microsoft.com/office/drawing/2014/main" id="{20AEF4EF-BC50-5C22-0CE2-12B959EFFE92}"/>
              </a:ext>
            </a:extLst>
          </p:cNvPr>
          <p:cNvSpPr>
            <a:spLocks noGrp="1"/>
          </p:cNvSpPr>
          <p:nvPr>
            <p:ph type="ftr" sz="quarter" idx="11"/>
          </p:nvPr>
        </p:nvSpPr>
        <p:spPr/>
        <p:txBody>
          <a:bodyPr/>
          <a:lstStyle/>
          <a:p>
            <a:r>
              <a:rPr lang="en-US"/>
              <a:t>Christopher Ereforokuma | cereforokuma@gmail.com</a:t>
            </a:r>
            <a:endParaRPr lang="en-US" dirty="0"/>
          </a:p>
        </p:txBody>
      </p:sp>
      <p:sp>
        <p:nvSpPr>
          <p:cNvPr id="6" name="Slide Number Placeholder 5">
            <a:extLst>
              <a:ext uri="{FF2B5EF4-FFF2-40B4-BE49-F238E27FC236}">
                <a16:creationId xmlns:a16="http://schemas.microsoft.com/office/drawing/2014/main" id="{1E538F89-243B-EEA4-61C4-32CF8DE5DA2F}"/>
              </a:ext>
            </a:extLst>
          </p:cNvPr>
          <p:cNvSpPr>
            <a:spLocks noGrp="1"/>
          </p:cNvSpPr>
          <p:nvPr>
            <p:ph type="sldNum" sz="quarter" idx="12"/>
          </p:nvPr>
        </p:nvSpPr>
        <p:spPr/>
        <p:txBody>
          <a:bodyPr/>
          <a:lstStyle/>
          <a:p>
            <a:fld id="{3A98EE3D-8CD1-4C3F-BD1C-C98C9596463C}" type="slidenum">
              <a:rPr lang="en-US" smtClean="0"/>
              <a:t>8</a:t>
            </a:fld>
            <a:endParaRPr lang="en-US" dirty="0"/>
          </a:p>
        </p:txBody>
      </p:sp>
    </p:spTree>
    <p:extLst>
      <p:ext uri="{BB962C8B-B14F-4D97-AF65-F5344CB8AC3E}">
        <p14:creationId xmlns:p14="http://schemas.microsoft.com/office/powerpoint/2010/main" val="362705955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F01CD-7C36-3E26-0F93-414124C652FF}"/>
              </a:ext>
            </a:extLst>
          </p:cNvPr>
          <p:cNvSpPr>
            <a:spLocks noGrp="1"/>
          </p:cNvSpPr>
          <p:nvPr>
            <p:ph type="title"/>
          </p:nvPr>
        </p:nvSpPr>
        <p:spPr>
          <a:xfrm>
            <a:off x="878911" y="643468"/>
            <a:ext cx="3177847" cy="1674180"/>
          </a:xfrm>
        </p:spPr>
        <p:txBody>
          <a:bodyPr vert="horz" lIns="91440" tIns="45720" rIns="91440" bIns="45720" rtlCol="0" anchor="b">
            <a:normAutofit/>
          </a:bodyPr>
          <a:lstStyle/>
          <a:p>
            <a:r>
              <a:rPr lang="en-US" sz="3700" b="1" i="0">
                <a:effectLst/>
              </a:rPr>
              <a:t>Model Development and Evaluation</a:t>
            </a:r>
            <a:endParaRPr lang="en-US" sz="3700"/>
          </a:p>
        </p:txBody>
      </p:sp>
      <p:cxnSp>
        <p:nvCxnSpPr>
          <p:cNvPr id="40" name="Straight Connector 39">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8EF0E83-934E-D3F4-B652-BC33A94AABD1}"/>
              </a:ext>
            </a:extLst>
          </p:cNvPr>
          <p:cNvSpPr txBox="1"/>
          <p:nvPr/>
        </p:nvSpPr>
        <p:spPr>
          <a:xfrm>
            <a:off x="858064" y="2639380"/>
            <a:ext cx="3205049" cy="3229714"/>
          </a:xfrm>
          <a:prstGeom prst="rect">
            <a:avLst/>
          </a:prstGeom>
        </p:spPr>
        <p:txBody>
          <a:bodyPr vert="horz" lIns="0" tIns="45720" rIns="0" bIns="45720" rtlCol="0">
            <a:normAutofit/>
          </a:bodyPr>
          <a:lstStyle/>
          <a:p>
            <a:pPr>
              <a:spcAft>
                <a:spcPts val="600"/>
              </a:spcAft>
              <a:buFont typeface="Calibri" panose="020F0502020204030204" pitchFamily="34" charset="0"/>
            </a:pPr>
            <a:r>
              <a:rPr lang="en-US" dirty="0">
                <a:solidFill>
                  <a:schemeClr val="tx1">
                    <a:lumMod val="75000"/>
                    <a:lumOff val="25000"/>
                  </a:schemeClr>
                </a:solidFill>
              </a:rPr>
              <a:t>Several machine learning models were trained and evaluated:</a:t>
            </a:r>
          </a:p>
        </p:txBody>
      </p:sp>
      <p:sp>
        <p:nvSpPr>
          <p:cNvPr id="42" name="Rectangle 41">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G"/>
          </a:p>
        </p:txBody>
      </p:sp>
      <p:graphicFrame>
        <p:nvGraphicFramePr>
          <p:cNvPr id="7" name="Table 6">
            <a:extLst>
              <a:ext uri="{FF2B5EF4-FFF2-40B4-BE49-F238E27FC236}">
                <a16:creationId xmlns:a16="http://schemas.microsoft.com/office/drawing/2014/main" id="{52A0B3DA-C8C3-529C-1779-5437FEA0C142}"/>
              </a:ext>
            </a:extLst>
          </p:cNvPr>
          <p:cNvGraphicFramePr>
            <a:graphicFrameLocks noGrp="1"/>
          </p:cNvGraphicFramePr>
          <p:nvPr>
            <p:extLst>
              <p:ext uri="{D42A27DB-BD31-4B8C-83A1-F6EECF244321}">
                <p14:modId xmlns:p14="http://schemas.microsoft.com/office/powerpoint/2010/main" val="3977473701"/>
              </p:ext>
            </p:extLst>
          </p:nvPr>
        </p:nvGraphicFramePr>
        <p:xfrm>
          <a:off x="4653447" y="1113992"/>
          <a:ext cx="6892563" cy="4284573"/>
        </p:xfrm>
        <a:graphic>
          <a:graphicData uri="http://schemas.openxmlformats.org/drawingml/2006/table">
            <a:tbl>
              <a:tblPr firstRow="1" bandRow="1">
                <a:solidFill>
                  <a:schemeClr val="bg1">
                    <a:lumMod val="95000"/>
                  </a:schemeClr>
                </a:solidFill>
                <a:tableStyleId>{5C22544A-7EE6-4342-B048-85BDC9FD1C3A}</a:tableStyleId>
              </a:tblPr>
              <a:tblGrid>
                <a:gridCol w="1184903">
                  <a:extLst>
                    <a:ext uri="{9D8B030D-6E8A-4147-A177-3AD203B41FA5}">
                      <a16:colId xmlns:a16="http://schemas.microsoft.com/office/drawing/2014/main" val="23101480"/>
                    </a:ext>
                  </a:extLst>
                </a:gridCol>
                <a:gridCol w="1348006">
                  <a:extLst>
                    <a:ext uri="{9D8B030D-6E8A-4147-A177-3AD203B41FA5}">
                      <a16:colId xmlns:a16="http://schemas.microsoft.com/office/drawing/2014/main" val="3001840345"/>
                    </a:ext>
                  </a:extLst>
                </a:gridCol>
                <a:gridCol w="1003265">
                  <a:extLst>
                    <a:ext uri="{9D8B030D-6E8A-4147-A177-3AD203B41FA5}">
                      <a16:colId xmlns:a16="http://schemas.microsoft.com/office/drawing/2014/main" val="1183684749"/>
                    </a:ext>
                  </a:extLst>
                </a:gridCol>
                <a:gridCol w="1003265">
                  <a:extLst>
                    <a:ext uri="{9D8B030D-6E8A-4147-A177-3AD203B41FA5}">
                      <a16:colId xmlns:a16="http://schemas.microsoft.com/office/drawing/2014/main" val="2802558702"/>
                    </a:ext>
                  </a:extLst>
                </a:gridCol>
                <a:gridCol w="1349859">
                  <a:extLst>
                    <a:ext uri="{9D8B030D-6E8A-4147-A177-3AD203B41FA5}">
                      <a16:colId xmlns:a16="http://schemas.microsoft.com/office/drawing/2014/main" val="3533591477"/>
                    </a:ext>
                  </a:extLst>
                </a:gridCol>
                <a:gridCol w="1003265">
                  <a:extLst>
                    <a:ext uri="{9D8B030D-6E8A-4147-A177-3AD203B41FA5}">
                      <a16:colId xmlns:a16="http://schemas.microsoft.com/office/drawing/2014/main" val="2454080057"/>
                    </a:ext>
                  </a:extLst>
                </a:gridCol>
              </a:tblGrid>
              <a:tr h="7935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b="1" cap="none" spc="0">
                          <a:solidFill>
                            <a:schemeClr val="tx1"/>
                          </a:solidFill>
                        </a:rPr>
                        <a:t>Model</a:t>
                      </a:r>
                    </a:p>
                  </a:txBody>
                  <a:tcPr marL="74731" marR="60751" marT="21352" marB="160138" anchor="b">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b="1" cap="none" spc="0">
                          <a:solidFill>
                            <a:schemeClr val="tx1"/>
                          </a:solidFill>
                        </a:rPr>
                        <a:t>Accuracy</a:t>
                      </a:r>
                    </a:p>
                  </a:txBody>
                  <a:tcPr marL="74731" marR="60751" marT="21352" marB="160138"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b="1" cap="none" spc="0">
                          <a:solidFill>
                            <a:schemeClr val="tx1"/>
                          </a:solidFill>
                        </a:rPr>
                        <a:t>ROC Score</a:t>
                      </a:r>
                    </a:p>
                  </a:txBody>
                  <a:tcPr marL="74731" marR="60751" marT="21352" marB="160138"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b="1" cap="none" spc="0">
                          <a:solidFill>
                            <a:schemeClr val="tx1"/>
                          </a:solidFill>
                        </a:rPr>
                        <a:t>F1 Score</a:t>
                      </a:r>
                    </a:p>
                  </a:txBody>
                  <a:tcPr marL="74731" marR="60751" marT="21352" marB="160138"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b="1" cap="none" spc="0">
                          <a:solidFill>
                            <a:schemeClr val="tx1"/>
                          </a:solidFill>
                        </a:rPr>
                        <a:t>Precision Score</a:t>
                      </a:r>
                    </a:p>
                  </a:txBody>
                  <a:tcPr marL="74731" marR="60751" marT="21352" marB="160138"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b="1" cap="none" spc="0">
                          <a:solidFill>
                            <a:schemeClr val="tx1"/>
                          </a:solidFill>
                        </a:rPr>
                        <a:t>Recall Score</a:t>
                      </a:r>
                    </a:p>
                  </a:txBody>
                  <a:tcPr marL="74731" marR="60751" marT="21352" marB="160138"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423018577"/>
                  </a:ext>
                </a:extLst>
              </a:tr>
              <a:tr h="651226">
                <a:tc>
                  <a:txBody>
                    <a:bodyPr/>
                    <a:lstStyle/>
                    <a:p>
                      <a:r>
                        <a:rPr lang="en-US" sz="1400" cap="none" spc="0">
                          <a:solidFill>
                            <a:schemeClr val="tx1"/>
                          </a:solidFill>
                        </a:rPr>
                        <a:t>Logistic Regression</a:t>
                      </a:r>
                    </a:p>
                  </a:txBody>
                  <a:tcPr marL="74731" marR="60751" marT="21352" marB="160138" anchor="ctr">
                    <a:lnL w="12700" cap="flat" cmpd="sng" algn="ctr">
                      <a:solidFill>
                        <a:schemeClr val="accent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NG" sz="1400" cap="none" spc="0">
                          <a:solidFill>
                            <a:schemeClr val="tx1"/>
                          </a:solidFill>
                        </a:rPr>
                        <a:t>0.918538</a:t>
                      </a:r>
                    </a:p>
                  </a:txBody>
                  <a:tcPr marL="74731" marR="60751" marT="21352" marB="160138"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NG" sz="1400" cap="none" spc="0">
                          <a:solidFill>
                            <a:schemeClr val="tx1"/>
                          </a:solidFill>
                        </a:rPr>
                        <a:t>0.822115</a:t>
                      </a:r>
                    </a:p>
                  </a:txBody>
                  <a:tcPr marL="74731" marR="60751" marT="21352" marB="160138"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NG" sz="1400" cap="none" spc="0">
                          <a:solidFill>
                            <a:schemeClr val="tx1"/>
                          </a:solidFill>
                        </a:rPr>
                        <a:t>0.064283</a:t>
                      </a:r>
                    </a:p>
                  </a:txBody>
                  <a:tcPr marL="74731" marR="60751" marT="21352" marB="160138"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NG" sz="1400" cap="none" spc="0">
                          <a:solidFill>
                            <a:schemeClr val="tx1"/>
                          </a:solidFill>
                        </a:rPr>
                        <a:t>0.033633</a:t>
                      </a:r>
                    </a:p>
                  </a:txBody>
                  <a:tcPr marL="74731" marR="60751" marT="21352" marB="160138"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NG" sz="1400" cap="none" spc="0">
                          <a:solidFill>
                            <a:schemeClr val="tx1"/>
                          </a:solidFill>
                        </a:rPr>
                        <a:t>0.724942</a:t>
                      </a:r>
                    </a:p>
                  </a:txBody>
                  <a:tcPr marL="74731" marR="60751" marT="21352" marB="160138"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1896684129"/>
                  </a:ext>
                </a:extLst>
              </a:tr>
              <a:tr h="437710">
                <a:tc>
                  <a:txBody>
                    <a:bodyPr/>
                    <a:lstStyle/>
                    <a:p>
                      <a:r>
                        <a:rPr lang="en-US" sz="1400" cap="none" spc="0">
                          <a:solidFill>
                            <a:schemeClr val="tx1"/>
                          </a:solidFill>
                        </a:rPr>
                        <a:t>SVM</a:t>
                      </a:r>
                    </a:p>
                  </a:txBody>
                  <a:tcPr marL="74731" marR="60751" marT="21352" marB="160138" anchor="ctr">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NG" sz="1400" cap="none" spc="0">
                          <a:solidFill>
                            <a:schemeClr val="tx1"/>
                          </a:solidFill>
                        </a:rPr>
                        <a:t>0.980595</a:t>
                      </a:r>
                    </a:p>
                  </a:txBody>
                  <a:tcPr marL="74731" marR="60751" marT="21352" marB="160138"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NG" sz="1400" cap="none" spc="0">
                          <a:solidFill>
                            <a:schemeClr val="tx1"/>
                          </a:solidFill>
                        </a:rPr>
                        <a:t>0.852567</a:t>
                      </a:r>
                    </a:p>
                  </a:txBody>
                  <a:tcPr marL="74731" marR="60751" marT="21352" marB="160138"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NG" sz="1400" cap="none" spc="0">
                          <a:solidFill>
                            <a:schemeClr val="tx1"/>
                          </a:solidFill>
                        </a:rPr>
                        <a:t>0.223502</a:t>
                      </a:r>
                    </a:p>
                  </a:txBody>
                  <a:tcPr marL="74731" marR="60751" marT="21352" marB="160138"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NG" sz="1400" cap="none" spc="0">
                          <a:solidFill>
                            <a:schemeClr val="tx1"/>
                          </a:solidFill>
                        </a:rPr>
                        <a:t>0.132164</a:t>
                      </a:r>
                    </a:p>
                  </a:txBody>
                  <a:tcPr marL="74731" marR="60751" marT="21352" marB="160138"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NG" sz="1400" cap="none" spc="0">
                          <a:solidFill>
                            <a:schemeClr val="tx1"/>
                          </a:solidFill>
                        </a:rPr>
                        <a:t>0.723543</a:t>
                      </a:r>
                    </a:p>
                  </a:txBody>
                  <a:tcPr marL="74731" marR="60751" marT="21352" marB="160138"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1457861202"/>
                  </a:ext>
                </a:extLst>
              </a:tr>
              <a:tr h="437710">
                <a:tc>
                  <a:txBody>
                    <a:bodyPr/>
                    <a:lstStyle/>
                    <a:p>
                      <a:r>
                        <a:rPr lang="en-US" sz="1400" cap="none" spc="0">
                          <a:solidFill>
                            <a:schemeClr val="tx1"/>
                          </a:solidFill>
                        </a:rPr>
                        <a:t>KNN</a:t>
                      </a:r>
                    </a:p>
                  </a:txBody>
                  <a:tcPr marL="74731" marR="60751" marT="21352" marB="160138" anchor="ctr">
                    <a:lnL w="12700" cap="flat" cmpd="sng" algn="ctr">
                      <a:solidFill>
                        <a:schemeClr val="accent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NG" sz="1400" cap="none" spc="0">
                          <a:solidFill>
                            <a:schemeClr val="tx1"/>
                          </a:solidFill>
                        </a:rPr>
                        <a:t>0.849847</a:t>
                      </a:r>
                    </a:p>
                  </a:txBody>
                  <a:tcPr marL="74731" marR="60751" marT="21352" marB="160138"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NG" sz="1400" cap="none" spc="0">
                          <a:solidFill>
                            <a:schemeClr val="tx1"/>
                          </a:solidFill>
                        </a:rPr>
                        <a:t>0.812249</a:t>
                      </a:r>
                    </a:p>
                  </a:txBody>
                  <a:tcPr marL="74731" marR="60751" marT="21352" marB="160138"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NG" sz="1400" cap="none" spc="0">
                          <a:solidFill>
                            <a:schemeClr val="tx1"/>
                          </a:solidFill>
                        </a:rPr>
                        <a:t>0.038287</a:t>
                      </a:r>
                    </a:p>
                  </a:txBody>
                  <a:tcPr marL="74731" marR="60751" marT="21352" marB="160138"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NG" sz="1400" cap="none" spc="0">
                          <a:solidFill>
                            <a:schemeClr val="tx1"/>
                          </a:solidFill>
                        </a:rPr>
                        <a:t>0.019629</a:t>
                      </a:r>
                    </a:p>
                  </a:txBody>
                  <a:tcPr marL="74731" marR="60751" marT="21352" marB="160138"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NG" sz="1400" cap="none" spc="0">
                          <a:solidFill>
                            <a:schemeClr val="tx1"/>
                          </a:solidFill>
                        </a:rPr>
                        <a:t>0.774359</a:t>
                      </a:r>
                    </a:p>
                  </a:txBody>
                  <a:tcPr marL="74731" marR="60751" marT="21352" marB="160138"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3858774800"/>
                  </a:ext>
                </a:extLst>
              </a:tr>
              <a:tr h="651226">
                <a:tc>
                  <a:txBody>
                    <a:bodyPr/>
                    <a:lstStyle/>
                    <a:p>
                      <a:r>
                        <a:rPr lang="en-US" sz="1400" cap="none" spc="0">
                          <a:solidFill>
                            <a:schemeClr val="tx1"/>
                          </a:solidFill>
                        </a:rPr>
                        <a:t>Random Forest</a:t>
                      </a:r>
                    </a:p>
                  </a:txBody>
                  <a:tcPr marL="74731" marR="60751" marT="21352" marB="160138" anchor="ctr">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NG" sz="1400" cap="none" spc="0">
                          <a:solidFill>
                            <a:schemeClr val="tx1"/>
                          </a:solidFill>
                        </a:rPr>
                        <a:t>0.985952</a:t>
                      </a:r>
                    </a:p>
                  </a:txBody>
                  <a:tcPr marL="74731" marR="60751" marT="21352" marB="160138"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NG" sz="1400" cap="none" spc="0">
                          <a:solidFill>
                            <a:schemeClr val="tx1"/>
                          </a:solidFill>
                        </a:rPr>
                        <a:t>0.917485</a:t>
                      </a:r>
                    </a:p>
                  </a:txBody>
                  <a:tcPr marL="74731" marR="60751" marT="21352" marB="160138"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NG" sz="1400" cap="none" spc="0">
                          <a:solidFill>
                            <a:schemeClr val="tx1"/>
                          </a:solidFill>
                        </a:rPr>
                        <a:t>0.317987</a:t>
                      </a:r>
                    </a:p>
                  </a:txBody>
                  <a:tcPr marL="74731" marR="60751" marT="21352" marB="160138"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NG" sz="1400" cap="none" spc="0">
                          <a:solidFill>
                            <a:schemeClr val="tx1"/>
                          </a:solidFill>
                        </a:rPr>
                        <a:t>0.195657</a:t>
                      </a:r>
                    </a:p>
                  </a:txBody>
                  <a:tcPr marL="74731" marR="60751" marT="21352" marB="160138"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NG" sz="1400" cap="none" spc="0">
                          <a:solidFill>
                            <a:schemeClr val="tx1"/>
                          </a:solidFill>
                        </a:rPr>
                        <a:t>0.848485</a:t>
                      </a:r>
                    </a:p>
                  </a:txBody>
                  <a:tcPr marL="74731" marR="60751" marT="21352" marB="160138"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2837622002"/>
                  </a:ext>
                </a:extLst>
              </a:tr>
              <a:tr h="437710">
                <a:tc>
                  <a:txBody>
                    <a:bodyPr/>
                    <a:lstStyle/>
                    <a:p>
                      <a:r>
                        <a:rPr lang="en-US" sz="1400" cap="none" spc="0">
                          <a:solidFill>
                            <a:schemeClr val="tx1"/>
                          </a:solidFill>
                        </a:rPr>
                        <a:t>MLP</a:t>
                      </a:r>
                    </a:p>
                  </a:txBody>
                  <a:tcPr marL="74731" marR="60751" marT="21352" marB="160138" anchor="ctr">
                    <a:lnL w="12700" cap="flat" cmpd="sng" algn="ctr">
                      <a:solidFill>
                        <a:schemeClr val="accent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NG" sz="1400" cap="none" spc="0">
                          <a:solidFill>
                            <a:schemeClr val="tx1"/>
                          </a:solidFill>
                        </a:rPr>
                        <a:t>0.965842</a:t>
                      </a:r>
                    </a:p>
                  </a:txBody>
                  <a:tcPr marL="74731" marR="60751" marT="21352" marB="160138"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NG" sz="1400" cap="none" spc="0">
                          <a:solidFill>
                            <a:schemeClr val="tx1"/>
                          </a:solidFill>
                        </a:rPr>
                        <a:t>0.881617</a:t>
                      </a:r>
                    </a:p>
                  </a:txBody>
                  <a:tcPr marL="74731" marR="60751" marT="21352" marB="160138"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NG" sz="1400" cap="none" spc="0">
                          <a:solidFill>
                            <a:schemeClr val="tx1"/>
                          </a:solidFill>
                        </a:rPr>
                        <a:t>0.152589</a:t>
                      </a:r>
                    </a:p>
                  </a:txBody>
                  <a:tcPr marL="74731" marR="60751" marT="21352" marB="160138"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NG" sz="1400" cap="none" spc="0">
                          <a:solidFill>
                            <a:schemeClr val="tx1"/>
                          </a:solidFill>
                        </a:rPr>
                        <a:t>0.084374</a:t>
                      </a:r>
                    </a:p>
                  </a:txBody>
                  <a:tcPr marL="74731" marR="60751" marT="21352" marB="160138"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NG" sz="1400" cap="none" spc="0">
                          <a:solidFill>
                            <a:schemeClr val="tx1"/>
                          </a:solidFill>
                        </a:rPr>
                        <a:t>0.796737</a:t>
                      </a:r>
                    </a:p>
                  </a:txBody>
                  <a:tcPr marL="74731" marR="60751" marT="21352" marB="160138"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3669461146"/>
                  </a:ext>
                </a:extLst>
              </a:tr>
              <a:tr h="437710">
                <a:tc>
                  <a:txBody>
                    <a:bodyPr/>
                    <a:lstStyle/>
                    <a:p>
                      <a:r>
                        <a:rPr lang="en-US" sz="1400" cap="none" spc="0">
                          <a:solidFill>
                            <a:schemeClr val="tx1"/>
                          </a:solidFill>
                        </a:rPr>
                        <a:t>SGD</a:t>
                      </a:r>
                    </a:p>
                  </a:txBody>
                  <a:tcPr marL="74731" marR="60751" marT="21352" marB="160138" anchor="ctr">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NG" sz="1400" cap="none" spc="0">
                          <a:solidFill>
                            <a:schemeClr val="tx1"/>
                          </a:solidFill>
                        </a:rPr>
                        <a:t>0.966537</a:t>
                      </a:r>
                    </a:p>
                  </a:txBody>
                  <a:tcPr marL="74731" marR="60751" marT="21352" marB="160138"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NG" sz="1400" cap="none" spc="0">
                          <a:solidFill>
                            <a:schemeClr val="tx1"/>
                          </a:solidFill>
                        </a:rPr>
                        <a:t>0.853870</a:t>
                      </a:r>
                    </a:p>
                  </a:txBody>
                  <a:tcPr marL="74731" marR="60751" marT="21352" marB="160138"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NG" sz="1400" cap="none" spc="0">
                          <a:solidFill>
                            <a:schemeClr val="tx1"/>
                          </a:solidFill>
                        </a:rPr>
                        <a:t>0.145875</a:t>
                      </a:r>
                    </a:p>
                  </a:txBody>
                  <a:tcPr marL="74731" marR="60751" marT="21352" marB="160138"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NG" sz="1400" cap="none" spc="0">
                          <a:solidFill>
                            <a:schemeClr val="tx1"/>
                          </a:solidFill>
                        </a:rPr>
                        <a:t>0.080909</a:t>
                      </a:r>
                    </a:p>
                  </a:txBody>
                  <a:tcPr marL="74731" marR="60751" marT="21352" marB="160138"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NG" sz="1400" cap="none" spc="0">
                          <a:solidFill>
                            <a:schemeClr val="tx1"/>
                          </a:solidFill>
                        </a:rPr>
                        <a:t>0.740326</a:t>
                      </a:r>
                    </a:p>
                  </a:txBody>
                  <a:tcPr marL="74731" marR="60751" marT="21352" marB="160138"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928904479"/>
                  </a:ext>
                </a:extLst>
              </a:tr>
              <a:tr h="437710">
                <a:tc>
                  <a:txBody>
                    <a:bodyPr/>
                    <a:lstStyle/>
                    <a:p>
                      <a:r>
                        <a:rPr lang="en-US" sz="1400" cap="none" spc="0">
                          <a:solidFill>
                            <a:schemeClr val="tx1"/>
                          </a:solidFill>
                        </a:rPr>
                        <a:t>Extra Trees</a:t>
                      </a:r>
                    </a:p>
                  </a:txBody>
                  <a:tcPr marL="74731" marR="60751" marT="21352" marB="160138" anchor="ctr">
                    <a:lnL w="12700" cap="flat" cmpd="sng" algn="ctr">
                      <a:solidFill>
                        <a:schemeClr val="accent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NG" sz="1400" cap="none" spc="0">
                          <a:solidFill>
                            <a:schemeClr val="tx1"/>
                          </a:solidFill>
                        </a:rPr>
                        <a:t>0.980044</a:t>
                      </a:r>
                    </a:p>
                  </a:txBody>
                  <a:tcPr marL="74731" marR="60751" marT="21352" marB="16013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NG" sz="1400" cap="none" spc="0">
                          <a:solidFill>
                            <a:schemeClr val="tx1"/>
                          </a:solidFill>
                        </a:rPr>
                        <a:t>0.897104</a:t>
                      </a:r>
                    </a:p>
                  </a:txBody>
                  <a:tcPr marL="74731" marR="60751" marT="21352" marB="16013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NG" sz="1400" cap="none" spc="0">
                          <a:solidFill>
                            <a:schemeClr val="tx1"/>
                          </a:solidFill>
                        </a:rPr>
                        <a:t>0.239369</a:t>
                      </a:r>
                    </a:p>
                  </a:txBody>
                  <a:tcPr marL="74731" marR="60751" marT="21352" marB="16013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NG" sz="1400" cap="none" spc="0">
                          <a:solidFill>
                            <a:schemeClr val="tx1"/>
                          </a:solidFill>
                        </a:rPr>
                        <a:t>0.140330</a:t>
                      </a:r>
                    </a:p>
                  </a:txBody>
                  <a:tcPr marL="74731" marR="60751" marT="21352" marB="16013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NG" sz="1400" cap="none" spc="0">
                          <a:solidFill>
                            <a:schemeClr val="tx1"/>
                          </a:solidFill>
                        </a:rPr>
                        <a:t>0.813520</a:t>
                      </a:r>
                    </a:p>
                  </a:txBody>
                  <a:tcPr marL="74731" marR="60751" marT="21352" marB="16013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571372888"/>
                  </a:ext>
                </a:extLst>
              </a:tr>
            </a:tbl>
          </a:graphicData>
        </a:graphic>
      </p:graphicFrame>
      <p:sp>
        <p:nvSpPr>
          <p:cNvPr id="12" name="Footer Placeholder 11">
            <a:extLst>
              <a:ext uri="{FF2B5EF4-FFF2-40B4-BE49-F238E27FC236}">
                <a16:creationId xmlns:a16="http://schemas.microsoft.com/office/drawing/2014/main" id="{FFF22102-9989-C1B7-D816-C612E3893DEA}"/>
              </a:ext>
            </a:extLst>
          </p:cNvPr>
          <p:cNvSpPr>
            <a:spLocks noGrp="1"/>
          </p:cNvSpPr>
          <p:nvPr>
            <p:ph type="ftr" sz="quarter" idx="11"/>
          </p:nvPr>
        </p:nvSpPr>
        <p:spPr/>
        <p:txBody>
          <a:bodyPr/>
          <a:lstStyle/>
          <a:p>
            <a:r>
              <a:rPr lang="en-US"/>
              <a:t>Christopher Ereforokuma | cereforokuma@gmail.com</a:t>
            </a:r>
            <a:endParaRPr lang="en-US" dirty="0"/>
          </a:p>
        </p:txBody>
      </p:sp>
      <p:sp>
        <p:nvSpPr>
          <p:cNvPr id="14" name="Slide Number Placeholder 13">
            <a:extLst>
              <a:ext uri="{FF2B5EF4-FFF2-40B4-BE49-F238E27FC236}">
                <a16:creationId xmlns:a16="http://schemas.microsoft.com/office/drawing/2014/main" id="{15646F03-18F1-3462-BF85-631644B849FC}"/>
              </a:ext>
            </a:extLst>
          </p:cNvPr>
          <p:cNvSpPr>
            <a:spLocks noGrp="1"/>
          </p:cNvSpPr>
          <p:nvPr>
            <p:ph type="sldNum" sz="quarter" idx="12"/>
          </p:nvPr>
        </p:nvSpPr>
        <p:spPr/>
        <p:txBody>
          <a:bodyPr/>
          <a:lstStyle/>
          <a:p>
            <a:fld id="{3A98EE3D-8CD1-4C3F-BD1C-C98C9596463C}" type="slidenum">
              <a:rPr lang="en-US" smtClean="0"/>
              <a:t>9</a:t>
            </a:fld>
            <a:endParaRPr lang="en-US" dirty="0"/>
          </a:p>
        </p:txBody>
      </p:sp>
    </p:spTree>
    <p:extLst>
      <p:ext uri="{BB962C8B-B14F-4D97-AF65-F5344CB8AC3E}">
        <p14:creationId xmlns:p14="http://schemas.microsoft.com/office/powerpoint/2010/main" val="203544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RetrospectVTI">
  <a:themeElements>
    <a:clrScheme name="AnalogousFromLightSeedLeftStep">
      <a:dk1>
        <a:srgbClr val="000000"/>
      </a:dk1>
      <a:lt1>
        <a:srgbClr val="FFFFFF"/>
      </a:lt1>
      <a:dk2>
        <a:srgbClr val="3B3521"/>
      </a:dk2>
      <a:lt2>
        <a:srgbClr val="E8E2E6"/>
      </a:lt2>
      <a:accent1>
        <a:srgbClr val="6CAF85"/>
      </a:accent1>
      <a:accent2>
        <a:srgbClr val="63B161"/>
      </a:accent2>
      <a:accent3>
        <a:srgbClr val="8AAC6E"/>
      </a:accent3>
      <a:accent4>
        <a:srgbClr val="9EA85B"/>
      </a:accent4>
      <a:accent5>
        <a:srgbClr val="B49F6B"/>
      </a:accent5>
      <a:accent6>
        <a:srgbClr val="CA8A6E"/>
      </a:accent6>
      <a:hlink>
        <a:srgbClr val="AE6994"/>
      </a:hlink>
      <a:folHlink>
        <a:srgbClr val="7F7F7F"/>
      </a:folHlink>
    </a:clrScheme>
    <a:fontScheme name="Retrospect">
      <a:majorFont>
        <a:latin typeface="Garamon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712</Words>
  <Application>Microsoft Office PowerPoint</Application>
  <PresentationFormat>Widescreen</PresentationFormat>
  <Paragraphs>122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Garamond</vt:lpstr>
      <vt:lpstr>Söhne</vt:lpstr>
      <vt:lpstr>RetrospectVTI</vt:lpstr>
      <vt:lpstr>Credit Card Fraud Detection Project Report </vt:lpstr>
      <vt:lpstr>Executive Summary</vt:lpstr>
      <vt:lpstr>Dataset Overview</vt:lpstr>
      <vt:lpstr>Data Exploration and Analysis</vt:lpstr>
      <vt:lpstr>Data Exploration and Analysis</vt:lpstr>
      <vt:lpstr>Data Exploration and Analysis</vt:lpstr>
      <vt:lpstr>Data Exploration and Analysis</vt:lpstr>
      <vt:lpstr>Feature Engineering</vt:lpstr>
      <vt:lpstr>Model Development and Evaluation</vt:lpstr>
      <vt:lpstr>Model Comparison and Recommendations</vt:lpstr>
      <vt:lpstr>Recommendations: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Project Report </dc:title>
  <dc:creator>Christopher Ereforokuma</dc:creator>
  <cp:lastModifiedBy>Christopher Ereforokuma</cp:lastModifiedBy>
  <cp:revision>2</cp:revision>
  <dcterms:created xsi:type="dcterms:W3CDTF">2023-11-15T11:30:30Z</dcterms:created>
  <dcterms:modified xsi:type="dcterms:W3CDTF">2023-11-15T13:07:54Z</dcterms:modified>
</cp:coreProperties>
</file>