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p:restoredTop sz="94643"/>
  </p:normalViewPr>
  <p:slideViewPr>
    <p:cSldViewPr snapToGrid="0" snapToObjects="1">
      <p:cViewPr varScale="1">
        <p:scale>
          <a:sx n="121" d="100"/>
          <a:sy n="121" d="100"/>
        </p:scale>
        <p:origin x="18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87DA3-E6C8-2E46-92B9-F718FC880ED5}" type="datetimeFigureOut">
              <a:rPr lang="en-US" smtClean="0"/>
              <a:t>7/13/17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A1EC3-1982-DF4F-ADD8-64E89EF8C204}" type="slidenum">
              <a:rPr lang="en-US" smtClean="0"/>
              <a:t>‹#›</a:t>
            </a:fld>
            <a:endParaRPr lang="en-US"/>
          </a:p>
        </p:txBody>
      </p:sp>
    </p:spTree>
    <p:extLst>
      <p:ext uri="{BB962C8B-B14F-4D97-AF65-F5344CB8AC3E}">
        <p14:creationId xmlns:p14="http://schemas.microsoft.com/office/powerpoint/2010/main" val="185551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Give brief explanation of each type of memory.</a:t>
            </a:r>
          </a:p>
          <a:p>
            <a:pPr>
              <a:spcBef>
                <a:spcPts val="0"/>
              </a:spcBef>
              <a:buNone/>
            </a:pPr>
            <a:r>
              <a:rPr lang="en"/>
              <a:t>I’ll go over the most important types of memory first.</a:t>
            </a:r>
          </a:p>
        </p:txBody>
      </p:sp>
    </p:spTree>
    <p:extLst>
      <p:ext uri="{BB962C8B-B14F-4D97-AF65-F5344CB8AC3E}">
        <p14:creationId xmlns:p14="http://schemas.microsoft.com/office/powerpoint/2010/main" val="2062937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69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You could declare byte frequency counts as a “stack” variable (local) and hope L1 cache does a good job.</a:t>
            </a:r>
          </a:p>
          <a:p>
            <a:pPr rtl="0">
              <a:spcBef>
                <a:spcPts val="0"/>
              </a:spcBef>
              <a:buNone/>
            </a:pPr>
            <a:endParaRPr/>
          </a:p>
          <a:p>
            <a:pPr rtl="0">
              <a:spcBef>
                <a:spcPts val="0"/>
              </a:spcBef>
              <a:buNone/>
            </a:pPr>
            <a:r>
              <a:rPr lang="en"/>
              <a:t>For algorithms where you iteratively build output, you often want to do this in shared memory.</a:t>
            </a:r>
          </a:p>
          <a:p>
            <a:pPr>
              <a:spcBef>
                <a:spcPts val="0"/>
              </a:spcBef>
              <a:buNone/>
            </a:pPr>
            <a:endParaRPr/>
          </a:p>
        </p:txBody>
      </p:sp>
    </p:spTree>
    <p:extLst>
      <p:ext uri="{BB962C8B-B14F-4D97-AF65-F5344CB8AC3E}">
        <p14:creationId xmlns:p14="http://schemas.microsoft.com/office/powerpoint/2010/main" val="214382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FLOP = floating point operations</a:t>
            </a:r>
          </a:p>
          <a:p>
            <a:pPr rtl="0">
              <a:spcBef>
                <a:spcPts val="0"/>
              </a:spcBef>
              <a:buNone/>
            </a:pPr>
            <a:r>
              <a:rPr lang="en"/>
              <a:t>IO = IO operations</a:t>
            </a:r>
          </a:p>
          <a:p>
            <a:pPr rtl="0">
              <a:spcBef>
                <a:spcPts val="0"/>
              </a:spcBef>
              <a:buNone/>
            </a:pPr>
            <a:endParaRPr/>
          </a:p>
          <a:p>
            <a:pPr>
              <a:spcBef>
                <a:spcPts val="0"/>
              </a:spcBef>
              <a:buNone/>
            </a:pPr>
            <a:r>
              <a:rPr lang="en"/>
              <a:t>blocking algorithms for matrix multiplication</a:t>
            </a:r>
          </a:p>
        </p:txBody>
      </p:sp>
    </p:spTree>
    <p:extLst>
      <p:ext uri="{BB962C8B-B14F-4D97-AF65-F5344CB8AC3E}">
        <p14:creationId xmlns:p14="http://schemas.microsoft.com/office/powerpoint/2010/main" val="115015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syncthreads works at block scope, synchronizes all warps in the block.</a:t>
            </a:r>
          </a:p>
          <a:p>
            <a:pPr rtl="0">
              <a:spcBef>
                <a:spcPts val="0"/>
              </a:spcBef>
              <a:buNone/>
            </a:pPr>
            <a:r>
              <a:rPr lang="en"/>
              <a:t>question: is __syncthreads needed to synchronize within a warp?</a:t>
            </a:r>
          </a:p>
          <a:p>
            <a:pPr>
              <a:spcBef>
                <a:spcPts val="0"/>
              </a:spcBef>
              <a:buNone/>
            </a:pPr>
            <a:r>
              <a:rPr lang="en"/>
              <a:t>answer: not always, called warp synchronous coding. more about synchronization on friday</a:t>
            </a:r>
          </a:p>
        </p:txBody>
      </p:sp>
    </p:spTree>
    <p:extLst>
      <p:ext uri="{BB962C8B-B14F-4D97-AF65-F5344CB8AC3E}">
        <p14:creationId xmlns:p14="http://schemas.microsoft.com/office/powerpoint/2010/main" val="1304870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048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Center example would take roughly twice as long.</a:t>
            </a:r>
          </a:p>
          <a:p>
            <a:pPr>
              <a:spcBef>
                <a:spcPts val="0"/>
              </a:spcBef>
              <a:buNone/>
            </a:pPr>
            <a:r>
              <a:rPr lang="en"/>
              <a:t>Bank conflicts might not seem like a huge deal (because access with 2-way bank conflict is same latency as arithmetic instruction) but can have significant effect on already partially tuned programs.</a:t>
            </a:r>
          </a:p>
        </p:txBody>
      </p:sp>
    </p:spTree>
    <p:extLst>
      <p:ext uri="{BB962C8B-B14F-4D97-AF65-F5344CB8AC3E}">
        <p14:creationId xmlns:p14="http://schemas.microsoft.com/office/powerpoint/2010/main" val="738664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Stride is distance from thread i access to thread i+1 access.</a:t>
            </a:r>
          </a:p>
          <a:p>
            <a:pPr rtl="0">
              <a:spcBef>
                <a:spcPts val="0"/>
              </a:spcBef>
              <a:buNone/>
            </a:pPr>
            <a:endParaRPr/>
          </a:p>
          <a:p>
            <a:pPr>
              <a:spcBef>
                <a:spcPts val="0"/>
              </a:spcBef>
              <a:buNone/>
            </a:pPr>
            <a:r>
              <a:rPr lang="en"/>
              <a:t>How many unique banks are accessed, and how many threads are accessing that bank</a:t>
            </a:r>
          </a:p>
        </p:txBody>
      </p:sp>
    </p:spTree>
    <p:extLst>
      <p:ext uri="{BB962C8B-B14F-4D97-AF65-F5344CB8AC3E}">
        <p14:creationId xmlns:p14="http://schemas.microsoft.com/office/powerpoint/2010/main" val="128936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Note padding is wasting some very precious hardware, and also makes code uglier.</a:t>
            </a:r>
          </a:p>
        </p:txBody>
      </p:sp>
    </p:spTree>
    <p:extLst>
      <p:ext uri="{BB962C8B-B14F-4D97-AF65-F5344CB8AC3E}">
        <p14:creationId xmlns:p14="http://schemas.microsoft.com/office/powerpoint/2010/main" val="1221737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Need to check assembly to see what is in registers.</a:t>
            </a:r>
          </a:p>
          <a:p>
            <a:pPr rtl="0">
              <a:spcBef>
                <a:spcPts val="0"/>
              </a:spcBef>
              <a:buNone/>
            </a:pPr>
            <a:endParaRPr/>
          </a:p>
          <a:p>
            <a:pPr>
              <a:spcBef>
                <a:spcPts val="0"/>
              </a:spcBef>
              <a:buNone/>
            </a:pPr>
            <a:r>
              <a:rPr lang="en"/>
              <a:t>Arrays must be statically indexed because instructions hard code register number.</a:t>
            </a:r>
          </a:p>
        </p:txBody>
      </p:sp>
    </p:spTree>
    <p:extLst>
      <p:ext uri="{BB962C8B-B14F-4D97-AF65-F5344CB8AC3E}">
        <p14:creationId xmlns:p14="http://schemas.microsoft.com/office/powerpoint/2010/main" val="594497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What’s the downside of storing local memory in global memory?</a:t>
            </a:r>
          </a:p>
          <a:p>
            <a:pPr rtl="0">
              <a:spcBef>
                <a:spcPts val="0"/>
              </a:spcBef>
              <a:buNone/>
            </a:pPr>
            <a:endParaRPr/>
          </a:p>
          <a:p>
            <a:pPr rtl="0">
              <a:spcBef>
                <a:spcPts val="0"/>
              </a:spcBef>
              <a:buNone/>
            </a:pPr>
            <a:r>
              <a:rPr lang="en"/>
              <a:t>So how can we avoid storing anything in local memory?</a:t>
            </a:r>
          </a:p>
          <a:p>
            <a:pPr rtl="0">
              <a:spcBef>
                <a:spcPts val="0"/>
              </a:spcBef>
              <a:buNone/>
            </a:pPr>
            <a:r>
              <a:rPr lang="en"/>
              <a:t>Answer: use less local variables than registers</a:t>
            </a:r>
          </a:p>
          <a:p>
            <a:pPr rtl="0">
              <a:spcBef>
                <a:spcPts val="0"/>
              </a:spcBef>
              <a:buNone/>
            </a:pPr>
            <a:r>
              <a:rPr lang="en"/>
              <a:t>yes, but we’ve seen that using more local variables can help performance (assuming the local variables in registers)</a:t>
            </a:r>
          </a:p>
          <a:p>
            <a:pPr rtl="0">
              <a:spcBef>
                <a:spcPts val="0"/>
              </a:spcBef>
              <a:buNone/>
            </a:pPr>
            <a:r>
              <a:rPr lang="en"/>
              <a:t>sounds like we want to have as many variables that we can put in registers and no more!</a:t>
            </a:r>
          </a:p>
          <a:p>
            <a:pPr rtl="0">
              <a:spcBef>
                <a:spcPts val="0"/>
              </a:spcBef>
              <a:buNone/>
            </a:pPr>
            <a:endParaRPr/>
          </a:p>
          <a:p>
            <a:pPr>
              <a:spcBef>
                <a:spcPts val="0"/>
              </a:spcBef>
              <a:buNone/>
            </a:pPr>
            <a:r>
              <a:rPr lang="en"/>
              <a:t>If we have more local variables then registers, then some local variables will be spilled to local/global memory. This is called register spilling and kills performance.</a:t>
            </a:r>
          </a:p>
        </p:txBody>
      </p:sp>
    </p:spTree>
    <p:extLst>
      <p:ext uri="{BB962C8B-B14F-4D97-AF65-F5344CB8AC3E}">
        <p14:creationId xmlns:p14="http://schemas.microsoft.com/office/powerpoint/2010/main" val="147477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When talking about different memory types, we need to talk about both the scope as well as the hardware implementation.</a:t>
            </a:r>
          </a:p>
          <a:p>
            <a:pPr rtl="0">
              <a:spcBef>
                <a:spcPts val="0"/>
              </a:spcBef>
              <a:buNone/>
            </a:pPr>
            <a:r>
              <a:rPr lang="en"/>
              <a:t>The scope is simply who can access the memory and what is the lifetime of the memory.</a:t>
            </a:r>
          </a:p>
          <a:p>
            <a:pPr rtl="0">
              <a:spcBef>
                <a:spcPts val="0"/>
              </a:spcBef>
              <a:buNone/>
            </a:pPr>
            <a:endParaRPr/>
          </a:p>
          <a:p>
            <a:pPr>
              <a:spcBef>
                <a:spcPts val="0"/>
              </a:spcBef>
              <a:buNone/>
            </a:pPr>
            <a:r>
              <a:rPr lang="en"/>
              <a:t>Notably, the hardware implementation can limit the scope (as is the case for local memory), but the scope is often limited beyond what the hardware does.</a:t>
            </a:r>
          </a:p>
        </p:txBody>
      </p:sp>
    </p:spTree>
    <p:extLst>
      <p:ext uri="{BB962C8B-B14F-4D97-AF65-F5344CB8AC3E}">
        <p14:creationId xmlns:p14="http://schemas.microsoft.com/office/powerpoint/2010/main" val="192434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1372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Stores also have instruction dependencies (cannot use a register until the store from it is done).</a:t>
            </a:r>
          </a:p>
          <a:p>
            <a:pPr rtl="0">
              <a:spcBef>
                <a:spcPts val="0"/>
              </a:spcBef>
              <a:buNone/>
            </a:pPr>
            <a:endParaRPr/>
          </a:p>
          <a:p>
            <a:pPr rtl="0">
              <a:spcBef>
                <a:spcPts val="0"/>
              </a:spcBef>
              <a:buNone/>
            </a:pPr>
            <a:r>
              <a:rPr lang="en"/>
              <a:t>The pairs of dependent instructions are the store x1, load y[1] (because we’re loading y1 into the same register that we’re storing from) and load x1,  z1 = x1 + y1</a:t>
            </a:r>
          </a:p>
          <a:p>
            <a:pPr rtl="0">
              <a:spcBef>
                <a:spcPts val="0"/>
              </a:spcBef>
              <a:buNone/>
            </a:pPr>
            <a:endParaRPr/>
          </a:p>
          <a:p>
            <a:pPr rtl="0">
              <a:spcBef>
                <a:spcPts val="0"/>
              </a:spcBef>
              <a:buNone/>
            </a:pPr>
            <a:r>
              <a:rPr lang="en"/>
              <a:t>There are worse spilling scenarios (what if x0 was stored?) and also better (just don’t load y1 until after computing z0), but its difficult for compiler to find optimal instruction ordering wrt spilling and dependencies.</a:t>
            </a:r>
          </a:p>
          <a:p>
            <a:pPr rtl="0">
              <a:spcBef>
                <a:spcPts val="0"/>
              </a:spcBef>
              <a:buNone/>
            </a:pPr>
            <a:endParaRPr/>
          </a:p>
          <a:p>
            <a:pPr rtl="0">
              <a:spcBef>
                <a:spcPts val="0"/>
              </a:spcBef>
              <a:buNone/>
            </a:pPr>
            <a:r>
              <a:rPr lang="en"/>
              <a:t>A form of register allocation problem can be reduced to k-coloring a graph, which is NP-complete.</a:t>
            </a:r>
          </a:p>
          <a:p>
            <a:pPr rtl="0">
              <a:spcBef>
                <a:spcPts val="0"/>
              </a:spcBef>
              <a:buNone/>
            </a:pPr>
            <a:endParaRPr/>
          </a:p>
          <a:p>
            <a:pPr lvl="0" rtl="0">
              <a:spcBef>
                <a:spcPts val="0"/>
              </a:spcBef>
              <a:buNone/>
            </a:pPr>
            <a:r>
              <a:rPr lang="en"/>
              <a:t>So, is register spilling (and any use of local memory) truly so bad for performance? Thankfully not (in small doses), due to the L1 cache.</a:t>
            </a:r>
          </a:p>
        </p:txBody>
      </p:sp>
    </p:spTree>
    <p:extLst>
      <p:ext uri="{BB962C8B-B14F-4D97-AF65-F5344CB8AC3E}">
        <p14:creationId xmlns:p14="http://schemas.microsoft.com/office/powerpoint/2010/main" val="83539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1931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Everything we’ve been talking about is the GPU core. These are made by Nvidia and are the “interesting” part of the GPU.</a:t>
            </a:r>
          </a:p>
          <a:p>
            <a:pPr rtl="0">
              <a:spcBef>
                <a:spcPts val="0"/>
              </a:spcBef>
              <a:buNone/>
            </a:pPr>
            <a:endParaRPr/>
          </a:p>
          <a:p>
            <a:pPr rtl="0">
              <a:spcBef>
                <a:spcPts val="0"/>
              </a:spcBef>
              <a:buNone/>
            </a:pPr>
            <a:r>
              <a:rPr lang="en"/>
              <a:t>The global memory is not part of the GPU core, and is in this case manufactured by Samsung. Its RAM similar to what is already in your computer.</a:t>
            </a:r>
          </a:p>
          <a:p>
            <a:pPr rtl="0">
              <a:spcBef>
                <a:spcPts val="0"/>
              </a:spcBef>
              <a:buNone/>
            </a:pPr>
            <a:endParaRPr/>
          </a:p>
          <a:p>
            <a:pPr rtl="0">
              <a:spcBef>
                <a:spcPts val="0"/>
              </a:spcBef>
              <a:buNone/>
            </a:pPr>
            <a:r>
              <a:rPr lang="en"/>
              <a:t>Note that not being located on the same silicon generally hurts performance. This is true for accessing global memory from the GPU, and is also (very) true for moving data to GPU over PCI-E.</a:t>
            </a:r>
          </a:p>
          <a:p>
            <a:pPr>
              <a:spcBef>
                <a:spcPts val="0"/>
              </a:spcBef>
              <a:buNone/>
            </a:pPr>
            <a:r>
              <a:rPr lang="en"/>
              <a:t>Light travels about 1 foot each ns (in vacuum).</a:t>
            </a:r>
          </a:p>
        </p:txBody>
      </p:sp>
    </p:spTree>
    <p:extLst>
      <p:ext uri="{BB962C8B-B14F-4D97-AF65-F5344CB8AC3E}">
        <p14:creationId xmlns:p14="http://schemas.microsoft.com/office/powerpoint/2010/main" val="131718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477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Explain what a cache line is from perspective of CPU.</a:t>
            </a:r>
          </a:p>
          <a:p>
            <a:pPr rtl="0">
              <a:spcBef>
                <a:spcPts val="0"/>
              </a:spcBef>
              <a:buNone/>
            </a:pPr>
            <a:endParaRPr/>
          </a:p>
          <a:p>
            <a:pPr rtl="0">
              <a:spcBef>
                <a:spcPts val="0"/>
              </a:spcBef>
              <a:buNone/>
            </a:pPr>
            <a:r>
              <a:rPr lang="en"/>
              <a:t>On CPU, 1 load only touches 1 cache line. On GPU, not the case.</a:t>
            </a:r>
          </a:p>
          <a:p>
            <a:pPr rtl="0">
              <a:spcBef>
                <a:spcPts val="0"/>
              </a:spcBef>
              <a:buNone/>
            </a:pPr>
            <a:endParaRPr/>
          </a:p>
          <a:p>
            <a:pPr>
              <a:spcBef>
                <a:spcPts val="0"/>
              </a:spcBef>
              <a:buNone/>
            </a:pPr>
            <a:r>
              <a:rPr lang="en"/>
              <a:t>Follow with several slides of pictures.</a:t>
            </a:r>
          </a:p>
        </p:txBody>
      </p:sp>
    </p:spTree>
    <p:extLst>
      <p:ext uri="{BB962C8B-B14F-4D97-AF65-F5344CB8AC3E}">
        <p14:creationId xmlns:p14="http://schemas.microsoft.com/office/powerpoint/2010/main" val="2921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cross lines don’t matter, but the misalignment causes 2 loads to be done (because first loaded address is 130 rather than 120)</a:t>
            </a:r>
          </a:p>
        </p:txBody>
      </p:sp>
    </p:spTree>
    <p:extLst>
      <p:ext uri="{BB962C8B-B14F-4D97-AF65-F5344CB8AC3E}">
        <p14:creationId xmlns:p14="http://schemas.microsoft.com/office/powerpoint/2010/main" val="539549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cross lines don’t matter, just the total number of cache lines touched.</a:t>
            </a:r>
          </a:p>
        </p:txBody>
      </p:sp>
    </p:spTree>
    <p:extLst>
      <p:ext uri="{BB962C8B-B14F-4D97-AF65-F5344CB8AC3E}">
        <p14:creationId xmlns:p14="http://schemas.microsoft.com/office/powerpoint/2010/main" val="94245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Nvidia says shared memory latency is “roughly 100x lower”, so probably closer to 3ns, but 5ns is closer enough and easier to think about.</a:t>
            </a:r>
          </a:p>
          <a:p>
            <a:pPr rtl="0">
              <a:spcBef>
                <a:spcPts val="0"/>
              </a:spcBef>
              <a:buNone/>
            </a:pPr>
            <a:endParaRPr/>
          </a:p>
          <a:p>
            <a:pPr>
              <a:spcBef>
                <a:spcPts val="0"/>
              </a:spcBef>
              <a:buNone/>
            </a:pPr>
            <a:r>
              <a:rPr lang="en"/>
              <a:t>Why is scope of shared memory not global?</a:t>
            </a:r>
          </a:p>
        </p:txBody>
      </p:sp>
    </p:spTree>
    <p:extLst>
      <p:ext uri="{BB962C8B-B14F-4D97-AF65-F5344CB8AC3E}">
        <p14:creationId xmlns:p14="http://schemas.microsoft.com/office/powerpoint/2010/main" val="174866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EAB345-9A8B-3F4F-A277-4818A70BBC2D}" type="datetimeFigureOut">
              <a:rPr lang="en-US" smtClean="0"/>
              <a:t>7/13/17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50457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AB345-9A8B-3F4F-A277-4818A70BBC2D}" type="datetimeFigureOut">
              <a:rPr lang="en-US" smtClean="0"/>
              <a:t>7/13/17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8708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AB345-9A8B-3F4F-A277-4818A70BBC2D}" type="datetimeFigureOut">
              <a:rPr lang="en-US" smtClean="0"/>
              <a:t>7/13/17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20963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13385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609600" y="5875079"/>
            <a:ext cx="10972800" cy="692799"/>
          </a:xfrm>
          <a:prstGeom prst="rect">
            <a:avLst/>
          </a:prstGeom>
        </p:spPr>
        <p:txBody>
          <a:bodyPr lIns="91425" tIns="91425" rIns="91425" bIns="91425" anchor="t" anchorCtr="0"/>
          <a:lstStyle>
            <a:lvl1pPr>
              <a:spcBef>
                <a:spcPts val="0"/>
              </a:spcBef>
              <a:buClr>
                <a:schemeClr val="dk2"/>
              </a:buClr>
              <a:buSzPct val="100000"/>
              <a:buNone/>
              <a:defRPr sz="2400">
                <a:solidFill>
                  <a:schemeClr val="dk2"/>
                </a:solidFill>
              </a:defRPr>
            </a:lvl1pPr>
          </a:lstStyle>
          <a:p>
            <a:endParaRPr/>
          </a:p>
        </p:txBody>
      </p:sp>
      <p:sp>
        <p:nvSpPr>
          <p:cNvPr id="36" name="Shape 36"/>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66195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3" name="Shape 23"/>
          <p:cNvSpPr txBox="1">
            <a:spLocks noGrp="1"/>
          </p:cNvSpPr>
          <p:nvPr>
            <p:ph type="title"/>
          </p:nvPr>
        </p:nvSpPr>
        <p:spPr>
          <a:xfrm>
            <a:off x="609600" y="274637"/>
            <a:ext cx="109728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609600" y="1600201"/>
            <a:ext cx="53260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6256364" y="1600201"/>
            <a:ext cx="53260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33760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AB345-9A8B-3F4F-A277-4818A70BBC2D}" type="datetimeFigureOut">
              <a:rPr lang="en-US" smtClean="0"/>
              <a:t>7/13/17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84114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EAB345-9A8B-3F4F-A277-4818A70BBC2D}" type="datetimeFigureOut">
              <a:rPr lang="en-US" smtClean="0"/>
              <a:t>7/13/17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8098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EAB345-9A8B-3F4F-A277-4818A70BBC2D}" type="datetimeFigureOut">
              <a:rPr lang="en-US" smtClean="0"/>
              <a:t>7/13/17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91023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EAB345-9A8B-3F4F-A277-4818A70BBC2D}" type="datetimeFigureOut">
              <a:rPr lang="en-US" smtClean="0"/>
              <a:t>7/13/17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78695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EAB345-9A8B-3F4F-A277-4818A70BBC2D}" type="datetimeFigureOut">
              <a:rPr lang="en-US" smtClean="0"/>
              <a:t>7/13/17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79455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AB345-9A8B-3F4F-A277-4818A70BBC2D}" type="datetimeFigureOut">
              <a:rPr lang="en-US" smtClean="0"/>
              <a:t>7/13/17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01550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EAB345-9A8B-3F4F-A277-4818A70BBC2D}" type="datetimeFigureOut">
              <a:rPr lang="en-US" smtClean="0"/>
              <a:t>7/13/17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60468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EAB345-9A8B-3F4F-A277-4818A70BBC2D}" type="datetimeFigureOut">
              <a:rPr lang="en-US" smtClean="0"/>
              <a:t>7/13/17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3BA39-E8A2-4C40-B6F1-D6F4CCC03FBA}" type="slidenum">
              <a:rPr lang="en-US" smtClean="0"/>
              <a:t>‹#›</a:t>
            </a:fld>
            <a:endParaRPr lang="en-US"/>
          </a:p>
        </p:txBody>
      </p:sp>
    </p:spTree>
    <p:extLst>
      <p:ext uri="{BB962C8B-B14F-4D97-AF65-F5344CB8AC3E}">
        <p14:creationId xmlns:p14="http://schemas.microsoft.com/office/powerpoint/2010/main" val="17980292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AB345-9A8B-3F4F-A277-4818A70BBC2D}" type="datetimeFigureOut">
              <a:rPr lang="en-US" smtClean="0"/>
              <a:t>7/13/17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3BA39-E8A2-4C40-B6F1-D6F4CCC03FBA}" type="slidenum">
              <a:rPr lang="en-US" smtClean="0"/>
              <a:t>‹#›</a:t>
            </a:fld>
            <a:endParaRPr lang="en-US"/>
          </a:p>
        </p:txBody>
      </p:sp>
    </p:spTree>
    <p:extLst>
      <p:ext uri="{BB962C8B-B14F-4D97-AF65-F5344CB8AC3E}">
        <p14:creationId xmlns:p14="http://schemas.microsoft.com/office/powerpoint/2010/main" val="946633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devblogs.nvidia.com/parallelforall/using-shared-memory-cuda-c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altLang="x-none"/>
              <a:t>Computer Organization and Architecture</a:t>
            </a:r>
          </a:p>
        </p:txBody>
      </p:sp>
      <p:sp>
        <p:nvSpPr>
          <p:cNvPr id="2050" name="Subtitle 2"/>
          <p:cNvSpPr>
            <a:spLocks noGrp="1"/>
          </p:cNvSpPr>
          <p:nvPr>
            <p:ph type="subTitle" idx="1"/>
          </p:nvPr>
        </p:nvSpPr>
        <p:spPr bwMode="auto"/>
        <p:txBody>
          <a:bodyPr wrap="square" numCol="1" anchor="t" anchorCtr="0" compatLnSpc="1">
            <a:prstTxWarp prst="textNoShape">
              <a:avLst/>
            </a:prstTxWarp>
          </a:bodyPr>
          <a:lstStyle/>
          <a:p>
            <a:r>
              <a:rPr lang="en-US" altLang="x-none" dirty="0" smtClean="0">
                <a:latin typeface="Arial" charset="0"/>
              </a:rPr>
              <a:t>GPU Computing</a:t>
            </a:r>
            <a:endParaRPr lang="en-US" altLang="x-none" dirty="0">
              <a:latin typeface="Arial" charset="0"/>
            </a:endParaRPr>
          </a:p>
          <a:p>
            <a:r>
              <a:rPr lang="en-US" altLang="x-none" dirty="0"/>
              <a:t>Ferosh Jacob</a:t>
            </a:r>
          </a:p>
          <a:p>
            <a:r>
              <a:rPr lang="en-US" altLang="x-none" dirty="0"/>
              <a:t>Kennesaw State University</a:t>
            </a:r>
          </a:p>
          <a:p>
            <a:endParaRPr lang="en-US" altLang="x-none" dirty="0"/>
          </a:p>
        </p:txBody>
      </p:sp>
    </p:spTree>
    <p:extLst>
      <p:ext uri="{BB962C8B-B14F-4D97-AF65-F5344CB8AC3E}">
        <p14:creationId xmlns:p14="http://schemas.microsoft.com/office/powerpoint/2010/main" val="581769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GPU Computing: Step by Step</a:t>
            </a:r>
            <a:endParaRPr/>
          </a:p>
        </p:txBody>
      </p:sp>
      <p:sp>
        <p:nvSpPr>
          <p:cNvPr id="138" name="TextShape 2"/>
          <p:cNvSpPr txBox="1"/>
          <p:nvPr/>
        </p:nvSpPr>
        <p:spPr>
          <a:xfrm>
            <a:off x="2105040" y="2228040"/>
            <a:ext cx="7989480" cy="3630600"/>
          </a:xfrm>
          <a:prstGeom prst="rect">
            <a:avLst/>
          </a:prstGeom>
        </p:spPr>
        <p:txBody>
          <a:bodyPr anchor="ctr"/>
          <a:lstStyle/>
          <a:p>
            <a:pPr marL="342900" indent="-342900">
              <a:buSzPct val="92000"/>
              <a:buFont typeface="Arial" panose="020B0604020202020204" pitchFamily="34" charset="0"/>
              <a:buChar char="•"/>
            </a:pPr>
            <a:r>
              <a:rPr lang="en-US" sz="2400" dirty="0">
                <a:solidFill>
                  <a:srgbClr val="FF0000"/>
                </a:solidFill>
                <a:latin typeface="Gill Sans MT"/>
              </a:rPr>
              <a:t>Setup inputs on the host (CPU-accessible memory)</a:t>
            </a:r>
          </a:p>
          <a:p>
            <a:pPr marL="342900" indent="-342900">
              <a:buSzPct val="92000"/>
              <a:buFont typeface="Arial" panose="020B0604020202020204" pitchFamily="34" charset="0"/>
              <a:buChar char="•"/>
            </a:pPr>
            <a:r>
              <a:rPr lang="en-US" sz="2400" dirty="0">
                <a:solidFill>
                  <a:srgbClr val="FF0000"/>
                </a:solidFill>
                <a:latin typeface="Gill Sans MT"/>
              </a:rPr>
              <a:t>Allocate memory for outputs on the host</a:t>
            </a:r>
            <a:endParaRPr sz="2400" dirty="0">
              <a:solidFill>
                <a:srgbClr val="FF0000"/>
              </a:solidFill>
              <a:latin typeface="Gill Sans MT"/>
            </a:endParaRPr>
          </a:p>
          <a:p>
            <a:pPr marL="342900" indent="-342900">
              <a:buSzPct val="92000"/>
              <a:buFont typeface="Arial" panose="020B0604020202020204" pitchFamily="34" charset="0"/>
              <a:buChar char="•"/>
            </a:pPr>
            <a:r>
              <a:rPr lang="en-US" sz="2400" dirty="0">
                <a:solidFill>
                  <a:srgbClr val="00B050"/>
                </a:solidFill>
                <a:latin typeface="Gill Sans MT"/>
              </a:rPr>
              <a:t>Allocate memory for inputs on the </a:t>
            </a:r>
            <a:r>
              <a:rPr lang="en-US" sz="2400" dirty="0">
                <a:solidFill>
                  <a:srgbClr val="00B050"/>
                </a:solidFill>
                <a:latin typeface="Gill Sans MT"/>
              </a:rPr>
              <a:t>GPU</a:t>
            </a:r>
            <a:endParaRPr dirty="0"/>
          </a:p>
          <a:p>
            <a:pPr marL="342900" indent="-342900">
              <a:buSzPct val="92000"/>
              <a:buFont typeface="Arial" panose="020B0604020202020204" pitchFamily="34" charset="0"/>
              <a:buChar char="•"/>
            </a:pPr>
            <a:r>
              <a:rPr lang="en-US" sz="2400" dirty="0">
                <a:solidFill>
                  <a:srgbClr val="00B050"/>
                </a:solidFill>
                <a:latin typeface="Gill Sans MT"/>
              </a:rPr>
              <a:t>Allocate memory for outputs on the GPU</a:t>
            </a:r>
            <a:endParaRPr dirty="0"/>
          </a:p>
          <a:p>
            <a:pPr marL="342900" indent="-342900">
              <a:buSzPct val="92000"/>
              <a:buFont typeface="Arial" panose="020B0604020202020204" pitchFamily="34" charset="0"/>
              <a:buChar char="•"/>
            </a:pPr>
            <a:r>
              <a:rPr lang="en-US" sz="2400" dirty="0">
                <a:solidFill>
                  <a:srgbClr val="0070C0"/>
                </a:solidFill>
                <a:latin typeface="Gill Sans MT"/>
              </a:rPr>
              <a:t>Copy </a:t>
            </a:r>
            <a:r>
              <a:rPr lang="en-US" sz="2400" dirty="0">
                <a:solidFill>
                  <a:srgbClr val="0070C0"/>
                </a:solidFill>
                <a:latin typeface="Gill Sans MT"/>
              </a:rPr>
              <a:t>inputs from host to GPU</a:t>
            </a:r>
            <a:endParaRPr dirty="0"/>
          </a:p>
          <a:p>
            <a:pPr marL="342900" indent="-342900">
              <a:buSzPct val="92000"/>
              <a:buFont typeface="Arial" panose="020B0604020202020204" pitchFamily="34" charset="0"/>
              <a:buChar char="•"/>
            </a:pPr>
            <a:r>
              <a:rPr lang="en-US" sz="2400" dirty="0">
                <a:solidFill>
                  <a:srgbClr val="0070C0"/>
                </a:solidFill>
                <a:latin typeface="Gill Sans MT"/>
              </a:rPr>
              <a:t>Start GPU </a:t>
            </a:r>
            <a:r>
              <a:rPr lang="en-US" sz="2400" dirty="0">
                <a:solidFill>
                  <a:srgbClr val="0070C0"/>
                </a:solidFill>
                <a:latin typeface="Gill Sans MT"/>
              </a:rPr>
              <a:t>kernel</a:t>
            </a:r>
            <a:endParaRPr dirty="0"/>
          </a:p>
          <a:p>
            <a:pPr marL="342900" indent="-342900">
              <a:buSzPct val="92000"/>
              <a:buFont typeface="Arial" panose="020B0604020202020204" pitchFamily="34" charset="0"/>
              <a:buChar char="•"/>
            </a:pPr>
            <a:r>
              <a:rPr lang="en-US" sz="2400" dirty="0">
                <a:solidFill>
                  <a:srgbClr val="0070C0"/>
                </a:solidFill>
                <a:latin typeface="Gill Sans MT"/>
              </a:rPr>
              <a:t>Copy output from GPU to host</a:t>
            </a:r>
            <a:endParaRPr dirty="0"/>
          </a:p>
          <a:p>
            <a:pPr marL="285750" indent="-285750">
              <a:buFont typeface="Arial" panose="020B0604020202020204" pitchFamily="34" charset="0"/>
              <a:buChar char="•"/>
            </a:pPr>
            <a:endParaRPr dirty="0"/>
          </a:p>
          <a:p>
            <a:pPr>
              <a:lnSpc>
                <a:spcPct val="100000"/>
              </a:lnSpc>
              <a:buSzPct val="92000"/>
            </a:pPr>
            <a:r>
              <a:rPr lang="en-US" sz="2400" i="1" dirty="0">
                <a:solidFill>
                  <a:srgbClr val="000000"/>
                </a:solidFill>
                <a:latin typeface="Gill Sans MT"/>
              </a:rPr>
              <a:t>NOTE: Copying </a:t>
            </a:r>
            <a:r>
              <a:rPr lang="en-US" sz="2400" i="1" dirty="0">
                <a:solidFill>
                  <a:srgbClr val="000000"/>
                </a:solidFill>
                <a:latin typeface="Gill Sans MT"/>
              </a:rPr>
              <a:t>can be </a:t>
            </a:r>
            <a:r>
              <a:rPr lang="en-US" sz="2400" i="1" dirty="0">
                <a:solidFill>
                  <a:srgbClr val="000000"/>
                </a:solidFill>
                <a:latin typeface="Gill Sans MT"/>
              </a:rPr>
              <a:t>asynchronous</a:t>
            </a:r>
            <a:endParaRPr dirty="0"/>
          </a:p>
        </p:txBody>
      </p:sp>
    </p:spTree>
    <p:extLst>
      <p:ext uri="{BB962C8B-B14F-4D97-AF65-F5344CB8AC3E}">
        <p14:creationId xmlns:p14="http://schemas.microsoft.com/office/powerpoint/2010/main" val="670144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The Kernel</a:t>
            </a:r>
            <a:endParaRPr/>
          </a:p>
        </p:txBody>
      </p:sp>
      <p:sp>
        <p:nvSpPr>
          <p:cNvPr id="140" name="TextShape 2"/>
          <p:cNvSpPr txBox="1"/>
          <p:nvPr/>
        </p:nvSpPr>
        <p:spPr>
          <a:xfrm>
            <a:off x="2105040" y="2228040"/>
            <a:ext cx="7989480" cy="2321100"/>
          </a:xfrm>
          <a:prstGeom prst="rect">
            <a:avLst/>
          </a:prstGeom>
        </p:spPr>
        <p:txBody>
          <a:bodyPr anchor="ctr"/>
          <a:lstStyle/>
          <a:p>
            <a:pPr marL="457200" indent="-457200">
              <a:buSzPct val="92000"/>
              <a:buFont typeface="Arial" panose="020B0604020202020204" pitchFamily="34" charset="0"/>
              <a:buChar char="•"/>
            </a:pPr>
            <a:r>
              <a:rPr lang="en-US" sz="3200" dirty="0">
                <a:solidFill>
                  <a:srgbClr val="000000"/>
                </a:solidFill>
                <a:latin typeface="Gill Sans MT"/>
              </a:rPr>
              <a:t>Our “parallel” </a:t>
            </a:r>
            <a:r>
              <a:rPr lang="en-US" sz="3200" dirty="0">
                <a:solidFill>
                  <a:srgbClr val="000000"/>
                </a:solidFill>
                <a:latin typeface="Gill Sans MT"/>
              </a:rPr>
              <a:t>function</a:t>
            </a:r>
          </a:p>
          <a:p>
            <a:pPr marL="457200" indent="-457200">
              <a:buSzPct val="92000"/>
              <a:buFont typeface="Arial" panose="020B0604020202020204" pitchFamily="34" charset="0"/>
              <a:buChar char="•"/>
            </a:pPr>
            <a:r>
              <a:rPr lang="en-US" sz="3200" dirty="0">
                <a:solidFill>
                  <a:srgbClr val="000000"/>
                </a:solidFill>
                <a:latin typeface="Gill Sans MT"/>
              </a:rPr>
              <a:t>Given to each thread</a:t>
            </a:r>
            <a:endParaRPr sz="3200" dirty="0"/>
          </a:p>
          <a:p>
            <a:pPr marL="457200" indent="-457200">
              <a:buSzPct val="92000"/>
              <a:buFont typeface="Arial" panose="020B0604020202020204" pitchFamily="34" charset="0"/>
              <a:buChar char="•"/>
            </a:pPr>
            <a:r>
              <a:rPr lang="en-US" sz="3200" dirty="0">
                <a:solidFill>
                  <a:srgbClr val="000000"/>
                </a:solidFill>
                <a:latin typeface="Gill Sans MT"/>
              </a:rPr>
              <a:t>Simple </a:t>
            </a:r>
            <a:r>
              <a:rPr lang="en-US" sz="3200" dirty="0">
                <a:solidFill>
                  <a:srgbClr val="000000"/>
                </a:solidFill>
                <a:latin typeface="Gill Sans MT"/>
              </a:rPr>
              <a:t>implementation:</a:t>
            </a:r>
            <a:endParaRPr sz="3200" dirty="0"/>
          </a:p>
        </p:txBody>
      </p:sp>
      <p:pic>
        <p:nvPicPr>
          <p:cNvPr id="141" name="Picture 4"/>
          <p:cNvPicPr/>
          <p:nvPr/>
        </p:nvPicPr>
        <p:blipFill>
          <a:blip r:embed="rId2"/>
          <a:stretch>
            <a:fillRect/>
          </a:stretch>
        </p:blipFill>
        <p:spPr>
          <a:xfrm>
            <a:off x="2430780" y="4549140"/>
            <a:ext cx="6908400" cy="1380600"/>
          </a:xfrm>
          <a:prstGeom prst="rect">
            <a:avLst/>
          </a:prstGeom>
          <a:ln>
            <a:noFill/>
          </a:ln>
        </p:spPr>
      </p:pic>
    </p:spTree>
    <p:extLst>
      <p:ext uri="{BB962C8B-B14F-4D97-AF65-F5344CB8AC3E}">
        <p14:creationId xmlns:p14="http://schemas.microsoft.com/office/powerpoint/2010/main" val="1706584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Indexing</a:t>
            </a:r>
            <a:endParaRPr/>
          </a:p>
        </p:txBody>
      </p:sp>
      <p:sp>
        <p:nvSpPr>
          <p:cNvPr id="143" name="TextShape 2"/>
          <p:cNvSpPr txBox="1"/>
          <p:nvPr/>
        </p:nvSpPr>
        <p:spPr>
          <a:xfrm>
            <a:off x="2105040" y="2228040"/>
            <a:ext cx="7989480" cy="3630600"/>
          </a:xfrm>
          <a:prstGeom prst="rect">
            <a:avLst/>
          </a:prstGeom>
        </p:spPr>
        <p:txBody>
          <a:bodyPr anchor="ctr"/>
          <a:lstStyle/>
          <a:p>
            <a:pPr>
              <a:lnSpc>
                <a:spcPct val="100000"/>
              </a:lnSpc>
              <a:buSzPct val="92000"/>
              <a:buFont typeface="Wingdings 2" charset="2"/>
              <a:buChar char=""/>
            </a:pPr>
            <a:r>
              <a:rPr lang="en-US">
                <a:solidFill>
                  <a:srgbClr val="000000"/>
                </a:solidFill>
                <a:latin typeface="Gill Sans MT"/>
              </a:rPr>
              <a:t>Can get a block ID and thread ID within the block:</a:t>
            </a:r>
            <a:endParaRPr/>
          </a:p>
          <a:p>
            <a:pPr lvl="1">
              <a:lnSpc>
                <a:spcPct val="100000"/>
              </a:lnSpc>
              <a:buSzPct val="92000"/>
              <a:buFont typeface="Wingdings 2" charset="2"/>
              <a:buChar char=""/>
            </a:pPr>
            <a:r>
              <a:rPr lang="en-US" sz="1600">
                <a:solidFill>
                  <a:srgbClr val="000000"/>
                </a:solidFill>
                <a:latin typeface="Gill Sans MT"/>
              </a:rPr>
              <a:t>Unique thread ID!</a:t>
            </a:r>
            <a:endParaRPr/>
          </a:p>
        </p:txBody>
      </p:sp>
      <p:pic>
        <p:nvPicPr>
          <p:cNvPr id="144" name="Picture 2"/>
          <p:cNvPicPr/>
          <p:nvPr/>
        </p:nvPicPr>
        <p:blipFill>
          <a:blip r:embed="rId2"/>
          <a:stretch>
            <a:fillRect/>
          </a:stretch>
        </p:blipFill>
        <p:spPr>
          <a:xfrm>
            <a:off x="2151120" y="3724200"/>
            <a:ext cx="7889400" cy="1380600"/>
          </a:xfrm>
          <a:prstGeom prst="rect">
            <a:avLst/>
          </a:prstGeom>
          <a:ln>
            <a:noFill/>
          </a:ln>
        </p:spPr>
      </p:pic>
    </p:spTree>
    <p:extLst>
      <p:ext uri="{BB962C8B-B14F-4D97-AF65-F5344CB8AC3E}">
        <p14:creationId xmlns:p14="http://schemas.microsoft.com/office/powerpoint/2010/main" val="782354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Calling the Kernel</a:t>
            </a:r>
            <a:endParaRPr/>
          </a:p>
        </p:txBody>
      </p:sp>
      <p:pic>
        <p:nvPicPr>
          <p:cNvPr id="146" name="Picture 3"/>
          <p:cNvPicPr/>
          <p:nvPr/>
        </p:nvPicPr>
        <p:blipFill>
          <a:blip r:embed="rId2"/>
          <a:stretch>
            <a:fillRect/>
          </a:stretch>
        </p:blipFill>
        <p:spPr>
          <a:xfrm>
            <a:off x="2556840" y="1822320"/>
            <a:ext cx="7078320" cy="4196880"/>
          </a:xfrm>
          <a:prstGeom prst="rect">
            <a:avLst/>
          </a:prstGeom>
          <a:ln>
            <a:noFill/>
          </a:ln>
        </p:spPr>
      </p:pic>
    </p:spTree>
    <p:extLst>
      <p:ext uri="{BB962C8B-B14F-4D97-AF65-F5344CB8AC3E}">
        <p14:creationId xmlns:p14="http://schemas.microsoft.com/office/powerpoint/2010/main" val="2135597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Calling the Kernel (2)</a:t>
            </a:r>
            <a:endParaRPr/>
          </a:p>
        </p:txBody>
      </p:sp>
      <p:pic>
        <p:nvPicPr>
          <p:cNvPr id="148" name="Picture 2"/>
          <p:cNvPicPr/>
          <p:nvPr/>
        </p:nvPicPr>
        <p:blipFill>
          <a:blip r:embed="rId2"/>
          <a:stretch>
            <a:fillRect/>
          </a:stretch>
        </p:blipFill>
        <p:spPr>
          <a:xfrm>
            <a:off x="2736840" y="2057400"/>
            <a:ext cx="6635520" cy="4105800"/>
          </a:xfrm>
          <a:prstGeom prst="rect">
            <a:avLst/>
          </a:prstGeom>
          <a:ln>
            <a:noFill/>
          </a:ln>
        </p:spPr>
      </p:pic>
    </p:spTree>
    <p:extLst>
      <p:ext uri="{BB962C8B-B14F-4D97-AF65-F5344CB8AC3E}">
        <p14:creationId xmlns:p14="http://schemas.microsoft.com/office/powerpoint/2010/main" val="2099729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GPUs – Brief History</a:t>
            </a:r>
            <a:endParaRPr/>
          </a:p>
        </p:txBody>
      </p:sp>
      <p:sp>
        <p:nvSpPr>
          <p:cNvPr id="161" name="TextShape 2"/>
          <p:cNvSpPr txBox="1"/>
          <p:nvPr/>
        </p:nvSpPr>
        <p:spPr>
          <a:xfrm>
            <a:off x="1981200" y="2004060"/>
            <a:ext cx="8229240" cy="4624980"/>
          </a:xfrm>
          <a:prstGeom prst="rect">
            <a:avLst/>
          </a:prstGeom>
        </p:spPr>
        <p:txBody>
          <a:bodyPr anchor="ctr"/>
          <a:lstStyle/>
          <a:p>
            <a:pPr marL="342900" indent="-342900">
              <a:buSzPct val="92000"/>
              <a:buFont typeface="Arial" panose="020B0604020202020204" pitchFamily="34" charset="0"/>
              <a:buChar char="•"/>
            </a:pPr>
            <a:r>
              <a:rPr lang="en-US" sz="2400" dirty="0">
                <a:solidFill>
                  <a:srgbClr val="000000"/>
                </a:solidFill>
                <a:latin typeface="Gill Sans MT"/>
              </a:rPr>
              <a:t>“General-purpose computing on GPUs” (GPGPU)</a:t>
            </a:r>
          </a:p>
          <a:p>
            <a:pPr marL="800100" lvl="1" indent="-342900">
              <a:buSzPct val="92000"/>
              <a:buFont typeface="Arial" panose="020B0604020202020204" pitchFamily="34" charset="0"/>
              <a:buChar char="•"/>
            </a:pPr>
            <a:r>
              <a:rPr lang="en-US" sz="2400" dirty="0">
                <a:solidFill>
                  <a:srgbClr val="000000"/>
                </a:solidFill>
                <a:latin typeface="Gill Sans MT"/>
              </a:rPr>
              <a:t>Hardware has gotten good enough to a point where it’s basically having a mini-supercomputer</a:t>
            </a:r>
          </a:p>
          <a:p>
            <a:pPr marL="285750" indent="-285750">
              <a:buSzPct val="92000"/>
              <a:buFont typeface="Arial" panose="020B0604020202020204" pitchFamily="34" charset="0"/>
              <a:buChar char="•"/>
            </a:pPr>
            <a:r>
              <a:rPr lang="en-US" sz="2400" dirty="0">
                <a:solidFill>
                  <a:srgbClr val="000000"/>
                </a:solidFill>
                <a:latin typeface="Gill Sans MT"/>
              </a:rPr>
              <a:t>CUDA </a:t>
            </a:r>
            <a:r>
              <a:rPr lang="en-US" sz="2400" dirty="0">
                <a:solidFill>
                  <a:srgbClr val="000000"/>
                </a:solidFill>
                <a:latin typeface="Gill Sans MT"/>
              </a:rPr>
              <a:t>(Compute Unified Device Architecture)</a:t>
            </a:r>
            <a:endParaRPr sz="2400" dirty="0"/>
          </a:p>
          <a:p>
            <a:pPr marL="742950" lvl="1" indent="-285750">
              <a:buSzPct val="92000"/>
              <a:buFont typeface="Arial" panose="020B0604020202020204" pitchFamily="34" charset="0"/>
              <a:buChar char="•"/>
            </a:pPr>
            <a:r>
              <a:rPr lang="en-US" sz="2000" dirty="0">
                <a:solidFill>
                  <a:srgbClr val="000000"/>
                </a:solidFill>
                <a:latin typeface="Gill Sans MT"/>
              </a:rPr>
              <a:t>General-purpose parallel computing platform for NVIDIA GPUs</a:t>
            </a:r>
            <a:endParaRPr sz="2400" dirty="0"/>
          </a:p>
          <a:p>
            <a:pPr marL="285750" indent="-285750">
              <a:buSzPct val="92000"/>
              <a:buFont typeface="Arial" panose="020B0604020202020204" pitchFamily="34" charset="0"/>
              <a:buChar char="•"/>
            </a:pPr>
            <a:r>
              <a:rPr lang="en-US" sz="2400" dirty="0" err="1">
                <a:solidFill>
                  <a:srgbClr val="000000"/>
                </a:solidFill>
                <a:latin typeface="Gill Sans MT"/>
              </a:rPr>
              <a:t>OpenCL</a:t>
            </a:r>
            <a:r>
              <a:rPr lang="en-US" sz="2400" dirty="0">
                <a:solidFill>
                  <a:srgbClr val="000000"/>
                </a:solidFill>
                <a:latin typeface="Gill Sans MT"/>
              </a:rPr>
              <a:t> (Open Computing Language)</a:t>
            </a:r>
            <a:endParaRPr sz="2400" dirty="0"/>
          </a:p>
          <a:p>
            <a:pPr marL="742950" lvl="1" indent="-285750">
              <a:buSzPct val="92000"/>
              <a:buFont typeface="Arial" panose="020B0604020202020204" pitchFamily="34" charset="0"/>
              <a:buChar char="•"/>
            </a:pPr>
            <a:r>
              <a:rPr lang="en-US" sz="2000" dirty="0">
                <a:solidFill>
                  <a:srgbClr val="000000"/>
                </a:solidFill>
                <a:latin typeface="Gill Sans MT"/>
              </a:rPr>
              <a:t>General </a:t>
            </a:r>
            <a:r>
              <a:rPr lang="en-US" sz="2000" dirty="0" err="1">
                <a:solidFill>
                  <a:srgbClr val="000000"/>
                </a:solidFill>
                <a:latin typeface="Gill Sans MT"/>
              </a:rPr>
              <a:t>heterogenous</a:t>
            </a:r>
            <a:r>
              <a:rPr lang="en-US" sz="2000" dirty="0">
                <a:solidFill>
                  <a:srgbClr val="000000"/>
                </a:solidFill>
                <a:latin typeface="Gill Sans MT"/>
              </a:rPr>
              <a:t> computing </a:t>
            </a:r>
            <a:r>
              <a:rPr lang="en-US" sz="2000" dirty="0">
                <a:solidFill>
                  <a:srgbClr val="000000"/>
                </a:solidFill>
                <a:latin typeface="Gill Sans MT"/>
              </a:rPr>
              <a:t>framework</a:t>
            </a:r>
            <a:endParaRPr sz="2400" dirty="0"/>
          </a:p>
          <a:p>
            <a:pPr marL="285750" indent="-285750">
              <a:buSzPct val="92000"/>
              <a:buFont typeface="Arial" panose="020B0604020202020204" pitchFamily="34" charset="0"/>
              <a:buChar char="•"/>
            </a:pPr>
            <a:r>
              <a:rPr lang="en-US" sz="2400" dirty="0">
                <a:solidFill>
                  <a:srgbClr val="000000"/>
                </a:solidFill>
                <a:latin typeface="Gill Sans MT"/>
              </a:rPr>
              <a:t>Both are accessible as extensions to various languages</a:t>
            </a:r>
          </a:p>
          <a:p>
            <a:pPr marL="742950" lvl="1" indent="-285750">
              <a:buSzPct val="92000"/>
              <a:buFont typeface="Arial" panose="020B0604020202020204" pitchFamily="34" charset="0"/>
              <a:buChar char="•"/>
            </a:pPr>
            <a:r>
              <a:rPr lang="en-US" sz="2400" dirty="0">
                <a:solidFill>
                  <a:srgbClr val="000000"/>
                </a:solidFill>
                <a:latin typeface="Gill Sans MT"/>
              </a:rPr>
              <a:t>If you’re into python, checkout </a:t>
            </a:r>
            <a:r>
              <a:rPr lang="en-US" sz="2400" dirty="0" err="1">
                <a:solidFill>
                  <a:srgbClr val="000000"/>
                </a:solidFill>
                <a:latin typeface="Gill Sans MT"/>
              </a:rPr>
              <a:t>theano</a:t>
            </a:r>
            <a:endParaRPr lang="en-US" sz="2400" dirty="0">
              <a:solidFill>
                <a:srgbClr val="000000"/>
              </a:solidFill>
              <a:latin typeface="Gill Sans MT"/>
            </a:endParaRPr>
          </a:p>
        </p:txBody>
      </p:sp>
    </p:spTree>
    <p:extLst>
      <p:ext uri="{BB962C8B-B14F-4D97-AF65-F5344CB8AC3E}">
        <p14:creationId xmlns:p14="http://schemas.microsoft.com/office/powerpoint/2010/main" val="2016481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vert="horz" lIns="121900" tIns="121900" rIns="121900" bIns="121900" rtlCol="0" anchor="b" anchorCtr="0">
            <a:noAutofit/>
          </a:bodyPr>
          <a:lstStyle/>
          <a:p>
            <a:r>
              <a:rPr lang="en-US" dirty="0" smtClean="0"/>
              <a:t>GPU Memory</a:t>
            </a:r>
            <a:endParaRPr lang="en-US" dirty="0"/>
          </a:p>
        </p:txBody>
      </p:sp>
      <p:sp>
        <p:nvSpPr>
          <p:cNvPr id="78" name="Shape 78"/>
          <p:cNvSpPr txBox="1">
            <a:spLocks noGrp="1"/>
          </p:cNvSpPr>
          <p:nvPr>
            <p:ph type="body" idx="1"/>
          </p:nvPr>
        </p:nvSpPr>
        <p:spPr>
          <a:xfrm>
            <a:off x="609600" y="1839860"/>
            <a:ext cx="10972800" cy="4728157"/>
          </a:xfrm>
          <a:prstGeom prst="rect">
            <a:avLst/>
          </a:prstGeom>
        </p:spPr>
        <p:txBody>
          <a:bodyPr vert="horz" lIns="121900" tIns="121900" rIns="121900" bIns="121900" rtlCol="0" anchor="t" anchorCtr="0">
            <a:noAutofit/>
          </a:bodyPr>
          <a:lstStyle/>
          <a:p>
            <a:pPr marL="609585" indent="-558786">
              <a:buClr>
                <a:schemeClr val="dk1"/>
              </a:buClr>
              <a:buFont typeface="Arial"/>
              <a:buChar char="●"/>
            </a:pPr>
            <a:r>
              <a:rPr lang="en" sz="2400" dirty="0">
                <a:latin typeface="Calibri"/>
              </a:rPr>
              <a:t>Registers</a:t>
            </a:r>
          </a:p>
          <a:p>
            <a:pPr marL="609585" indent="-558786">
              <a:buClr>
                <a:schemeClr val="dk1"/>
              </a:buClr>
              <a:buFont typeface="Arial"/>
              <a:buChar char="●"/>
            </a:pPr>
            <a:r>
              <a:rPr lang="en" sz="2400" dirty="0">
                <a:latin typeface="Calibri"/>
              </a:rPr>
              <a:t>Local memory</a:t>
            </a:r>
          </a:p>
          <a:p>
            <a:pPr marL="609585" indent="-558786">
              <a:buClr>
                <a:schemeClr val="dk1"/>
              </a:buClr>
              <a:buSzPct val="100000"/>
              <a:buFont typeface="Arial"/>
              <a:buChar char="●"/>
            </a:pPr>
            <a:r>
              <a:rPr lang="en" sz="2400" dirty="0"/>
              <a:t>Global memory</a:t>
            </a:r>
            <a:endParaRPr lang="en-US" sz="2400" dirty="0"/>
          </a:p>
          <a:p>
            <a:pPr marL="609585" indent="-558786">
              <a:buClr>
                <a:schemeClr val="dk1"/>
              </a:buClr>
              <a:buFont typeface="Arial"/>
              <a:buChar char="●"/>
            </a:pPr>
            <a:r>
              <a:rPr lang="en" sz="2400" dirty="0"/>
              <a:t>Shared memory</a:t>
            </a:r>
          </a:p>
        </p:txBody>
      </p:sp>
      <p:sp>
        <p:nvSpPr>
          <p:cNvPr id="79" name="Shape 79"/>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16</a:t>
            </a:fld>
            <a:endParaRPr lang="en"/>
          </a:p>
        </p:txBody>
      </p:sp>
    </p:spTree>
    <p:extLst>
      <p:ext uri="{BB962C8B-B14F-4D97-AF65-F5344CB8AC3E}">
        <p14:creationId xmlns:p14="http://schemas.microsoft.com/office/powerpoint/2010/main" val="1309018742"/>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3910199" y="142767"/>
            <a:ext cx="4371605" cy="5612532"/>
          </a:xfrm>
          <a:prstGeom prst="rect">
            <a:avLst/>
          </a:prstGeom>
          <a:noFill/>
          <a:ln>
            <a:noFill/>
          </a:ln>
        </p:spPr>
      </p:pic>
      <p:sp>
        <p:nvSpPr>
          <p:cNvPr id="85" name="Shape 85"/>
          <p:cNvSpPr txBox="1">
            <a:spLocks noGrp="1"/>
          </p:cNvSpPr>
          <p:nvPr>
            <p:ph type="body" idx="1"/>
          </p:nvPr>
        </p:nvSpPr>
        <p:spPr>
          <a:prstGeom prst="rect">
            <a:avLst/>
          </a:prstGeom>
        </p:spPr>
        <p:txBody>
          <a:bodyPr vert="horz" lIns="121900" tIns="121900" rIns="121900" bIns="121900" rtlCol="0" anchor="t" anchorCtr="0">
            <a:noAutofit/>
          </a:bodyPr>
          <a:lstStyle/>
          <a:p>
            <a:r>
              <a:rPr lang="en"/>
              <a:t>Memory Scope</a:t>
            </a:r>
          </a:p>
        </p:txBody>
      </p:sp>
      <p:sp>
        <p:nvSpPr>
          <p:cNvPr id="88" name="Shape 88"/>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17</a:t>
            </a:fld>
            <a:endParaRPr lang="en"/>
          </a:p>
        </p:txBody>
      </p:sp>
    </p:spTree>
    <p:extLst>
      <p:ext uri="{BB962C8B-B14F-4D97-AF65-F5344CB8AC3E}">
        <p14:creationId xmlns:p14="http://schemas.microsoft.com/office/powerpoint/2010/main" val="1521637390"/>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title"/>
          </p:nvPr>
        </p:nvSpPr>
        <p:spPr>
          <a:xfrm>
            <a:off x="609600" y="275167"/>
            <a:ext cx="10972800" cy="1381539"/>
          </a:xfrm>
          <a:prstGeom prst="rect">
            <a:avLst/>
          </a:prstGeom>
        </p:spPr>
        <p:txBody>
          <a:bodyPr vert="horz" lIns="121900" tIns="121900" rIns="121900" bIns="121900" rtlCol="0" anchor="b" anchorCtr="0">
            <a:noAutofit/>
          </a:bodyPr>
          <a:lstStyle/>
          <a:p>
            <a:r>
              <a:rPr lang="en" dirty="0"/>
              <a:t>Global Memory</a:t>
            </a:r>
          </a:p>
        </p:txBody>
      </p:sp>
      <p:sp>
        <p:nvSpPr>
          <p:cNvPr id="119" name="Shape 119"/>
          <p:cNvSpPr txBox="1">
            <a:spLocks noGrp="1"/>
          </p:cNvSpPr>
          <p:nvPr>
            <p:ph type="body" idx="1"/>
          </p:nvPr>
        </p:nvSpPr>
        <p:spPr>
          <a:xfrm>
            <a:off x="609600" y="1839860"/>
            <a:ext cx="10972800" cy="4728157"/>
          </a:xfrm>
          <a:prstGeom prst="rect">
            <a:avLst/>
          </a:prstGeom>
        </p:spPr>
        <p:txBody>
          <a:bodyPr vert="horz" lIns="121900" tIns="121900" rIns="121900" bIns="121900" rtlCol="0" anchor="t" anchorCtr="0">
            <a:noAutofit/>
          </a:bodyPr>
          <a:lstStyle/>
          <a:p>
            <a:r>
              <a:rPr lang="en" sz="2400" b="1" dirty="0"/>
              <a:t>Global memory</a:t>
            </a:r>
            <a:r>
              <a:rPr lang="en" sz="2400" dirty="0"/>
              <a:t> is separate hardware from the GPU core (containing SM’s, caches, </a:t>
            </a:r>
            <a:r>
              <a:rPr lang="en" sz="2400" dirty="0" err="1"/>
              <a:t>etc</a:t>
            </a:r>
            <a:r>
              <a:rPr lang="en" sz="2400" dirty="0"/>
              <a:t>).</a:t>
            </a:r>
            <a:endParaRPr lang="en-US" sz="2400" dirty="0"/>
          </a:p>
          <a:p>
            <a:pPr lvl="1"/>
            <a:r>
              <a:rPr lang="en" sz="2267" dirty="0"/>
              <a:t>The vast majority of memory on a GPU is global memory</a:t>
            </a:r>
          </a:p>
          <a:p>
            <a:pPr lvl="1"/>
            <a:r>
              <a:rPr lang="en" sz="2267" dirty="0"/>
              <a:t>If data doesn’t fit into global memory, you are going to have process it in chunks that do fit in global memory.</a:t>
            </a:r>
          </a:p>
          <a:p>
            <a:pPr lvl="1"/>
            <a:r>
              <a:rPr lang="en" sz="2133" dirty="0"/>
              <a:t>GPUs have .5 - 24GB of global memory, with most now having ~2GB.</a:t>
            </a:r>
          </a:p>
          <a:p>
            <a:r>
              <a:rPr lang="en" sz="2400" dirty="0"/>
              <a:t>Global memory latency is ~300ns on Kepler and ~600ns on Fermi</a:t>
            </a:r>
          </a:p>
        </p:txBody>
      </p:sp>
      <p:sp>
        <p:nvSpPr>
          <p:cNvPr id="121" name="Shape 121"/>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18</a:t>
            </a:fld>
            <a:endParaRPr lang="en"/>
          </a:p>
        </p:txBody>
      </p:sp>
    </p:spTree>
    <p:extLst>
      <p:ext uri="{BB962C8B-B14F-4D97-AF65-F5344CB8AC3E}">
        <p14:creationId xmlns:p14="http://schemas.microsoft.com/office/powerpoint/2010/main" val="136696015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prstGeom prst="rect">
            <a:avLst/>
          </a:prstGeom>
        </p:spPr>
        <p:txBody>
          <a:bodyPr vert="horz" lIns="121900" tIns="121900" rIns="121900" bIns="121900" rtlCol="0" anchor="t" anchorCtr="0">
            <a:noAutofit/>
          </a:bodyPr>
          <a:lstStyle/>
          <a:p>
            <a:r>
              <a:rPr lang="en" sz="3200"/>
              <a:t>Nvidia GeForce GTX 780</a:t>
            </a:r>
          </a:p>
        </p:txBody>
      </p:sp>
      <p:sp>
        <p:nvSpPr>
          <p:cNvPr id="114" name="Shape 114"/>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19</a:t>
            </a:fld>
            <a:endParaRPr lang="en"/>
          </a:p>
        </p:txBody>
      </p:sp>
      <p:pic>
        <p:nvPicPr>
          <p:cNvPr id="108" name="Shape 108"/>
          <p:cNvPicPr preferRelativeResize="0"/>
          <p:nvPr/>
        </p:nvPicPr>
        <p:blipFill>
          <a:blip r:embed="rId3">
            <a:alphaModFix/>
          </a:blip>
          <a:stretch>
            <a:fillRect/>
          </a:stretch>
        </p:blipFill>
        <p:spPr>
          <a:xfrm>
            <a:off x="1154650" y="467098"/>
            <a:ext cx="9882705" cy="4655863"/>
          </a:xfrm>
          <a:prstGeom prst="rect">
            <a:avLst/>
          </a:prstGeom>
          <a:noFill/>
          <a:ln>
            <a:noFill/>
          </a:ln>
        </p:spPr>
      </p:pic>
      <p:cxnSp>
        <p:nvCxnSpPr>
          <p:cNvPr id="109" name="Shape 109"/>
          <p:cNvCxnSpPr/>
          <p:nvPr/>
        </p:nvCxnSpPr>
        <p:spPr>
          <a:xfrm rot="10800000">
            <a:off x="3593700" y="1287734"/>
            <a:ext cx="0" cy="1836799"/>
          </a:xfrm>
          <a:prstGeom prst="straightConnector1">
            <a:avLst/>
          </a:prstGeom>
          <a:noFill/>
          <a:ln w="19050" cap="flat">
            <a:solidFill>
              <a:srgbClr val="FF0000"/>
            </a:solidFill>
            <a:prstDash val="solid"/>
            <a:round/>
            <a:headEnd type="none" w="lg" len="lg"/>
            <a:tailEnd type="none" w="lg" len="lg"/>
          </a:ln>
        </p:spPr>
      </p:cxnSp>
      <p:cxnSp>
        <p:nvCxnSpPr>
          <p:cNvPr id="110" name="Shape 110"/>
          <p:cNvCxnSpPr/>
          <p:nvPr/>
        </p:nvCxnSpPr>
        <p:spPr>
          <a:xfrm>
            <a:off x="4422267" y="1038200"/>
            <a:ext cx="1856799" cy="0"/>
          </a:xfrm>
          <a:prstGeom prst="straightConnector1">
            <a:avLst/>
          </a:prstGeom>
          <a:noFill/>
          <a:ln w="19050" cap="flat">
            <a:solidFill>
              <a:srgbClr val="FF0000"/>
            </a:solidFill>
            <a:prstDash val="solid"/>
            <a:round/>
            <a:headEnd type="none" w="lg" len="lg"/>
            <a:tailEnd type="none" w="lg" len="lg"/>
          </a:ln>
        </p:spPr>
      </p:cxnSp>
      <p:cxnSp>
        <p:nvCxnSpPr>
          <p:cNvPr id="111" name="Shape 111"/>
          <p:cNvCxnSpPr/>
          <p:nvPr/>
        </p:nvCxnSpPr>
        <p:spPr>
          <a:xfrm rot="10800000">
            <a:off x="6867967" y="1427467"/>
            <a:ext cx="0" cy="1846799"/>
          </a:xfrm>
          <a:prstGeom prst="straightConnector1">
            <a:avLst/>
          </a:prstGeom>
          <a:noFill/>
          <a:ln w="19050" cap="flat">
            <a:solidFill>
              <a:srgbClr val="FF0000"/>
            </a:solidFill>
            <a:prstDash val="solid"/>
            <a:round/>
            <a:headEnd type="none" w="lg" len="lg"/>
            <a:tailEnd type="none" w="lg" len="lg"/>
          </a:ln>
        </p:spPr>
      </p:cxnSp>
      <p:sp>
        <p:nvSpPr>
          <p:cNvPr id="112" name="Shape 112"/>
          <p:cNvSpPr/>
          <p:nvPr/>
        </p:nvSpPr>
        <p:spPr>
          <a:xfrm>
            <a:off x="4402301" y="1657100"/>
            <a:ext cx="1746799" cy="1756800"/>
          </a:xfrm>
          <a:prstGeom prst="rect">
            <a:avLst/>
          </a:prstGeom>
          <a:noFill/>
          <a:ln w="38100" cap="flat">
            <a:solidFill>
              <a:srgbClr val="00FF00"/>
            </a:solidFill>
            <a:prstDash val="solid"/>
            <a:round/>
            <a:headEnd type="none" w="med" len="med"/>
            <a:tailEnd type="none" w="med" len="med"/>
          </a:ln>
        </p:spPr>
        <p:txBody>
          <a:bodyPr lIns="121900" tIns="121900" rIns="121900" bIns="121900" anchor="ctr" anchorCtr="0">
            <a:noAutofit/>
          </a:bodyPr>
          <a:lstStyle/>
          <a:p>
            <a:endParaRPr sz="2400"/>
          </a:p>
        </p:txBody>
      </p:sp>
      <p:sp>
        <p:nvSpPr>
          <p:cNvPr id="113" name="Shape 113"/>
          <p:cNvSpPr txBox="1"/>
          <p:nvPr/>
        </p:nvSpPr>
        <p:spPr>
          <a:xfrm>
            <a:off x="5001234" y="4502133"/>
            <a:ext cx="5639999" cy="1088000"/>
          </a:xfrm>
          <a:prstGeom prst="rect">
            <a:avLst/>
          </a:prstGeom>
          <a:noFill/>
          <a:ln>
            <a:noFill/>
          </a:ln>
        </p:spPr>
        <p:txBody>
          <a:bodyPr lIns="121900" tIns="121900" rIns="121900" bIns="121900" anchor="t" anchorCtr="0">
            <a:noAutofit/>
          </a:bodyPr>
          <a:lstStyle/>
          <a:p>
            <a:r>
              <a:rPr lang="en" sz="2400"/>
              <a:t>Green box is GK110, red lines are global memory</a:t>
            </a:r>
          </a:p>
        </p:txBody>
      </p:sp>
    </p:spTree>
    <p:extLst>
      <p:ext uri="{BB962C8B-B14F-4D97-AF65-F5344CB8AC3E}">
        <p14:creationId xmlns:p14="http://schemas.microsoft.com/office/powerpoint/2010/main" val="142411033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The CPU</a:t>
            </a:r>
            <a:endParaRPr/>
          </a:p>
        </p:txBody>
      </p:sp>
      <p:sp>
        <p:nvSpPr>
          <p:cNvPr id="112" name="TextShape 2"/>
          <p:cNvSpPr txBox="1"/>
          <p:nvPr/>
        </p:nvSpPr>
        <p:spPr>
          <a:xfrm>
            <a:off x="1985160" y="1709580"/>
            <a:ext cx="8229240" cy="3981600"/>
          </a:xfrm>
          <a:prstGeom prst="rect">
            <a:avLst/>
          </a:prstGeom>
        </p:spPr>
        <p:txBody>
          <a:bodyPr anchor="ctr"/>
          <a:lstStyle/>
          <a:p>
            <a:pPr>
              <a:lnSpc>
                <a:spcPct val="100000"/>
              </a:lnSpc>
            </a:pPr>
            <a:r>
              <a:rPr lang="en-US" sz="2800" dirty="0">
                <a:solidFill>
                  <a:srgbClr val="000000"/>
                </a:solidFill>
                <a:latin typeface="Gill Sans MT"/>
              </a:rPr>
              <a:t>The “Central Processing Unit”</a:t>
            </a:r>
            <a:endParaRPr sz="2800" dirty="0"/>
          </a:p>
          <a:p>
            <a:pPr>
              <a:lnSpc>
                <a:spcPct val="100000"/>
              </a:lnSpc>
            </a:pPr>
            <a:r>
              <a:rPr lang="en-US" sz="2800" dirty="0">
                <a:solidFill>
                  <a:srgbClr val="000000"/>
                </a:solidFill>
                <a:latin typeface="Gill Sans MT"/>
              </a:rPr>
              <a:t>Traditionally, applications use CPU for primary calculations</a:t>
            </a:r>
            <a:endParaRPr sz="2800" dirty="0"/>
          </a:p>
          <a:p>
            <a:pPr marL="800100" lvl="1" indent="-342900">
              <a:buSzPct val="92000"/>
              <a:buFont typeface="Arial" panose="020B0604020202020204" pitchFamily="34" charset="0"/>
              <a:buChar char="•"/>
            </a:pPr>
            <a:r>
              <a:rPr lang="en-US" sz="2400" dirty="0">
                <a:solidFill>
                  <a:srgbClr val="000000"/>
                </a:solidFill>
                <a:latin typeface="Gill Sans MT"/>
              </a:rPr>
              <a:t>General-purpose capabilities</a:t>
            </a:r>
            <a:endParaRPr sz="2800" dirty="0"/>
          </a:p>
          <a:p>
            <a:pPr marL="800100" lvl="1" indent="-342900">
              <a:buSzPct val="92000"/>
              <a:buFont typeface="Arial" panose="020B0604020202020204" pitchFamily="34" charset="0"/>
              <a:buChar char="•"/>
            </a:pPr>
            <a:r>
              <a:rPr lang="en-US" sz="2400" dirty="0">
                <a:solidFill>
                  <a:srgbClr val="000000"/>
                </a:solidFill>
                <a:latin typeface="Gill Sans MT"/>
              </a:rPr>
              <a:t>Established technology</a:t>
            </a:r>
            <a:endParaRPr sz="2800" dirty="0"/>
          </a:p>
          <a:p>
            <a:pPr marL="800100" lvl="1" indent="-342900">
              <a:buSzPct val="92000"/>
              <a:buFont typeface="Arial" panose="020B0604020202020204" pitchFamily="34" charset="0"/>
              <a:buChar char="•"/>
            </a:pPr>
            <a:r>
              <a:rPr lang="en-US" sz="2400" dirty="0">
                <a:solidFill>
                  <a:srgbClr val="000000"/>
                </a:solidFill>
                <a:latin typeface="Gill Sans MT"/>
              </a:rPr>
              <a:t>Usually equipped with 8 or less powerful cores</a:t>
            </a:r>
            <a:endParaRPr sz="2800" dirty="0"/>
          </a:p>
          <a:p>
            <a:pPr marL="800100" lvl="1" indent="-342900">
              <a:buSzPct val="92000"/>
              <a:buFont typeface="Arial" panose="020B0604020202020204" pitchFamily="34" charset="0"/>
              <a:buChar char="•"/>
            </a:pPr>
            <a:r>
              <a:rPr lang="en-US" sz="2400" dirty="0">
                <a:solidFill>
                  <a:srgbClr val="000000"/>
                </a:solidFill>
                <a:latin typeface="Gill Sans MT"/>
              </a:rPr>
              <a:t>Optimal for concurrent processes but not large scale parallel computations</a:t>
            </a:r>
            <a:endParaRPr sz="2800" dirty="0"/>
          </a:p>
        </p:txBody>
      </p:sp>
      <p:sp>
        <p:nvSpPr>
          <p:cNvPr id="113" name="CustomShape 3"/>
          <p:cNvSpPr/>
          <p:nvPr/>
        </p:nvSpPr>
        <p:spPr>
          <a:xfrm>
            <a:off x="6858120" y="6477120"/>
            <a:ext cx="3657240" cy="363960"/>
          </a:xfrm>
          <a:prstGeom prst="rect">
            <a:avLst/>
          </a:prstGeom>
          <a:noFill/>
          <a:ln>
            <a:noFill/>
          </a:ln>
        </p:spPr>
        <p:txBody>
          <a:bodyPr lIns="90000" tIns="45000" rIns="90000" bIns="45000"/>
          <a:lstStyle/>
          <a:p>
            <a:pPr>
              <a:lnSpc>
                <a:spcPct val="100000"/>
              </a:lnSpc>
            </a:pPr>
            <a:r>
              <a:rPr lang="en-US" sz="900">
                <a:solidFill>
                  <a:srgbClr val="A6A6A6"/>
                </a:solidFill>
                <a:latin typeface="Gill Sans MT"/>
              </a:rPr>
              <a:t>Wikimedia commons: Intel_CPU_Pentium_4_640_Prescott_bottom.jpg</a:t>
            </a:r>
            <a:endParaRPr/>
          </a:p>
        </p:txBody>
      </p:sp>
      <p:pic>
        <p:nvPicPr>
          <p:cNvPr id="114" name="Picture 2"/>
          <p:cNvPicPr/>
          <p:nvPr/>
        </p:nvPicPr>
        <p:blipFill>
          <a:blip r:embed="rId2"/>
          <a:stretch>
            <a:fillRect/>
          </a:stretch>
        </p:blipFill>
        <p:spPr>
          <a:xfrm>
            <a:off x="4688400" y="5281920"/>
            <a:ext cx="2247480" cy="1492920"/>
          </a:xfrm>
          <a:prstGeom prst="rect">
            <a:avLst/>
          </a:prstGeom>
          <a:ln>
            <a:noFill/>
          </a:ln>
        </p:spPr>
      </p:pic>
    </p:spTree>
    <p:extLst>
      <p:ext uri="{BB962C8B-B14F-4D97-AF65-F5344CB8AC3E}">
        <p14:creationId xmlns:p14="http://schemas.microsoft.com/office/powerpoint/2010/main" val="12580318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vert="horz" lIns="121900" tIns="121900" rIns="121900" bIns="121900" rtlCol="0" anchor="b" anchorCtr="0">
            <a:noAutofit/>
          </a:bodyPr>
          <a:lstStyle/>
          <a:p>
            <a:r>
              <a:rPr lang="en"/>
              <a:t>Accessing global memory efficiently</a:t>
            </a:r>
          </a:p>
        </p:txBody>
      </p:sp>
      <p:sp>
        <p:nvSpPr>
          <p:cNvPr id="127" name="Shape 127"/>
          <p:cNvSpPr txBox="1">
            <a:spLocks noGrp="1"/>
          </p:cNvSpPr>
          <p:nvPr>
            <p:ph type="body" idx="1"/>
          </p:nvPr>
        </p:nvSpPr>
        <p:spPr>
          <a:xfrm>
            <a:off x="609600" y="1830643"/>
            <a:ext cx="10972800" cy="4737375"/>
          </a:xfrm>
          <a:prstGeom prst="rect">
            <a:avLst/>
          </a:prstGeom>
        </p:spPr>
        <p:txBody>
          <a:bodyPr vert="horz" lIns="121900" tIns="121900" rIns="121900" bIns="121900" rtlCol="0" anchor="t" anchorCtr="0">
            <a:noAutofit/>
          </a:bodyPr>
          <a:lstStyle/>
          <a:p>
            <a:r>
              <a:rPr lang="en" sz="3200" dirty="0"/>
              <a:t>Global memory IO is the slowest form of IO on GPU</a:t>
            </a:r>
            <a:endParaRPr lang="en-US" sz="3200" dirty="0"/>
          </a:p>
          <a:p>
            <a:pPr lvl="1"/>
            <a:r>
              <a:rPr lang="en" sz="3067" dirty="0"/>
              <a:t>except </a:t>
            </a:r>
            <a:r>
              <a:rPr lang="en" sz="2933" dirty="0"/>
              <a:t>for accessing host memory (duh...)</a:t>
            </a:r>
            <a:endParaRPr lang="en-US" sz="2933" dirty="0"/>
          </a:p>
          <a:p>
            <a:r>
              <a:rPr lang="en" sz="3200" dirty="0"/>
              <a:t>Because of this, we want to access global memory as little as possible</a:t>
            </a:r>
          </a:p>
          <a:p>
            <a:r>
              <a:rPr lang="en" sz="3200" dirty="0"/>
              <a:t>Access patterns that play nicely with GPU hardware are called</a:t>
            </a:r>
            <a:r>
              <a:rPr lang="en" sz="3200" i="1" dirty="0"/>
              <a:t> </a:t>
            </a:r>
            <a:r>
              <a:rPr lang="en" sz="3200" b="1" dirty="0"/>
              <a:t>coalesced memory accesses.</a:t>
            </a:r>
          </a:p>
        </p:txBody>
      </p:sp>
      <p:sp>
        <p:nvSpPr>
          <p:cNvPr id="128" name="Shape 128"/>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20</a:t>
            </a:fld>
            <a:endParaRPr lang="en"/>
          </a:p>
        </p:txBody>
      </p:sp>
    </p:spTree>
    <p:extLst>
      <p:ext uri="{BB962C8B-B14F-4D97-AF65-F5344CB8AC3E}">
        <p14:creationId xmlns:p14="http://schemas.microsoft.com/office/powerpoint/2010/main" val="1719702932"/>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609600" y="275167"/>
            <a:ext cx="10972800" cy="1429247"/>
          </a:xfrm>
          <a:prstGeom prst="rect">
            <a:avLst/>
          </a:prstGeom>
        </p:spPr>
        <p:txBody>
          <a:bodyPr vert="horz" lIns="121900" tIns="121900" rIns="121900" bIns="121900" rtlCol="0" anchor="b" anchorCtr="0">
            <a:noAutofit/>
          </a:bodyPr>
          <a:lstStyle/>
          <a:p>
            <a:r>
              <a:rPr lang="en"/>
              <a:t>Memory Coalescing</a:t>
            </a:r>
          </a:p>
        </p:txBody>
      </p:sp>
      <p:sp>
        <p:nvSpPr>
          <p:cNvPr id="134" name="Shape 134"/>
          <p:cNvSpPr txBox="1">
            <a:spLocks noGrp="1"/>
          </p:cNvSpPr>
          <p:nvPr>
            <p:ph type="body" idx="1"/>
          </p:nvPr>
        </p:nvSpPr>
        <p:spPr>
          <a:xfrm>
            <a:off x="609600" y="1849967"/>
            <a:ext cx="10972800" cy="4384096"/>
          </a:xfrm>
          <a:prstGeom prst="rect">
            <a:avLst/>
          </a:prstGeom>
        </p:spPr>
        <p:txBody>
          <a:bodyPr vert="horz" lIns="121900" tIns="121900" rIns="121900" bIns="121900" rtlCol="0" anchor="t" anchorCtr="0">
            <a:noAutofit/>
          </a:bodyPr>
          <a:lstStyle/>
          <a:p>
            <a:r>
              <a:rPr lang="en" sz="2667" dirty="0"/>
              <a:t>Memory accesses are done in large groups setup as </a:t>
            </a:r>
            <a:r>
              <a:rPr lang="en" sz="2667" b="1" dirty="0"/>
              <a:t>Memory Transactions</a:t>
            </a:r>
          </a:p>
          <a:p>
            <a:pPr lvl="1"/>
            <a:r>
              <a:rPr lang="en" sz="2667" dirty="0"/>
              <a:t>Done per warp</a:t>
            </a:r>
          </a:p>
          <a:p>
            <a:pPr lvl="1"/>
            <a:r>
              <a:rPr lang="en" sz="2667" dirty="0"/>
              <a:t>Fully utilizes the way IO is setup at the hardware level</a:t>
            </a:r>
          </a:p>
          <a:p>
            <a:r>
              <a:rPr lang="en" sz="2667" dirty="0"/>
              <a:t>Coalesced memory accesses minimize the number of cache lines read in through these memory transactions</a:t>
            </a:r>
          </a:p>
          <a:p>
            <a:pPr lvl="1"/>
            <a:r>
              <a:rPr lang="en" sz="2667" dirty="0"/>
              <a:t>GPU cache lines are 128 bytes and are aligned</a:t>
            </a:r>
          </a:p>
          <a:p>
            <a:r>
              <a:rPr lang="en" sz="2667" dirty="0"/>
              <a:t>Memory coalescing is much more complicated in reality</a:t>
            </a:r>
          </a:p>
          <a:p>
            <a:pPr lvl="1"/>
            <a:r>
              <a:rPr lang="en" sz="2667" dirty="0"/>
              <a:t>See </a:t>
            </a:r>
            <a:r>
              <a:rPr lang="en" sz="2667" dirty="0" err="1"/>
              <a:t>Ch</a:t>
            </a:r>
            <a:r>
              <a:rPr lang="en" sz="2667" dirty="0"/>
              <a:t> 5.2 of CUDA Handbook for more detail if you're interested but it's not required</a:t>
            </a:r>
            <a:endParaRPr lang="en" sz="2667" dirty="0">
              <a:latin typeface="Arial" charset="0"/>
            </a:endParaRPr>
          </a:p>
        </p:txBody>
      </p:sp>
      <p:sp>
        <p:nvSpPr>
          <p:cNvPr id="135" name="Shape 135"/>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21</a:t>
            </a:fld>
            <a:endParaRPr lang="en"/>
          </a:p>
        </p:txBody>
      </p:sp>
    </p:spTree>
    <p:extLst>
      <p:ext uri="{BB962C8B-B14F-4D97-AF65-F5344CB8AC3E}">
        <p14:creationId xmlns:p14="http://schemas.microsoft.com/office/powerpoint/2010/main" val="201562347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prstGeom prst="rect">
            <a:avLst/>
          </a:prstGeom>
        </p:spPr>
        <p:txBody>
          <a:bodyPr vert="horz" lIns="121900" tIns="121900" rIns="121900" bIns="121900" rtlCol="0" anchor="t" anchorCtr="0">
            <a:noAutofit/>
          </a:bodyPr>
          <a:lstStyle/>
          <a:p>
            <a:r>
              <a:rPr lang="en"/>
              <a:t>Misalignment can cause non-coalesced access</a:t>
            </a:r>
          </a:p>
        </p:txBody>
      </p:sp>
      <p:sp>
        <p:nvSpPr>
          <p:cNvPr id="153" name="Shape 153"/>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22</a:t>
            </a:fld>
            <a:endParaRPr lang="en"/>
          </a:p>
        </p:txBody>
      </p:sp>
      <p:pic>
        <p:nvPicPr>
          <p:cNvPr id="152" name="Shape 152"/>
          <p:cNvPicPr preferRelativeResize="0"/>
          <p:nvPr/>
        </p:nvPicPr>
        <p:blipFill>
          <a:blip r:embed="rId3">
            <a:alphaModFix/>
          </a:blip>
          <a:stretch>
            <a:fillRect/>
          </a:stretch>
        </p:blipFill>
        <p:spPr>
          <a:xfrm>
            <a:off x="838467" y="548700"/>
            <a:ext cx="10414000" cy="4826000"/>
          </a:xfrm>
          <a:prstGeom prst="rect">
            <a:avLst/>
          </a:prstGeom>
          <a:noFill/>
          <a:ln>
            <a:noFill/>
          </a:ln>
        </p:spPr>
      </p:pic>
    </p:spTree>
    <p:extLst>
      <p:ext uri="{BB962C8B-B14F-4D97-AF65-F5344CB8AC3E}">
        <p14:creationId xmlns:p14="http://schemas.microsoft.com/office/powerpoint/2010/main" val="1354938784"/>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prstGeom prst="rect">
            <a:avLst/>
          </a:prstGeom>
        </p:spPr>
        <p:txBody>
          <a:bodyPr vert="horz" lIns="121900" tIns="121900" rIns="121900" bIns="121900" rtlCol="0" anchor="t" anchorCtr="0">
            <a:noAutofit/>
          </a:bodyPr>
          <a:lstStyle/>
          <a:p>
            <a:r>
              <a:rPr lang="en"/>
              <a:t>A coalesced access!</a:t>
            </a:r>
          </a:p>
        </p:txBody>
      </p:sp>
      <p:sp>
        <p:nvSpPr>
          <p:cNvPr id="160" name="Shape 16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23</a:t>
            </a:fld>
            <a:endParaRPr lang="en"/>
          </a:p>
        </p:txBody>
      </p:sp>
      <p:pic>
        <p:nvPicPr>
          <p:cNvPr id="159" name="Shape 159"/>
          <p:cNvPicPr preferRelativeResize="0"/>
          <p:nvPr/>
        </p:nvPicPr>
        <p:blipFill>
          <a:blip r:embed="rId3">
            <a:alphaModFix/>
          </a:blip>
          <a:stretch>
            <a:fillRect/>
          </a:stretch>
        </p:blipFill>
        <p:spPr>
          <a:xfrm>
            <a:off x="882634" y="764200"/>
            <a:ext cx="10426700" cy="4546600"/>
          </a:xfrm>
          <a:prstGeom prst="rect">
            <a:avLst/>
          </a:prstGeom>
          <a:noFill/>
          <a:ln>
            <a:noFill/>
          </a:ln>
        </p:spPr>
      </p:pic>
    </p:spTree>
    <p:extLst>
      <p:ext uri="{BB962C8B-B14F-4D97-AF65-F5344CB8AC3E}">
        <p14:creationId xmlns:p14="http://schemas.microsoft.com/office/powerpoint/2010/main" val="153921166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609600" y="275167"/>
            <a:ext cx="10972800" cy="1537031"/>
          </a:xfrm>
          <a:prstGeom prst="rect">
            <a:avLst/>
          </a:prstGeom>
        </p:spPr>
        <p:txBody>
          <a:bodyPr vert="horz" lIns="121900" tIns="121900" rIns="121900" bIns="121900" rtlCol="0" anchor="b" anchorCtr="0">
            <a:noAutofit/>
          </a:bodyPr>
          <a:lstStyle/>
          <a:p>
            <a:r>
              <a:rPr lang="en"/>
              <a:t>Shared Memory</a:t>
            </a:r>
          </a:p>
        </p:txBody>
      </p:sp>
      <p:sp>
        <p:nvSpPr>
          <p:cNvPr id="166" name="Shape 166"/>
          <p:cNvSpPr txBox="1">
            <a:spLocks noGrp="1"/>
          </p:cNvSpPr>
          <p:nvPr>
            <p:ph type="body" idx="1"/>
          </p:nvPr>
        </p:nvSpPr>
        <p:spPr>
          <a:xfrm>
            <a:off x="609600" y="1875367"/>
            <a:ext cx="10972800" cy="4406404"/>
          </a:xfrm>
          <a:prstGeom prst="rect">
            <a:avLst/>
          </a:prstGeom>
        </p:spPr>
        <p:txBody>
          <a:bodyPr vert="horz" lIns="121900" tIns="121900" rIns="121900" bIns="121900" rtlCol="0" anchor="t" anchorCtr="0">
            <a:noAutofit/>
          </a:bodyPr>
          <a:lstStyle/>
          <a:p>
            <a:pPr marL="609585" indent="-507987">
              <a:buClr>
                <a:schemeClr val="dk1"/>
              </a:buClr>
              <a:buSzPct val="100000"/>
              <a:buFont typeface="Arial"/>
              <a:buChar char="●"/>
            </a:pPr>
            <a:r>
              <a:rPr lang="en" sz="3200" dirty="0"/>
              <a:t>Very fast memory located in the SM</a:t>
            </a:r>
          </a:p>
          <a:p>
            <a:pPr marL="609585" indent="-507987">
              <a:buClr>
                <a:schemeClr val="dk1"/>
              </a:buClr>
              <a:buFont typeface="Arial"/>
              <a:buChar char="●"/>
            </a:pPr>
            <a:r>
              <a:rPr lang="en" sz="3200" dirty="0"/>
              <a:t>Same hardware as L1 cache (will discuss later)</a:t>
            </a:r>
          </a:p>
          <a:p>
            <a:pPr marL="902185" lvl="1" indent="-507987">
              <a:buClr>
                <a:schemeClr val="dk1"/>
              </a:buClr>
              <a:buSzPct val="100000"/>
              <a:buFont typeface="Arial"/>
              <a:buChar char="●"/>
            </a:pPr>
            <a:r>
              <a:rPr lang="en" sz="3067" dirty="0"/>
              <a:t>~5ns of latency</a:t>
            </a:r>
          </a:p>
          <a:p>
            <a:pPr marL="609585" indent="-507987">
              <a:buClr>
                <a:schemeClr val="dk1"/>
              </a:buClr>
              <a:buSzPct val="100000"/>
              <a:buFont typeface="Arial"/>
              <a:buChar char="●"/>
            </a:pPr>
            <a:r>
              <a:rPr lang="en" sz="3200" dirty="0"/>
              <a:t>Maximum size of 48KB, but user configurable</a:t>
            </a:r>
          </a:p>
          <a:p>
            <a:pPr marL="609585" indent="-507987">
              <a:buClr>
                <a:schemeClr val="dk1"/>
              </a:buClr>
              <a:buSzPct val="100000"/>
              <a:buFont typeface="Arial"/>
              <a:buChar char="●"/>
            </a:pPr>
            <a:r>
              <a:rPr lang="en" sz="3200" dirty="0"/>
              <a:t>Scope of shared memory is the block</a:t>
            </a:r>
          </a:p>
          <a:p>
            <a:pPr>
              <a:buNone/>
            </a:pPr>
            <a:endParaRPr sz="3200" b="1" dirty="0"/>
          </a:p>
          <a:p>
            <a:pPr algn="ctr">
              <a:buNone/>
            </a:pPr>
            <a:r>
              <a:rPr lang="en" sz="3200" dirty="0"/>
              <a:t>Remember</a:t>
            </a:r>
          </a:p>
          <a:p>
            <a:pPr algn="ctr">
              <a:buNone/>
            </a:pPr>
            <a:r>
              <a:rPr lang="en" sz="3200" dirty="0"/>
              <a:t>SM = streaming multiprocessor</a:t>
            </a:r>
          </a:p>
          <a:p>
            <a:pPr algn="ctr">
              <a:buNone/>
            </a:pPr>
            <a:r>
              <a:rPr lang="en" sz="3200" dirty="0"/>
              <a:t>SM ≠ shared memory</a:t>
            </a:r>
          </a:p>
        </p:txBody>
      </p:sp>
      <p:sp>
        <p:nvSpPr>
          <p:cNvPr id="167" name="Shape 167"/>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24</a:t>
            </a:fld>
            <a:endParaRPr lang="en"/>
          </a:p>
        </p:txBody>
      </p:sp>
    </p:spTree>
    <p:extLst>
      <p:ext uri="{BB962C8B-B14F-4D97-AF65-F5344CB8AC3E}">
        <p14:creationId xmlns:p14="http://schemas.microsoft.com/office/powerpoint/2010/main" val="63990628"/>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p:spPr>
        <p:txBody>
          <a:bodyPr vert="horz" lIns="121900" tIns="121900" rIns="121900" bIns="121900" rtlCol="0" anchor="b" anchorCtr="0">
            <a:noAutofit/>
          </a:bodyPr>
          <a:lstStyle/>
          <a:p>
            <a:r>
              <a:rPr lang="en"/>
              <a:t>Shared memory syntax</a:t>
            </a:r>
          </a:p>
        </p:txBody>
      </p:sp>
      <p:sp>
        <p:nvSpPr>
          <p:cNvPr id="173" name="Shape 173"/>
          <p:cNvSpPr txBox="1">
            <a:spLocks noGrp="1"/>
          </p:cNvSpPr>
          <p:nvPr>
            <p:ph type="body" idx="1"/>
          </p:nvPr>
        </p:nvSpPr>
        <p:spPr>
          <a:xfrm>
            <a:off x="609600" y="1877485"/>
            <a:ext cx="10972800" cy="4535484"/>
          </a:xfrm>
          <a:prstGeom prst="rect">
            <a:avLst/>
          </a:prstGeom>
        </p:spPr>
        <p:txBody>
          <a:bodyPr vert="horz" lIns="121900" tIns="121900" rIns="121900" bIns="121900" rtlCol="0" anchor="t" anchorCtr="0">
            <a:noAutofit/>
          </a:bodyPr>
          <a:lstStyle/>
          <a:p>
            <a:r>
              <a:rPr lang="en" sz="2400" dirty="0"/>
              <a:t>Can allocate shared memory statically (size known at compile time) or dynamically (size not known until runtime)</a:t>
            </a:r>
          </a:p>
          <a:p>
            <a:r>
              <a:rPr lang="en" sz="2400" dirty="0"/>
              <a:t>Static allocation syntax:</a:t>
            </a:r>
          </a:p>
          <a:p>
            <a:pPr lvl="1"/>
            <a:r>
              <a:rPr lang="en" dirty="0">
                <a:latin typeface="Consolas"/>
                <a:ea typeface="Consolas"/>
                <a:cs typeface="Consolas"/>
                <a:sym typeface="Consolas"/>
              </a:rPr>
              <a:t>__shared__ </a:t>
            </a:r>
            <a:r>
              <a:rPr lang="en" dirty="0">
                <a:solidFill>
                  <a:srgbClr val="000088"/>
                </a:solidFill>
                <a:latin typeface="Consolas"/>
                <a:ea typeface="Consolas"/>
                <a:cs typeface="Consolas"/>
                <a:sym typeface="Consolas"/>
              </a:rPr>
              <a:t>float</a:t>
            </a:r>
            <a:r>
              <a:rPr lang="en" dirty="0">
                <a:latin typeface="Consolas"/>
                <a:ea typeface="Consolas"/>
                <a:cs typeface="Consolas"/>
                <a:sym typeface="Consolas"/>
              </a:rPr>
              <a:t> data</a:t>
            </a:r>
            <a:r>
              <a:rPr lang="en" dirty="0">
                <a:solidFill>
                  <a:srgbClr val="666600"/>
                </a:solidFill>
                <a:latin typeface="Consolas"/>
                <a:ea typeface="Consolas"/>
                <a:cs typeface="Consolas"/>
                <a:sym typeface="Consolas"/>
              </a:rPr>
              <a:t>[</a:t>
            </a:r>
            <a:r>
              <a:rPr lang="en" dirty="0">
                <a:solidFill>
                  <a:srgbClr val="006666"/>
                </a:solidFill>
                <a:latin typeface="Consolas"/>
                <a:ea typeface="Consolas"/>
                <a:cs typeface="Consolas"/>
                <a:sym typeface="Consolas"/>
              </a:rPr>
              <a:t>1024</a:t>
            </a:r>
            <a:r>
              <a:rPr lang="en" dirty="0">
                <a:solidFill>
                  <a:srgbClr val="666600"/>
                </a:solidFill>
                <a:latin typeface="Consolas"/>
                <a:ea typeface="Consolas"/>
                <a:cs typeface="Consolas"/>
                <a:sym typeface="Consolas"/>
              </a:rPr>
              <a:t>];</a:t>
            </a:r>
          </a:p>
          <a:p>
            <a:pPr lvl="1"/>
            <a:r>
              <a:rPr lang="en" dirty="0">
                <a:solidFill>
                  <a:srgbClr val="000000"/>
                </a:solidFill>
                <a:latin typeface="Calibri"/>
                <a:ea typeface="Consolas"/>
                <a:cs typeface="Consolas"/>
                <a:sym typeface="Consolas"/>
              </a:rPr>
              <a:t>Declared </a:t>
            </a:r>
            <a:r>
              <a:rPr lang="en" dirty="0">
                <a:solidFill>
                  <a:srgbClr val="000000"/>
                </a:solidFill>
              </a:rPr>
              <a:t>in the kernel, nothing in host code</a:t>
            </a:r>
          </a:p>
          <a:p>
            <a:r>
              <a:rPr lang="en" sz="2400" dirty="0">
                <a:solidFill>
                  <a:srgbClr val="000000"/>
                </a:solidFill>
              </a:rPr>
              <a:t>Dynamic allocation syntax</a:t>
            </a:r>
          </a:p>
          <a:p>
            <a:pPr lvl="1"/>
            <a:r>
              <a:rPr lang="en" dirty="0">
                <a:solidFill>
                  <a:srgbClr val="404040"/>
                </a:solidFill>
                <a:latin typeface="Calibri" charset="0"/>
              </a:rPr>
              <a:t>Host:</a:t>
            </a:r>
            <a:endParaRPr lang="en" dirty="0">
              <a:solidFill>
                <a:srgbClr val="000000"/>
              </a:solidFill>
              <a:latin typeface="Calibri" charset="0"/>
            </a:endParaRPr>
          </a:p>
          <a:p>
            <a:pPr lvl="2"/>
            <a:r>
              <a:rPr lang="en" sz="1867" dirty="0">
                <a:solidFill>
                  <a:srgbClr val="404040"/>
                </a:solidFill>
                <a:latin typeface="Calibri" charset="0"/>
              </a:rPr>
              <a:t>kernel</a:t>
            </a:r>
            <a:r>
              <a:rPr lang="en" sz="1867" dirty="0">
                <a:solidFill>
                  <a:srgbClr val="666600"/>
                </a:solidFill>
                <a:latin typeface="Calibri" charset="0"/>
              </a:rPr>
              <a:t>&lt;&lt;&lt;</a:t>
            </a:r>
            <a:r>
              <a:rPr lang="en" sz="1867" dirty="0" err="1">
                <a:solidFill>
                  <a:srgbClr val="404040"/>
                </a:solidFill>
                <a:latin typeface="Calibri" charset="0"/>
              </a:rPr>
              <a:t>grid_dim</a:t>
            </a:r>
            <a:r>
              <a:rPr lang="en" sz="1867" dirty="0">
                <a:solidFill>
                  <a:srgbClr val="666600"/>
                </a:solidFill>
                <a:latin typeface="Calibri" charset="0"/>
              </a:rPr>
              <a:t>,</a:t>
            </a:r>
            <a:r>
              <a:rPr lang="en" sz="1867" dirty="0">
                <a:solidFill>
                  <a:srgbClr val="404040"/>
                </a:solidFill>
                <a:latin typeface="Calibri" charset="0"/>
              </a:rPr>
              <a:t> </a:t>
            </a:r>
            <a:r>
              <a:rPr lang="en" sz="1867" dirty="0" err="1">
                <a:solidFill>
                  <a:srgbClr val="404040"/>
                </a:solidFill>
                <a:latin typeface="Calibri" charset="0"/>
              </a:rPr>
              <a:t>block_dim</a:t>
            </a:r>
            <a:r>
              <a:rPr lang="en" sz="1867" dirty="0">
                <a:solidFill>
                  <a:srgbClr val="666600"/>
                </a:solidFill>
                <a:latin typeface="Calibri" charset="0"/>
              </a:rPr>
              <a:t>,</a:t>
            </a:r>
            <a:r>
              <a:rPr lang="en" sz="1867" dirty="0">
                <a:solidFill>
                  <a:srgbClr val="404040"/>
                </a:solidFill>
                <a:latin typeface="Calibri" charset="0"/>
              </a:rPr>
              <a:t> </a:t>
            </a:r>
            <a:r>
              <a:rPr lang="en" sz="1867" dirty="0" err="1">
                <a:solidFill>
                  <a:srgbClr val="404040"/>
                </a:solidFill>
                <a:latin typeface="Calibri" charset="0"/>
              </a:rPr>
              <a:t>numBytesShMem</a:t>
            </a:r>
            <a:r>
              <a:rPr lang="en" sz="1867" dirty="0">
                <a:solidFill>
                  <a:srgbClr val="666600"/>
                </a:solidFill>
                <a:latin typeface="Calibri" charset="0"/>
              </a:rPr>
              <a:t>&gt;&gt;&gt;(</a:t>
            </a:r>
            <a:r>
              <a:rPr lang="en" sz="1867" dirty="0" err="1">
                <a:solidFill>
                  <a:srgbClr val="404040"/>
                </a:solidFill>
                <a:latin typeface="Calibri" charset="0"/>
              </a:rPr>
              <a:t>args</a:t>
            </a:r>
            <a:r>
              <a:rPr lang="en" sz="1867" dirty="0">
                <a:solidFill>
                  <a:srgbClr val="404040"/>
                </a:solidFill>
                <a:latin typeface="Calibri" charset="0"/>
              </a:rPr>
              <a:t>)</a:t>
            </a:r>
            <a:r>
              <a:rPr lang="en" sz="1867" dirty="0">
                <a:solidFill>
                  <a:srgbClr val="666600"/>
                </a:solidFill>
                <a:latin typeface="Calibri" charset="0"/>
              </a:rPr>
              <a:t>;</a:t>
            </a:r>
            <a:r>
              <a:rPr lang="en-US" sz="1867" dirty="0">
                <a:solidFill>
                  <a:srgbClr val="000000"/>
                </a:solidFill>
                <a:latin typeface="Calibri" charset="0"/>
              </a:rPr>
              <a:t> </a:t>
            </a:r>
            <a:endParaRPr lang="en" sz="1867" dirty="0">
              <a:solidFill>
                <a:srgbClr val="000000"/>
              </a:solidFill>
              <a:latin typeface="Calibri" charset="0"/>
            </a:endParaRPr>
          </a:p>
          <a:p>
            <a:pPr lvl="1"/>
            <a:r>
              <a:rPr lang="en" dirty="0">
                <a:solidFill>
                  <a:srgbClr val="404040"/>
                </a:solidFill>
                <a:latin typeface="Calibri" charset="0"/>
              </a:rPr>
              <a:t>Device (in kernel):</a:t>
            </a:r>
          </a:p>
          <a:p>
            <a:pPr lvl="2"/>
            <a:r>
              <a:rPr lang="en" sz="1600" dirty="0">
                <a:solidFill>
                  <a:srgbClr val="000088"/>
                </a:solidFill>
                <a:latin typeface="Calibri" charset="0"/>
              </a:rPr>
              <a:t>extern</a:t>
            </a:r>
            <a:r>
              <a:rPr lang="en" sz="1600" dirty="0">
                <a:solidFill>
                  <a:srgbClr val="404040"/>
                </a:solidFill>
                <a:latin typeface="Calibri" charset="0"/>
              </a:rPr>
              <a:t> __shared__ </a:t>
            </a:r>
            <a:r>
              <a:rPr lang="en" sz="1600" dirty="0">
                <a:solidFill>
                  <a:srgbClr val="000088"/>
                </a:solidFill>
                <a:latin typeface="Calibri" charset="0"/>
              </a:rPr>
              <a:t>float</a:t>
            </a:r>
            <a:r>
              <a:rPr lang="en" sz="1600" dirty="0">
                <a:solidFill>
                  <a:srgbClr val="404040"/>
                </a:solidFill>
                <a:latin typeface="Calibri" charset="0"/>
              </a:rPr>
              <a:t> s</a:t>
            </a:r>
            <a:r>
              <a:rPr lang="en" sz="1600" dirty="0">
                <a:solidFill>
                  <a:srgbClr val="666600"/>
                </a:solidFill>
                <a:latin typeface="Calibri" charset="0"/>
              </a:rPr>
              <a:t>[];</a:t>
            </a:r>
            <a:r>
              <a:rPr lang="en" sz="1600" dirty="0">
                <a:solidFill>
                  <a:srgbClr val="000000"/>
                </a:solidFill>
                <a:latin typeface="Calibri" charset="0"/>
              </a:rPr>
              <a:t> </a:t>
            </a:r>
          </a:p>
          <a:p>
            <a:pPr lvl="1"/>
            <a:r>
              <a:rPr lang="en" dirty="0">
                <a:solidFill>
                  <a:srgbClr val="000000"/>
                </a:solidFill>
                <a:latin typeface="Calibri" charset="0"/>
              </a:rPr>
              <a:t>For multiple dynamically sized variables, see </a:t>
            </a:r>
            <a:r>
              <a:rPr lang="en" dirty="0">
                <a:solidFill>
                  <a:srgbClr val="000000"/>
                </a:solidFill>
                <a:latin typeface="Calibri" charset="0"/>
                <a:hlinkClick r:id="rId3"/>
              </a:rPr>
              <a:t>this blog post</a:t>
            </a:r>
            <a:endParaRPr lang="en" dirty="0">
              <a:solidFill>
                <a:srgbClr val="000000"/>
              </a:solidFill>
              <a:latin typeface="Calibri" charset="0"/>
            </a:endParaRPr>
          </a:p>
          <a:p>
            <a:pPr lvl="2"/>
            <a:r>
              <a:rPr lang="en" sz="2133" dirty="0">
                <a:solidFill>
                  <a:srgbClr val="000000"/>
                </a:solidFill>
                <a:latin typeface="Calibri" charset="0"/>
              </a:rPr>
              <a:t>Little bit more complicated and there are easy alternatives</a:t>
            </a:r>
          </a:p>
        </p:txBody>
      </p:sp>
      <p:sp>
        <p:nvSpPr>
          <p:cNvPr id="174" name="Shape 174"/>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25</a:t>
            </a:fld>
            <a:endParaRPr lang="en"/>
          </a:p>
        </p:txBody>
      </p:sp>
    </p:spTree>
    <p:extLst>
      <p:ext uri="{BB962C8B-B14F-4D97-AF65-F5344CB8AC3E}">
        <p14:creationId xmlns:p14="http://schemas.microsoft.com/office/powerpoint/2010/main" val="1436692677"/>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vert="horz" lIns="121900" tIns="121900" rIns="121900" bIns="121900" rtlCol="0" anchor="b" anchorCtr="0">
            <a:noAutofit/>
          </a:bodyPr>
          <a:lstStyle/>
          <a:p>
            <a:r>
              <a:rPr lang="en"/>
              <a:t>A shared memory application</a:t>
            </a:r>
          </a:p>
        </p:txBody>
      </p:sp>
      <p:sp>
        <p:nvSpPr>
          <p:cNvPr id="187" name="Shape 187"/>
          <p:cNvSpPr txBox="1">
            <a:spLocks noGrp="1"/>
          </p:cNvSpPr>
          <p:nvPr>
            <p:ph type="body" idx="1"/>
          </p:nvPr>
        </p:nvSpPr>
        <p:spPr>
          <a:xfrm>
            <a:off x="609600" y="1885950"/>
            <a:ext cx="10972800" cy="4682068"/>
          </a:xfrm>
          <a:prstGeom prst="rect">
            <a:avLst/>
          </a:prstGeom>
        </p:spPr>
        <p:txBody>
          <a:bodyPr vert="horz" lIns="121900" tIns="121900" rIns="121900" bIns="121900" rtlCol="0" anchor="t" anchorCtr="0">
            <a:noAutofit/>
          </a:bodyPr>
          <a:lstStyle/>
          <a:p>
            <a:pPr>
              <a:buNone/>
            </a:pPr>
            <a:r>
              <a:rPr lang="en" sz="3200" dirty="0"/>
              <a:t>Task: Compute byte frequency counts</a:t>
            </a:r>
          </a:p>
          <a:p>
            <a:pPr>
              <a:buNone/>
            </a:pPr>
            <a:r>
              <a:rPr lang="en" sz="3200" dirty="0"/>
              <a:t>Input: array of bytes of length </a:t>
            </a:r>
            <a:r>
              <a:rPr lang="en" sz="3200" dirty="0">
                <a:latin typeface="Consolas"/>
                <a:ea typeface="Consolas"/>
                <a:cs typeface="Consolas"/>
                <a:sym typeface="Consolas"/>
              </a:rPr>
              <a:t>n</a:t>
            </a:r>
          </a:p>
          <a:p>
            <a:pPr>
              <a:buNone/>
            </a:pPr>
            <a:r>
              <a:rPr lang="en" sz="3200" dirty="0"/>
              <a:t>Output: 256 element array of integers containing number of</a:t>
            </a:r>
          </a:p>
          <a:p>
            <a:pPr>
              <a:buNone/>
            </a:pPr>
            <a:r>
              <a:rPr lang="en" sz="3200"/>
              <a:t>		   </a:t>
            </a:r>
            <a:r>
              <a:rPr lang="en" sz="3200" dirty="0"/>
              <a:t>occurrences of each byte</a:t>
            </a:r>
          </a:p>
          <a:p>
            <a:pPr>
              <a:buNone/>
            </a:pPr>
            <a:endParaRPr sz="3200" dirty="0"/>
          </a:p>
          <a:p>
            <a:pPr>
              <a:buNone/>
            </a:pPr>
            <a:r>
              <a:rPr lang="en" sz="3200" dirty="0"/>
              <a:t>Naive: build output in global memory, </a:t>
            </a:r>
            <a:r>
              <a:rPr lang="en" sz="3200" dirty="0">
                <a:latin typeface="Consolas"/>
                <a:ea typeface="Consolas"/>
                <a:cs typeface="Consolas"/>
                <a:sym typeface="Consolas"/>
              </a:rPr>
              <a:t>n</a:t>
            </a:r>
            <a:r>
              <a:rPr lang="en" sz="3200" dirty="0"/>
              <a:t> global stores</a:t>
            </a:r>
          </a:p>
          <a:p>
            <a:pPr>
              <a:buNone/>
            </a:pPr>
            <a:r>
              <a:rPr lang="en" sz="3200" dirty="0"/>
              <a:t>Smart: build output in shared memory, copy to global memory at end, 256 global stores</a:t>
            </a:r>
          </a:p>
        </p:txBody>
      </p:sp>
      <p:sp>
        <p:nvSpPr>
          <p:cNvPr id="188" name="Shape 188"/>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26</a:t>
            </a:fld>
            <a:endParaRPr lang="en"/>
          </a:p>
        </p:txBody>
      </p:sp>
    </p:spTree>
    <p:extLst>
      <p:ext uri="{BB962C8B-B14F-4D97-AF65-F5344CB8AC3E}">
        <p14:creationId xmlns:p14="http://schemas.microsoft.com/office/powerpoint/2010/main" val="209178730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prstGeom prst="rect">
            <a:avLst/>
          </a:prstGeom>
        </p:spPr>
        <p:txBody>
          <a:bodyPr vert="horz" lIns="121900" tIns="121900" rIns="121900" bIns="121900" rtlCol="0" anchor="b" anchorCtr="0">
            <a:noAutofit/>
          </a:bodyPr>
          <a:lstStyle/>
          <a:p>
            <a:r>
              <a:rPr lang="en" dirty="0"/>
              <a:t>Computational Intensity</a:t>
            </a:r>
          </a:p>
        </p:txBody>
      </p:sp>
      <p:sp>
        <p:nvSpPr>
          <p:cNvPr id="194" name="Shape 194"/>
          <p:cNvSpPr txBox="1">
            <a:spLocks noGrp="1"/>
          </p:cNvSpPr>
          <p:nvPr>
            <p:ph type="body" idx="1"/>
          </p:nvPr>
        </p:nvSpPr>
        <p:spPr>
          <a:xfrm>
            <a:off x="609600" y="1876732"/>
            <a:ext cx="10972800" cy="4691285"/>
          </a:xfrm>
          <a:prstGeom prst="rect">
            <a:avLst/>
          </a:prstGeom>
        </p:spPr>
        <p:txBody>
          <a:bodyPr vert="horz" lIns="121900" tIns="121900" rIns="121900" bIns="121900" rtlCol="0" anchor="t" anchorCtr="0">
            <a:noAutofit/>
          </a:bodyPr>
          <a:lstStyle/>
          <a:p>
            <a:r>
              <a:rPr lang="en" sz="3200" b="1" dirty="0"/>
              <a:t>Computational intensity</a:t>
            </a:r>
            <a:r>
              <a:rPr lang="en" sz="3200" dirty="0"/>
              <a:t> is a representation of how many operations must be done on a single data point (FLOPs / IO)</a:t>
            </a:r>
          </a:p>
          <a:p>
            <a:pPr lvl="1"/>
            <a:r>
              <a:rPr lang="en" sz="3067" dirty="0"/>
              <a:t>Vaguely similar to the big O notation in concept and usage</a:t>
            </a:r>
          </a:p>
          <a:p>
            <a:pPr lvl="1"/>
            <a:r>
              <a:rPr lang="en" sz="3200" dirty="0"/>
              <a:t>e.g)</a:t>
            </a:r>
          </a:p>
          <a:p>
            <a:pPr lvl="2"/>
            <a:r>
              <a:rPr lang="en" sz="2133" dirty="0"/>
              <a:t>Matrix multiplication: n</a:t>
            </a:r>
            <a:r>
              <a:rPr lang="en" sz="2133" baseline="30000" dirty="0"/>
              <a:t>3</a:t>
            </a:r>
            <a:r>
              <a:rPr lang="en" sz="2133" dirty="0"/>
              <a:t> / n</a:t>
            </a:r>
            <a:r>
              <a:rPr lang="en" sz="2133" baseline="30000" dirty="0"/>
              <a:t>2</a:t>
            </a:r>
            <a:r>
              <a:rPr lang="en" sz="2133" dirty="0"/>
              <a:t> = n</a:t>
            </a:r>
          </a:p>
          <a:p>
            <a:pPr lvl="2"/>
            <a:r>
              <a:rPr lang="en" sz="2133" dirty="0"/>
              <a:t>n-body simulation: n</a:t>
            </a:r>
            <a:r>
              <a:rPr lang="en" sz="2133" baseline="30000" dirty="0"/>
              <a:t>2</a:t>
            </a:r>
            <a:r>
              <a:rPr lang="en" sz="2133" dirty="0"/>
              <a:t> / n = n</a:t>
            </a:r>
          </a:p>
          <a:p>
            <a:r>
              <a:rPr lang="en" sz="3200" dirty="0"/>
              <a:t>If computational intensity is &gt; 1, then same data used in more than 1 computation</a:t>
            </a:r>
          </a:p>
          <a:p>
            <a:pPr lvl="1"/>
            <a:r>
              <a:rPr lang="en" sz="3067" dirty="0"/>
              <a:t>Do as few global loads and as many shared loads as possible</a:t>
            </a:r>
          </a:p>
        </p:txBody>
      </p:sp>
      <p:sp>
        <p:nvSpPr>
          <p:cNvPr id="195" name="Shape 195"/>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27</a:t>
            </a:fld>
            <a:endParaRPr lang="en"/>
          </a:p>
        </p:txBody>
      </p:sp>
    </p:spTree>
    <p:extLst>
      <p:ext uri="{BB962C8B-B14F-4D97-AF65-F5344CB8AC3E}">
        <p14:creationId xmlns:p14="http://schemas.microsoft.com/office/powerpoint/2010/main" val="180282007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p:spPr>
        <p:txBody>
          <a:bodyPr vert="horz" lIns="121900" tIns="121900" rIns="121900" bIns="121900" rtlCol="0" anchor="b" anchorCtr="0">
            <a:noAutofit/>
          </a:bodyPr>
          <a:lstStyle/>
          <a:p>
            <a:r>
              <a:rPr lang="en"/>
              <a:t>A common pattern in kernels</a:t>
            </a:r>
          </a:p>
        </p:txBody>
      </p:sp>
      <p:sp>
        <p:nvSpPr>
          <p:cNvPr id="201" name="Shape 201"/>
          <p:cNvSpPr txBox="1">
            <a:spLocks noGrp="1"/>
          </p:cNvSpPr>
          <p:nvPr>
            <p:ph type="body" idx="1"/>
          </p:nvPr>
        </p:nvSpPr>
        <p:spPr>
          <a:xfrm>
            <a:off x="609600" y="1849079"/>
            <a:ext cx="10972800" cy="4718939"/>
          </a:xfrm>
          <a:prstGeom prst="rect">
            <a:avLst/>
          </a:prstGeom>
        </p:spPr>
        <p:txBody>
          <a:bodyPr vert="horz" lIns="121900" tIns="121900" rIns="121900" bIns="121900" rtlCol="0" anchor="t" anchorCtr="0">
            <a:noAutofit/>
          </a:bodyPr>
          <a:lstStyle/>
          <a:p>
            <a:pPr marL="609585" indent="-558786">
              <a:buClr>
                <a:schemeClr val="dk1"/>
              </a:buClr>
              <a:buSzPct val="100000"/>
              <a:buFont typeface="Arial"/>
              <a:buAutoNum type="arabicParenBoth"/>
            </a:pPr>
            <a:r>
              <a:rPr lang="en" dirty="0"/>
              <a:t>copy from global memory to shared memory</a:t>
            </a:r>
          </a:p>
          <a:p>
            <a:pPr marL="609585" indent="-558786">
              <a:buClr>
                <a:schemeClr val="dk1"/>
              </a:buClr>
              <a:buSzPct val="100000"/>
              <a:buFont typeface="Arial"/>
              <a:buAutoNum type="arabicParenBoth"/>
            </a:pPr>
            <a:r>
              <a:rPr lang="en" dirty="0">
                <a:latin typeface="Consolas"/>
                <a:ea typeface="Consolas"/>
                <a:cs typeface="Consolas"/>
                <a:sym typeface="Consolas"/>
              </a:rPr>
              <a:t>__</a:t>
            </a:r>
            <a:r>
              <a:rPr lang="en" dirty="0" err="1">
                <a:latin typeface="Consolas"/>
                <a:ea typeface="Consolas"/>
                <a:cs typeface="Consolas"/>
                <a:sym typeface="Consolas"/>
              </a:rPr>
              <a:t>syncthreads</a:t>
            </a:r>
            <a:r>
              <a:rPr lang="en" dirty="0">
                <a:latin typeface="Consolas"/>
                <a:ea typeface="Consolas"/>
                <a:cs typeface="Consolas"/>
                <a:sym typeface="Consolas"/>
              </a:rPr>
              <a:t>()</a:t>
            </a:r>
          </a:p>
          <a:p>
            <a:pPr marL="609585" indent="-558786">
              <a:buClr>
                <a:schemeClr val="dk1"/>
              </a:buClr>
              <a:buSzPct val="100000"/>
              <a:buFont typeface="Arial"/>
              <a:buAutoNum type="arabicParenBoth"/>
            </a:pPr>
            <a:r>
              <a:rPr lang="en" dirty="0"/>
              <a:t>perform computation, incrementally storing output in shared memory, </a:t>
            </a:r>
            <a:r>
              <a:rPr lang="en" dirty="0">
                <a:latin typeface="Consolas"/>
                <a:ea typeface="Consolas"/>
                <a:cs typeface="Consolas"/>
                <a:sym typeface="Consolas"/>
              </a:rPr>
              <a:t>__</a:t>
            </a:r>
            <a:r>
              <a:rPr lang="en" dirty="0" err="1">
                <a:latin typeface="Consolas"/>
                <a:ea typeface="Consolas"/>
                <a:cs typeface="Consolas"/>
                <a:sym typeface="Consolas"/>
              </a:rPr>
              <a:t>syncthreads</a:t>
            </a:r>
            <a:r>
              <a:rPr lang="en" dirty="0">
                <a:latin typeface="Consolas"/>
                <a:ea typeface="Consolas"/>
                <a:cs typeface="Consolas"/>
                <a:sym typeface="Consolas"/>
              </a:rPr>
              <a:t>()</a:t>
            </a:r>
            <a:r>
              <a:rPr lang="en" dirty="0"/>
              <a:t> as necessary</a:t>
            </a:r>
          </a:p>
          <a:p>
            <a:pPr marL="609585" indent="-558786">
              <a:buClr>
                <a:schemeClr val="dk1"/>
              </a:buClr>
              <a:buSzPct val="100000"/>
              <a:buFont typeface="Arial"/>
              <a:buAutoNum type="arabicParenBoth"/>
            </a:pPr>
            <a:r>
              <a:rPr lang="en" dirty="0"/>
              <a:t>copy output from shared memory to output array in global memory</a:t>
            </a:r>
          </a:p>
        </p:txBody>
      </p:sp>
      <p:sp>
        <p:nvSpPr>
          <p:cNvPr id="202" name="Shape 202"/>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28</a:t>
            </a:fld>
            <a:endParaRPr lang="en"/>
          </a:p>
        </p:txBody>
      </p:sp>
    </p:spTree>
    <p:extLst>
      <p:ext uri="{BB962C8B-B14F-4D97-AF65-F5344CB8AC3E}">
        <p14:creationId xmlns:p14="http://schemas.microsoft.com/office/powerpoint/2010/main" val="120140097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609600" y="275167"/>
            <a:ext cx="10972800" cy="1357684"/>
          </a:xfrm>
          <a:prstGeom prst="rect">
            <a:avLst/>
          </a:prstGeom>
        </p:spPr>
        <p:txBody>
          <a:bodyPr vert="horz" lIns="121900" tIns="121900" rIns="121900" bIns="121900" rtlCol="0" anchor="b" anchorCtr="0">
            <a:noAutofit/>
          </a:bodyPr>
          <a:lstStyle/>
          <a:p>
            <a:r>
              <a:rPr lang="en" dirty="0"/>
              <a:t>Bank Conflicts</a:t>
            </a:r>
          </a:p>
        </p:txBody>
      </p:sp>
      <p:sp>
        <p:nvSpPr>
          <p:cNvPr id="208" name="Shape 208"/>
          <p:cNvSpPr txBox="1">
            <a:spLocks noGrp="1"/>
          </p:cNvSpPr>
          <p:nvPr>
            <p:ph type="body" idx="1"/>
          </p:nvPr>
        </p:nvSpPr>
        <p:spPr>
          <a:xfrm>
            <a:off x="609600" y="1849079"/>
            <a:ext cx="10972800" cy="4718939"/>
          </a:xfrm>
          <a:prstGeom prst="rect">
            <a:avLst/>
          </a:prstGeom>
        </p:spPr>
        <p:txBody>
          <a:bodyPr vert="horz" lIns="121900" tIns="121900" rIns="121900" bIns="121900" rtlCol="0" anchor="t" anchorCtr="0">
            <a:noAutofit/>
          </a:bodyPr>
          <a:lstStyle/>
          <a:p>
            <a:r>
              <a:rPr lang="en" sz="3200" dirty="0"/>
              <a:t>Shared memory is setup as 32 </a:t>
            </a:r>
            <a:r>
              <a:rPr lang="en" sz="3200" b="1" dirty="0"/>
              <a:t>banks</a:t>
            </a:r>
            <a:endParaRPr lang="en-US" sz="3200" dirty="0"/>
          </a:p>
          <a:p>
            <a:pPr lvl="1"/>
            <a:r>
              <a:rPr lang="en" sz="3067" dirty="0"/>
              <a:t>If you divide the shared memory into 4 byte-long elements, element </a:t>
            </a:r>
            <a:r>
              <a:rPr lang="en" sz="3067" dirty="0" err="1">
                <a:latin typeface="Consolas"/>
              </a:rPr>
              <a:t>i</a:t>
            </a:r>
            <a:r>
              <a:rPr lang="en" sz="3067" dirty="0">
                <a:latin typeface="Consolas"/>
              </a:rPr>
              <a:t> lies</a:t>
            </a:r>
            <a:r>
              <a:rPr lang="en" sz="3067" dirty="0">
                <a:latin typeface="Calibri"/>
              </a:rPr>
              <a:t> </a:t>
            </a:r>
            <a:r>
              <a:rPr lang="en" sz="3067" dirty="0"/>
              <a:t>in bank </a:t>
            </a:r>
            <a:r>
              <a:rPr lang="en" sz="3067" dirty="0" err="1">
                <a:latin typeface="Consolas"/>
                <a:ea typeface="Consolas"/>
                <a:cs typeface="Consolas"/>
                <a:sym typeface="Consolas"/>
              </a:rPr>
              <a:t>i</a:t>
            </a:r>
            <a:r>
              <a:rPr lang="en" sz="3067" dirty="0">
                <a:latin typeface="Consolas"/>
                <a:ea typeface="Consolas"/>
                <a:cs typeface="Consolas"/>
                <a:sym typeface="Consolas"/>
              </a:rPr>
              <a:t> % 32.</a:t>
            </a:r>
          </a:p>
          <a:p>
            <a:r>
              <a:rPr lang="en" sz="3200" dirty="0"/>
              <a:t>A </a:t>
            </a:r>
            <a:r>
              <a:rPr lang="en" sz="3200" b="1" dirty="0"/>
              <a:t>bank conflict </a:t>
            </a:r>
            <a:r>
              <a:rPr lang="en" sz="3200" dirty="0"/>
              <a:t>occurs when 2 threads in a warp access different elements in the same bank.</a:t>
            </a:r>
          </a:p>
          <a:p>
            <a:pPr lvl="1"/>
            <a:r>
              <a:rPr lang="en" sz="3067" dirty="0"/>
              <a:t>Bank conflicts cause serial memory accesses rather than parallel</a:t>
            </a:r>
          </a:p>
          <a:p>
            <a:pPr lvl="2"/>
            <a:r>
              <a:rPr lang="en" sz="2267" dirty="0"/>
              <a:t>Serial </a:t>
            </a:r>
            <a:r>
              <a:rPr lang="en" sz="2267" i="1" dirty="0"/>
              <a:t>anything </a:t>
            </a:r>
            <a:r>
              <a:rPr lang="en" sz="2267" dirty="0"/>
              <a:t>in GPU programming = bad for performance</a:t>
            </a:r>
          </a:p>
        </p:txBody>
      </p:sp>
      <p:sp>
        <p:nvSpPr>
          <p:cNvPr id="209" name="Shape 209"/>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29</a:t>
            </a:fld>
            <a:endParaRPr lang="en"/>
          </a:p>
        </p:txBody>
      </p:sp>
    </p:spTree>
    <p:extLst>
      <p:ext uri="{BB962C8B-B14F-4D97-AF65-F5344CB8AC3E}">
        <p14:creationId xmlns:p14="http://schemas.microsoft.com/office/powerpoint/2010/main" val="85554075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The GPU</a:t>
            </a:r>
            <a:endParaRPr/>
          </a:p>
        </p:txBody>
      </p:sp>
      <p:sp>
        <p:nvSpPr>
          <p:cNvPr id="120" name="TextShape 2"/>
          <p:cNvSpPr txBox="1"/>
          <p:nvPr/>
        </p:nvSpPr>
        <p:spPr>
          <a:xfrm>
            <a:off x="2105040" y="2228040"/>
            <a:ext cx="7989480" cy="2610660"/>
          </a:xfrm>
          <a:prstGeom prst="rect">
            <a:avLst/>
          </a:prstGeom>
        </p:spPr>
        <p:txBody>
          <a:bodyPr anchor="ctr"/>
          <a:lstStyle/>
          <a:p>
            <a:pPr>
              <a:lnSpc>
                <a:spcPct val="100000"/>
              </a:lnSpc>
            </a:pPr>
            <a:r>
              <a:rPr lang="en-US" sz="2400" dirty="0">
                <a:solidFill>
                  <a:srgbClr val="000000"/>
                </a:solidFill>
                <a:latin typeface="Gill Sans MT"/>
              </a:rPr>
              <a:t>The "Graphics Processing Unit"</a:t>
            </a:r>
            <a:endParaRPr sz="2400" dirty="0"/>
          </a:p>
          <a:p>
            <a:pPr>
              <a:lnSpc>
                <a:spcPct val="100000"/>
              </a:lnSpc>
            </a:pPr>
            <a:r>
              <a:rPr lang="en-US" sz="2400" dirty="0">
                <a:solidFill>
                  <a:srgbClr val="000000"/>
                </a:solidFill>
                <a:latin typeface="Gill Sans MT"/>
              </a:rPr>
              <a:t>Relatively new technology designed for parallelizable problems</a:t>
            </a:r>
            <a:endParaRPr sz="2400" dirty="0"/>
          </a:p>
          <a:p>
            <a:pPr marL="800100" lvl="1" indent="-342900">
              <a:buSzPct val="92000"/>
              <a:buFont typeface="Arial" panose="020B0604020202020204" pitchFamily="34" charset="0"/>
              <a:buChar char="•"/>
            </a:pPr>
            <a:r>
              <a:rPr lang="en-US" sz="2000" dirty="0">
                <a:solidFill>
                  <a:srgbClr val="000000"/>
                </a:solidFill>
                <a:latin typeface="Arial"/>
              </a:rPr>
              <a:t>Initially created specifically for graphics</a:t>
            </a:r>
            <a:endParaRPr sz="2400" dirty="0"/>
          </a:p>
          <a:p>
            <a:pPr marL="800100" lvl="1" indent="-342900">
              <a:buSzPct val="92000"/>
              <a:buFont typeface="Arial" panose="020B0604020202020204" pitchFamily="34" charset="0"/>
              <a:buChar char="•"/>
            </a:pPr>
            <a:r>
              <a:rPr lang="en-US" sz="2000" dirty="0">
                <a:solidFill>
                  <a:srgbClr val="000000"/>
                </a:solidFill>
                <a:latin typeface="Arial"/>
              </a:rPr>
              <a:t>Became more capable of general computations</a:t>
            </a:r>
            <a:endParaRPr sz="2400" dirty="0"/>
          </a:p>
        </p:txBody>
      </p:sp>
      <p:pic>
        <p:nvPicPr>
          <p:cNvPr id="121" name="Picture 2"/>
          <p:cNvPicPr/>
          <p:nvPr/>
        </p:nvPicPr>
        <p:blipFill>
          <a:blip r:embed="rId2"/>
          <a:stretch>
            <a:fillRect/>
          </a:stretch>
        </p:blipFill>
        <p:spPr>
          <a:xfrm>
            <a:off x="7853520" y="4699800"/>
            <a:ext cx="2246400" cy="1752120"/>
          </a:xfrm>
          <a:prstGeom prst="rect">
            <a:avLst/>
          </a:prstGeom>
          <a:ln>
            <a:noFill/>
          </a:ln>
        </p:spPr>
      </p:pic>
    </p:spTree>
    <p:extLst>
      <p:ext uri="{BB962C8B-B14F-4D97-AF65-F5344CB8AC3E}">
        <p14:creationId xmlns:p14="http://schemas.microsoft.com/office/powerpoint/2010/main" val="17652352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prstGeom prst="rect">
            <a:avLst/>
          </a:prstGeom>
        </p:spPr>
        <p:txBody>
          <a:bodyPr vert="horz" lIns="121900" tIns="121900" rIns="121900" bIns="121900" rtlCol="0" anchor="t" anchorCtr="0">
            <a:noAutofit/>
          </a:bodyPr>
          <a:lstStyle/>
          <a:p>
            <a:r>
              <a:rPr lang="en"/>
              <a:t>Bank conflict examples</a:t>
            </a:r>
          </a:p>
        </p:txBody>
      </p:sp>
      <p:sp>
        <p:nvSpPr>
          <p:cNvPr id="220" name="Shape 22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30</a:t>
            </a:fld>
            <a:endParaRPr lang="en"/>
          </a:p>
        </p:txBody>
      </p:sp>
      <p:pic>
        <p:nvPicPr>
          <p:cNvPr id="215" name="Shape 215"/>
          <p:cNvPicPr preferRelativeResize="0"/>
          <p:nvPr/>
        </p:nvPicPr>
        <p:blipFill>
          <a:blip r:embed="rId3">
            <a:alphaModFix/>
          </a:blip>
          <a:stretch>
            <a:fillRect/>
          </a:stretch>
        </p:blipFill>
        <p:spPr>
          <a:xfrm>
            <a:off x="6042018" y="237957"/>
            <a:ext cx="3840865" cy="5653267"/>
          </a:xfrm>
          <a:prstGeom prst="rect">
            <a:avLst/>
          </a:prstGeom>
          <a:noFill/>
          <a:ln>
            <a:noFill/>
          </a:ln>
        </p:spPr>
      </p:pic>
      <p:sp>
        <p:nvSpPr>
          <p:cNvPr id="216" name="Shape 216"/>
          <p:cNvSpPr/>
          <p:nvPr/>
        </p:nvSpPr>
        <p:spPr>
          <a:xfrm>
            <a:off x="6042017" y="237991"/>
            <a:ext cx="1204800" cy="5653200"/>
          </a:xfrm>
          <a:prstGeom prst="rect">
            <a:avLst/>
          </a:prstGeom>
          <a:noFill/>
          <a:ln w="19050" cap="flat">
            <a:solidFill>
              <a:srgbClr val="00FF00"/>
            </a:solidFill>
            <a:prstDash val="solid"/>
            <a:round/>
            <a:headEnd type="none" w="med" len="med"/>
            <a:tailEnd type="none" w="med" len="med"/>
          </a:ln>
        </p:spPr>
        <p:txBody>
          <a:bodyPr lIns="121900" tIns="121900" rIns="121900" bIns="121900" anchor="ctr" anchorCtr="0">
            <a:noAutofit/>
          </a:bodyPr>
          <a:lstStyle/>
          <a:p>
            <a:endParaRPr sz="2400"/>
          </a:p>
        </p:txBody>
      </p:sp>
      <p:sp>
        <p:nvSpPr>
          <p:cNvPr id="217" name="Shape 217"/>
          <p:cNvSpPr/>
          <p:nvPr/>
        </p:nvSpPr>
        <p:spPr>
          <a:xfrm>
            <a:off x="7294285" y="230991"/>
            <a:ext cx="1271199" cy="5667200"/>
          </a:xfrm>
          <a:prstGeom prst="rect">
            <a:avLst/>
          </a:prstGeom>
          <a:noFill/>
          <a:ln w="19050" cap="flat">
            <a:solidFill>
              <a:srgbClr val="FF0000"/>
            </a:solidFill>
            <a:prstDash val="dash"/>
            <a:round/>
            <a:headEnd type="none" w="med" len="med"/>
            <a:tailEnd type="none" w="med" len="med"/>
          </a:ln>
        </p:spPr>
        <p:txBody>
          <a:bodyPr lIns="121900" tIns="121900" rIns="121900" bIns="121900" anchor="ctr" anchorCtr="0">
            <a:noAutofit/>
          </a:bodyPr>
          <a:lstStyle/>
          <a:p>
            <a:endParaRPr sz="2400"/>
          </a:p>
        </p:txBody>
      </p:sp>
      <p:sp>
        <p:nvSpPr>
          <p:cNvPr id="218" name="Shape 218"/>
          <p:cNvSpPr/>
          <p:nvPr/>
        </p:nvSpPr>
        <p:spPr>
          <a:xfrm>
            <a:off x="8612951" y="230991"/>
            <a:ext cx="1271199" cy="5667200"/>
          </a:xfrm>
          <a:prstGeom prst="rect">
            <a:avLst/>
          </a:prstGeom>
          <a:noFill/>
          <a:ln w="19050" cap="flat">
            <a:solidFill>
              <a:srgbClr val="00FF00"/>
            </a:solidFill>
            <a:prstDash val="solid"/>
            <a:round/>
            <a:headEnd type="none" w="med" len="med"/>
            <a:tailEnd type="none" w="med" len="med"/>
          </a:ln>
        </p:spPr>
        <p:txBody>
          <a:bodyPr lIns="121900" tIns="121900" rIns="121900" bIns="121900" anchor="ctr" anchorCtr="0">
            <a:noAutofit/>
          </a:bodyPr>
          <a:lstStyle/>
          <a:p>
            <a:endParaRPr sz="2400"/>
          </a:p>
        </p:txBody>
      </p:sp>
      <p:pic>
        <p:nvPicPr>
          <p:cNvPr id="11" name="Shape 226"/>
          <p:cNvPicPr preferRelativeResize="0"/>
          <p:nvPr/>
        </p:nvPicPr>
        <p:blipFill>
          <a:blip r:embed="rId4">
            <a:alphaModFix/>
          </a:blip>
          <a:stretch>
            <a:fillRect/>
          </a:stretch>
        </p:blipFill>
        <p:spPr>
          <a:xfrm>
            <a:off x="2313862" y="219064"/>
            <a:ext cx="3738799" cy="5577665"/>
          </a:xfrm>
          <a:prstGeom prst="rect">
            <a:avLst/>
          </a:prstGeom>
          <a:noFill/>
          <a:ln>
            <a:noFill/>
          </a:ln>
        </p:spPr>
      </p:pic>
      <p:sp>
        <p:nvSpPr>
          <p:cNvPr id="12" name="Shape 216"/>
          <p:cNvSpPr/>
          <p:nvPr/>
        </p:nvSpPr>
        <p:spPr>
          <a:xfrm>
            <a:off x="2313861" y="226063"/>
            <a:ext cx="1204800" cy="5653200"/>
          </a:xfrm>
          <a:prstGeom prst="rect">
            <a:avLst/>
          </a:prstGeom>
          <a:noFill/>
          <a:ln w="19050" cap="flat">
            <a:solidFill>
              <a:srgbClr val="00FF00"/>
            </a:solidFill>
            <a:prstDash val="solid"/>
            <a:round/>
            <a:headEnd type="none" w="med" len="med"/>
            <a:tailEnd type="none" w="med" len="med"/>
          </a:ln>
        </p:spPr>
        <p:txBody>
          <a:bodyPr lIns="121900" tIns="121900" rIns="121900" bIns="121900" anchor="ctr" anchorCtr="0">
            <a:noAutofit/>
          </a:bodyPr>
          <a:lstStyle/>
          <a:p>
            <a:endParaRPr sz="2400"/>
          </a:p>
        </p:txBody>
      </p:sp>
      <p:sp>
        <p:nvSpPr>
          <p:cNvPr id="13" name="Shape 216"/>
          <p:cNvSpPr/>
          <p:nvPr/>
        </p:nvSpPr>
        <p:spPr>
          <a:xfrm>
            <a:off x="3518793" y="226448"/>
            <a:ext cx="1287889" cy="5641689"/>
          </a:xfrm>
          <a:prstGeom prst="rect">
            <a:avLst/>
          </a:prstGeom>
          <a:noFill/>
          <a:ln w="19050" cap="flat">
            <a:solidFill>
              <a:srgbClr val="00FF00"/>
            </a:solidFill>
            <a:prstDash val="solid"/>
            <a:round/>
            <a:headEnd type="none" w="med" len="med"/>
            <a:tailEnd type="none" w="med" len="med"/>
          </a:ln>
        </p:spPr>
        <p:txBody>
          <a:bodyPr lIns="121900" tIns="121900" rIns="121900" bIns="121900" anchor="ctr" anchorCtr="0">
            <a:noAutofit/>
          </a:bodyPr>
          <a:lstStyle/>
          <a:p>
            <a:endParaRPr sz="2400"/>
          </a:p>
        </p:txBody>
      </p:sp>
      <p:sp>
        <p:nvSpPr>
          <p:cNvPr id="14" name="Shape 216"/>
          <p:cNvSpPr/>
          <p:nvPr/>
        </p:nvSpPr>
        <p:spPr>
          <a:xfrm>
            <a:off x="4806682" y="237030"/>
            <a:ext cx="1216127" cy="5629764"/>
          </a:xfrm>
          <a:prstGeom prst="rect">
            <a:avLst/>
          </a:prstGeom>
          <a:noFill/>
          <a:ln w="19050" cap="flat">
            <a:solidFill>
              <a:srgbClr val="00FF00"/>
            </a:solidFill>
            <a:prstDash val="solid"/>
            <a:round/>
            <a:headEnd type="none" w="med" len="med"/>
            <a:tailEnd type="none" w="med" len="med"/>
          </a:ln>
        </p:spPr>
        <p:txBody>
          <a:bodyPr lIns="121900" tIns="121900" rIns="121900" bIns="121900" anchor="ctr" anchorCtr="0">
            <a:noAutofit/>
          </a:bodyPr>
          <a:lstStyle/>
          <a:p>
            <a:endParaRPr sz="2400"/>
          </a:p>
        </p:txBody>
      </p:sp>
    </p:spTree>
    <p:extLst>
      <p:ext uri="{BB962C8B-B14F-4D97-AF65-F5344CB8AC3E}">
        <p14:creationId xmlns:p14="http://schemas.microsoft.com/office/powerpoint/2010/main" val="180841760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vert="horz" lIns="121900" tIns="121900" rIns="121900" bIns="121900" rtlCol="0" anchor="b" anchorCtr="0">
            <a:noAutofit/>
          </a:bodyPr>
          <a:lstStyle/>
          <a:p>
            <a:r>
              <a:rPr lang="en"/>
              <a:t>Bank conflicts and strides</a:t>
            </a:r>
          </a:p>
        </p:txBody>
      </p:sp>
      <p:sp>
        <p:nvSpPr>
          <p:cNvPr id="236" name="Shape 236"/>
          <p:cNvSpPr txBox="1">
            <a:spLocks noGrp="1"/>
          </p:cNvSpPr>
          <p:nvPr>
            <p:ph type="body" idx="1"/>
          </p:nvPr>
        </p:nvSpPr>
        <p:spPr>
          <a:xfrm>
            <a:off x="609600" y="1839860"/>
            <a:ext cx="10972800" cy="4728157"/>
          </a:xfrm>
          <a:prstGeom prst="rect">
            <a:avLst/>
          </a:prstGeom>
        </p:spPr>
        <p:txBody>
          <a:bodyPr vert="horz" lIns="121900" tIns="121900" rIns="121900" bIns="121900" rtlCol="0" anchor="t" anchorCtr="0">
            <a:noAutofit/>
          </a:bodyPr>
          <a:lstStyle/>
          <a:p>
            <a:pPr>
              <a:buNone/>
            </a:pPr>
            <a:r>
              <a:rPr lang="en" sz="2400" dirty="0"/>
              <a:t>Stride 1 ⇒ 32 x 1-way “bank conflicts” (so conflict-free)</a:t>
            </a:r>
          </a:p>
          <a:p>
            <a:pPr>
              <a:buNone/>
            </a:pPr>
            <a:r>
              <a:rPr lang="en" sz="2400" dirty="0"/>
              <a:t>Stride 2 ⇒ 16 x 2-way bank conflicts</a:t>
            </a:r>
          </a:p>
          <a:p>
            <a:pPr>
              <a:buNone/>
            </a:pPr>
            <a:r>
              <a:rPr lang="en" sz="2400" dirty="0"/>
              <a:t>Stride 3 ⇒ 32 x 1-way “bank conflicts” (so conflict-free)</a:t>
            </a:r>
          </a:p>
          <a:p>
            <a:pPr>
              <a:buNone/>
            </a:pPr>
            <a:r>
              <a:rPr lang="en" sz="2400" dirty="0"/>
              <a:t>Stride 4 ⇒ 8 x 4-way bank conflicts</a:t>
            </a:r>
          </a:p>
          <a:p>
            <a:pPr>
              <a:buNone/>
            </a:pPr>
            <a:r>
              <a:rPr lang="en" sz="2400" dirty="0"/>
              <a:t>…</a:t>
            </a:r>
          </a:p>
          <a:p>
            <a:pPr>
              <a:buNone/>
            </a:pPr>
            <a:r>
              <a:rPr lang="en" sz="2400" dirty="0"/>
              <a:t>Stride 32 ⇒ 1 x 32-way bank conflict :(</a:t>
            </a:r>
          </a:p>
        </p:txBody>
      </p:sp>
      <p:sp>
        <p:nvSpPr>
          <p:cNvPr id="238" name="Shape 238"/>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31</a:t>
            </a:fld>
            <a:endParaRPr lang="en"/>
          </a:p>
        </p:txBody>
      </p:sp>
    </p:spTree>
    <p:extLst>
      <p:ext uri="{BB962C8B-B14F-4D97-AF65-F5344CB8AC3E}">
        <p14:creationId xmlns:p14="http://schemas.microsoft.com/office/powerpoint/2010/main" val="13730509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vert="horz" lIns="121900" tIns="121900" rIns="121900" bIns="121900" rtlCol="0" anchor="b" anchorCtr="0">
            <a:noAutofit/>
          </a:bodyPr>
          <a:lstStyle/>
          <a:p>
            <a:r>
              <a:rPr lang="en"/>
              <a:t>Padding to avoid bank conflicts</a:t>
            </a:r>
          </a:p>
        </p:txBody>
      </p:sp>
      <p:sp>
        <p:nvSpPr>
          <p:cNvPr id="244" name="Shape 244"/>
          <p:cNvSpPr txBox="1">
            <a:spLocks noGrp="1"/>
          </p:cNvSpPr>
          <p:nvPr>
            <p:ph type="body" idx="1"/>
          </p:nvPr>
        </p:nvSpPr>
        <p:spPr>
          <a:xfrm>
            <a:off x="609600" y="1895167"/>
            <a:ext cx="10972800" cy="4672851"/>
          </a:xfrm>
          <a:prstGeom prst="rect">
            <a:avLst/>
          </a:prstGeom>
        </p:spPr>
        <p:txBody>
          <a:bodyPr vert="horz" lIns="121900" tIns="121900" rIns="121900" bIns="121900" rtlCol="0" anchor="t" anchorCtr="0">
            <a:noAutofit/>
          </a:bodyPr>
          <a:lstStyle/>
          <a:p>
            <a:pPr>
              <a:buNone/>
            </a:pPr>
            <a:r>
              <a:rPr lang="en" sz="3200"/>
              <a:t>To fix the stride 32 case, we’ll waste a byte on padding and make the stride 33 :)</a:t>
            </a:r>
          </a:p>
          <a:p>
            <a:pPr>
              <a:buNone/>
            </a:pPr>
            <a:endParaRPr sz="3200"/>
          </a:p>
          <a:p>
            <a:pPr>
              <a:buNone/>
            </a:pPr>
            <a:r>
              <a:rPr lang="en" sz="3200"/>
              <a:t>Don’t store any data in slots 32, 65, 98, ....</a:t>
            </a:r>
          </a:p>
          <a:p>
            <a:pPr>
              <a:buNone/>
            </a:pPr>
            <a:r>
              <a:rPr lang="en" sz="3200"/>
              <a:t>Now we have</a:t>
            </a:r>
          </a:p>
          <a:p>
            <a:pPr>
              <a:buNone/>
            </a:pPr>
            <a:r>
              <a:rPr lang="en" sz="3200"/>
              <a:t>thread 0 ⇒ index 0 (bank 0)</a:t>
            </a:r>
          </a:p>
          <a:p>
            <a:pPr>
              <a:buNone/>
            </a:pPr>
            <a:r>
              <a:rPr lang="en" sz="3200"/>
              <a:t>thread 1 ⇒ index 33 (bank 1)</a:t>
            </a:r>
          </a:p>
          <a:p>
            <a:pPr>
              <a:buNone/>
            </a:pPr>
            <a:r>
              <a:rPr lang="en" sz="3200"/>
              <a:t>thread </a:t>
            </a:r>
            <a:r>
              <a:rPr lang="en" sz="3200">
                <a:latin typeface="Consolas"/>
                <a:ea typeface="Consolas"/>
                <a:cs typeface="Consolas"/>
                <a:sym typeface="Consolas"/>
              </a:rPr>
              <a:t>i </a:t>
            </a:r>
            <a:r>
              <a:rPr lang="en" sz="3200"/>
              <a:t>⇒ index </a:t>
            </a:r>
            <a:r>
              <a:rPr lang="en" sz="3200">
                <a:latin typeface="Consolas"/>
                <a:ea typeface="Consolas"/>
                <a:cs typeface="Consolas"/>
                <a:sym typeface="Consolas"/>
              </a:rPr>
              <a:t>33 * i </a:t>
            </a:r>
            <a:r>
              <a:rPr lang="en" sz="3200"/>
              <a:t>(bank </a:t>
            </a:r>
            <a:r>
              <a:rPr lang="en" sz="3200">
                <a:latin typeface="Consolas"/>
                <a:ea typeface="Consolas"/>
                <a:cs typeface="Consolas"/>
                <a:sym typeface="Consolas"/>
              </a:rPr>
              <a:t>i</a:t>
            </a:r>
            <a:r>
              <a:rPr lang="en" sz="3200"/>
              <a:t>)</a:t>
            </a:r>
          </a:p>
        </p:txBody>
      </p:sp>
      <p:sp>
        <p:nvSpPr>
          <p:cNvPr id="245" name="Shape 245"/>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32</a:t>
            </a:fld>
            <a:endParaRPr lang="en"/>
          </a:p>
        </p:txBody>
      </p:sp>
    </p:spTree>
    <p:extLst>
      <p:ext uri="{BB962C8B-B14F-4D97-AF65-F5344CB8AC3E}">
        <p14:creationId xmlns:p14="http://schemas.microsoft.com/office/powerpoint/2010/main" val="4990422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275167"/>
            <a:ext cx="10972800" cy="1441173"/>
          </a:xfrm>
          <a:prstGeom prst="rect">
            <a:avLst/>
          </a:prstGeom>
        </p:spPr>
        <p:txBody>
          <a:bodyPr vert="horz" lIns="121900" tIns="121900" rIns="121900" bIns="121900" rtlCol="0" anchor="b" anchorCtr="0">
            <a:noAutofit/>
          </a:bodyPr>
          <a:lstStyle/>
          <a:p>
            <a:r>
              <a:rPr lang="en"/>
              <a:t>Registers</a:t>
            </a:r>
          </a:p>
        </p:txBody>
      </p:sp>
      <p:sp>
        <p:nvSpPr>
          <p:cNvPr id="258" name="Shape 258"/>
          <p:cNvSpPr txBox="1">
            <a:spLocks noGrp="1"/>
          </p:cNvSpPr>
          <p:nvPr>
            <p:ph type="body" idx="1"/>
          </p:nvPr>
        </p:nvSpPr>
        <p:spPr>
          <a:xfrm>
            <a:off x="609600" y="1932039"/>
            <a:ext cx="10972800" cy="4635979"/>
          </a:xfrm>
          <a:prstGeom prst="rect">
            <a:avLst/>
          </a:prstGeom>
        </p:spPr>
        <p:txBody>
          <a:bodyPr vert="horz" lIns="121900" tIns="121900" rIns="121900" bIns="121900" rtlCol="0" anchor="t" anchorCtr="0">
            <a:noAutofit/>
          </a:bodyPr>
          <a:lstStyle/>
          <a:p>
            <a:r>
              <a:rPr lang="en" sz="2667" dirty="0"/>
              <a:t>A </a:t>
            </a:r>
            <a:r>
              <a:rPr lang="en" sz="2667" b="1" dirty="0"/>
              <a:t>Register</a:t>
            </a:r>
            <a:r>
              <a:rPr lang="en" sz="2667" dirty="0"/>
              <a:t> is a piece of memory used directly by the processor</a:t>
            </a:r>
            <a:endParaRPr lang="en-US" sz="2667" dirty="0"/>
          </a:p>
          <a:p>
            <a:pPr lvl="1"/>
            <a:r>
              <a:rPr lang="en" sz="2667" dirty="0"/>
              <a:t>Fastest “memory” possible, about 10x faster than shared memory</a:t>
            </a:r>
          </a:p>
          <a:p>
            <a:pPr lvl="1"/>
            <a:r>
              <a:rPr lang="en" sz="2667" dirty="0"/>
              <a:t>There are tens of thousands of registers in each SM</a:t>
            </a:r>
          </a:p>
          <a:p>
            <a:pPr lvl="2"/>
            <a:r>
              <a:rPr lang="en" sz="2667" dirty="0"/>
              <a:t>Generally works out to a maximum of 32 or 64 32-bit registers per thread</a:t>
            </a:r>
          </a:p>
          <a:p>
            <a:r>
              <a:rPr lang="en" sz="2667" dirty="0"/>
              <a:t>Most stack variables declared in kernels are stored in registers</a:t>
            </a:r>
          </a:p>
          <a:p>
            <a:pPr lvl="1"/>
            <a:r>
              <a:rPr lang="en" sz="2533" dirty="0"/>
              <a:t>example: </a:t>
            </a:r>
            <a:r>
              <a:rPr lang="en" sz="2533" dirty="0">
                <a:solidFill>
                  <a:srgbClr val="000088"/>
                </a:solidFill>
                <a:latin typeface="Consolas"/>
                <a:ea typeface="Consolas"/>
                <a:cs typeface="Consolas"/>
                <a:sym typeface="Consolas"/>
              </a:rPr>
              <a:t>float</a:t>
            </a:r>
            <a:r>
              <a:rPr lang="en" sz="2533" dirty="0">
                <a:latin typeface="Consolas"/>
                <a:ea typeface="Consolas"/>
                <a:cs typeface="Consolas"/>
                <a:sym typeface="Consolas"/>
              </a:rPr>
              <a:t> x; (duh...)</a:t>
            </a:r>
            <a:endParaRPr lang="en" sz="2533" dirty="0"/>
          </a:p>
          <a:p>
            <a:r>
              <a:rPr lang="en" sz="2667" dirty="0"/>
              <a:t>Statically indexed arrays stored on the stack are sometimes put in registers</a:t>
            </a:r>
          </a:p>
        </p:txBody>
      </p:sp>
      <p:sp>
        <p:nvSpPr>
          <p:cNvPr id="259" name="Shape 259"/>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33</a:t>
            </a:fld>
            <a:endParaRPr lang="en"/>
          </a:p>
        </p:txBody>
      </p:sp>
    </p:spTree>
    <p:extLst>
      <p:ext uri="{BB962C8B-B14F-4D97-AF65-F5344CB8AC3E}">
        <p14:creationId xmlns:p14="http://schemas.microsoft.com/office/powerpoint/2010/main" val="1653803495"/>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prstGeom prst="rect">
            <a:avLst/>
          </a:prstGeom>
        </p:spPr>
        <p:txBody>
          <a:bodyPr vert="horz" lIns="121900" tIns="121900" rIns="121900" bIns="121900" rtlCol="0" anchor="b" anchorCtr="0">
            <a:noAutofit/>
          </a:bodyPr>
          <a:lstStyle/>
          <a:p>
            <a:r>
              <a:rPr lang="en"/>
              <a:t>Local Memory</a:t>
            </a:r>
          </a:p>
        </p:txBody>
      </p:sp>
      <p:sp>
        <p:nvSpPr>
          <p:cNvPr id="265" name="Shape 265"/>
          <p:cNvSpPr txBox="1">
            <a:spLocks noGrp="1"/>
          </p:cNvSpPr>
          <p:nvPr>
            <p:ph type="body" idx="1"/>
          </p:nvPr>
        </p:nvSpPr>
        <p:spPr>
          <a:xfrm>
            <a:off x="609600" y="1858297"/>
            <a:ext cx="10972800" cy="4709721"/>
          </a:xfrm>
          <a:prstGeom prst="rect">
            <a:avLst/>
          </a:prstGeom>
        </p:spPr>
        <p:txBody>
          <a:bodyPr vert="horz" lIns="121900" tIns="121900" rIns="121900" bIns="121900" rtlCol="0" anchor="t" anchorCtr="0">
            <a:noAutofit/>
          </a:bodyPr>
          <a:lstStyle/>
          <a:p>
            <a:r>
              <a:rPr lang="en" sz="3200" b="1" dirty="0"/>
              <a:t>Local memory</a:t>
            </a:r>
            <a:r>
              <a:rPr lang="en" sz="3200" dirty="0"/>
              <a:t> is everything on the stack that can’t fit in registers</a:t>
            </a:r>
            <a:endParaRPr lang="en-US" sz="3200" dirty="0"/>
          </a:p>
          <a:p>
            <a:r>
              <a:rPr lang="en" sz="3200" dirty="0"/>
              <a:t>The scope of local memory is just the thread.</a:t>
            </a:r>
          </a:p>
          <a:p>
            <a:r>
              <a:rPr lang="en" sz="3200" dirty="0"/>
              <a:t>Local memory is stored in global memory</a:t>
            </a:r>
          </a:p>
          <a:p>
            <a:pPr lvl="1"/>
            <a:r>
              <a:rPr lang="en" sz="3067" dirty="0"/>
              <a:t>much slower than registers</a:t>
            </a:r>
            <a:endParaRPr lang="en" sz="2933" dirty="0"/>
          </a:p>
        </p:txBody>
      </p:sp>
      <p:sp>
        <p:nvSpPr>
          <p:cNvPr id="266" name="Shape 266"/>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34</a:t>
            </a:fld>
            <a:endParaRPr lang="en"/>
          </a:p>
        </p:txBody>
      </p:sp>
    </p:spTree>
    <p:extLst>
      <p:ext uri="{BB962C8B-B14F-4D97-AF65-F5344CB8AC3E}">
        <p14:creationId xmlns:p14="http://schemas.microsoft.com/office/powerpoint/2010/main" val="162293476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lIns="121900" tIns="121900" rIns="121900" bIns="121900" rtlCol="0" anchor="b" anchorCtr="0">
            <a:noAutofit/>
          </a:bodyPr>
          <a:lstStyle/>
          <a:p>
            <a:r>
              <a:rPr lang="en"/>
              <a:t>Register spilling example</a:t>
            </a:r>
          </a:p>
        </p:txBody>
      </p:sp>
      <p:sp>
        <p:nvSpPr>
          <p:cNvPr id="272" name="Shape 272"/>
          <p:cNvSpPr txBox="1">
            <a:spLocks noGrp="1"/>
          </p:cNvSpPr>
          <p:nvPr>
            <p:ph type="body" idx="1"/>
          </p:nvPr>
        </p:nvSpPr>
        <p:spPr>
          <a:xfrm>
            <a:off x="609600" y="1830643"/>
            <a:ext cx="5325533" cy="4737375"/>
          </a:xfrm>
          <a:prstGeom prst="rect">
            <a:avLst/>
          </a:prstGeom>
        </p:spPr>
        <p:txBody>
          <a:bodyPr vert="horz" lIns="121900" tIns="121900" rIns="121900" bIns="121900" rtlCol="0" anchor="t" anchorCtr="0">
            <a:noAutofit/>
          </a:bodyPr>
          <a:lstStyle/>
          <a:p>
            <a:pPr>
              <a:buNone/>
            </a:pPr>
            <a:r>
              <a:rPr lang="en" sz="2400" dirty="0"/>
              <a:t>When we have enough registers, this code does 4 loads from local memory and 0 stores.</a:t>
            </a:r>
            <a:endParaRPr lang="en-US" sz="2400" dirty="0"/>
          </a:p>
          <a:p>
            <a:pPr>
              <a:buNone/>
            </a:pPr>
            <a:endParaRPr sz="2400" dirty="0"/>
          </a:p>
          <a:p>
            <a:pPr>
              <a:buNone/>
            </a:pPr>
            <a:r>
              <a:rPr lang="en" sz="2400" dirty="0"/>
              <a:t>Now assume we only have 3 free registers before any of this code is executed (but don’t worry about </a:t>
            </a:r>
            <a:r>
              <a:rPr lang="en" sz="2400" dirty="0">
                <a:latin typeface="Consolas"/>
                <a:ea typeface="Consolas"/>
                <a:cs typeface="Consolas"/>
                <a:sym typeface="Consolas"/>
              </a:rPr>
              <a:t>z0 </a:t>
            </a:r>
            <a:r>
              <a:rPr lang="en" sz="2400" dirty="0"/>
              <a:t>and </a:t>
            </a:r>
            <a:r>
              <a:rPr lang="en" sz="2400" dirty="0">
                <a:latin typeface="Consolas"/>
                <a:ea typeface="Consolas"/>
                <a:cs typeface="Consolas"/>
                <a:sym typeface="Consolas"/>
              </a:rPr>
              <a:t>z1</a:t>
            </a:r>
            <a:r>
              <a:rPr lang="en" sz="2400" dirty="0"/>
              <a:t>)</a:t>
            </a:r>
          </a:p>
        </p:txBody>
      </p:sp>
      <p:sp>
        <p:nvSpPr>
          <p:cNvPr id="273" name="Shape 273"/>
          <p:cNvSpPr txBox="1">
            <a:spLocks noGrp="1"/>
          </p:cNvSpPr>
          <p:nvPr>
            <p:ph type="body" idx="2"/>
          </p:nvPr>
        </p:nvSpPr>
        <p:spPr>
          <a:prstGeom prst="rect">
            <a:avLst/>
          </a:prstGeom>
        </p:spPr>
        <p:txBody>
          <a:bodyPr vert="horz" lIns="121900" tIns="121900" rIns="121900" bIns="121900" rtlCol="0" anchor="t" anchorCtr="0">
            <a:noAutofit/>
          </a:bodyPr>
          <a:lstStyle/>
          <a:p>
            <a:pPr>
              <a:lnSpc>
                <a:spcPct val="120000"/>
              </a:lnSpc>
              <a:buClr>
                <a:schemeClr val="dk1"/>
              </a:buClr>
              <a:buSzPct val="45833"/>
              <a:buNone/>
            </a:pPr>
            <a:r>
              <a:rPr lang="en" sz="3200">
                <a:latin typeface="Consolas"/>
                <a:ea typeface="Consolas"/>
                <a:cs typeface="Consolas"/>
                <a:sym typeface="Consolas"/>
              </a:rPr>
              <a:t>x0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0</a:t>
            </a:r>
            <a:r>
              <a:rPr lang="en" sz="3200">
                <a:solidFill>
                  <a:srgbClr val="666600"/>
                </a:solidFill>
                <a:latin typeface="Consolas"/>
                <a:ea typeface="Consolas"/>
                <a:cs typeface="Consolas"/>
                <a:sym typeface="Consolas"/>
              </a:rPr>
              <a:t>];</a:t>
            </a:r>
          </a:p>
          <a:p>
            <a:pPr>
              <a:lnSpc>
                <a:spcPct val="120000"/>
              </a:lnSpc>
              <a:buClr>
                <a:schemeClr val="dk1"/>
              </a:buClr>
              <a:buSzPct val="45833"/>
              <a:buNone/>
            </a:pPr>
            <a:r>
              <a:rPr lang="en" sz="3200">
                <a:latin typeface="Consolas"/>
                <a:ea typeface="Consolas"/>
                <a:cs typeface="Consolas"/>
                <a:sym typeface="Consolas"/>
              </a:rPr>
              <a:t>y0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0</a:t>
            </a:r>
            <a:r>
              <a:rPr lang="en" sz="3200">
                <a:solidFill>
                  <a:srgbClr val="666600"/>
                </a:solidFill>
                <a:latin typeface="Consolas"/>
                <a:ea typeface="Consolas"/>
                <a:cs typeface="Consolas"/>
                <a:sym typeface="Consolas"/>
              </a:rPr>
              <a:t>];</a:t>
            </a:r>
          </a:p>
          <a:p>
            <a:pPr>
              <a:lnSpc>
                <a:spcPct val="120000"/>
              </a:lnSpc>
              <a:buClr>
                <a:schemeClr val="dk1"/>
              </a:buClr>
              <a:buSzPct val="45833"/>
              <a:buNone/>
            </a:pPr>
            <a:r>
              <a:rPr lang="en" sz="3200">
                <a:latin typeface="Consolas"/>
                <a:ea typeface="Consolas"/>
                <a:cs typeface="Consolas"/>
                <a:sym typeface="Consolas"/>
              </a:rPr>
              <a:t>x1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1</a:t>
            </a:r>
            <a:r>
              <a:rPr lang="en" sz="3200">
                <a:solidFill>
                  <a:srgbClr val="666600"/>
                </a:solidFill>
                <a:latin typeface="Consolas"/>
                <a:ea typeface="Consolas"/>
                <a:cs typeface="Consolas"/>
                <a:sym typeface="Consolas"/>
              </a:rPr>
              <a:t>];</a:t>
            </a:r>
          </a:p>
          <a:p>
            <a:pPr>
              <a:lnSpc>
                <a:spcPct val="120000"/>
              </a:lnSpc>
              <a:buClr>
                <a:schemeClr val="dk1"/>
              </a:buClr>
              <a:buSzPct val="45833"/>
              <a:buNone/>
            </a:pPr>
            <a:r>
              <a:rPr lang="en" sz="3200">
                <a:latin typeface="Consolas"/>
                <a:ea typeface="Consolas"/>
                <a:cs typeface="Consolas"/>
                <a:sym typeface="Consolas"/>
              </a:rPr>
              <a:t>y1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1</a:t>
            </a:r>
            <a:r>
              <a:rPr lang="en" sz="3200">
                <a:solidFill>
                  <a:srgbClr val="666600"/>
                </a:solidFill>
                <a:latin typeface="Consolas"/>
                <a:ea typeface="Consolas"/>
                <a:cs typeface="Consolas"/>
                <a:sym typeface="Consolas"/>
              </a:rPr>
              <a:t>];</a:t>
            </a:r>
          </a:p>
          <a:p>
            <a:pPr>
              <a:lnSpc>
                <a:spcPct val="115000"/>
              </a:lnSpc>
              <a:buClr>
                <a:schemeClr val="dk1"/>
              </a:buClr>
              <a:buNone/>
            </a:pPr>
            <a:endParaRPr sz="3200">
              <a:solidFill>
                <a:srgbClr val="666600"/>
              </a:solidFill>
              <a:latin typeface="Consolas"/>
              <a:ea typeface="Consolas"/>
              <a:cs typeface="Consolas"/>
              <a:sym typeface="Consolas"/>
            </a:endParaRPr>
          </a:p>
          <a:p>
            <a:pPr>
              <a:lnSpc>
                <a:spcPct val="120000"/>
              </a:lnSpc>
              <a:buClr>
                <a:schemeClr val="dk1"/>
              </a:buClr>
              <a:buSzPct val="45833"/>
              <a:buNone/>
            </a:pPr>
            <a:r>
              <a:rPr lang="en" sz="3200">
                <a:latin typeface="Consolas"/>
                <a:ea typeface="Consolas"/>
                <a:cs typeface="Consolas"/>
                <a:sym typeface="Consolas"/>
              </a:rPr>
              <a:t>z0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y0;</a:t>
            </a:r>
          </a:p>
          <a:p>
            <a:pPr>
              <a:buNone/>
            </a:pPr>
            <a:r>
              <a:rPr lang="en" sz="3200">
                <a:latin typeface="Consolas"/>
                <a:ea typeface="Consolas"/>
                <a:cs typeface="Consolas"/>
                <a:sym typeface="Consolas"/>
              </a:rPr>
              <a:t>z1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y1;</a:t>
            </a:r>
          </a:p>
        </p:txBody>
      </p:sp>
      <p:sp>
        <p:nvSpPr>
          <p:cNvPr id="274" name="Shape 274"/>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35</a:t>
            </a:fld>
            <a:endParaRPr lang="en"/>
          </a:p>
        </p:txBody>
      </p:sp>
    </p:spTree>
    <p:extLst>
      <p:ext uri="{BB962C8B-B14F-4D97-AF65-F5344CB8AC3E}">
        <p14:creationId xmlns:p14="http://schemas.microsoft.com/office/powerpoint/2010/main" val="544902957"/>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prstGeom prst="rect">
            <a:avLst/>
          </a:prstGeom>
        </p:spPr>
        <p:txBody>
          <a:bodyPr vert="horz" lIns="121900" tIns="121900" rIns="121900" bIns="121900" rtlCol="0" anchor="b" anchorCtr="0">
            <a:noAutofit/>
          </a:bodyPr>
          <a:lstStyle/>
          <a:p>
            <a:r>
              <a:rPr lang="en"/>
              <a:t>Register spilling example</a:t>
            </a:r>
          </a:p>
        </p:txBody>
      </p:sp>
      <p:sp>
        <p:nvSpPr>
          <p:cNvPr id="280" name="Shape 280"/>
          <p:cNvSpPr txBox="1">
            <a:spLocks noGrp="1"/>
          </p:cNvSpPr>
          <p:nvPr>
            <p:ph type="body" idx="1"/>
          </p:nvPr>
        </p:nvSpPr>
        <p:spPr>
          <a:xfrm>
            <a:off x="4346099" y="1600201"/>
            <a:ext cx="3336800" cy="4967599"/>
          </a:xfrm>
          <a:prstGeom prst="rect">
            <a:avLst/>
          </a:prstGeom>
        </p:spPr>
        <p:txBody>
          <a:bodyPr vert="horz" lIns="121900" tIns="121900" rIns="121900" bIns="121900" rtlCol="0" anchor="t" anchorCtr="0">
            <a:noAutofit/>
          </a:bodyPr>
          <a:lstStyle/>
          <a:p>
            <a:pPr>
              <a:lnSpc>
                <a:spcPct val="120000"/>
              </a:lnSpc>
              <a:buNone/>
            </a:pPr>
            <a:r>
              <a:rPr lang="en" sz="3200">
                <a:latin typeface="Consolas"/>
                <a:ea typeface="Consolas"/>
                <a:cs typeface="Consolas"/>
                <a:sym typeface="Consolas"/>
              </a:rPr>
              <a:t>x0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0</a:t>
            </a:r>
            <a:r>
              <a:rPr lang="en" sz="3200">
                <a:solidFill>
                  <a:srgbClr val="666600"/>
                </a:solidFill>
                <a:latin typeface="Consolas"/>
                <a:ea typeface="Consolas"/>
                <a:cs typeface="Consolas"/>
                <a:sym typeface="Consolas"/>
              </a:rPr>
              <a:t>];</a:t>
            </a:r>
          </a:p>
          <a:p>
            <a:pPr>
              <a:lnSpc>
                <a:spcPct val="120000"/>
              </a:lnSpc>
              <a:buNone/>
            </a:pPr>
            <a:r>
              <a:rPr lang="en" sz="3200">
                <a:latin typeface="Consolas"/>
                <a:ea typeface="Consolas"/>
                <a:cs typeface="Consolas"/>
                <a:sym typeface="Consolas"/>
              </a:rPr>
              <a:t>y0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0</a:t>
            </a:r>
            <a:r>
              <a:rPr lang="en" sz="3200">
                <a:solidFill>
                  <a:srgbClr val="666600"/>
                </a:solidFill>
                <a:latin typeface="Consolas"/>
                <a:ea typeface="Consolas"/>
                <a:cs typeface="Consolas"/>
                <a:sym typeface="Consolas"/>
              </a:rPr>
              <a:t>];</a:t>
            </a:r>
          </a:p>
          <a:p>
            <a:pPr>
              <a:lnSpc>
                <a:spcPct val="120000"/>
              </a:lnSpc>
              <a:buNone/>
            </a:pPr>
            <a:r>
              <a:rPr lang="en" sz="3200">
                <a:latin typeface="Consolas"/>
                <a:ea typeface="Consolas"/>
                <a:cs typeface="Consolas"/>
                <a:sym typeface="Consolas"/>
              </a:rPr>
              <a:t>x1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1</a:t>
            </a:r>
            <a:r>
              <a:rPr lang="en" sz="3200">
                <a:solidFill>
                  <a:srgbClr val="666600"/>
                </a:solidFill>
                <a:latin typeface="Consolas"/>
                <a:ea typeface="Consolas"/>
                <a:cs typeface="Consolas"/>
                <a:sym typeface="Consolas"/>
              </a:rPr>
              <a:t>];</a:t>
            </a:r>
          </a:p>
          <a:p>
            <a:pPr>
              <a:lnSpc>
                <a:spcPct val="120000"/>
              </a:lnSpc>
              <a:buNone/>
            </a:pPr>
            <a:r>
              <a:rPr lang="en" sz="3200">
                <a:latin typeface="Consolas"/>
                <a:ea typeface="Consolas"/>
                <a:cs typeface="Consolas"/>
                <a:sym typeface="Consolas"/>
              </a:rPr>
              <a:t>y1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a:t>
            </a:r>
            <a:r>
              <a:rPr lang="en" sz="3200">
                <a:solidFill>
                  <a:srgbClr val="666600"/>
                </a:solidFill>
                <a:latin typeface="Consolas"/>
                <a:ea typeface="Consolas"/>
                <a:cs typeface="Consolas"/>
                <a:sym typeface="Consolas"/>
              </a:rPr>
              <a:t>[</a:t>
            </a:r>
            <a:r>
              <a:rPr lang="en" sz="3200">
                <a:solidFill>
                  <a:srgbClr val="006666"/>
                </a:solidFill>
                <a:latin typeface="Consolas"/>
                <a:ea typeface="Consolas"/>
                <a:cs typeface="Consolas"/>
                <a:sym typeface="Consolas"/>
              </a:rPr>
              <a:t>1</a:t>
            </a:r>
            <a:r>
              <a:rPr lang="en" sz="3200">
                <a:solidFill>
                  <a:srgbClr val="666600"/>
                </a:solidFill>
                <a:latin typeface="Consolas"/>
                <a:ea typeface="Consolas"/>
                <a:cs typeface="Consolas"/>
                <a:sym typeface="Consolas"/>
              </a:rPr>
              <a:t>];</a:t>
            </a:r>
          </a:p>
          <a:p>
            <a:pPr>
              <a:lnSpc>
                <a:spcPct val="115000"/>
              </a:lnSpc>
              <a:buNone/>
            </a:pPr>
            <a:endParaRPr sz="3200">
              <a:solidFill>
                <a:srgbClr val="666600"/>
              </a:solidFill>
              <a:latin typeface="Consolas"/>
              <a:ea typeface="Consolas"/>
              <a:cs typeface="Consolas"/>
              <a:sym typeface="Consolas"/>
            </a:endParaRPr>
          </a:p>
          <a:p>
            <a:pPr>
              <a:lnSpc>
                <a:spcPct val="120000"/>
              </a:lnSpc>
              <a:buNone/>
            </a:pPr>
            <a:r>
              <a:rPr lang="en" sz="3200">
                <a:latin typeface="Consolas"/>
                <a:ea typeface="Consolas"/>
                <a:cs typeface="Consolas"/>
                <a:sym typeface="Consolas"/>
              </a:rPr>
              <a:t>z0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x0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y0;</a:t>
            </a:r>
          </a:p>
          <a:p>
            <a:pPr>
              <a:buNone/>
            </a:pPr>
            <a:r>
              <a:rPr lang="en" sz="3200">
                <a:latin typeface="Consolas"/>
                <a:ea typeface="Consolas"/>
                <a:cs typeface="Consolas"/>
                <a:sym typeface="Consolas"/>
              </a:rPr>
              <a:t>z1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x1 </a:t>
            </a:r>
            <a:r>
              <a:rPr lang="en" sz="3200">
                <a:solidFill>
                  <a:srgbClr val="666600"/>
                </a:solidFill>
                <a:latin typeface="Consolas"/>
                <a:ea typeface="Consolas"/>
                <a:cs typeface="Consolas"/>
                <a:sym typeface="Consolas"/>
              </a:rPr>
              <a:t>+</a:t>
            </a:r>
            <a:r>
              <a:rPr lang="en" sz="3200">
                <a:latin typeface="Consolas"/>
                <a:ea typeface="Consolas"/>
                <a:cs typeface="Consolas"/>
                <a:sym typeface="Consolas"/>
              </a:rPr>
              <a:t> y1;</a:t>
            </a:r>
          </a:p>
        </p:txBody>
      </p:sp>
      <p:sp>
        <p:nvSpPr>
          <p:cNvPr id="281" name="Shape 281"/>
          <p:cNvSpPr txBox="1">
            <a:spLocks noGrp="1"/>
          </p:cNvSpPr>
          <p:nvPr>
            <p:ph type="body" idx="2"/>
          </p:nvPr>
        </p:nvSpPr>
        <p:spPr>
          <a:xfrm>
            <a:off x="519101" y="1746967"/>
            <a:ext cx="2675199" cy="805599"/>
          </a:xfrm>
          <a:prstGeom prst="rect">
            <a:avLst/>
          </a:prstGeom>
        </p:spPr>
        <p:txBody>
          <a:bodyPr vert="horz" lIns="121900" tIns="121900" rIns="121900" bIns="121900" rtlCol="0" anchor="t" anchorCtr="0">
            <a:noAutofit/>
          </a:bodyPr>
          <a:lstStyle/>
          <a:p>
            <a:pPr>
              <a:buNone/>
            </a:pPr>
            <a:r>
              <a:rPr lang="en" sz="2400"/>
              <a:t>starting with only 3 free registers...</a:t>
            </a:r>
          </a:p>
        </p:txBody>
      </p:sp>
      <p:sp>
        <p:nvSpPr>
          <p:cNvPr id="288" name="Shape 288"/>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pPr/>
              <a:t>36</a:t>
            </a:fld>
            <a:endParaRPr lang="en"/>
          </a:p>
        </p:txBody>
      </p:sp>
      <p:cxnSp>
        <p:nvCxnSpPr>
          <p:cNvPr id="282" name="Shape 282"/>
          <p:cNvCxnSpPr/>
          <p:nvPr/>
        </p:nvCxnSpPr>
        <p:spPr>
          <a:xfrm rot="10800000" flipH="1">
            <a:off x="2954833" y="1736832"/>
            <a:ext cx="1896800" cy="299600"/>
          </a:xfrm>
          <a:prstGeom prst="straightConnector1">
            <a:avLst/>
          </a:prstGeom>
          <a:noFill/>
          <a:ln w="19050" cap="flat">
            <a:solidFill>
              <a:schemeClr val="dk2"/>
            </a:solidFill>
            <a:prstDash val="solid"/>
            <a:round/>
            <a:headEnd type="none" w="lg" len="lg"/>
            <a:tailEnd type="triangle" w="lg" len="lg"/>
          </a:ln>
        </p:spPr>
      </p:cxnSp>
      <p:sp>
        <p:nvSpPr>
          <p:cNvPr id="283" name="Shape 283"/>
          <p:cNvSpPr txBox="1"/>
          <p:nvPr/>
        </p:nvSpPr>
        <p:spPr>
          <a:xfrm>
            <a:off x="519100" y="2944767"/>
            <a:ext cx="3084800" cy="1427600"/>
          </a:xfrm>
          <a:prstGeom prst="rect">
            <a:avLst/>
          </a:prstGeom>
          <a:noFill/>
          <a:ln>
            <a:noFill/>
          </a:ln>
        </p:spPr>
        <p:txBody>
          <a:bodyPr lIns="121900" tIns="121900" rIns="121900" bIns="121900" anchor="t" anchorCtr="0">
            <a:noAutofit/>
          </a:bodyPr>
          <a:lstStyle/>
          <a:p>
            <a:r>
              <a:rPr lang="en" sz="2400"/>
              <a:t>cannot load </a:t>
            </a:r>
            <a:r>
              <a:rPr lang="en" sz="2400">
                <a:latin typeface="Consolas"/>
                <a:ea typeface="Consolas"/>
                <a:cs typeface="Consolas"/>
                <a:sym typeface="Consolas"/>
              </a:rPr>
              <a:t>y[1]</a:t>
            </a:r>
            <a:r>
              <a:rPr lang="en" sz="2400"/>
              <a:t> until we free a register. store </a:t>
            </a:r>
            <a:r>
              <a:rPr lang="en" sz="2400">
                <a:latin typeface="Consolas"/>
                <a:ea typeface="Consolas"/>
                <a:cs typeface="Consolas"/>
                <a:sym typeface="Consolas"/>
              </a:rPr>
              <a:t>x1 </a:t>
            </a:r>
            <a:r>
              <a:rPr lang="en" sz="2400"/>
              <a:t>to make space.</a:t>
            </a:r>
          </a:p>
        </p:txBody>
      </p:sp>
      <p:cxnSp>
        <p:nvCxnSpPr>
          <p:cNvPr id="284" name="Shape 284"/>
          <p:cNvCxnSpPr/>
          <p:nvPr/>
        </p:nvCxnSpPr>
        <p:spPr>
          <a:xfrm>
            <a:off x="3453967" y="3414033"/>
            <a:ext cx="968400" cy="259600"/>
          </a:xfrm>
          <a:prstGeom prst="straightConnector1">
            <a:avLst/>
          </a:prstGeom>
          <a:noFill/>
          <a:ln w="19050" cap="flat">
            <a:solidFill>
              <a:schemeClr val="dk2"/>
            </a:solidFill>
            <a:prstDash val="solid"/>
            <a:round/>
            <a:headEnd type="none" w="lg" len="lg"/>
            <a:tailEnd type="triangle" w="lg" len="lg"/>
          </a:ln>
        </p:spPr>
      </p:cxnSp>
      <p:sp>
        <p:nvSpPr>
          <p:cNvPr id="285" name="Shape 285"/>
          <p:cNvSpPr txBox="1"/>
          <p:nvPr/>
        </p:nvSpPr>
        <p:spPr>
          <a:xfrm>
            <a:off x="758667" y="4831534"/>
            <a:ext cx="3084800" cy="805599"/>
          </a:xfrm>
          <a:prstGeom prst="rect">
            <a:avLst/>
          </a:prstGeom>
          <a:noFill/>
          <a:ln>
            <a:noFill/>
          </a:ln>
        </p:spPr>
        <p:txBody>
          <a:bodyPr lIns="121900" tIns="121900" rIns="121900" bIns="121900" anchor="t" anchorCtr="0">
            <a:noAutofit/>
          </a:bodyPr>
          <a:lstStyle/>
          <a:p>
            <a:r>
              <a:rPr lang="en" sz="2400"/>
              <a:t>Now we need to load </a:t>
            </a:r>
            <a:r>
              <a:rPr lang="en" sz="2400">
                <a:latin typeface="Consolas"/>
                <a:ea typeface="Consolas"/>
                <a:cs typeface="Consolas"/>
                <a:sym typeface="Consolas"/>
              </a:rPr>
              <a:t>x1 </a:t>
            </a:r>
            <a:r>
              <a:rPr lang="en" sz="2400"/>
              <a:t>again.</a:t>
            </a:r>
          </a:p>
        </p:txBody>
      </p:sp>
      <p:cxnSp>
        <p:nvCxnSpPr>
          <p:cNvPr id="286" name="Shape 286"/>
          <p:cNvCxnSpPr/>
          <p:nvPr/>
        </p:nvCxnSpPr>
        <p:spPr>
          <a:xfrm>
            <a:off x="3538833" y="5220833"/>
            <a:ext cx="873600" cy="219600"/>
          </a:xfrm>
          <a:prstGeom prst="straightConnector1">
            <a:avLst/>
          </a:prstGeom>
          <a:noFill/>
          <a:ln w="19050" cap="flat">
            <a:solidFill>
              <a:schemeClr val="dk2"/>
            </a:solidFill>
            <a:prstDash val="solid"/>
            <a:round/>
            <a:headEnd type="none" w="lg" len="lg"/>
            <a:tailEnd type="triangle" w="lg" len="lg"/>
          </a:ln>
        </p:spPr>
      </p:cxnSp>
      <p:sp>
        <p:nvSpPr>
          <p:cNvPr id="287" name="Shape 287"/>
          <p:cNvSpPr txBox="1"/>
          <p:nvPr/>
        </p:nvSpPr>
        <p:spPr>
          <a:xfrm>
            <a:off x="7726467" y="1916633"/>
            <a:ext cx="4252399" cy="4262400"/>
          </a:xfrm>
          <a:prstGeom prst="rect">
            <a:avLst/>
          </a:prstGeom>
          <a:noFill/>
          <a:ln>
            <a:noFill/>
          </a:ln>
        </p:spPr>
        <p:txBody>
          <a:bodyPr lIns="121900" tIns="121900" rIns="121900" bIns="121900" anchor="t" anchorCtr="0">
            <a:noAutofit/>
          </a:bodyPr>
          <a:lstStyle/>
          <a:p>
            <a:r>
              <a:rPr lang="en" sz="2400"/>
              <a:t>Register spilling cost:</a:t>
            </a:r>
          </a:p>
          <a:p>
            <a:r>
              <a:rPr lang="en" sz="2400"/>
              <a:t>1 extra load</a:t>
            </a:r>
          </a:p>
          <a:p>
            <a:r>
              <a:rPr lang="en" sz="2400"/>
              <a:t>1 extra store</a:t>
            </a:r>
          </a:p>
          <a:p>
            <a:r>
              <a:rPr lang="en" sz="2400"/>
              <a:t>2 extra pairs of consecutive</a:t>
            </a:r>
          </a:p>
          <a:p>
            <a:r>
              <a:rPr lang="en" sz="2400"/>
              <a:t>   dependent instructions </a:t>
            </a:r>
          </a:p>
        </p:txBody>
      </p:sp>
    </p:spTree>
    <p:extLst>
      <p:ext uri="{BB962C8B-B14F-4D97-AF65-F5344CB8AC3E}">
        <p14:creationId xmlns:p14="http://schemas.microsoft.com/office/powerpoint/2010/main" val="1538566430"/>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altLang="x-none"/>
              <a:t>Thanks</a:t>
            </a:r>
          </a:p>
        </p:txBody>
      </p:sp>
      <p:sp>
        <p:nvSpPr>
          <p:cNvPr id="4" name="Slide Number Placeholder 3"/>
          <p:cNvSpPr>
            <a:spLocks noGrp="1"/>
          </p:cNvSpPr>
          <p:nvPr>
            <p:ph type="sldNum" sz="quarter" idx="12"/>
          </p:nvPr>
        </p:nvSpPr>
        <p:spPr/>
        <p:txBody>
          <a:bodyPr/>
          <a:lstStyle/>
          <a:p>
            <a:pPr>
              <a:defRPr/>
            </a:pPr>
            <a:fld id="{5E8F4465-1833-FA4B-AEE0-B9A64A36C6A0}" type="slidenum">
              <a:rPr lang="en-US" altLang="x-none"/>
              <a:pPr>
                <a:defRPr/>
              </a:pPr>
              <a:t>37</a:t>
            </a:fld>
            <a:endParaRPr lang="en-US" altLang="x-none"/>
          </a:p>
        </p:txBody>
      </p:sp>
      <p:sp>
        <p:nvSpPr>
          <p:cNvPr id="118787" name="Content Placeholder 4"/>
          <p:cNvSpPr>
            <a:spLocks noGrp="1"/>
          </p:cNvSpPr>
          <p:nvPr>
            <p:ph idx="1"/>
          </p:nvPr>
        </p:nvSpPr>
        <p:spPr bwMode="auto">
          <a:xfrm>
            <a:off x="2152650" y="1825625"/>
            <a:ext cx="7886700" cy="876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spAutoFit/>
          </a:bodyPr>
          <a:lstStyle/>
          <a:p>
            <a:r>
              <a:rPr lang="en-US" altLang="x-none" dirty="0"/>
              <a:t>Slides adapted from </a:t>
            </a:r>
          </a:p>
          <a:p>
            <a:pPr lvl="1"/>
            <a:r>
              <a:rPr lang="en-US" altLang="x-none" dirty="0" smtClean="0"/>
              <a:t>http://</a:t>
            </a:r>
            <a:r>
              <a:rPr lang="en-US" altLang="x-none" dirty="0" err="1" smtClean="0"/>
              <a:t>courses.cms.caltech.edu</a:t>
            </a:r>
            <a:r>
              <a:rPr lang="en-US" altLang="x-none" dirty="0" smtClean="0"/>
              <a:t>/cs179/ </a:t>
            </a:r>
            <a:r>
              <a:rPr lang="en-US" altLang="x-none" dirty="0"/>
              <a:t>	</a:t>
            </a:r>
          </a:p>
        </p:txBody>
      </p:sp>
    </p:spTree>
    <p:extLst>
      <p:ext uri="{BB962C8B-B14F-4D97-AF65-F5344CB8AC3E}">
        <p14:creationId xmlns:p14="http://schemas.microsoft.com/office/powerpoint/2010/main" val="173879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GPUs – The Motivation</a:t>
            </a:r>
            <a:endParaRPr/>
          </a:p>
        </p:txBody>
      </p:sp>
      <p:sp>
        <p:nvSpPr>
          <p:cNvPr id="123" name="TextShape 2"/>
          <p:cNvSpPr txBox="1"/>
          <p:nvPr/>
        </p:nvSpPr>
        <p:spPr>
          <a:xfrm>
            <a:off x="2105040" y="1944720"/>
            <a:ext cx="7989480" cy="2832660"/>
          </a:xfrm>
          <a:prstGeom prst="rect">
            <a:avLst/>
          </a:prstGeom>
        </p:spPr>
        <p:txBody>
          <a:bodyPr anchor="ctr"/>
          <a:lstStyle/>
          <a:p>
            <a:pPr>
              <a:lnSpc>
                <a:spcPct val="100000"/>
              </a:lnSpc>
            </a:pPr>
            <a:r>
              <a:rPr lang="en-US" dirty="0">
                <a:solidFill>
                  <a:srgbClr val="000000"/>
                </a:solidFill>
                <a:latin typeface="Gill Sans MT"/>
              </a:rPr>
              <a:t>Raytracing:</a:t>
            </a:r>
            <a:endParaRPr dirty="0"/>
          </a:p>
          <a:p>
            <a:r>
              <a:rPr lang="en-US" sz="2000" dirty="0">
                <a:solidFill>
                  <a:srgbClr val="000000"/>
                </a:solidFill>
                <a:latin typeface="Lucida Console"/>
              </a:rPr>
              <a:t>for all pixels (</a:t>
            </a:r>
            <a:r>
              <a:rPr lang="en-US" sz="2000" dirty="0" err="1">
                <a:solidFill>
                  <a:srgbClr val="000000"/>
                </a:solidFill>
                <a:latin typeface="Lucida Console"/>
              </a:rPr>
              <a:t>i,j</a:t>
            </a:r>
            <a:r>
              <a:rPr lang="en-US" sz="2000" dirty="0">
                <a:solidFill>
                  <a:srgbClr val="000000"/>
                </a:solidFill>
                <a:latin typeface="Lucida Console"/>
              </a:rPr>
              <a:t>):</a:t>
            </a:r>
            <a:endParaRPr dirty="0"/>
          </a:p>
          <a:p>
            <a:r>
              <a:rPr lang="en-US" sz="2000" dirty="0">
                <a:solidFill>
                  <a:srgbClr val="000000"/>
                </a:solidFill>
                <a:latin typeface="Lucida Console"/>
              </a:rPr>
              <a:t>    Calculate ray point and direction in 3d space</a:t>
            </a:r>
            <a:endParaRPr dirty="0"/>
          </a:p>
          <a:p>
            <a:r>
              <a:rPr lang="en-US" sz="2000" dirty="0">
                <a:solidFill>
                  <a:srgbClr val="000000"/>
                </a:solidFill>
                <a:latin typeface="Lucida Console"/>
              </a:rPr>
              <a:t>    if ray intersects object:</a:t>
            </a:r>
            <a:endParaRPr dirty="0"/>
          </a:p>
          <a:p>
            <a:r>
              <a:rPr lang="en-US" sz="2000" dirty="0">
                <a:solidFill>
                  <a:srgbClr val="000000"/>
                </a:solidFill>
                <a:latin typeface="Lucida Console"/>
              </a:rPr>
              <a:t>	calculate lighting at closest object</a:t>
            </a:r>
            <a:endParaRPr dirty="0"/>
          </a:p>
          <a:p>
            <a:r>
              <a:rPr lang="en-US" sz="2000" dirty="0">
                <a:solidFill>
                  <a:srgbClr val="000000"/>
                </a:solidFill>
                <a:latin typeface="Lucida Console"/>
              </a:rPr>
              <a:t>	store color of (</a:t>
            </a:r>
            <a:r>
              <a:rPr lang="en-US" sz="2000" dirty="0" err="1">
                <a:solidFill>
                  <a:srgbClr val="000000"/>
                </a:solidFill>
                <a:latin typeface="Lucida Console"/>
              </a:rPr>
              <a:t>i,j</a:t>
            </a:r>
            <a:r>
              <a:rPr lang="en-US" sz="2000" dirty="0">
                <a:solidFill>
                  <a:srgbClr val="000000"/>
                </a:solidFill>
                <a:latin typeface="Lucida Console"/>
              </a:rPr>
              <a:t>)</a:t>
            </a:r>
            <a:endParaRPr dirty="0"/>
          </a:p>
        </p:txBody>
      </p:sp>
      <p:pic>
        <p:nvPicPr>
          <p:cNvPr id="124" name="Picture 2"/>
          <p:cNvPicPr/>
          <p:nvPr/>
        </p:nvPicPr>
        <p:blipFill>
          <a:blip r:embed="rId2"/>
          <a:stretch>
            <a:fillRect/>
          </a:stretch>
        </p:blipFill>
        <p:spPr>
          <a:xfrm>
            <a:off x="7241160" y="4136760"/>
            <a:ext cx="2994480" cy="2433240"/>
          </a:xfrm>
          <a:prstGeom prst="rect">
            <a:avLst/>
          </a:prstGeom>
          <a:ln>
            <a:noFill/>
          </a:ln>
        </p:spPr>
      </p:pic>
      <p:sp>
        <p:nvSpPr>
          <p:cNvPr id="125" name="CustomShape 3"/>
          <p:cNvSpPr/>
          <p:nvPr/>
        </p:nvSpPr>
        <p:spPr>
          <a:xfrm>
            <a:off x="7010400" y="3962520"/>
            <a:ext cx="3542040" cy="363960"/>
          </a:xfrm>
          <a:prstGeom prst="rect">
            <a:avLst/>
          </a:prstGeom>
          <a:noFill/>
          <a:ln>
            <a:noFill/>
          </a:ln>
        </p:spPr>
        <p:txBody>
          <a:bodyPr lIns="90000" tIns="45000" rIns="90000" bIns="45000"/>
          <a:lstStyle/>
          <a:p>
            <a:pPr>
              <a:lnSpc>
                <a:spcPct val="100000"/>
              </a:lnSpc>
            </a:pPr>
            <a:r>
              <a:rPr lang="en-US" sz="900">
                <a:solidFill>
                  <a:srgbClr val="000000"/>
                </a:solidFill>
                <a:latin typeface="Gill Sans MT"/>
              </a:rPr>
              <a:t>Superquadric Cylinders, exponent 0.1, yellow glass balls, Barr, 1981</a:t>
            </a:r>
            <a:endParaRPr/>
          </a:p>
        </p:txBody>
      </p:sp>
    </p:spTree>
    <p:extLst>
      <p:ext uri="{BB962C8B-B14F-4D97-AF65-F5344CB8AC3E}">
        <p14:creationId xmlns:p14="http://schemas.microsoft.com/office/powerpoint/2010/main" val="8217088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EXAMPLE</a:t>
            </a:r>
            <a:endParaRPr/>
          </a:p>
        </p:txBody>
      </p:sp>
      <p:sp>
        <p:nvSpPr>
          <p:cNvPr id="127" name="TextShape 2"/>
          <p:cNvSpPr txBox="1"/>
          <p:nvPr/>
        </p:nvSpPr>
        <p:spPr>
          <a:xfrm>
            <a:off x="2105040" y="2228040"/>
            <a:ext cx="7989480" cy="3630600"/>
          </a:xfrm>
          <a:prstGeom prst="rect">
            <a:avLst/>
          </a:prstGeom>
        </p:spPr>
        <p:txBody>
          <a:bodyPr anchor="ctr"/>
          <a:lstStyle/>
          <a:p>
            <a:pPr>
              <a:lnSpc>
                <a:spcPct val="100000"/>
              </a:lnSpc>
            </a:pPr>
            <a:r>
              <a:rPr lang="en-US" dirty="0">
                <a:solidFill>
                  <a:srgbClr val="000000"/>
                </a:solidFill>
                <a:latin typeface="Gill Sans MT"/>
              </a:rPr>
              <a:t>Add two arrays</a:t>
            </a:r>
            <a:endParaRPr dirty="0"/>
          </a:p>
          <a:p>
            <a:pPr marL="742950" lvl="1" indent="-285750">
              <a:buSzPct val="92000"/>
              <a:buFont typeface="Arial" panose="020B0604020202020204" pitchFamily="34" charset="0"/>
              <a:buChar char="•"/>
            </a:pPr>
            <a:r>
              <a:rPr lang="en-US" sz="1600" dirty="0">
                <a:solidFill>
                  <a:srgbClr val="000000"/>
                </a:solidFill>
                <a:latin typeface="Gill Sans MT"/>
              </a:rPr>
              <a:t>A</a:t>
            </a:r>
            <a:r>
              <a:rPr lang="en-US" sz="1600" dirty="0">
                <a:solidFill>
                  <a:srgbClr val="000000"/>
                </a:solidFill>
                <a:latin typeface="Gill Sans MT"/>
              </a:rPr>
              <a:t>[ ] </a:t>
            </a:r>
            <a:r>
              <a:rPr lang="en-US" sz="1600" dirty="0">
                <a:solidFill>
                  <a:srgbClr val="000000"/>
                </a:solidFill>
                <a:latin typeface="Gill Sans MT"/>
              </a:rPr>
              <a:t>+ B</a:t>
            </a:r>
            <a:r>
              <a:rPr lang="en-US" sz="1600" dirty="0">
                <a:solidFill>
                  <a:srgbClr val="000000"/>
                </a:solidFill>
                <a:latin typeface="Gill Sans MT"/>
              </a:rPr>
              <a:t>[ ] </a:t>
            </a:r>
            <a:r>
              <a:rPr lang="en-US" sz="1600" dirty="0">
                <a:solidFill>
                  <a:srgbClr val="000000"/>
                </a:solidFill>
                <a:latin typeface="Gill Sans MT"/>
              </a:rPr>
              <a:t>-&gt; C</a:t>
            </a:r>
            <a:r>
              <a:rPr lang="en-US" sz="1600" dirty="0">
                <a:solidFill>
                  <a:srgbClr val="000000"/>
                </a:solidFill>
                <a:latin typeface="Gill Sans MT"/>
              </a:rPr>
              <a:t>[ ]</a:t>
            </a:r>
            <a:endParaRPr dirty="0"/>
          </a:p>
          <a:p>
            <a:pPr>
              <a:lnSpc>
                <a:spcPct val="100000"/>
              </a:lnSpc>
            </a:pPr>
            <a:endParaRPr dirty="0"/>
          </a:p>
          <a:p>
            <a:pPr>
              <a:lnSpc>
                <a:spcPct val="100000"/>
              </a:lnSpc>
            </a:pPr>
            <a:r>
              <a:rPr lang="en-US" dirty="0">
                <a:solidFill>
                  <a:srgbClr val="000000"/>
                </a:solidFill>
                <a:latin typeface="Gill Sans MT"/>
              </a:rPr>
              <a:t>On the CPU</a:t>
            </a:r>
            <a:r>
              <a:rPr lang="en-US" dirty="0">
                <a:solidFill>
                  <a:srgbClr val="000000"/>
                </a:solidFill>
                <a:latin typeface="Gill Sans MT"/>
              </a:rPr>
              <a:t>:</a:t>
            </a:r>
          </a:p>
          <a:p>
            <a:pPr>
              <a:lnSpc>
                <a:spcPct val="100000"/>
              </a:lnSpc>
            </a:pPr>
            <a:endParaRPr dirty="0"/>
          </a:p>
          <a:p>
            <a:pPr lvl="1"/>
            <a:r>
              <a:rPr lang="en-US" sz="1500" dirty="0">
                <a:solidFill>
                  <a:srgbClr val="000000"/>
                </a:solidFill>
                <a:latin typeface="Lucida Console"/>
              </a:rPr>
              <a:t>float *C = </a:t>
            </a:r>
            <a:r>
              <a:rPr lang="en-US" sz="1500" dirty="0" err="1">
                <a:solidFill>
                  <a:srgbClr val="000000"/>
                </a:solidFill>
                <a:latin typeface="Lucida Console"/>
              </a:rPr>
              <a:t>malloc</a:t>
            </a:r>
            <a:r>
              <a:rPr lang="en-US" sz="1500" dirty="0">
                <a:solidFill>
                  <a:srgbClr val="000000"/>
                </a:solidFill>
                <a:latin typeface="Lucida Console"/>
              </a:rPr>
              <a:t>(N * </a:t>
            </a:r>
            <a:r>
              <a:rPr lang="en-US" sz="1500" dirty="0" err="1">
                <a:solidFill>
                  <a:srgbClr val="000000"/>
                </a:solidFill>
                <a:latin typeface="Lucida Console"/>
              </a:rPr>
              <a:t>sizeof</a:t>
            </a:r>
            <a:r>
              <a:rPr lang="en-US" sz="1500" dirty="0">
                <a:solidFill>
                  <a:srgbClr val="000000"/>
                </a:solidFill>
                <a:latin typeface="Lucida Console"/>
              </a:rPr>
              <a:t>(float));</a:t>
            </a:r>
            <a:endParaRPr dirty="0"/>
          </a:p>
          <a:p>
            <a:pPr lvl="1"/>
            <a:r>
              <a:rPr lang="en-US" sz="1500" dirty="0">
                <a:solidFill>
                  <a:srgbClr val="000000"/>
                </a:solidFill>
                <a:latin typeface="Lucida Console"/>
              </a:rPr>
              <a:t>for (</a:t>
            </a:r>
            <a:r>
              <a:rPr lang="en-US" sz="1500" dirty="0" err="1">
                <a:solidFill>
                  <a:srgbClr val="000000"/>
                </a:solidFill>
                <a:latin typeface="Lucida Console"/>
              </a:rPr>
              <a:t>int</a:t>
            </a:r>
            <a:r>
              <a:rPr lang="en-US" sz="1500" dirty="0">
                <a:solidFill>
                  <a:srgbClr val="000000"/>
                </a:solidFill>
                <a:latin typeface="Lucida Console"/>
              </a:rPr>
              <a:t> </a:t>
            </a:r>
            <a:r>
              <a:rPr lang="en-US" sz="1500" dirty="0" err="1">
                <a:solidFill>
                  <a:srgbClr val="000000"/>
                </a:solidFill>
                <a:latin typeface="Lucida Console"/>
              </a:rPr>
              <a:t>i</a:t>
            </a:r>
            <a:r>
              <a:rPr lang="en-US" sz="1500" dirty="0">
                <a:solidFill>
                  <a:srgbClr val="000000"/>
                </a:solidFill>
                <a:latin typeface="Lucida Console"/>
              </a:rPr>
              <a:t> = 0; </a:t>
            </a:r>
            <a:r>
              <a:rPr lang="en-US" sz="1500" dirty="0" err="1">
                <a:solidFill>
                  <a:srgbClr val="000000"/>
                </a:solidFill>
                <a:latin typeface="Lucida Console"/>
              </a:rPr>
              <a:t>i</a:t>
            </a:r>
            <a:r>
              <a:rPr lang="en-US" sz="1500" dirty="0">
                <a:solidFill>
                  <a:srgbClr val="000000"/>
                </a:solidFill>
                <a:latin typeface="Lucida Console"/>
              </a:rPr>
              <a:t> &lt; N; </a:t>
            </a:r>
            <a:r>
              <a:rPr lang="en-US" sz="1500" dirty="0" err="1">
                <a:solidFill>
                  <a:srgbClr val="000000"/>
                </a:solidFill>
                <a:latin typeface="Lucida Console"/>
              </a:rPr>
              <a:t>i</a:t>
            </a:r>
            <a:r>
              <a:rPr lang="en-US" sz="1500" dirty="0">
                <a:solidFill>
                  <a:srgbClr val="000000"/>
                </a:solidFill>
                <a:latin typeface="Lucida Console"/>
              </a:rPr>
              <a:t>++)</a:t>
            </a:r>
            <a:endParaRPr dirty="0"/>
          </a:p>
          <a:p>
            <a:pPr lvl="1"/>
            <a:r>
              <a:rPr lang="en-US" sz="1500" dirty="0">
                <a:solidFill>
                  <a:srgbClr val="000000"/>
                </a:solidFill>
                <a:latin typeface="Lucida Console"/>
              </a:rPr>
              <a:t>C[</a:t>
            </a:r>
            <a:r>
              <a:rPr lang="en-US" sz="1500" dirty="0" err="1">
                <a:solidFill>
                  <a:srgbClr val="000000"/>
                </a:solidFill>
                <a:latin typeface="Lucida Console"/>
              </a:rPr>
              <a:t>i</a:t>
            </a:r>
            <a:r>
              <a:rPr lang="en-US" sz="1500" dirty="0">
                <a:solidFill>
                  <a:srgbClr val="000000"/>
                </a:solidFill>
                <a:latin typeface="Lucida Console"/>
              </a:rPr>
              <a:t>] = A[</a:t>
            </a:r>
            <a:r>
              <a:rPr lang="en-US" sz="1500" dirty="0" err="1">
                <a:solidFill>
                  <a:srgbClr val="000000"/>
                </a:solidFill>
                <a:latin typeface="Lucida Console"/>
              </a:rPr>
              <a:t>i</a:t>
            </a:r>
            <a:r>
              <a:rPr lang="en-US" sz="1500" dirty="0">
                <a:solidFill>
                  <a:srgbClr val="000000"/>
                </a:solidFill>
                <a:latin typeface="Lucida Console"/>
              </a:rPr>
              <a:t>] + B[</a:t>
            </a:r>
            <a:r>
              <a:rPr lang="en-US" sz="1500" dirty="0" err="1">
                <a:solidFill>
                  <a:srgbClr val="000000"/>
                </a:solidFill>
                <a:latin typeface="Lucida Console"/>
              </a:rPr>
              <a:t>i</a:t>
            </a:r>
            <a:r>
              <a:rPr lang="en-US" sz="1500" dirty="0">
                <a:solidFill>
                  <a:srgbClr val="000000"/>
                </a:solidFill>
                <a:latin typeface="Lucida Console"/>
              </a:rPr>
              <a:t>];</a:t>
            </a:r>
          </a:p>
          <a:p>
            <a:pPr lvl="1"/>
            <a:r>
              <a:rPr lang="en-US" sz="1500" dirty="0">
                <a:solidFill>
                  <a:srgbClr val="000000"/>
                </a:solidFill>
                <a:latin typeface="Lucida Console"/>
              </a:rPr>
              <a:t>r</a:t>
            </a:r>
            <a:r>
              <a:rPr lang="en-US" sz="1500" dirty="0">
                <a:solidFill>
                  <a:srgbClr val="000000"/>
                </a:solidFill>
                <a:latin typeface="Lucida Console"/>
              </a:rPr>
              <a:t>eturn C;</a:t>
            </a:r>
            <a:endParaRPr lang="en-US" dirty="0"/>
          </a:p>
          <a:p>
            <a:pPr lvl="1"/>
            <a:endParaRPr lang="en-US" sz="1600" dirty="0">
              <a:solidFill>
                <a:srgbClr val="000000"/>
              </a:solidFill>
              <a:latin typeface="Gill Sans MT"/>
            </a:endParaRPr>
          </a:p>
          <a:p>
            <a:pPr lvl="1"/>
            <a:r>
              <a:rPr lang="en-US" sz="1600" i="1" dirty="0">
                <a:solidFill>
                  <a:srgbClr val="000000"/>
                </a:solidFill>
                <a:latin typeface="Gill Sans MT"/>
              </a:rPr>
              <a:t>This operates </a:t>
            </a:r>
            <a:r>
              <a:rPr lang="en-US" sz="1600" i="1" dirty="0">
                <a:solidFill>
                  <a:srgbClr val="000000"/>
                </a:solidFill>
                <a:latin typeface="Gill Sans MT"/>
              </a:rPr>
              <a:t>sequentially… can we do better?</a:t>
            </a:r>
            <a:endParaRPr i="1" dirty="0"/>
          </a:p>
          <a:p>
            <a:pPr>
              <a:lnSpc>
                <a:spcPct val="100000"/>
              </a:lnSpc>
            </a:pPr>
            <a:endParaRPr dirty="0"/>
          </a:p>
        </p:txBody>
      </p:sp>
    </p:spTree>
    <p:extLst>
      <p:ext uri="{BB962C8B-B14F-4D97-AF65-F5344CB8AC3E}">
        <p14:creationId xmlns:p14="http://schemas.microsoft.com/office/powerpoint/2010/main" val="2140186688"/>
      </p:ext>
    </p:extLst>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27">
                                            <p:txEl>
                                              <p:charRg st="193" end="1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A simple problem…</a:t>
            </a:r>
            <a:endParaRPr/>
          </a:p>
        </p:txBody>
      </p:sp>
      <p:sp>
        <p:nvSpPr>
          <p:cNvPr id="129" name="TextShape 2"/>
          <p:cNvSpPr txBox="1"/>
          <p:nvPr/>
        </p:nvSpPr>
        <p:spPr>
          <a:xfrm>
            <a:off x="2438400" y="1931760"/>
            <a:ext cx="7619760" cy="4925880"/>
          </a:xfrm>
          <a:prstGeom prst="rect">
            <a:avLst/>
          </a:prstGeom>
        </p:spPr>
        <p:txBody>
          <a:bodyPr anchor="ctr"/>
          <a:lstStyle/>
          <a:p>
            <a:pPr marL="285750" indent="-285750">
              <a:buSzPct val="92000"/>
              <a:buFont typeface="Arial" panose="020B0604020202020204" pitchFamily="34" charset="0"/>
              <a:buChar char="•"/>
            </a:pPr>
            <a:r>
              <a:rPr lang="en-US" dirty="0">
                <a:solidFill>
                  <a:srgbClr val="000000"/>
                </a:solidFill>
                <a:latin typeface="Gill Sans MT"/>
              </a:rPr>
              <a:t>On the CPU (multi-threaded, pseudocode</a:t>
            </a:r>
            <a:r>
              <a:rPr lang="en-US" dirty="0">
                <a:solidFill>
                  <a:srgbClr val="000000"/>
                </a:solidFill>
                <a:latin typeface="Gill Sans MT"/>
              </a:rPr>
              <a:t>):</a:t>
            </a:r>
          </a:p>
          <a:p>
            <a:pPr>
              <a:lnSpc>
                <a:spcPct val="100000"/>
              </a:lnSpc>
              <a:buSzPct val="92000"/>
            </a:pPr>
            <a:endParaRPr dirty="0"/>
          </a:p>
          <a:p>
            <a:pPr lvl="1"/>
            <a:r>
              <a:rPr lang="en-US" sz="1500" dirty="0">
                <a:solidFill>
                  <a:srgbClr val="000000"/>
                </a:solidFill>
                <a:latin typeface="Lucida Console"/>
              </a:rPr>
              <a:t>(allocate memory for C)</a:t>
            </a:r>
            <a:endParaRPr dirty="0"/>
          </a:p>
          <a:p>
            <a:pPr lvl="1"/>
            <a:r>
              <a:rPr lang="en-US" sz="1500" dirty="0">
                <a:solidFill>
                  <a:srgbClr val="000000"/>
                </a:solidFill>
                <a:latin typeface="Lucida Console"/>
              </a:rPr>
              <a:t>Create # of threads equal to number of cores on processor (around 2, 4, perhaps 8)</a:t>
            </a:r>
            <a:endParaRPr dirty="0"/>
          </a:p>
          <a:p>
            <a:pPr lvl="1"/>
            <a:r>
              <a:rPr lang="en-US" sz="1500" dirty="0">
                <a:solidFill>
                  <a:srgbClr val="000000"/>
                </a:solidFill>
                <a:latin typeface="Lucida Console"/>
              </a:rPr>
              <a:t>(Indicate portions of A, B, C to each thread...)</a:t>
            </a:r>
            <a:endParaRPr dirty="0"/>
          </a:p>
          <a:p>
            <a:pPr lvl="1"/>
            <a:endParaRPr dirty="0"/>
          </a:p>
          <a:p>
            <a:pPr lvl="1"/>
            <a:r>
              <a:rPr lang="en-US" sz="1500" dirty="0">
                <a:solidFill>
                  <a:srgbClr val="000000"/>
                </a:solidFill>
                <a:latin typeface="Lucida Console"/>
              </a:rPr>
              <a:t>...</a:t>
            </a:r>
            <a:endParaRPr dirty="0"/>
          </a:p>
          <a:p>
            <a:pPr lvl="1"/>
            <a:endParaRPr dirty="0"/>
          </a:p>
          <a:p>
            <a:pPr lvl="1"/>
            <a:r>
              <a:rPr lang="en-US" sz="1500" dirty="0">
                <a:solidFill>
                  <a:srgbClr val="000000"/>
                </a:solidFill>
                <a:latin typeface="Lucida Console"/>
              </a:rPr>
              <a:t>In each thread,</a:t>
            </a:r>
            <a:endParaRPr dirty="0"/>
          </a:p>
          <a:p>
            <a:pPr lvl="1"/>
            <a:r>
              <a:rPr lang="en-US" sz="1500" dirty="0">
                <a:solidFill>
                  <a:srgbClr val="000000"/>
                </a:solidFill>
                <a:latin typeface="Lucida Console"/>
              </a:rPr>
              <a:t>For (</a:t>
            </a:r>
            <a:r>
              <a:rPr lang="en-US" sz="1500" dirty="0" err="1">
                <a:solidFill>
                  <a:srgbClr val="000000"/>
                </a:solidFill>
                <a:latin typeface="Lucida Console"/>
              </a:rPr>
              <a:t>i</a:t>
            </a:r>
            <a:r>
              <a:rPr lang="en-US" sz="1500" dirty="0">
                <a:solidFill>
                  <a:srgbClr val="000000"/>
                </a:solidFill>
                <a:latin typeface="Lucida Console"/>
              </a:rPr>
              <a:t> from beginning region of thread)</a:t>
            </a:r>
            <a:endParaRPr dirty="0"/>
          </a:p>
          <a:p>
            <a:pPr lvl="1"/>
            <a:r>
              <a:rPr lang="en-US" sz="1500" dirty="0">
                <a:solidFill>
                  <a:srgbClr val="000000"/>
                </a:solidFill>
                <a:latin typeface="Lucida Console"/>
              </a:rPr>
              <a:t>C[</a:t>
            </a:r>
            <a:r>
              <a:rPr lang="en-US" sz="1500" dirty="0" err="1">
                <a:solidFill>
                  <a:srgbClr val="000000"/>
                </a:solidFill>
                <a:latin typeface="Lucida Console"/>
              </a:rPr>
              <a:t>i</a:t>
            </a:r>
            <a:r>
              <a:rPr lang="en-US" sz="1500" dirty="0">
                <a:solidFill>
                  <a:srgbClr val="000000"/>
                </a:solidFill>
                <a:latin typeface="Lucida Console"/>
              </a:rPr>
              <a:t>] &lt;- A[</a:t>
            </a:r>
            <a:r>
              <a:rPr lang="en-US" sz="1500" dirty="0" err="1">
                <a:solidFill>
                  <a:srgbClr val="000000"/>
                </a:solidFill>
                <a:latin typeface="Lucida Console"/>
              </a:rPr>
              <a:t>i</a:t>
            </a:r>
            <a:r>
              <a:rPr lang="en-US" sz="1500" dirty="0">
                <a:solidFill>
                  <a:srgbClr val="000000"/>
                </a:solidFill>
                <a:latin typeface="Lucida Console"/>
              </a:rPr>
              <a:t>] + B[</a:t>
            </a:r>
            <a:r>
              <a:rPr lang="en-US" sz="1500" dirty="0" err="1">
                <a:solidFill>
                  <a:srgbClr val="000000"/>
                </a:solidFill>
                <a:latin typeface="Lucida Console"/>
              </a:rPr>
              <a:t>i</a:t>
            </a:r>
            <a:r>
              <a:rPr lang="en-US" sz="1500" dirty="0">
                <a:solidFill>
                  <a:srgbClr val="000000"/>
                </a:solidFill>
                <a:latin typeface="Lucida Console"/>
              </a:rPr>
              <a:t>]</a:t>
            </a:r>
            <a:endParaRPr dirty="0"/>
          </a:p>
          <a:p>
            <a:pPr lvl="1"/>
            <a:r>
              <a:rPr lang="en-US" sz="1500" dirty="0">
                <a:solidFill>
                  <a:srgbClr val="000000"/>
                </a:solidFill>
                <a:latin typeface="Lucida Console"/>
              </a:rPr>
              <a:t>//lots of waiting involved for memory reads, writes, ...</a:t>
            </a:r>
            <a:endParaRPr dirty="0"/>
          </a:p>
          <a:p>
            <a:pPr lvl="1"/>
            <a:r>
              <a:rPr lang="en-US" sz="1500" dirty="0">
                <a:solidFill>
                  <a:srgbClr val="000000"/>
                </a:solidFill>
                <a:latin typeface="Lucida Console"/>
              </a:rPr>
              <a:t>Wait for threads to synchronize...</a:t>
            </a:r>
            <a:endParaRPr dirty="0"/>
          </a:p>
          <a:p>
            <a:endParaRPr dirty="0"/>
          </a:p>
          <a:p>
            <a:pPr lvl="1">
              <a:lnSpc>
                <a:spcPct val="100000"/>
              </a:lnSpc>
              <a:buSzPct val="92000"/>
            </a:pPr>
            <a:r>
              <a:rPr lang="en-US" sz="1600" i="1" dirty="0">
                <a:solidFill>
                  <a:srgbClr val="000000"/>
                </a:solidFill>
                <a:latin typeface="Gill Sans MT"/>
              </a:rPr>
              <a:t>This is slightly </a:t>
            </a:r>
            <a:r>
              <a:rPr lang="en-US" sz="1600" i="1" dirty="0">
                <a:solidFill>
                  <a:srgbClr val="000000"/>
                </a:solidFill>
                <a:latin typeface="Gill Sans MT"/>
              </a:rPr>
              <a:t>faster – 2-8x (slightly more with other tricks</a:t>
            </a:r>
            <a:r>
              <a:rPr lang="en-US" sz="1600" i="1" dirty="0">
                <a:solidFill>
                  <a:srgbClr val="000000"/>
                </a:solidFill>
                <a:latin typeface="Gill Sans MT"/>
              </a:rPr>
              <a:t>)</a:t>
            </a:r>
            <a:endParaRPr i="1" dirty="0"/>
          </a:p>
        </p:txBody>
      </p:sp>
    </p:spTree>
    <p:extLst>
      <p:ext uri="{BB962C8B-B14F-4D97-AF65-F5344CB8AC3E}">
        <p14:creationId xmlns:p14="http://schemas.microsoft.com/office/powerpoint/2010/main" val="19140616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A simple problem…</a:t>
            </a:r>
            <a:endParaRPr/>
          </a:p>
        </p:txBody>
      </p:sp>
      <p:sp>
        <p:nvSpPr>
          <p:cNvPr id="131" name="TextShape 2"/>
          <p:cNvSpPr txBox="1"/>
          <p:nvPr/>
        </p:nvSpPr>
        <p:spPr>
          <a:xfrm>
            <a:off x="2105040" y="2228040"/>
            <a:ext cx="7989480" cy="3630600"/>
          </a:xfrm>
          <a:prstGeom prst="rect">
            <a:avLst/>
          </a:prstGeom>
        </p:spPr>
        <p:txBody>
          <a:bodyPr anchor="ctr"/>
          <a:lstStyle/>
          <a:p>
            <a:pPr marL="342900" indent="-342900">
              <a:buSzPct val="92000"/>
              <a:buFont typeface="Arial" panose="020B0604020202020204" pitchFamily="34" charset="0"/>
              <a:buChar char="•"/>
            </a:pPr>
            <a:r>
              <a:rPr lang="en-US" sz="2400" dirty="0">
                <a:solidFill>
                  <a:srgbClr val="000000"/>
                </a:solidFill>
                <a:latin typeface="Gill Sans MT"/>
              </a:rPr>
              <a:t>How many threads? How does performance scale?</a:t>
            </a:r>
            <a:endParaRPr sz="2400" dirty="0"/>
          </a:p>
          <a:p>
            <a:pPr marL="342900" indent="-342900">
              <a:buFont typeface="Arial" panose="020B0604020202020204" pitchFamily="34" charset="0"/>
              <a:buChar char="•"/>
            </a:pPr>
            <a:endParaRPr sz="2400" dirty="0"/>
          </a:p>
          <a:p>
            <a:pPr marL="342900" indent="-342900">
              <a:buSzPct val="92000"/>
              <a:buFont typeface="Arial" panose="020B0604020202020204" pitchFamily="34" charset="0"/>
              <a:buChar char="•"/>
            </a:pPr>
            <a:r>
              <a:rPr lang="en-US" sz="2400" dirty="0">
                <a:solidFill>
                  <a:srgbClr val="000000"/>
                </a:solidFill>
                <a:latin typeface="Gill Sans MT"/>
              </a:rPr>
              <a:t>Context switching:</a:t>
            </a:r>
            <a:endParaRPr sz="2400" dirty="0"/>
          </a:p>
          <a:p>
            <a:pPr marL="800100" lvl="1" indent="-342900">
              <a:buSzPct val="92000"/>
              <a:buFont typeface="Arial" panose="020B0604020202020204" pitchFamily="34" charset="0"/>
              <a:buChar char="•"/>
            </a:pPr>
            <a:r>
              <a:rPr lang="en-US" sz="2000" dirty="0">
                <a:solidFill>
                  <a:srgbClr val="000000"/>
                </a:solidFill>
                <a:latin typeface="Gill Sans MT"/>
              </a:rPr>
              <a:t>High penalty on the CPU</a:t>
            </a:r>
            <a:endParaRPr sz="2400" dirty="0"/>
          </a:p>
          <a:p>
            <a:pPr marL="800100" lvl="1" indent="-342900">
              <a:buSzPct val="92000"/>
              <a:buFont typeface="Arial" panose="020B0604020202020204" pitchFamily="34" charset="0"/>
              <a:buChar char="•"/>
            </a:pPr>
            <a:r>
              <a:rPr lang="en-US" sz="2000" dirty="0">
                <a:solidFill>
                  <a:srgbClr val="000000"/>
                </a:solidFill>
                <a:latin typeface="Gill Sans MT"/>
              </a:rPr>
              <a:t>Not an issue on the </a:t>
            </a:r>
            <a:r>
              <a:rPr lang="en-US" sz="2000" dirty="0">
                <a:solidFill>
                  <a:srgbClr val="000000"/>
                </a:solidFill>
                <a:latin typeface="Gill Sans MT"/>
              </a:rPr>
              <a:t>GPU</a:t>
            </a:r>
            <a:endParaRPr sz="2400" dirty="0"/>
          </a:p>
          <a:p>
            <a:pPr>
              <a:lnSpc>
                <a:spcPct val="100000"/>
              </a:lnSpc>
            </a:pPr>
            <a:endParaRPr dirty="0"/>
          </a:p>
        </p:txBody>
      </p:sp>
    </p:spTree>
    <p:extLst>
      <p:ext uri="{BB962C8B-B14F-4D97-AF65-F5344CB8AC3E}">
        <p14:creationId xmlns:p14="http://schemas.microsoft.com/office/powerpoint/2010/main" val="328497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A simple problem…</a:t>
            </a:r>
            <a:endParaRPr/>
          </a:p>
        </p:txBody>
      </p:sp>
      <p:sp>
        <p:nvSpPr>
          <p:cNvPr id="133" name="TextShape 2"/>
          <p:cNvSpPr txBox="1"/>
          <p:nvPr/>
        </p:nvSpPr>
        <p:spPr>
          <a:xfrm>
            <a:off x="2105040" y="2228040"/>
            <a:ext cx="7989480" cy="3630600"/>
          </a:xfrm>
          <a:prstGeom prst="rect">
            <a:avLst/>
          </a:prstGeom>
        </p:spPr>
        <p:txBody>
          <a:bodyPr anchor="ctr"/>
          <a:lstStyle/>
          <a:p>
            <a:pPr marL="285750" indent="-285750">
              <a:buSzPct val="92000"/>
              <a:buFont typeface="Arial" panose="020B0604020202020204" pitchFamily="34" charset="0"/>
              <a:buChar char="•"/>
            </a:pPr>
            <a:r>
              <a:rPr lang="en-US" dirty="0">
                <a:solidFill>
                  <a:srgbClr val="000000"/>
                </a:solidFill>
                <a:latin typeface="Gill Sans MT"/>
              </a:rPr>
              <a:t>On the GPU</a:t>
            </a:r>
            <a:r>
              <a:rPr lang="en-US" dirty="0">
                <a:solidFill>
                  <a:srgbClr val="000000"/>
                </a:solidFill>
                <a:latin typeface="Gill Sans MT"/>
              </a:rPr>
              <a:t>:</a:t>
            </a:r>
          </a:p>
          <a:p>
            <a:pPr>
              <a:lnSpc>
                <a:spcPct val="100000"/>
              </a:lnSpc>
              <a:buSzPct val="92000"/>
            </a:pPr>
            <a:endParaRPr dirty="0"/>
          </a:p>
          <a:p>
            <a:pPr lvl="1"/>
            <a:r>
              <a:rPr lang="en-US" sz="1500" dirty="0">
                <a:solidFill>
                  <a:srgbClr val="000000"/>
                </a:solidFill>
                <a:latin typeface="Lucida Console"/>
              </a:rPr>
              <a:t>(allocate memory for A, B, C on GPU)</a:t>
            </a:r>
            <a:endParaRPr dirty="0"/>
          </a:p>
          <a:p>
            <a:pPr lvl="1"/>
            <a:r>
              <a:rPr lang="en-US" sz="1500" dirty="0">
                <a:solidFill>
                  <a:srgbClr val="000000"/>
                </a:solidFill>
                <a:latin typeface="Lucida Console"/>
              </a:rPr>
              <a:t>Create the “kernel” – each thread will perform one (or a few) additions</a:t>
            </a:r>
            <a:endParaRPr dirty="0"/>
          </a:p>
          <a:p>
            <a:pPr lvl="1"/>
            <a:r>
              <a:rPr lang="en-US" sz="1500" dirty="0">
                <a:solidFill>
                  <a:srgbClr val="000000"/>
                </a:solidFill>
                <a:latin typeface="Lucida Console"/>
              </a:rPr>
              <a:t>	Specify the following kernel operation:</a:t>
            </a:r>
            <a:endParaRPr dirty="0"/>
          </a:p>
          <a:p>
            <a:pPr lvl="1"/>
            <a:endParaRPr dirty="0"/>
          </a:p>
          <a:p>
            <a:pPr lvl="1"/>
            <a:r>
              <a:rPr lang="en-US" sz="1500" dirty="0">
                <a:solidFill>
                  <a:srgbClr val="000000"/>
                </a:solidFill>
                <a:latin typeface="Lucida Console"/>
              </a:rPr>
              <a:t>	For </a:t>
            </a:r>
            <a:r>
              <a:rPr lang="en-US" sz="1500" dirty="0">
                <a:solidFill>
                  <a:srgbClr val="000000"/>
                </a:solidFill>
                <a:latin typeface="Lucida Console"/>
              </a:rPr>
              <a:t>all i‘s (indices) assigned </a:t>
            </a:r>
            <a:r>
              <a:rPr lang="en-US" sz="1500" dirty="0">
                <a:solidFill>
                  <a:srgbClr val="000000"/>
                </a:solidFill>
                <a:latin typeface="Lucida Console"/>
              </a:rPr>
              <a:t>to this </a:t>
            </a:r>
            <a:r>
              <a:rPr lang="en-US" sz="1500" dirty="0">
                <a:solidFill>
                  <a:srgbClr val="000000"/>
                </a:solidFill>
                <a:latin typeface="Lucida Console"/>
              </a:rPr>
              <a:t>thread:</a:t>
            </a:r>
            <a:endParaRPr dirty="0"/>
          </a:p>
          <a:p>
            <a:pPr lvl="1"/>
            <a:r>
              <a:rPr lang="en-US" sz="1500" dirty="0">
                <a:solidFill>
                  <a:srgbClr val="000000"/>
                </a:solidFill>
                <a:latin typeface="Lucida Console"/>
              </a:rPr>
              <a:t>	</a:t>
            </a:r>
            <a:r>
              <a:rPr lang="en-US" sz="1500" dirty="0">
                <a:solidFill>
                  <a:srgbClr val="000000"/>
                </a:solidFill>
                <a:latin typeface="Lucida Console"/>
              </a:rPr>
              <a:t>	C[</a:t>
            </a:r>
            <a:r>
              <a:rPr lang="en-US" sz="1500" dirty="0" err="1">
                <a:solidFill>
                  <a:srgbClr val="000000"/>
                </a:solidFill>
                <a:latin typeface="Lucida Console"/>
              </a:rPr>
              <a:t>i</a:t>
            </a:r>
            <a:r>
              <a:rPr lang="en-US" sz="1500" dirty="0">
                <a:solidFill>
                  <a:srgbClr val="000000"/>
                </a:solidFill>
                <a:latin typeface="Lucida Console"/>
              </a:rPr>
              <a:t>] &lt;- A[</a:t>
            </a:r>
            <a:r>
              <a:rPr lang="en-US" sz="1500" dirty="0" err="1">
                <a:solidFill>
                  <a:srgbClr val="000000"/>
                </a:solidFill>
                <a:latin typeface="Lucida Console"/>
              </a:rPr>
              <a:t>i</a:t>
            </a:r>
            <a:r>
              <a:rPr lang="en-US" sz="1500" dirty="0">
                <a:solidFill>
                  <a:srgbClr val="000000"/>
                </a:solidFill>
                <a:latin typeface="Lucida Console"/>
              </a:rPr>
              <a:t>] + B[</a:t>
            </a:r>
            <a:r>
              <a:rPr lang="en-US" sz="1500" dirty="0" err="1">
                <a:solidFill>
                  <a:srgbClr val="000000"/>
                </a:solidFill>
                <a:latin typeface="Lucida Console"/>
              </a:rPr>
              <a:t>i</a:t>
            </a:r>
            <a:r>
              <a:rPr lang="en-US" sz="1500" dirty="0">
                <a:solidFill>
                  <a:srgbClr val="000000"/>
                </a:solidFill>
                <a:latin typeface="Lucida Console"/>
              </a:rPr>
              <a:t>]</a:t>
            </a:r>
            <a:endParaRPr dirty="0"/>
          </a:p>
          <a:p>
            <a:endParaRPr dirty="0"/>
          </a:p>
          <a:p>
            <a:pPr lvl="1"/>
            <a:r>
              <a:rPr lang="en-US" sz="1500" dirty="0">
                <a:solidFill>
                  <a:srgbClr val="000000"/>
                </a:solidFill>
                <a:latin typeface="Lucida Console"/>
              </a:rPr>
              <a:t>Start ~</a:t>
            </a:r>
            <a:r>
              <a:rPr lang="en-US" sz="1500" b="1" dirty="0">
                <a:solidFill>
                  <a:srgbClr val="000000"/>
                </a:solidFill>
                <a:latin typeface="Lucida Console"/>
              </a:rPr>
              <a:t>20000 (!) </a:t>
            </a:r>
            <a:r>
              <a:rPr lang="en-US" sz="1500" dirty="0">
                <a:solidFill>
                  <a:srgbClr val="000000"/>
                </a:solidFill>
                <a:latin typeface="Lucida Console"/>
              </a:rPr>
              <a:t>threads</a:t>
            </a:r>
            <a:endParaRPr dirty="0"/>
          </a:p>
          <a:p>
            <a:pPr lvl="1"/>
            <a:r>
              <a:rPr lang="en-US" sz="1500" dirty="0">
                <a:solidFill>
                  <a:srgbClr val="000000"/>
                </a:solidFill>
                <a:latin typeface="Lucida Console"/>
              </a:rPr>
              <a:t>Wait for threads to synchronize...</a:t>
            </a:r>
            <a:endParaRPr dirty="0"/>
          </a:p>
          <a:p>
            <a:endParaRPr dirty="0"/>
          </a:p>
          <a:p>
            <a:pPr>
              <a:lnSpc>
                <a:spcPct val="100000"/>
              </a:lnSpc>
            </a:pPr>
            <a:endParaRPr dirty="0"/>
          </a:p>
        </p:txBody>
      </p:sp>
    </p:spTree>
    <p:extLst>
      <p:ext uri="{BB962C8B-B14F-4D97-AF65-F5344CB8AC3E}">
        <p14:creationId xmlns:p14="http://schemas.microsoft.com/office/powerpoint/2010/main" val="202671142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3">
                                            <p:txEl>
                                              <p:charRg st="297" end="297"/>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33">
                                            <p:txEl>
                                              <p:charRg st="297" end="297"/>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33">
                                            <p:txEl>
                                              <p:charRg st="297" end="297"/>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33">
                                            <p:txEl>
                                              <p:charRg st="297" end="297"/>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33">
                                            <p:txEl>
                                              <p:charRg st="297" end="29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2105040" y="687600"/>
            <a:ext cx="7989480" cy="1082880"/>
          </a:xfrm>
          <a:prstGeom prst="rect">
            <a:avLst/>
          </a:prstGeom>
        </p:spPr>
        <p:txBody>
          <a:bodyPr anchor="b"/>
          <a:lstStyle/>
          <a:p>
            <a:pPr>
              <a:lnSpc>
                <a:spcPct val="100000"/>
              </a:lnSpc>
            </a:pPr>
            <a:r>
              <a:rPr lang="en-US" sz="2800">
                <a:solidFill>
                  <a:srgbClr val="FFFFFF"/>
                </a:solidFill>
                <a:latin typeface="Gill Sans MT"/>
              </a:rPr>
              <a:t>GPU: Strengths Revealed</a:t>
            </a:r>
            <a:endParaRPr/>
          </a:p>
        </p:txBody>
      </p:sp>
      <p:sp>
        <p:nvSpPr>
          <p:cNvPr id="135" name="TextShape 2"/>
          <p:cNvSpPr txBox="1"/>
          <p:nvPr/>
        </p:nvSpPr>
        <p:spPr>
          <a:xfrm>
            <a:off x="2105040" y="2228040"/>
            <a:ext cx="7989480" cy="3060240"/>
          </a:xfrm>
          <a:prstGeom prst="rect">
            <a:avLst/>
          </a:prstGeom>
        </p:spPr>
        <p:txBody>
          <a:bodyPr anchor="ctr"/>
          <a:lstStyle/>
          <a:p>
            <a:pPr marL="342900" indent="-342900">
              <a:buSzPct val="92000"/>
              <a:buFont typeface="Arial" panose="020B0604020202020204" pitchFamily="34" charset="0"/>
              <a:buChar char="•"/>
            </a:pPr>
            <a:r>
              <a:rPr lang="en-US" sz="2400" dirty="0">
                <a:solidFill>
                  <a:srgbClr val="000000"/>
                </a:solidFill>
                <a:latin typeface="Gill Sans MT"/>
              </a:rPr>
              <a:t>Emphasis on parallelism means we have lots </a:t>
            </a:r>
            <a:r>
              <a:rPr lang="en-US" sz="2400" dirty="0">
                <a:solidFill>
                  <a:srgbClr val="000000"/>
                </a:solidFill>
                <a:latin typeface="Gill Sans MT"/>
              </a:rPr>
              <a:t>of </a:t>
            </a:r>
            <a:r>
              <a:rPr lang="en-US" sz="2400" dirty="0">
                <a:solidFill>
                  <a:srgbClr val="000000"/>
                </a:solidFill>
                <a:latin typeface="Gill Sans MT"/>
              </a:rPr>
              <a:t>cores</a:t>
            </a:r>
            <a:endParaRPr lang="en-US" sz="2400" dirty="0"/>
          </a:p>
          <a:p>
            <a:pPr marL="342900" indent="-342900">
              <a:buSzPct val="92000"/>
              <a:buFont typeface="Arial" panose="020B0604020202020204" pitchFamily="34" charset="0"/>
              <a:buChar char="•"/>
            </a:pPr>
            <a:r>
              <a:rPr lang="en-US" sz="2400" dirty="0"/>
              <a:t>This allows us to run many threads simultaneously with no context switches</a:t>
            </a:r>
            <a:endParaRPr dirty="0"/>
          </a:p>
        </p:txBody>
      </p:sp>
      <p:pic>
        <p:nvPicPr>
          <p:cNvPr id="136" name="Picture 2"/>
          <p:cNvPicPr/>
          <p:nvPr/>
        </p:nvPicPr>
        <p:blipFill>
          <a:blip r:embed="rId2"/>
          <a:stretch>
            <a:fillRect/>
          </a:stretch>
        </p:blipFill>
        <p:spPr>
          <a:xfrm>
            <a:off x="5181600" y="4547520"/>
            <a:ext cx="2246400" cy="1752120"/>
          </a:xfrm>
          <a:prstGeom prst="rect">
            <a:avLst/>
          </a:prstGeom>
          <a:ln>
            <a:noFill/>
          </a:ln>
        </p:spPr>
      </p:pic>
    </p:spTree>
    <p:extLst>
      <p:ext uri="{BB962C8B-B14F-4D97-AF65-F5344CB8AC3E}">
        <p14:creationId xmlns:p14="http://schemas.microsoft.com/office/powerpoint/2010/main" val="1700828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2315</Words>
  <Application>Microsoft Macintosh PowerPoint</Application>
  <PresentationFormat>Widescreen</PresentationFormat>
  <Paragraphs>319</Paragraphs>
  <Slides>37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Consolas</vt:lpstr>
      <vt:lpstr>Gill Sans MT</vt:lpstr>
      <vt:lpstr>Lucida Console</vt:lpstr>
      <vt:lpstr>Wingdings 2</vt:lpstr>
      <vt:lpstr>Arial</vt:lpstr>
      <vt:lpstr>Calibri</vt:lpstr>
      <vt:lpstr>Calibri Light</vt:lpstr>
      <vt:lpstr>Office Theme</vt:lpstr>
      <vt:lpstr>Computer Organization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GPU Memory</vt:lpstr>
      <vt:lpstr>PowerPoint Presentation</vt:lpstr>
      <vt:lpstr>Global Memory</vt:lpstr>
      <vt:lpstr>PowerPoint Presentation</vt:lpstr>
      <vt:lpstr>Accessing global memory efficiently</vt:lpstr>
      <vt:lpstr>Memory Coalescing</vt:lpstr>
      <vt:lpstr>PowerPoint Presentation</vt:lpstr>
      <vt:lpstr>PowerPoint Presentation</vt:lpstr>
      <vt:lpstr>Shared Memory</vt:lpstr>
      <vt:lpstr>Shared memory syntax</vt:lpstr>
      <vt:lpstr>A shared memory application</vt:lpstr>
      <vt:lpstr>Computational Intensity</vt:lpstr>
      <vt:lpstr>A common pattern in kernels</vt:lpstr>
      <vt:lpstr>Bank Conflicts</vt:lpstr>
      <vt:lpstr>PowerPoint Presentation</vt:lpstr>
      <vt:lpstr>Bank conflicts and strides</vt:lpstr>
      <vt:lpstr>Padding to avoid bank conflicts</vt:lpstr>
      <vt:lpstr>Registers</vt:lpstr>
      <vt:lpstr>Local Memory</vt:lpstr>
      <vt:lpstr>Register spilling example</vt:lpstr>
      <vt:lpstr>Register spilling example</vt:lpstr>
      <vt:lpstr>Thanks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Jacob, Ferosh</dc:creator>
  <cp:lastModifiedBy>Jacob, Ferosh</cp:lastModifiedBy>
  <cp:revision>3</cp:revision>
  <dcterms:created xsi:type="dcterms:W3CDTF">2017-07-13T08:04:23Z</dcterms:created>
  <dcterms:modified xsi:type="dcterms:W3CDTF">2017-07-13T08:17:20Z</dcterms:modified>
</cp:coreProperties>
</file>