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ls" ContentType="application/vnd.ms-excel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88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336" r:id="rId48"/>
    <p:sldId id="337" r:id="rId49"/>
    <p:sldId id="338" r:id="rId50"/>
    <p:sldId id="339" r:id="rId51"/>
    <p:sldId id="287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5"/>
  </p:normalViewPr>
  <p:slideViewPr>
    <p:cSldViewPr snapToGrid="0" snapToObjects="1">
      <p:cViewPr varScale="1">
        <p:scale>
          <a:sx n="120" d="100"/>
          <a:sy n="120" d="100"/>
        </p:scale>
        <p:origin x="2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329D5-A47D-804F-BA65-E0B8FEEE3DD7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24BD3-D630-6146-BA7B-E2210F7EE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6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24BD3-D630-6146-BA7B-E2210F7EED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28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fld id="{A83C5D0D-EF9C-2C44-ABD0-FE38806CA5CF}" type="slidenum">
              <a:rPr lang="en-US" altLang="en-US" sz="1100">
                <a:latin typeface="Lucida Sans" charset="0"/>
                <a:ea typeface="ＭＳ Ｐゴシック" charset="-128"/>
                <a:cs typeface="Arial Unicode MS" charset="0"/>
              </a:rPr>
              <a:pPr/>
              <a:t>4</a:t>
            </a:fld>
            <a:endParaRPr lang="en-US" altLang="en-US" sz="1100">
              <a:latin typeface="Lucida Sans" charset="0"/>
              <a:ea typeface="ＭＳ Ｐゴシック" charset="-128"/>
              <a:cs typeface="Arial Unicode MS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85342" tIns="42671" rIns="85342" bIns="42671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160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6792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>
                <a:ea typeface="ＭＳ Ｐゴシック" charset="-128"/>
              </a:rPr>
              <a:t>Grep is line-oriented; IR is document oriented.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fld id="{A0481354-4D72-D646-9EC7-6AE29EC3E5C6}" type="slidenum">
              <a:rPr lang="en-US" altLang="en-US" sz="1100">
                <a:latin typeface="Lucida Sans" charset="0"/>
                <a:ea typeface="ＭＳ Ｐゴシック" charset="-128"/>
                <a:cs typeface="Arial Unicode MS" charset="0"/>
              </a:rPr>
              <a:pPr/>
              <a:t>7</a:t>
            </a:fld>
            <a:endParaRPr lang="en-US" altLang="en-US" sz="1100">
              <a:latin typeface="Lucida Sans" charset="0"/>
              <a:ea typeface="ＭＳ Ｐゴシック" charset="-128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3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Wikimedia commons picture of Shake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fld id="{0F1BE204-C4E1-7B44-9A7E-CA618CCCAD3B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079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>
                <a:ea typeface="ＭＳ Ｐゴシック" charset="-128"/>
              </a:rPr>
              <a:t>Linked lists generally preferred to arrays</a:t>
            </a:r>
          </a:p>
          <a:p>
            <a:pPr lvl="1">
              <a:spcBef>
                <a:spcPct val="0"/>
              </a:spcBef>
            </a:pPr>
            <a:r>
              <a:rPr lang="en-US" altLang="en-US">
                <a:ea typeface="ＭＳ Ｐゴシック" charset="-128"/>
              </a:rPr>
              <a:t>Dynamic space allocation</a:t>
            </a:r>
          </a:p>
          <a:p>
            <a:pPr lvl="1">
              <a:spcBef>
                <a:spcPct val="0"/>
              </a:spcBef>
            </a:pPr>
            <a:r>
              <a:rPr lang="en-US" altLang="en-US">
                <a:ea typeface="ＭＳ Ｐゴシック" charset="-128"/>
              </a:rPr>
              <a:t>Insertion of terms into documents easy</a:t>
            </a:r>
          </a:p>
          <a:p>
            <a:pPr lvl="1">
              <a:spcBef>
                <a:spcPct val="0"/>
              </a:spcBef>
            </a:pPr>
            <a:r>
              <a:rPr lang="en-US" altLang="en-US">
                <a:ea typeface="ＭＳ Ｐゴシック" charset="-128"/>
              </a:rPr>
              <a:t>Space overhead of pointers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fld id="{3C592E23-4FE9-7B45-8384-0DFA483CEB2D}" type="slidenum">
              <a:rPr lang="en-US" altLang="en-US" sz="1100">
                <a:latin typeface="Lucida Sans" charset="0"/>
                <a:ea typeface="ＭＳ Ｐゴシック" charset="-128"/>
                <a:cs typeface="Arial Unicode MS" charset="0"/>
              </a:rPr>
              <a:pPr/>
              <a:t>15</a:t>
            </a:fld>
            <a:endParaRPr lang="en-US" altLang="en-US" sz="1100">
              <a:latin typeface="Lucida Sans" charset="0"/>
              <a:ea typeface="ＭＳ Ｐゴシック" charset="-128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57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Document icons from free icon set: http://www.icojoy.com/articles/44/</a:t>
            </a: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fld id="{08AFB8CF-535B-114E-B6B2-AFE0FE008DE9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5002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620-5E4F-9E45-8855-243D226C661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C2DF-856E-424D-A83F-A6737384F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5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620-5E4F-9E45-8855-243D226C661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C2DF-856E-424D-A83F-A6737384F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4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620-5E4F-9E45-8855-243D226C661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C2DF-856E-424D-A83F-A6737384F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72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084263" y="1981200"/>
            <a:ext cx="3013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3600">
                <a:solidFill>
                  <a:srgbClr val="FBFCFF"/>
                </a:solidFill>
                <a:ea typeface="Arial Unicode MS" charset="0"/>
              </a:rPr>
              <a:t>Introduction to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/>
            <a:endParaRPr lang="en-US" altLang="en-US">
              <a:solidFill>
                <a:srgbClr val="FFFFFF"/>
              </a:solidFill>
              <a:ea typeface="Arial Unicode MS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830263" y="2590800"/>
            <a:ext cx="56467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4800" b="1">
                <a:solidFill>
                  <a:srgbClr val="139CB7"/>
                </a:solidFill>
                <a:ea typeface="Arial Unicode MS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4B92621D-3451-6341-802F-B66878BAC9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29112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461BB-676C-EE42-B4C2-F23FC9E931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02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620-5E4F-9E45-8855-243D226C661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C2DF-856E-424D-A83F-A6737384F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8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620-5E4F-9E45-8855-243D226C661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C2DF-856E-424D-A83F-A6737384F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2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620-5E4F-9E45-8855-243D226C661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C2DF-856E-424D-A83F-A6737384F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8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620-5E4F-9E45-8855-243D226C661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C2DF-856E-424D-A83F-A6737384F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6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620-5E4F-9E45-8855-243D226C661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C2DF-856E-424D-A83F-A6737384F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2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620-5E4F-9E45-8855-243D226C661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C2DF-856E-424D-A83F-A6737384F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7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620-5E4F-9E45-8855-243D226C661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C2DF-856E-424D-A83F-A6737384F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2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620-5E4F-9E45-8855-243D226C661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C2DF-856E-424D-A83F-A6737384F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3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g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A3620-5E4F-9E45-8855-243D226C661A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7C2DF-856E-424D-A83F-A6737384F98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owerpointBG1_new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3.xls"/><Relationship Id="rId4" Type="http://schemas.openxmlformats.org/officeDocument/2006/relationships/image" Target="../media/image6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png"/><Relationship Id="rId5" Type="http://schemas.openxmlformats.org/officeDocument/2006/relationships/oleObject" Target="../embeddings/Microsoft_Excel_97_-_2004_Worksheet4.xls"/><Relationship Id="rId6" Type="http://schemas.openxmlformats.org/officeDocument/2006/relationships/image" Target="../media/image8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5.xls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estlaw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6.xls"/><Relationship Id="rId4" Type="http://schemas.openxmlformats.org/officeDocument/2006/relationships/image" Target="../media/image11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eb.stanford.edu/class/cs276/" TargetMode="External"/><Relationship Id="rId3" Type="http://schemas.openxmlformats.org/officeDocument/2006/relationships/hyperlink" Target="https://www.cs.utexas.edu/~mooney/ir-course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2.xls"/><Relationship Id="rId4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CS7263: 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Ferosh Jacob</a:t>
            </a:r>
          </a:p>
          <a:p>
            <a:r>
              <a:rPr lang="en-US" dirty="0"/>
              <a:t>fjacob1@kennesaw.edu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2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Answers to query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0772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800" i="1" dirty="0">
                <a:ea typeface="ＭＳ Ｐゴシック" charset="0"/>
                <a:cs typeface="ＭＳ Ｐゴシック" charset="0"/>
              </a:rPr>
              <a:t>Which plays of Shakespeare contain the words </a:t>
            </a:r>
            <a:r>
              <a:rPr lang="en-US" sz="2800" b="1" i="1" dirty="0">
                <a:ea typeface="ＭＳ Ｐゴシック" charset="0"/>
                <a:cs typeface="ＭＳ Ｐゴシック" charset="0"/>
              </a:rPr>
              <a:t>Brutus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 AND </a:t>
            </a:r>
            <a:r>
              <a:rPr lang="en-US" sz="2800" b="1" i="1" dirty="0">
                <a:ea typeface="ＭＳ Ｐゴシック" charset="0"/>
                <a:cs typeface="ＭＳ Ｐゴシック" charset="0"/>
              </a:rPr>
              <a:t>Caesar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  but NOT </a:t>
            </a:r>
            <a:r>
              <a:rPr lang="en-US" sz="2800" b="1" i="1" dirty="0">
                <a:ea typeface="ＭＳ Ｐゴシック" charset="0"/>
                <a:cs typeface="ＭＳ Ｐゴシック" charset="0"/>
              </a:rPr>
              <a:t>Calpurnia</a:t>
            </a:r>
            <a:endParaRPr lang="en-US" altLang="en-US" sz="2800" i="1" dirty="0" smtClean="0">
              <a:latin typeface="Arial" charset="0"/>
              <a:ea typeface="ＭＳ Ｐゴシック" charset="-128"/>
            </a:endParaRPr>
          </a:p>
          <a:p>
            <a:endParaRPr lang="en-US" altLang="en-US" sz="2800" dirty="0">
              <a:latin typeface="Arial" charset="0"/>
              <a:ea typeface="ＭＳ Ｐゴシック" charset="-128"/>
            </a:endParaRPr>
          </a:p>
          <a:p>
            <a:r>
              <a:rPr lang="en-US" altLang="en-US" sz="2800" dirty="0" smtClean="0">
                <a:latin typeface="Arial" charset="0"/>
                <a:ea typeface="ＭＳ Ｐゴシック" charset="-128"/>
              </a:rPr>
              <a:t>Antony </a:t>
            </a:r>
            <a:r>
              <a:rPr lang="en-US" altLang="en-US" sz="2800" dirty="0">
                <a:latin typeface="Arial" charset="0"/>
                <a:ea typeface="ＭＳ Ｐゴシック" charset="-128"/>
              </a:rPr>
              <a:t>and Cleopatra,</a:t>
            </a:r>
            <a:r>
              <a:rPr lang="en-US" altLang="en-US" sz="2800" dirty="0">
                <a:ea typeface="ＭＳ Ｐゴシック" charset="-128"/>
              </a:rPr>
              <a:t> </a:t>
            </a:r>
            <a:r>
              <a:rPr lang="en-US" altLang="en-US" sz="2800" dirty="0">
                <a:latin typeface="Arial" charset="0"/>
                <a:ea typeface="ＭＳ Ｐゴシック" charset="-128"/>
              </a:rPr>
              <a:t>Act III, Scene ii</a:t>
            </a:r>
          </a:p>
          <a:p>
            <a:pPr>
              <a:buFont typeface="Wingdings" charset="2"/>
              <a:buNone/>
            </a:pPr>
            <a:r>
              <a:rPr lang="en-US" altLang="en-US" sz="1400" i="1" dirty="0">
                <a:latin typeface="Arial" charset="0"/>
                <a:ea typeface="ＭＳ Ｐゴシック" charset="-128"/>
              </a:rPr>
              <a:t>Agrippa</a:t>
            </a:r>
            <a:r>
              <a:rPr lang="en-US" altLang="en-US" sz="1400" dirty="0">
                <a:latin typeface="Arial" charset="0"/>
                <a:ea typeface="ＭＳ Ｐゴシック" charset="-128"/>
              </a:rPr>
              <a:t> [Aside to DOMITIUS ENOBARBUS]: Why, </a:t>
            </a:r>
            <a:r>
              <a:rPr lang="en-US" altLang="en-US" sz="1400" dirty="0" err="1">
                <a:latin typeface="Arial" charset="0"/>
                <a:ea typeface="ＭＳ Ｐゴシック" charset="-128"/>
              </a:rPr>
              <a:t>Enobarbus</a:t>
            </a:r>
            <a:r>
              <a:rPr lang="en-US" altLang="en-US" sz="1400" dirty="0">
                <a:latin typeface="Arial" charset="0"/>
                <a:ea typeface="ＭＳ Ｐゴシック" charset="-128"/>
              </a:rPr>
              <a:t>,</a:t>
            </a:r>
          </a:p>
          <a:p>
            <a:pPr>
              <a:buFont typeface="Wingdings" charset="2"/>
              <a:buNone/>
            </a:pPr>
            <a:r>
              <a:rPr lang="en-US" altLang="en-US" sz="1400" dirty="0">
                <a:latin typeface="Arial" charset="0"/>
                <a:ea typeface="ＭＳ Ｐゴシック" charset="-128"/>
              </a:rPr>
              <a:t>                           When Antony found Julius </a:t>
            </a:r>
            <a:r>
              <a:rPr lang="en-US" altLang="en-US" sz="1400" b="1" i="1" dirty="0">
                <a:latin typeface="Arial" charset="0"/>
                <a:ea typeface="ＭＳ Ｐゴシック" charset="-128"/>
              </a:rPr>
              <a:t>Caesar</a:t>
            </a:r>
            <a:r>
              <a:rPr lang="en-US" altLang="en-US" sz="1400" dirty="0">
                <a:latin typeface="Arial" charset="0"/>
                <a:ea typeface="ＭＳ Ｐゴシック" charset="-128"/>
              </a:rPr>
              <a:t> dead,</a:t>
            </a:r>
          </a:p>
          <a:p>
            <a:pPr>
              <a:buFont typeface="Wingdings" charset="2"/>
              <a:buNone/>
            </a:pPr>
            <a:r>
              <a:rPr lang="en-US" altLang="en-US" sz="1400" dirty="0">
                <a:latin typeface="Arial" charset="0"/>
                <a:ea typeface="ＭＳ Ｐゴシック" charset="-128"/>
              </a:rPr>
              <a:t>                           He cried almost to roaring; and he wept</a:t>
            </a:r>
          </a:p>
          <a:p>
            <a:pPr>
              <a:buFont typeface="Wingdings" charset="2"/>
              <a:buNone/>
            </a:pPr>
            <a:r>
              <a:rPr lang="en-US" altLang="en-US" sz="1400" dirty="0">
                <a:latin typeface="Arial" charset="0"/>
                <a:ea typeface="ＭＳ Ｐゴシック" charset="-128"/>
              </a:rPr>
              <a:t>                           When at Philippi he found </a:t>
            </a:r>
            <a:r>
              <a:rPr lang="en-US" altLang="en-US" sz="1400" b="1" i="1" dirty="0">
                <a:latin typeface="Arial" charset="0"/>
                <a:ea typeface="ＭＳ Ｐゴシック" charset="-128"/>
              </a:rPr>
              <a:t>Brutus</a:t>
            </a:r>
            <a:r>
              <a:rPr lang="en-US" altLang="en-US" sz="1400" dirty="0">
                <a:latin typeface="Arial" charset="0"/>
                <a:ea typeface="ＭＳ Ｐゴシック" charset="-128"/>
              </a:rPr>
              <a:t> slain.</a:t>
            </a:r>
          </a:p>
          <a:p>
            <a:endParaRPr lang="en-US" altLang="en-US" sz="1800" dirty="0">
              <a:latin typeface="Arial" charset="0"/>
              <a:ea typeface="ＭＳ Ｐゴシック" charset="-128"/>
            </a:endParaRPr>
          </a:p>
          <a:p>
            <a:r>
              <a:rPr lang="en-US" altLang="en-US" sz="2800" dirty="0">
                <a:latin typeface="Arial" charset="0"/>
                <a:ea typeface="ＭＳ Ｐゴシック" charset="-128"/>
              </a:rPr>
              <a:t>Hamlet, Act III, Scene ii</a:t>
            </a:r>
            <a:endParaRPr lang="en-US" altLang="en-US" sz="1400" dirty="0">
              <a:latin typeface="Arial" charset="0"/>
              <a:ea typeface="ＭＳ Ｐゴシック" charset="-128"/>
            </a:endParaRPr>
          </a:p>
          <a:p>
            <a:pPr>
              <a:buFont typeface="Wingdings" charset="2"/>
              <a:buNone/>
            </a:pPr>
            <a:r>
              <a:rPr lang="en-US" altLang="en-US" sz="1400" i="1" dirty="0">
                <a:latin typeface="Arial" charset="0"/>
                <a:ea typeface="ＭＳ Ｐゴシック" charset="-128"/>
              </a:rPr>
              <a:t>Lord Polonius:</a:t>
            </a:r>
            <a:r>
              <a:rPr lang="en-US" altLang="en-US" sz="1400" dirty="0">
                <a:latin typeface="Arial" charset="0"/>
                <a:ea typeface="ＭＳ Ｐゴシック" charset="-128"/>
              </a:rPr>
              <a:t> I did enact Julius </a:t>
            </a:r>
            <a:r>
              <a:rPr lang="en-US" altLang="en-US" sz="1400" b="1" i="1" dirty="0">
                <a:latin typeface="Arial" charset="0"/>
                <a:ea typeface="ＭＳ Ｐゴシック" charset="-128"/>
              </a:rPr>
              <a:t>Caesar</a:t>
            </a:r>
            <a:r>
              <a:rPr lang="en-US" altLang="en-US" sz="1400" dirty="0">
                <a:latin typeface="Arial" charset="0"/>
                <a:ea typeface="ＭＳ Ｐゴシック" charset="-128"/>
              </a:rPr>
              <a:t> I was killed </a:t>
            </a:r>
            <a:r>
              <a:rPr lang="en-US" altLang="en-US" sz="1400" dirty="0" err="1">
                <a:latin typeface="Arial" charset="0"/>
                <a:ea typeface="ＭＳ Ｐゴシック" charset="-128"/>
              </a:rPr>
              <a:t>i</a:t>
            </a:r>
            <a:r>
              <a:rPr lang="en-US" altLang="en-US" sz="1400" dirty="0">
                <a:latin typeface="Arial" charset="0"/>
                <a:ea typeface="ＭＳ Ｐゴシック" charset="-128"/>
              </a:rPr>
              <a:t>’ the</a:t>
            </a:r>
          </a:p>
          <a:p>
            <a:pPr>
              <a:buFont typeface="Wingdings" charset="2"/>
              <a:buNone/>
            </a:pPr>
            <a:r>
              <a:rPr lang="en-US" altLang="en-US" sz="1400" dirty="0">
                <a:latin typeface="Arial" charset="0"/>
                <a:ea typeface="ＭＳ Ｐゴシック" charset="-128"/>
              </a:rPr>
              <a:t>                       Capitol; </a:t>
            </a:r>
            <a:r>
              <a:rPr lang="en-US" altLang="en-US" sz="1400" b="1" i="1" dirty="0">
                <a:latin typeface="Arial" charset="0"/>
                <a:ea typeface="ＭＳ Ｐゴシック" charset="-128"/>
              </a:rPr>
              <a:t>Brutus</a:t>
            </a:r>
            <a:r>
              <a:rPr lang="en-US" altLang="en-US" sz="1400" dirty="0">
                <a:latin typeface="Arial" charset="0"/>
                <a:ea typeface="ＭＳ Ｐゴシック" charset="-128"/>
              </a:rPr>
              <a:t> killed me.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fld id="{78241F13-4C79-B347-8FDB-1902D1AE126F}" type="slidenum">
              <a:rPr lang="en-US" altLang="en-US">
                <a:solidFill>
                  <a:srgbClr val="898989"/>
                </a:solidFill>
                <a:ea typeface="ＭＳ Ｐゴシック" charset="-128"/>
                <a:cs typeface="Arial Unicode MS" charset="0"/>
              </a:rPr>
              <a:pPr/>
              <a:t>10</a:t>
            </a:fld>
            <a:endParaRPr lang="en-US" altLang="en-US">
              <a:solidFill>
                <a:srgbClr val="898989"/>
              </a:solidFill>
              <a:ea typeface="ＭＳ Ｐゴシック" charset="-128"/>
              <a:cs typeface="Arial Unicode MS" charset="0"/>
            </a:endParaRPr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1600" dirty="0">
                <a:latin typeface="Lucida Sans" charset="0"/>
                <a:ea typeface="ＭＳ Ｐゴシック" charset="-128"/>
                <a:cs typeface="Arial Unicode MS" charset="0"/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3928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Bigger collections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Consider </a:t>
            </a:r>
            <a:r>
              <a:rPr lang="en-US" altLang="en-US" i="1">
                <a:ea typeface="ＭＳ Ｐゴシック" charset="-128"/>
              </a:rPr>
              <a:t>N </a:t>
            </a:r>
            <a:r>
              <a:rPr lang="en-US" altLang="en-US">
                <a:ea typeface="ＭＳ Ｐゴシック" charset="-128"/>
              </a:rPr>
              <a:t>= 1 million documents, each with about 1000 words.</a:t>
            </a:r>
          </a:p>
          <a:p>
            <a:r>
              <a:rPr lang="en-US" altLang="en-US">
                <a:ea typeface="ＭＳ Ｐゴシック" charset="-128"/>
              </a:rPr>
              <a:t>Avg 6 bytes/word including spaces/punctuation </a:t>
            </a:r>
          </a:p>
          <a:p>
            <a:pPr lvl="1"/>
            <a:r>
              <a:rPr lang="en-US" altLang="en-US">
                <a:ea typeface="ＭＳ Ｐゴシック" charset="-128"/>
              </a:rPr>
              <a:t>6GB of data in the documents.</a:t>
            </a:r>
          </a:p>
          <a:p>
            <a:r>
              <a:rPr lang="en-US" altLang="en-US">
                <a:ea typeface="ＭＳ Ｐゴシック" charset="-128"/>
              </a:rPr>
              <a:t>Say there are </a:t>
            </a:r>
            <a:r>
              <a:rPr lang="en-US" altLang="en-US" i="1">
                <a:ea typeface="ＭＳ Ｐゴシック" charset="-128"/>
              </a:rPr>
              <a:t>M </a:t>
            </a:r>
            <a:r>
              <a:rPr lang="en-US" altLang="en-US">
                <a:ea typeface="ＭＳ Ｐゴシック" charset="-128"/>
              </a:rPr>
              <a:t>= 500K </a:t>
            </a:r>
            <a:r>
              <a:rPr lang="en-US" altLang="en-US" i="1">
                <a:solidFill>
                  <a:srgbClr val="139CB7"/>
                </a:solidFill>
                <a:ea typeface="ＭＳ Ｐゴシック" charset="-128"/>
              </a:rPr>
              <a:t>distinct</a:t>
            </a:r>
            <a:r>
              <a:rPr lang="en-US" altLang="en-US">
                <a:ea typeface="ＭＳ Ｐゴシック" charset="-128"/>
              </a:rPr>
              <a:t> terms among these.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fld id="{B1BEA004-4CE0-D04E-990B-500651C25090}" type="slidenum">
              <a:rPr lang="en-US" altLang="en-US">
                <a:solidFill>
                  <a:srgbClr val="898989"/>
                </a:solidFill>
                <a:ea typeface="ＭＳ Ｐゴシック" charset="-128"/>
                <a:cs typeface="Arial Unicode MS" charset="0"/>
              </a:rPr>
              <a:pPr/>
              <a:t>11</a:t>
            </a:fld>
            <a:endParaRPr lang="en-US" altLang="en-US">
              <a:solidFill>
                <a:srgbClr val="898989"/>
              </a:solidFill>
              <a:ea typeface="ＭＳ Ｐゴシック" charset="-128"/>
              <a:cs typeface="Arial Unicode MS" charset="0"/>
            </a:endParaRP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1600" dirty="0">
                <a:latin typeface="Lucida Sans" charset="0"/>
                <a:ea typeface="ＭＳ Ｐゴシック" charset="-128"/>
                <a:cs typeface="Arial Unicode MS" charset="0"/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20423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charset="-128"/>
              </a:rPr>
              <a:t>Can we </a:t>
            </a:r>
            <a:r>
              <a:rPr lang="en-US" altLang="en-US" dirty="0">
                <a:ea typeface="ＭＳ Ｐゴシック" charset="-128"/>
              </a:rPr>
              <a:t>build the </a:t>
            </a:r>
            <a:r>
              <a:rPr lang="en-US" altLang="en-US" dirty="0" smtClean="0">
                <a:ea typeface="ＭＳ Ｐゴシック" charset="-128"/>
              </a:rPr>
              <a:t>matrix?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 smtClean="0">
                <a:ea typeface="ＭＳ Ｐゴシック" charset="-128"/>
              </a:rPr>
              <a:t>What is the size of term-document incidence matrix?</a:t>
            </a:r>
          </a:p>
          <a:p>
            <a:pPr lvl="1"/>
            <a:r>
              <a:rPr lang="en-US" altLang="en-US" dirty="0" smtClean="0">
                <a:ea typeface="ＭＳ Ｐゴシック" charset="-128"/>
              </a:rPr>
              <a:t>500K </a:t>
            </a:r>
            <a:r>
              <a:rPr lang="en-US" altLang="en-US" dirty="0">
                <a:ea typeface="ＭＳ Ｐゴシック" charset="-128"/>
              </a:rPr>
              <a:t>x 1M matrix has half-a-trillion 0’s and 1’s.</a:t>
            </a: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dirty="0" smtClean="0">
                <a:ea typeface="ＭＳ Ｐゴシック" charset="-128"/>
              </a:rPr>
              <a:t>How many 1’s?</a:t>
            </a:r>
          </a:p>
          <a:p>
            <a:pPr lvl="1"/>
            <a:r>
              <a:rPr lang="en-US" altLang="en-US" dirty="0" smtClean="0">
                <a:ea typeface="ＭＳ Ｐゴシック" charset="-128"/>
              </a:rPr>
              <a:t>But </a:t>
            </a:r>
            <a:r>
              <a:rPr lang="en-US" altLang="en-US" dirty="0">
                <a:ea typeface="ＭＳ Ｐゴシック" charset="-128"/>
              </a:rPr>
              <a:t>it has no more than one billion 1’s.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matrix is extremely sparse.</a:t>
            </a:r>
          </a:p>
          <a:p>
            <a:pPr lvl="1"/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What’s a better representation?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We only record the 1 positions.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fld id="{11FE64D2-72C4-1B49-978A-3EE0B0E4CC07}" type="slidenum">
              <a:rPr lang="en-US" altLang="en-US">
                <a:solidFill>
                  <a:srgbClr val="898989"/>
                </a:solidFill>
                <a:ea typeface="ＭＳ Ｐゴシック" charset="-128"/>
                <a:cs typeface="Arial Unicode MS" charset="0"/>
              </a:rPr>
              <a:pPr/>
              <a:t>12</a:t>
            </a:fld>
            <a:endParaRPr lang="en-US" altLang="en-US">
              <a:solidFill>
                <a:srgbClr val="898989"/>
              </a:solidFill>
              <a:ea typeface="ＭＳ Ｐゴシック" charset="-128"/>
              <a:cs typeface="Arial Unicode MS" charset="0"/>
            </a:endParaRPr>
          </a:p>
        </p:txBody>
      </p:sp>
      <p:sp>
        <p:nvSpPr>
          <p:cNvPr id="1741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1600" dirty="0">
                <a:latin typeface="Lucida Sans" charset="0"/>
                <a:ea typeface="ＭＳ Ｐゴシック" charset="-128"/>
                <a:cs typeface="Arial Unicode MS" charset="0"/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96613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The Inverted Index</a:t>
            </a:r>
          </a:p>
          <a:p>
            <a:r>
              <a:rPr lang="en-US" altLang="en-US">
                <a:ea typeface="ＭＳ Ｐゴシック" charset="-128"/>
              </a:rPr>
              <a:t>The key data structure underlying modern IR</a:t>
            </a:r>
            <a:endParaRPr lang="en-US" altLang="en-US">
              <a:ea typeface="ＭＳ Ｐゴシック" charset="-128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5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Inverted index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ea typeface="ＭＳ Ｐゴシック" charset="-128"/>
              </a:rPr>
              <a:t>For each term </a:t>
            </a:r>
            <a:r>
              <a:rPr lang="en-US" altLang="en-US" sz="2800" i="1" dirty="0">
                <a:ea typeface="ＭＳ Ｐゴシック" charset="-128"/>
              </a:rPr>
              <a:t>t</a:t>
            </a:r>
            <a:r>
              <a:rPr lang="en-US" altLang="en-US" sz="2800" dirty="0">
                <a:ea typeface="ＭＳ Ｐゴシック" charset="-128"/>
              </a:rPr>
              <a:t>, we must store a list of all documents that contain </a:t>
            </a:r>
            <a:r>
              <a:rPr lang="en-US" altLang="en-US" sz="2800" i="1" dirty="0">
                <a:ea typeface="ＭＳ Ｐゴシック" charset="-128"/>
              </a:rPr>
              <a:t>t</a:t>
            </a:r>
            <a:r>
              <a:rPr lang="en-US" altLang="en-US" sz="2800" dirty="0">
                <a:ea typeface="ＭＳ Ｐゴシック" charset="-128"/>
              </a:rPr>
              <a:t>.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Identify each doc by a </a:t>
            </a:r>
            <a:r>
              <a:rPr lang="en-US" altLang="en-US" sz="2400" b="1" dirty="0" err="1">
                <a:ea typeface="ＭＳ Ｐゴシック" charset="-128"/>
              </a:rPr>
              <a:t>docID</a:t>
            </a:r>
            <a:r>
              <a:rPr lang="en-US" altLang="en-US" sz="2400" dirty="0">
                <a:ea typeface="ＭＳ Ｐゴシック" charset="-128"/>
              </a:rPr>
              <a:t>, a document serial number</a:t>
            </a:r>
          </a:p>
          <a:p>
            <a:r>
              <a:rPr lang="en-US" altLang="en-US" sz="2800" dirty="0">
                <a:ea typeface="ＭＳ Ｐゴシック" charset="-128"/>
              </a:rPr>
              <a:t>Can we </a:t>
            </a:r>
            <a:r>
              <a:rPr lang="en-US" altLang="en-US" sz="2800" dirty="0" smtClean="0">
                <a:ea typeface="ＭＳ Ｐゴシック" charset="-128"/>
              </a:rPr>
              <a:t>use </a:t>
            </a:r>
            <a:r>
              <a:rPr lang="en-US" altLang="en-US" sz="2800" dirty="0">
                <a:ea typeface="ＭＳ Ｐゴシック" charset="-128"/>
              </a:rPr>
              <a:t>fixed-size arrays for this?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fld id="{AA27876E-C000-174B-9A38-24706D9F9950}" type="slidenum">
              <a:rPr lang="en-US" altLang="en-US">
                <a:solidFill>
                  <a:srgbClr val="898989"/>
                </a:solidFill>
                <a:ea typeface="ＭＳ Ｐゴシック" charset="-128"/>
                <a:cs typeface="Arial Unicode MS" charset="0"/>
              </a:rPr>
              <a:pPr/>
              <a:t>14</a:t>
            </a:fld>
            <a:endParaRPr lang="en-US" altLang="en-US">
              <a:solidFill>
                <a:srgbClr val="898989"/>
              </a:solidFill>
              <a:ea typeface="ＭＳ Ｐゴシック" charset="-128"/>
              <a:cs typeface="Arial Unicode MS" charset="0"/>
            </a:endParaRPr>
          </a:p>
        </p:txBody>
      </p:sp>
      <p:sp>
        <p:nvSpPr>
          <p:cNvPr id="1199158" name="Text Box 54"/>
          <p:cNvSpPr txBox="1">
            <a:spLocks noChangeArrowheads="1"/>
          </p:cNvSpPr>
          <p:nvPr/>
        </p:nvSpPr>
        <p:spPr bwMode="auto">
          <a:xfrm>
            <a:off x="1741488" y="5357813"/>
            <a:ext cx="4495800" cy="830263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What happens if the word </a:t>
            </a:r>
            <a:r>
              <a:rPr lang="en-US" b="1" i="1" dirty="0">
                <a:latin typeface="+mn-lt"/>
              </a:rPr>
              <a:t>Caesar</a:t>
            </a:r>
            <a:r>
              <a:rPr lang="en-US" dirty="0">
                <a:latin typeface="+mn-lt"/>
              </a:rPr>
              <a:t> is added to document 14? </a:t>
            </a:r>
          </a:p>
        </p:txBody>
      </p:sp>
      <p:sp>
        <p:nvSpPr>
          <p:cNvPr id="19462" name="TextBox 4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1600" dirty="0">
                <a:latin typeface="Lucida Sans" charset="0"/>
                <a:ea typeface="ＭＳ Ｐゴシック" charset="-128"/>
                <a:cs typeface="Arial Unicode MS" charset="0"/>
              </a:rPr>
              <a:t>Sec. 1.2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81000" y="3733800"/>
            <a:ext cx="7854950" cy="1528763"/>
            <a:chOff x="381000" y="3733800"/>
            <a:chExt cx="7854950" cy="1528763"/>
          </a:xfrm>
        </p:grpSpPr>
        <p:sp>
          <p:nvSpPr>
            <p:cNvPr id="33797" name="Text Box 4"/>
            <p:cNvSpPr txBox="1">
              <a:spLocks noChangeArrowheads="1"/>
            </p:cNvSpPr>
            <p:nvPr/>
          </p:nvSpPr>
          <p:spPr bwMode="auto">
            <a:xfrm>
              <a:off x="381000" y="3733800"/>
              <a:ext cx="1092200" cy="4619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i="1" dirty="0">
                  <a:latin typeface="+mn-lt"/>
                </a:rPr>
                <a:t>Brutus</a:t>
              </a:r>
            </a:p>
          </p:txBody>
        </p:sp>
        <p:sp>
          <p:nvSpPr>
            <p:cNvPr id="33798" name="Text Box 5"/>
            <p:cNvSpPr txBox="1">
              <a:spLocks noChangeArrowheads="1"/>
            </p:cNvSpPr>
            <p:nvPr/>
          </p:nvSpPr>
          <p:spPr bwMode="auto">
            <a:xfrm>
              <a:off x="381000" y="4791075"/>
              <a:ext cx="1490663" cy="4619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i="1" dirty="0">
                  <a:latin typeface="+mn-lt"/>
                </a:rPr>
                <a:t>Calpurnia</a:t>
              </a:r>
            </a:p>
          </p:txBody>
        </p:sp>
        <p:sp>
          <p:nvSpPr>
            <p:cNvPr id="33799" name="Text Box 6"/>
            <p:cNvSpPr txBox="1">
              <a:spLocks noChangeArrowheads="1"/>
            </p:cNvSpPr>
            <p:nvPr/>
          </p:nvSpPr>
          <p:spPr bwMode="auto">
            <a:xfrm>
              <a:off x="381000" y="4267200"/>
              <a:ext cx="12954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i="1" dirty="0">
                  <a:latin typeface="+mn-lt"/>
                </a:rPr>
                <a:t>Caesar</a:t>
              </a:r>
            </a:p>
          </p:txBody>
        </p:sp>
        <p:sp>
          <p:nvSpPr>
            <p:cNvPr id="19467" name="AutoShape 7"/>
            <p:cNvSpPr>
              <a:spLocks noChangeArrowheads="1"/>
            </p:cNvSpPr>
            <p:nvPr/>
          </p:nvSpPr>
          <p:spPr bwMode="auto">
            <a:xfrm>
              <a:off x="2057400" y="3810000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468" name="AutoShape 8"/>
            <p:cNvSpPr>
              <a:spLocks noChangeArrowheads="1"/>
            </p:cNvSpPr>
            <p:nvPr/>
          </p:nvSpPr>
          <p:spPr bwMode="auto">
            <a:xfrm>
              <a:off x="2057400" y="4343400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9469" name="Group 26"/>
            <p:cNvGrpSpPr>
              <a:grpSpLocks/>
            </p:cNvGrpSpPr>
            <p:nvPr/>
          </p:nvGrpSpPr>
          <p:grpSpPr bwMode="auto">
            <a:xfrm>
              <a:off x="3276600" y="4876800"/>
              <a:ext cx="4876800" cy="304800"/>
              <a:chOff x="2064" y="2448"/>
              <a:chExt cx="3072" cy="192"/>
            </a:xfrm>
          </p:grpSpPr>
          <p:sp>
            <p:nvSpPr>
              <p:cNvPr id="19506" name="Rectangle 27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07" name="Rectangle 28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08" name="Rectangle 29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09" name="Rectangle 30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10" name="Line 31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9470" name="Group 51"/>
            <p:cNvGrpSpPr>
              <a:grpSpLocks/>
            </p:cNvGrpSpPr>
            <p:nvPr/>
          </p:nvGrpSpPr>
          <p:grpSpPr bwMode="auto">
            <a:xfrm>
              <a:off x="3276600" y="4267200"/>
              <a:ext cx="4959350" cy="461963"/>
              <a:chOff x="2064" y="2688"/>
              <a:chExt cx="3124" cy="291"/>
            </a:xfrm>
          </p:grpSpPr>
          <p:grpSp>
            <p:nvGrpSpPr>
              <p:cNvPr id="19492" name="Group 20"/>
              <p:cNvGrpSpPr>
                <a:grpSpLocks/>
              </p:cNvGrpSpPr>
              <p:nvPr/>
            </p:nvGrpSpPr>
            <p:grpSpPr bwMode="auto">
              <a:xfrm>
                <a:off x="2064" y="2736"/>
                <a:ext cx="3072" cy="192"/>
                <a:chOff x="2064" y="2448"/>
                <a:chExt cx="3072" cy="192"/>
              </a:xfrm>
            </p:grpSpPr>
            <p:sp>
              <p:nvSpPr>
                <p:cNvPr id="195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064" y="2448"/>
                  <a:ext cx="3072" cy="19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5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448" y="2448"/>
                  <a:ext cx="230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5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832" y="2448"/>
                  <a:ext cx="15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504" name="Rectangle 24"/>
                <p:cNvSpPr>
                  <a:spLocks noChangeArrowheads="1"/>
                </p:cNvSpPr>
                <p:nvPr/>
              </p:nvSpPr>
              <p:spPr bwMode="auto">
                <a:xfrm>
                  <a:off x="3216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505" name="Line 25"/>
                <p:cNvSpPr>
                  <a:spLocks noChangeShapeType="1"/>
                </p:cNvSpPr>
                <p:nvPr/>
              </p:nvSpPr>
              <p:spPr bwMode="auto">
                <a:xfrm>
                  <a:off x="3600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9493" name="Text Box 32"/>
              <p:cNvSpPr txBox="1">
                <a:spLocks noChangeArrowheads="1"/>
              </p:cNvSpPr>
              <p:nvPr/>
            </p:nvSpPr>
            <p:spPr bwMode="auto">
              <a:xfrm>
                <a:off x="2150" y="26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r>
                  <a:rPr lang="en-US" altLang="en-US" sz="2400">
                    <a:latin typeface="Lucida Sans" charset="0"/>
                    <a:ea typeface="ＭＳ Ｐゴシック" charset="-128"/>
                    <a:cs typeface="Arial Unicode MS" charset="0"/>
                  </a:rPr>
                  <a:t>1</a:t>
                </a:r>
              </a:p>
            </p:txBody>
          </p:sp>
          <p:sp>
            <p:nvSpPr>
              <p:cNvPr id="19494" name="Text Box 33"/>
              <p:cNvSpPr txBox="1">
                <a:spLocks noChangeArrowheads="1"/>
              </p:cNvSpPr>
              <p:nvPr/>
            </p:nvSpPr>
            <p:spPr bwMode="auto">
              <a:xfrm>
                <a:off x="2582" y="26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r>
                  <a:rPr lang="en-US" altLang="en-US" sz="2400">
                    <a:latin typeface="Lucida Sans" charset="0"/>
                    <a:ea typeface="ＭＳ Ｐゴシック" charset="-128"/>
                    <a:cs typeface="Arial Unicode MS" charset="0"/>
                  </a:rPr>
                  <a:t>2</a:t>
                </a:r>
              </a:p>
            </p:txBody>
          </p:sp>
          <p:sp>
            <p:nvSpPr>
              <p:cNvPr id="19495" name="Text Box 34"/>
              <p:cNvSpPr txBox="1">
                <a:spLocks noChangeArrowheads="1"/>
              </p:cNvSpPr>
              <p:nvPr/>
            </p:nvSpPr>
            <p:spPr bwMode="auto">
              <a:xfrm>
                <a:off x="2945" y="2688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r>
                  <a:rPr lang="en-US" altLang="en-US" sz="2400">
                    <a:latin typeface="Lucida Sans" charset="0"/>
                    <a:ea typeface="ＭＳ Ｐゴシック" charset="-128"/>
                    <a:cs typeface="Arial Unicode MS" charset="0"/>
                  </a:rPr>
                  <a:t>4</a:t>
                </a:r>
              </a:p>
            </p:txBody>
          </p:sp>
          <p:sp>
            <p:nvSpPr>
              <p:cNvPr id="19496" name="Text Box 35"/>
              <p:cNvSpPr txBox="1">
                <a:spLocks noChangeArrowheads="1"/>
              </p:cNvSpPr>
              <p:nvPr/>
            </p:nvSpPr>
            <p:spPr bwMode="auto">
              <a:xfrm>
                <a:off x="3312" y="26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r>
                  <a:rPr lang="en-US" altLang="en-US" sz="2400">
                    <a:latin typeface="Lucida Sans" charset="0"/>
                    <a:ea typeface="ＭＳ Ｐゴシック" charset="-128"/>
                    <a:cs typeface="Arial Unicode MS" charset="0"/>
                  </a:rPr>
                  <a:t>5</a:t>
                </a:r>
              </a:p>
            </p:txBody>
          </p:sp>
          <p:sp>
            <p:nvSpPr>
              <p:cNvPr id="19497" name="Text Box 36"/>
              <p:cNvSpPr txBox="1">
                <a:spLocks noChangeArrowheads="1"/>
              </p:cNvSpPr>
              <p:nvPr/>
            </p:nvSpPr>
            <p:spPr bwMode="auto">
              <a:xfrm>
                <a:off x="3665" y="2688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r>
                  <a:rPr lang="en-US" altLang="en-US" sz="2400">
                    <a:latin typeface="Lucida Sans" charset="0"/>
                    <a:ea typeface="ＭＳ Ｐゴシック" charset="-128"/>
                    <a:cs typeface="Arial Unicode MS" charset="0"/>
                  </a:rPr>
                  <a:t>6</a:t>
                </a:r>
              </a:p>
            </p:txBody>
          </p:sp>
          <p:sp>
            <p:nvSpPr>
              <p:cNvPr id="19498" name="Text Box 37"/>
              <p:cNvSpPr txBox="1">
                <a:spLocks noChangeArrowheads="1"/>
              </p:cNvSpPr>
              <p:nvPr/>
            </p:nvSpPr>
            <p:spPr bwMode="auto">
              <a:xfrm>
                <a:off x="4049" y="2688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r>
                  <a:rPr lang="en-US" altLang="en-US" sz="2400">
                    <a:latin typeface="Lucida Sans" charset="0"/>
                    <a:ea typeface="ＭＳ Ｐゴシック" charset="-128"/>
                    <a:cs typeface="Arial Unicode MS" charset="0"/>
                  </a:rPr>
                  <a:t>16</a:t>
                </a:r>
              </a:p>
            </p:txBody>
          </p:sp>
          <p:sp>
            <p:nvSpPr>
              <p:cNvPr id="19499" name="Text Box 38"/>
              <p:cNvSpPr txBox="1">
                <a:spLocks noChangeArrowheads="1"/>
              </p:cNvSpPr>
              <p:nvPr/>
            </p:nvSpPr>
            <p:spPr bwMode="auto">
              <a:xfrm>
                <a:off x="4416" y="2688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r>
                  <a:rPr lang="en-US" altLang="en-US" sz="2400">
                    <a:latin typeface="Lucida Sans" charset="0"/>
                    <a:ea typeface="ＭＳ Ｐゴシック" charset="-128"/>
                    <a:cs typeface="Arial Unicode MS" charset="0"/>
                  </a:rPr>
                  <a:t>57</a:t>
                </a:r>
              </a:p>
            </p:txBody>
          </p:sp>
          <p:sp>
            <p:nvSpPr>
              <p:cNvPr id="19500" name="Text Box 39"/>
              <p:cNvSpPr txBox="1">
                <a:spLocks noChangeArrowheads="1"/>
              </p:cNvSpPr>
              <p:nvPr/>
            </p:nvSpPr>
            <p:spPr bwMode="auto">
              <a:xfrm>
                <a:off x="4704" y="2688"/>
                <a:ext cx="48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r>
                  <a:rPr lang="en-US" altLang="en-US" sz="2400">
                    <a:latin typeface="Lucida Sans" charset="0"/>
                    <a:ea typeface="ＭＳ Ｐゴシック" charset="-128"/>
                    <a:cs typeface="Arial Unicode MS" charset="0"/>
                  </a:rPr>
                  <a:t>132</a:t>
                </a:r>
              </a:p>
            </p:txBody>
          </p:sp>
        </p:grpSp>
        <p:grpSp>
          <p:nvGrpSpPr>
            <p:cNvPr id="19471" name="Group 52"/>
            <p:cNvGrpSpPr>
              <a:grpSpLocks/>
            </p:cNvGrpSpPr>
            <p:nvPr/>
          </p:nvGrpSpPr>
          <p:grpSpPr bwMode="auto">
            <a:xfrm>
              <a:off x="3276600" y="3733800"/>
              <a:ext cx="4876800" cy="461963"/>
              <a:chOff x="2064" y="2400"/>
              <a:chExt cx="3072" cy="291"/>
            </a:xfrm>
          </p:grpSpPr>
          <p:grpSp>
            <p:nvGrpSpPr>
              <p:cNvPr id="19478" name="Group 19"/>
              <p:cNvGrpSpPr>
                <a:grpSpLocks/>
              </p:cNvGrpSpPr>
              <p:nvPr/>
            </p:nvGrpSpPr>
            <p:grpSpPr bwMode="auto">
              <a:xfrm>
                <a:off x="2064" y="2448"/>
                <a:ext cx="3072" cy="192"/>
                <a:chOff x="2064" y="2448"/>
                <a:chExt cx="3072" cy="192"/>
              </a:xfrm>
            </p:grpSpPr>
            <p:sp>
              <p:nvSpPr>
                <p:cNvPr id="19487" name="Rectangle 11"/>
                <p:cNvSpPr>
                  <a:spLocks noChangeArrowheads="1"/>
                </p:cNvSpPr>
                <p:nvPr/>
              </p:nvSpPr>
              <p:spPr bwMode="auto">
                <a:xfrm>
                  <a:off x="2064" y="2448"/>
                  <a:ext cx="3072" cy="19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88" name="Rectangle 13"/>
                <p:cNvSpPr>
                  <a:spLocks noChangeArrowheads="1"/>
                </p:cNvSpPr>
                <p:nvPr/>
              </p:nvSpPr>
              <p:spPr bwMode="auto">
                <a:xfrm>
                  <a:off x="2448" y="2448"/>
                  <a:ext cx="230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89" name="Rectangle 15"/>
                <p:cNvSpPr>
                  <a:spLocks noChangeArrowheads="1"/>
                </p:cNvSpPr>
                <p:nvPr/>
              </p:nvSpPr>
              <p:spPr bwMode="auto">
                <a:xfrm>
                  <a:off x="2832" y="2448"/>
                  <a:ext cx="15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90" name="Rectangle 16"/>
                <p:cNvSpPr>
                  <a:spLocks noChangeArrowheads="1"/>
                </p:cNvSpPr>
                <p:nvPr/>
              </p:nvSpPr>
              <p:spPr bwMode="auto">
                <a:xfrm>
                  <a:off x="3216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91" name="Line 18"/>
                <p:cNvSpPr>
                  <a:spLocks noChangeShapeType="1"/>
                </p:cNvSpPr>
                <p:nvPr/>
              </p:nvSpPr>
              <p:spPr bwMode="auto">
                <a:xfrm>
                  <a:off x="3600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9479" name="Text Box 40"/>
              <p:cNvSpPr txBox="1">
                <a:spLocks noChangeArrowheads="1"/>
              </p:cNvSpPr>
              <p:nvPr/>
            </p:nvSpPr>
            <p:spPr bwMode="auto">
              <a:xfrm>
                <a:off x="2160" y="2400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r>
                  <a:rPr lang="en-US" altLang="en-US" sz="2400">
                    <a:latin typeface="Lucida Sans" charset="0"/>
                    <a:ea typeface="ＭＳ Ｐゴシック" charset="-128"/>
                    <a:cs typeface="Arial Unicode MS" charset="0"/>
                  </a:rPr>
                  <a:t>1</a:t>
                </a:r>
              </a:p>
            </p:txBody>
          </p:sp>
          <p:sp>
            <p:nvSpPr>
              <p:cNvPr id="19480" name="Text Box 41"/>
              <p:cNvSpPr txBox="1">
                <a:spLocks noChangeArrowheads="1"/>
              </p:cNvSpPr>
              <p:nvPr/>
            </p:nvSpPr>
            <p:spPr bwMode="auto">
              <a:xfrm>
                <a:off x="2513" y="2400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r>
                  <a:rPr lang="en-US" altLang="en-US" sz="2400">
                    <a:latin typeface="Lucida Sans" charset="0"/>
                    <a:ea typeface="ＭＳ Ｐゴシック" charset="-128"/>
                    <a:cs typeface="Arial Unicode MS" charset="0"/>
                  </a:rPr>
                  <a:t>2</a:t>
                </a:r>
              </a:p>
            </p:txBody>
          </p:sp>
          <p:sp>
            <p:nvSpPr>
              <p:cNvPr id="19481" name="Text Box 42"/>
              <p:cNvSpPr txBox="1">
                <a:spLocks noChangeArrowheads="1"/>
              </p:cNvSpPr>
              <p:nvPr/>
            </p:nvSpPr>
            <p:spPr bwMode="auto">
              <a:xfrm>
                <a:off x="2928" y="2400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r>
                  <a:rPr lang="en-US" altLang="en-US" sz="2400">
                    <a:latin typeface="Lucida Sans" charset="0"/>
                    <a:ea typeface="ＭＳ Ｐゴシック" charset="-128"/>
                    <a:cs typeface="Arial Unicode MS" charset="0"/>
                  </a:rPr>
                  <a:t>4</a:t>
                </a:r>
              </a:p>
            </p:txBody>
          </p:sp>
          <p:sp>
            <p:nvSpPr>
              <p:cNvPr id="19482" name="Text Box 43"/>
              <p:cNvSpPr txBox="1">
                <a:spLocks noChangeArrowheads="1"/>
              </p:cNvSpPr>
              <p:nvPr/>
            </p:nvSpPr>
            <p:spPr bwMode="auto">
              <a:xfrm>
                <a:off x="3264" y="2400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r>
                  <a:rPr lang="en-US" altLang="en-US" sz="2400">
                    <a:latin typeface="Lucida Sans" charset="0"/>
                    <a:ea typeface="ＭＳ Ｐゴシック" charset="-128"/>
                    <a:cs typeface="Arial Unicode MS" charset="0"/>
                  </a:rPr>
                  <a:t>11</a:t>
                </a:r>
              </a:p>
            </p:txBody>
          </p:sp>
          <p:sp>
            <p:nvSpPr>
              <p:cNvPr id="19483" name="Text Box 44"/>
              <p:cNvSpPr txBox="1">
                <a:spLocks noChangeArrowheads="1"/>
              </p:cNvSpPr>
              <p:nvPr/>
            </p:nvSpPr>
            <p:spPr bwMode="auto">
              <a:xfrm>
                <a:off x="3665" y="2400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r>
                  <a:rPr lang="en-US" altLang="en-US" sz="2400">
                    <a:latin typeface="Lucida Sans" charset="0"/>
                    <a:ea typeface="ＭＳ Ｐゴシック" charset="-128"/>
                    <a:cs typeface="Arial Unicode MS" charset="0"/>
                  </a:rPr>
                  <a:t>31</a:t>
                </a:r>
              </a:p>
            </p:txBody>
          </p:sp>
          <p:sp>
            <p:nvSpPr>
              <p:cNvPr id="19484" name="Text Box 45"/>
              <p:cNvSpPr txBox="1">
                <a:spLocks noChangeArrowheads="1"/>
              </p:cNvSpPr>
              <p:nvPr/>
            </p:nvSpPr>
            <p:spPr bwMode="auto">
              <a:xfrm>
                <a:off x="4049" y="2400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r>
                  <a:rPr lang="en-US" altLang="en-US" sz="2400">
                    <a:latin typeface="Lucida Sans" charset="0"/>
                    <a:ea typeface="ＭＳ Ｐゴシック" charset="-128"/>
                    <a:cs typeface="Arial Unicode MS" charset="0"/>
                  </a:rPr>
                  <a:t>45</a:t>
                </a:r>
              </a:p>
            </p:txBody>
          </p:sp>
          <p:sp>
            <p:nvSpPr>
              <p:cNvPr id="19485" name="Text Box 46"/>
              <p:cNvSpPr txBox="1">
                <a:spLocks noChangeArrowheads="1"/>
              </p:cNvSpPr>
              <p:nvPr/>
            </p:nvSpPr>
            <p:spPr bwMode="auto">
              <a:xfrm>
                <a:off x="4320" y="2400"/>
                <a:ext cx="48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r>
                  <a:rPr lang="en-US" altLang="en-US" sz="2400">
                    <a:latin typeface="Lucida Sans" charset="0"/>
                    <a:ea typeface="ＭＳ Ｐゴシック" charset="-128"/>
                    <a:cs typeface="Arial Unicode MS" charset="0"/>
                  </a:rPr>
                  <a:t>173</a:t>
                </a:r>
              </a:p>
            </p:txBody>
          </p:sp>
          <p:sp>
            <p:nvSpPr>
              <p:cNvPr id="19486" name="Text Box 47"/>
              <p:cNvSpPr txBox="1">
                <a:spLocks noChangeArrowheads="1"/>
              </p:cNvSpPr>
              <p:nvPr/>
            </p:nvSpPr>
            <p:spPr bwMode="auto">
              <a:xfrm>
                <a:off x="4747" y="2400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endParaRPr lang="en-US" altLang="en-US" sz="2400">
                  <a:latin typeface="Lucida Sans" charset="0"/>
                  <a:ea typeface="ＭＳ Ｐゴシック" charset="-128"/>
                  <a:cs typeface="Arial Unicode MS" charset="0"/>
                </a:endParaRPr>
              </a:p>
            </p:txBody>
          </p:sp>
        </p:grpSp>
        <p:sp>
          <p:nvSpPr>
            <p:cNvPr id="19472" name="Text Box 48"/>
            <p:cNvSpPr txBox="1">
              <a:spLocks noChangeArrowheads="1"/>
            </p:cNvSpPr>
            <p:nvPr/>
          </p:nvSpPr>
          <p:spPr bwMode="auto">
            <a:xfrm>
              <a:off x="3276600" y="4800600"/>
              <a:ext cx="3794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2</a:t>
              </a:r>
            </a:p>
          </p:txBody>
        </p:sp>
        <p:sp>
          <p:nvSpPr>
            <p:cNvPr id="19473" name="AutoShape 49"/>
            <p:cNvSpPr>
              <a:spLocks noChangeArrowheads="1"/>
            </p:cNvSpPr>
            <p:nvPr/>
          </p:nvSpPr>
          <p:spPr bwMode="auto">
            <a:xfrm>
              <a:off x="2057400" y="4876800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474" name="Text Box 50"/>
            <p:cNvSpPr txBox="1">
              <a:spLocks noChangeArrowheads="1"/>
            </p:cNvSpPr>
            <p:nvPr/>
          </p:nvSpPr>
          <p:spPr bwMode="auto">
            <a:xfrm>
              <a:off x="3895725" y="4800600"/>
              <a:ext cx="5746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31</a:t>
              </a:r>
            </a:p>
          </p:txBody>
        </p:sp>
        <p:sp>
          <p:nvSpPr>
            <p:cNvPr id="19475" name="Text Box 46"/>
            <p:cNvSpPr txBox="1">
              <a:spLocks noChangeArrowheads="1"/>
            </p:cNvSpPr>
            <p:nvPr/>
          </p:nvSpPr>
          <p:spPr bwMode="auto">
            <a:xfrm>
              <a:off x="7467600" y="3733800"/>
              <a:ext cx="7683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174</a:t>
              </a:r>
            </a:p>
          </p:txBody>
        </p:sp>
        <p:sp>
          <p:nvSpPr>
            <p:cNvPr id="19476" name="Text Box 50"/>
            <p:cNvSpPr txBox="1">
              <a:spLocks noChangeArrowheads="1"/>
            </p:cNvSpPr>
            <p:nvPr/>
          </p:nvSpPr>
          <p:spPr bwMode="auto">
            <a:xfrm>
              <a:off x="4606925" y="4800600"/>
              <a:ext cx="5746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54</a:t>
              </a:r>
            </a:p>
          </p:txBody>
        </p:sp>
        <p:sp>
          <p:nvSpPr>
            <p:cNvPr id="19477" name="Text Box 50"/>
            <p:cNvSpPr txBox="1">
              <a:spLocks noChangeArrowheads="1"/>
            </p:cNvSpPr>
            <p:nvPr/>
          </p:nvSpPr>
          <p:spPr bwMode="auto">
            <a:xfrm>
              <a:off x="5029200" y="4800600"/>
              <a:ext cx="7683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484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119915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Inverted index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ea typeface="ＭＳ Ｐゴシック" charset="-128"/>
              </a:rPr>
              <a:t>We need variable-size </a:t>
            </a:r>
            <a:r>
              <a:rPr lang="en-US" altLang="en-US" sz="2800" dirty="0">
                <a:solidFill>
                  <a:schemeClr val="accent2"/>
                </a:solidFill>
                <a:ea typeface="ＭＳ Ｐゴシック" charset="-128"/>
              </a:rPr>
              <a:t>postings lists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On disk, a continuous run of postings is normal and best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In memory, can use linked lists or variable length arrays</a:t>
            </a:r>
          </a:p>
          <a:p>
            <a:pPr lvl="2"/>
            <a:r>
              <a:rPr lang="en-US" altLang="en-US" sz="2000" dirty="0">
                <a:ea typeface="ＭＳ Ｐゴシック" charset="-128"/>
              </a:rPr>
              <a:t>Some tradeoffs in size/ease of insertion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fld id="{19233F8D-F38C-AA41-BF11-69A55672070B}" type="slidenum">
              <a:rPr lang="en-US" altLang="en-US">
                <a:solidFill>
                  <a:srgbClr val="898989"/>
                </a:solidFill>
                <a:ea typeface="ＭＳ Ｐゴシック" charset="-128"/>
                <a:cs typeface="Arial Unicode MS" charset="0"/>
              </a:rPr>
              <a:pPr/>
              <a:t>15</a:t>
            </a:fld>
            <a:endParaRPr lang="en-US" altLang="en-US">
              <a:solidFill>
                <a:srgbClr val="898989"/>
              </a:solidFill>
              <a:ea typeface="ＭＳ Ｐゴシック" charset="-128"/>
              <a:cs typeface="Arial Unicode MS" charset="0"/>
            </a:endParaRP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304800" y="3971925"/>
            <a:ext cx="1666875" cy="2398713"/>
            <a:chOff x="192" y="2502"/>
            <a:chExt cx="1050" cy="1511"/>
          </a:xfrm>
        </p:grpSpPr>
        <p:sp>
          <p:nvSpPr>
            <p:cNvPr id="20541" name="AutoShape 46"/>
            <p:cNvSpPr>
              <a:spLocks/>
            </p:cNvSpPr>
            <p:nvPr/>
          </p:nvSpPr>
          <p:spPr bwMode="auto">
            <a:xfrm>
              <a:off x="192" y="2502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3838" name="Text Box 47"/>
            <p:cNvSpPr txBox="1">
              <a:spLocks noChangeArrowheads="1"/>
            </p:cNvSpPr>
            <p:nvPr/>
          </p:nvSpPr>
          <p:spPr bwMode="auto">
            <a:xfrm>
              <a:off x="278" y="3725"/>
              <a:ext cx="964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1">
                  <a:latin typeface="Tahoma" charset="0"/>
                  <a:ea typeface="Arial Unicode MS" charset="0"/>
                  <a:cs typeface="+mn-cs"/>
                </a:rPr>
                <a:t>Dictionary</a:t>
              </a:r>
            </a:p>
          </p:txBody>
        </p:sp>
        <p:cxnSp>
          <p:nvCxnSpPr>
            <p:cNvPr id="20543" name="AutoShape 48"/>
            <p:cNvCxnSpPr>
              <a:cxnSpLocks noChangeShapeType="1"/>
              <a:stCxn id="33838" idx="1"/>
              <a:endCxn id="20541" idx="1"/>
            </p:cNvCxnSpPr>
            <p:nvPr/>
          </p:nvCxnSpPr>
          <p:spPr bwMode="auto">
            <a:xfrm rot="10800000">
              <a:off x="192" y="2982"/>
              <a:ext cx="86" cy="889"/>
            </a:xfrm>
            <a:prstGeom prst="curvedConnector3">
              <a:avLst>
                <a:gd name="adj1" fmla="val 26744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3657600" y="5495925"/>
            <a:ext cx="5334000" cy="803275"/>
            <a:chOff x="2352" y="3600"/>
            <a:chExt cx="3360" cy="506"/>
          </a:xfrm>
        </p:grpSpPr>
        <p:sp>
          <p:nvSpPr>
            <p:cNvPr id="20539" name="AutoShape 51"/>
            <p:cNvSpPr>
              <a:spLocks/>
            </p:cNvSpPr>
            <p:nvPr/>
          </p:nvSpPr>
          <p:spPr bwMode="auto">
            <a:xfrm rot="-5400000">
              <a:off x="3924" y="2028"/>
              <a:ext cx="216" cy="3360"/>
            </a:xfrm>
            <a:prstGeom prst="leftBrace">
              <a:avLst>
                <a:gd name="adj1" fmla="val 12963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0" name="Text Box 52"/>
            <p:cNvSpPr txBox="1">
              <a:spLocks noChangeArrowheads="1"/>
            </p:cNvSpPr>
            <p:nvPr/>
          </p:nvSpPr>
          <p:spPr bwMode="auto">
            <a:xfrm>
              <a:off x="3600" y="3815"/>
              <a:ext cx="880" cy="291"/>
            </a:xfrm>
            <a:prstGeom prst="rect">
              <a:avLst/>
            </a:prstGeom>
            <a:solidFill>
              <a:srgbClr val="83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 i="1">
                  <a:latin typeface="Tahoma" charset="0"/>
                  <a:ea typeface="ＭＳ Ｐゴシック" charset="-128"/>
                  <a:cs typeface="Arial Unicode MS" charset="0"/>
                </a:rPr>
                <a:t>Postings</a:t>
              </a:r>
            </a:p>
          </p:txBody>
        </p:sp>
      </p:grpSp>
      <p:sp>
        <p:nvSpPr>
          <p:cNvPr id="1200183" name="Text Box 55"/>
          <p:cNvSpPr txBox="1">
            <a:spLocks noChangeArrowheads="1"/>
          </p:cNvSpPr>
          <p:nvPr/>
        </p:nvSpPr>
        <p:spPr bwMode="auto">
          <a:xfrm>
            <a:off x="3124200" y="6284913"/>
            <a:ext cx="5605463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2400">
                <a:latin typeface="Lucida Sans" charset="0"/>
                <a:ea typeface="ＭＳ Ｐゴシック" charset="-128"/>
                <a:cs typeface="Arial Unicode MS" charset="0"/>
              </a:rPr>
              <a:t>Sorted by docID (more later on why).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7467600" y="3048000"/>
            <a:ext cx="1143000" cy="838200"/>
            <a:chOff x="7467600" y="3048000"/>
            <a:chExt cx="1143000" cy="838200"/>
          </a:xfrm>
        </p:grpSpPr>
        <p:sp>
          <p:nvSpPr>
            <p:cNvPr id="22568" name="Rectangle 73"/>
            <p:cNvSpPr>
              <a:spLocks noChangeArrowheads="1"/>
            </p:cNvSpPr>
            <p:nvPr/>
          </p:nvSpPr>
          <p:spPr bwMode="auto">
            <a:xfrm>
              <a:off x="7467600" y="3048000"/>
              <a:ext cx="1143000" cy="406400"/>
            </a:xfrm>
            <a:prstGeom prst="rect">
              <a:avLst/>
            </a:prstGeom>
            <a:gradFill rotWithShape="1">
              <a:gsLst>
                <a:gs pos="0">
                  <a:srgbClr val="FFA2A1"/>
                </a:gs>
                <a:gs pos="35001">
                  <a:srgbClr val="FFBEBD"/>
                </a:gs>
                <a:gs pos="100000">
                  <a:srgbClr val="FFE5E5"/>
                </a:gs>
              </a:gsLst>
              <a:lin ang="16200000" scaled="1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i="1" dirty="0">
                  <a:solidFill>
                    <a:srgbClr val="000000"/>
                  </a:solidFill>
                  <a:latin typeface="+mn-lt"/>
                  <a:ea typeface="Arial Unicode MS" charset="0"/>
                  <a:cs typeface="Arial Unicode MS" charset="0"/>
                </a:rPr>
                <a:t>Posting</a:t>
              </a:r>
            </a:p>
          </p:txBody>
        </p:sp>
        <p:sp>
          <p:nvSpPr>
            <p:cNvPr id="20538" name="Line 75"/>
            <p:cNvSpPr>
              <a:spLocks noChangeShapeType="1"/>
            </p:cNvSpPr>
            <p:nvPr/>
          </p:nvSpPr>
          <p:spPr bwMode="auto">
            <a:xfrm flipH="1">
              <a:off x="7620000" y="3505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20489" name="TextBox 52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1600" dirty="0">
                <a:latin typeface="Lucida Sans" charset="0"/>
                <a:ea typeface="ＭＳ Ｐゴシック" charset="-128"/>
                <a:cs typeface="Arial Unicode MS" charset="0"/>
              </a:rPr>
              <a:t>Sec. 1.2</a:t>
            </a:r>
          </a:p>
        </p:txBody>
      </p:sp>
      <p:sp>
        <p:nvSpPr>
          <p:cNvPr id="20490" name="Text Box 4"/>
          <p:cNvSpPr txBox="1">
            <a:spLocks noChangeArrowheads="1"/>
          </p:cNvSpPr>
          <p:nvPr/>
        </p:nvSpPr>
        <p:spPr bwMode="auto">
          <a:xfrm>
            <a:off x="755650" y="3886200"/>
            <a:ext cx="10922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b="1" i="1">
                <a:ea typeface="Arial Unicode MS" charset="0"/>
              </a:rPr>
              <a:t>Brutus</a:t>
            </a:r>
          </a:p>
        </p:txBody>
      </p:sp>
      <p:sp>
        <p:nvSpPr>
          <p:cNvPr id="20491" name="Text Box 5"/>
          <p:cNvSpPr txBox="1">
            <a:spLocks noChangeArrowheads="1"/>
          </p:cNvSpPr>
          <p:nvPr/>
        </p:nvSpPr>
        <p:spPr bwMode="auto">
          <a:xfrm>
            <a:off x="755650" y="4943475"/>
            <a:ext cx="14906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b="1" i="1">
                <a:ea typeface="Arial Unicode MS" charset="0"/>
              </a:rPr>
              <a:t>Calpurnia</a:t>
            </a:r>
          </a:p>
        </p:txBody>
      </p:sp>
      <p:sp>
        <p:nvSpPr>
          <p:cNvPr id="20492" name="Text Box 6"/>
          <p:cNvSpPr txBox="1">
            <a:spLocks noChangeArrowheads="1"/>
          </p:cNvSpPr>
          <p:nvPr/>
        </p:nvSpPr>
        <p:spPr bwMode="auto">
          <a:xfrm>
            <a:off x="755650" y="4419600"/>
            <a:ext cx="1149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b="1" i="1">
                <a:ea typeface="Arial Unicode MS" charset="0"/>
              </a:rPr>
              <a:t>Caesar</a:t>
            </a:r>
          </a:p>
        </p:txBody>
      </p:sp>
      <p:sp>
        <p:nvSpPr>
          <p:cNvPr id="20493" name="AutoShape 7"/>
          <p:cNvSpPr>
            <a:spLocks noChangeArrowheads="1"/>
          </p:cNvSpPr>
          <p:nvPr/>
        </p:nvSpPr>
        <p:spPr bwMode="auto">
          <a:xfrm>
            <a:off x="2432050" y="39624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4" name="AutoShape 8"/>
          <p:cNvSpPr>
            <a:spLocks noChangeArrowheads="1"/>
          </p:cNvSpPr>
          <p:nvPr/>
        </p:nvSpPr>
        <p:spPr bwMode="auto">
          <a:xfrm>
            <a:off x="2432050" y="44958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0495" name="Group 26"/>
          <p:cNvGrpSpPr>
            <a:grpSpLocks/>
          </p:cNvGrpSpPr>
          <p:nvPr/>
        </p:nvGrpSpPr>
        <p:grpSpPr bwMode="auto">
          <a:xfrm>
            <a:off x="3651250" y="5029200"/>
            <a:ext cx="4876800" cy="304800"/>
            <a:chOff x="2064" y="2448"/>
            <a:chExt cx="3072" cy="192"/>
          </a:xfrm>
        </p:grpSpPr>
        <p:sp>
          <p:nvSpPr>
            <p:cNvPr id="20532" name="Rectangle 27"/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33" name="Rectangle 28"/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34" name="Rectangle 29"/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35" name="Rectangle 30"/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36" name="Line 31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496" name="Group 51"/>
          <p:cNvGrpSpPr>
            <a:grpSpLocks/>
          </p:cNvGrpSpPr>
          <p:nvPr/>
        </p:nvGrpSpPr>
        <p:grpSpPr bwMode="auto">
          <a:xfrm>
            <a:off x="3651250" y="4419600"/>
            <a:ext cx="4959350" cy="461963"/>
            <a:chOff x="2064" y="2688"/>
            <a:chExt cx="3124" cy="291"/>
          </a:xfrm>
        </p:grpSpPr>
        <p:grpSp>
          <p:nvGrpSpPr>
            <p:cNvPr id="20518" name="Group 20"/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20527" name="Rectangle 2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28" name="Rectangle 22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29" name="Rectangle 23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30" name="Rectangle 24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31" name="Line 25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0519" name="Text Box 32"/>
            <p:cNvSpPr txBox="1">
              <a:spLocks noChangeArrowheads="1"/>
            </p:cNvSpPr>
            <p:nvPr/>
          </p:nvSpPr>
          <p:spPr bwMode="auto">
            <a:xfrm>
              <a:off x="2150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1</a:t>
              </a:r>
            </a:p>
          </p:txBody>
        </p:sp>
        <p:sp>
          <p:nvSpPr>
            <p:cNvPr id="20520" name="Text Box 33"/>
            <p:cNvSpPr txBox="1">
              <a:spLocks noChangeArrowheads="1"/>
            </p:cNvSpPr>
            <p:nvPr/>
          </p:nvSpPr>
          <p:spPr bwMode="auto">
            <a:xfrm>
              <a:off x="258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2</a:t>
              </a:r>
            </a:p>
          </p:txBody>
        </p:sp>
        <p:sp>
          <p:nvSpPr>
            <p:cNvPr id="20521" name="Text Box 34"/>
            <p:cNvSpPr txBox="1">
              <a:spLocks noChangeArrowheads="1"/>
            </p:cNvSpPr>
            <p:nvPr/>
          </p:nvSpPr>
          <p:spPr bwMode="auto">
            <a:xfrm>
              <a:off x="294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4</a:t>
              </a:r>
            </a:p>
          </p:txBody>
        </p:sp>
        <p:sp>
          <p:nvSpPr>
            <p:cNvPr id="20522" name="Text Box 35"/>
            <p:cNvSpPr txBox="1">
              <a:spLocks noChangeArrowheads="1"/>
            </p:cNvSpPr>
            <p:nvPr/>
          </p:nvSpPr>
          <p:spPr bwMode="auto">
            <a:xfrm>
              <a:off x="331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5</a:t>
              </a:r>
            </a:p>
          </p:txBody>
        </p:sp>
        <p:sp>
          <p:nvSpPr>
            <p:cNvPr id="20523" name="Text Box 36"/>
            <p:cNvSpPr txBox="1">
              <a:spLocks noChangeArrowheads="1"/>
            </p:cNvSpPr>
            <p:nvPr/>
          </p:nvSpPr>
          <p:spPr bwMode="auto">
            <a:xfrm>
              <a:off x="366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6</a:t>
              </a:r>
            </a:p>
          </p:txBody>
        </p:sp>
        <p:sp>
          <p:nvSpPr>
            <p:cNvPr id="20524" name="Text Box 37"/>
            <p:cNvSpPr txBox="1">
              <a:spLocks noChangeArrowheads="1"/>
            </p:cNvSpPr>
            <p:nvPr/>
          </p:nvSpPr>
          <p:spPr bwMode="auto">
            <a:xfrm>
              <a:off x="4049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16</a:t>
              </a:r>
            </a:p>
          </p:txBody>
        </p:sp>
        <p:sp>
          <p:nvSpPr>
            <p:cNvPr id="20525" name="Text Box 38"/>
            <p:cNvSpPr txBox="1">
              <a:spLocks noChangeArrowheads="1"/>
            </p:cNvSpPr>
            <p:nvPr/>
          </p:nvSpPr>
          <p:spPr bwMode="auto">
            <a:xfrm>
              <a:off x="4416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57</a:t>
              </a:r>
            </a:p>
          </p:txBody>
        </p:sp>
        <p:sp>
          <p:nvSpPr>
            <p:cNvPr id="20526" name="Text Box 39"/>
            <p:cNvSpPr txBox="1">
              <a:spLocks noChangeArrowheads="1"/>
            </p:cNvSpPr>
            <p:nvPr/>
          </p:nvSpPr>
          <p:spPr bwMode="auto">
            <a:xfrm>
              <a:off x="4704" y="2688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132</a:t>
              </a:r>
            </a:p>
          </p:txBody>
        </p:sp>
      </p:grpSp>
      <p:grpSp>
        <p:nvGrpSpPr>
          <p:cNvPr id="20497" name="Group 52"/>
          <p:cNvGrpSpPr>
            <a:grpSpLocks/>
          </p:cNvGrpSpPr>
          <p:nvPr/>
        </p:nvGrpSpPr>
        <p:grpSpPr bwMode="auto">
          <a:xfrm>
            <a:off x="3651250" y="3886200"/>
            <a:ext cx="4876800" cy="461963"/>
            <a:chOff x="2064" y="2400"/>
            <a:chExt cx="3072" cy="291"/>
          </a:xfrm>
        </p:grpSpPr>
        <p:grpSp>
          <p:nvGrpSpPr>
            <p:cNvPr id="20504" name="Group 19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20513" name="Rectangle 1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14" name="Rectangle 1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15" name="Rectangle 15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16" name="Rectangle 16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517" name="Line 18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0505" name="Text Box 40"/>
            <p:cNvSpPr txBox="1">
              <a:spLocks noChangeArrowheads="1"/>
            </p:cNvSpPr>
            <p:nvPr/>
          </p:nvSpPr>
          <p:spPr bwMode="auto">
            <a:xfrm>
              <a:off x="2160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1</a:t>
              </a:r>
            </a:p>
          </p:txBody>
        </p:sp>
        <p:sp>
          <p:nvSpPr>
            <p:cNvPr id="20506" name="Text Box 41"/>
            <p:cNvSpPr txBox="1">
              <a:spLocks noChangeArrowheads="1"/>
            </p:cNvSpPr>
            <p:nvPr/>
          </p:nvSpPr>
          <p:spPr bwMode="auto">
            <a:xfrm>
              <a:off x="2513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2</a:t>
              </a:r>
            </a:p>
          </p:txBody>
        </p:sp>
        <p:sp>
          <p:nvSpPr>
            <p:cNvPr id="20507" name="Text Box 42"/>
            <p:cNvSpPr txBox="1">
              <a:spLocks noChangeArrowheads="1"/>
            </p:cNvSpPr>
            <p:nvPr/>
          </p:nvSpPr>
          <p:spPr bwMode="auto">
            <a:xfrm>
              <a:off x="2928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4</a:t>
              </a:r>
            </a:p>
          </p:txBody>
        </p:sp>
        <p:sp>
          <p:nvSpPr>
            <p:cNvPr id="20508" name="Text Box 43"/>
            <p:cNvSpPr txBox="1">
              <a:spLocks noChangeArrowheads="1"/>
            </p:cNvSpPr>
            <p:nvPr/>
          </p:nvSpPr>
          <p:spPr bwMode="auto">
            <a:xfrm>
              <a:off x="3264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11</a:t>
              </a:r>
            </a:p>
          </p:txBody>
        </p:sp>
        <p:sp>
          <p:nvSpPr>
            <p:cNvPr id="20509" name="Text Box 44"/>
            <p:cNvSpPr txBox="1">
              <a:spLocks noChangeArrowheads="1"/>
            </p:cNvSpPr>
            <p:nvPr/>
          </p:nvSpPr>
          <p:spPr bwMode="auto">
            <a:xfrm>
              <a:off x="3665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31</a:t>
              </a:r>
            </a:p>
          </p:txBody>
        </p:sp>
        <p:sp>
          <p:nvSpPr>
            <p:cNvPr id="20510" name="Text Box 45"/>
            <p:cNvSpPr txBox="1">
              <a:spLocks noChangeArrowheads="1"/>
            </p:cNvSpPr>
            <p:nvPr/>
          </p:nvSpPr>
          <p:spPr bwMode="auto">
            <a:xfrm>
              <a:off x="4049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45</a:t>
              </a:r>
            </a:p>
          </p:txBody>
        </p:sp>
        <p:sp>
          <p:nvSpPr>
            <p:cNvPr id="20511" name="Text Box 46"/>
            <p:cNvSpPr txBox="1">
              <a:spLocks noChangeArrowheads="1"/>
            </p:cNvSpPr>
            <p:nvPr/>
          </p:nvSpPr>
          <p:spPr bwMode="auto">
            <a:xfrm>
              <a:off x="4320" y="2400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173</a:t>
              </a:r>
            </a:p>
          </p:txBody>
        </p:sp>
        <p:sp>
          <p:nvSpPr>
            <p:cNvPr id="20512" name="Text Box 47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endParaRPr lang="en-US" altLang="en-US" sz="2400">
                <a:latin typeface="Lucida Sans" charset="0"/>
                <a:ea typeface="ＭＳ Ｐゴシック" charset="-128"/>
                <a:cs typeface="Arial Unicode MS" charset="0"/>
              </a:endParaRPr>
            </a:p>
          </p:txBody>
        </p:sp>
      </p:grpSp>
      <p:sp>
        <p:nvSpPr>
          <p:cNvPr id="20498" name="Text Box 48"/>
          <p:cNvSpPr txBox="1">
            <a:spLocks noChangeArrowheads="1"/>
          </p:cNvSpPr>
          <p:nvPr/>
        </p:nvSpPr>
        <p:spPr bwMode="auto">
          <a:xfrm>
            <a:off x="3651250" y="4953000"/>
            <a:ext cx="379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2400">
                <a:latin typeface="Lucida Sans" charset="0"/>
                <a:ea typeface="ＭＳ Ｐゴシック" charset="-128"/>
                <a:cs typeface="Arial Unicode MS" charset="0"/>
              </a:rPr>
              <a:t>2</a:t>
            </a:r>
          </a:p>
        </p:txBody>
      </p:sp>
      <p:sp>
        <p:nvSpPr>
          <p:cNvPr id="20499" name="AutoShape 49"/>
          <p:cNvSpPr>
            <a:spLocks noChangeArrowheads="1"/>
          </p:cNvSpPr>
          <p:nvPr/>
        </p:nvSpPr>
        <p:spPr bwMode="auto">
          <a:xfrm>
            <a:off x="2432050" y="50292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00" name="Text Box 50"/>
          <p:cNvSpPr txBox="1">
            <a:spLocks noChangeArrowheads="1"/>
          </p:cNvSpPr>
          <p:nvPr/>
        </p:nvSpPr>
        <p:spPr bwMode="auto">
          <a:xfrm>
            <a:off x="4270375" y="4953000"/>
            <a:ext cx="573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2400">
                <a:latin typeface="Lucida Sans" charset="0"/>
                <a:ea typeface="ＭＳ Ｐゴシック" charset="-128"/>
                <a:cs typeface="Arial Unicode MS" charset="0"/>
              </a:rPr>
              <a:t>31</a:t>
            </a:r>
          </a:p>
        </p:txBody>
      </p:sp>
      <p:sp>
        <p:nvSpPr>
          <p:cNvPr id="20501" name="Text Box 46"/>
          <p:cNvSpPr txBox="1">
            <a:spLocks noChangeArrowheads="1"/>
          </p:cNvSpPr>
          <p:nvPr/>
        </p:nvSpPr>
        <p:spPr bwMode="auto">
          <a:xfrm>
            <a:off x="7842250" y="3886200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2400">
                <a:latin typeface="Lucida Sans" charset="0"/>
                <a:ea typeface="ＭＳ Ｐゴシック" charset="-128"/>
                <a:cs typeface="Arial Unicode MS" charset="0"/>
              </a:rPr>
              <a:t>174</a:t>
            </a:r>
          </a:p>
        </p:txBody>
      </p:sp>
      <p:sp>
        <p:nvSpPr>
          <p:cNvPr id="20502" name="Text Box 50"/>
          <p:cNvSpPr txBox="1">
            <a:spLocks noChangeArrowheads="1"/>
          </p:cNvSpPr>
          <p:nvPr/>
        </p:nvSpPr>
        <p:spPr bwMode="auto">
          <a:xfrm>
            <a:off x="4981575" y="4953000"/>
            <a:ext cx="574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2400">
                <a:latin typeface="Lucida Sans" charset="0"/>
                <a:ea typeface="ＭＳ Ｐゴシック" charset="-128"/>
                <a:cs typeface="Arial Unicode MS" charset="0"/>
              </a:rPr>
              <a:t>54</a:t>
            </a:r>
          </a:p>
        </p:txBody>
      </p:sp>
      <p:sp>
        <p:nvSpPr>
          <p:cNvPr id="20503" name="Text Box 50"/>
          <p:cNvSpPr txBox="1">
            <a:spLocks noChangeArrowheads="1"/>
          </p:cNvSpPr>
          <p:nvPr/>
        </p:nvSpPr>
        <p:spPr bwMode="auto">
          <a:xfrm>
            <a:off x="5403850" y="4953000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2400">
                <a:latin typeface="Lucida Sans" charset="0"/>
                <a:ea typeface="ＭＳ Ｐゴシック" charset="-128"/>
                <a:cs typeface="Arial Unicode MS" charset="0"/>
              </a:rPr>
              <a:t>101</a:t>
            </a:r>
          </a:p>
        </p:txBody>
      </p:sp>
    </p:spTree>
    <p:extLst>
      <p:ext uri="{BB962C8B-B14F-4D97-AF65-F5344CB8AC3E}">
        <p14:creationId xmlns:p14="http://schemas.microsoft.com/office/powerpoint/2010/main" val="206827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0183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370657" y="2371228"/>
            <a:ext cx="8285163" cy="829802"/>
            <a:chOff x="470" y="1728"/>
            <a:chExt cx="5219" cy="720"/>
          </a:xfrm>
        </p:grpSpPr>
        <p:sp>
          <p:nvSpPr>
            <p:cNvPr id="21552" name="AutoShape 13"/>
            <p:cNvSpPr>
              <a:spLocks noChangeArrowheads="1"/>
            </p:cNvSpPr>
            <p:nvPr/>
          </p:nvSpPr>
          <p:spPr bwMode="auto">
            <a:xfrm>
              <a:off x="2031" y="1728"/>
              <a:ext cx="1075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/>
              <a:r>
                <a:rPr lang="en-US" altLang="en-US" dirty="0"/>
                <a:t>Tokenizer</a:t>
              </a:r>
            </a:p>
          </p:txBody>
        </p:sp>
        <p:sp>
          <p:nvSpPr>
            <p:cNvPr id="21553" name="AutoShape 17"/>
            <p:cNvSpPr>
              <a:spLocks noChangeArrowheads="1"/>
            </p:cNvSpPr>
            <p:nvPr/>
          </p:nvSpPr>
          <p:spPr bwMode="auto">
            <a:xfrm>
              <a:off x="2496" y="2064"/>
              <a:ext cx="192" cy="38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54" name="Text Box 20"/>
            <p:cNvSpPr txBox="1">
              <a:spLocks noChangeArrowheads="1"/>
            </p:cNvSpPr>
            <p:nvPr/>
          </p:nvSpPr>
          <p:spPr bwMode="auto">
            <a:xfrm>
              <a:off x="470" y="2119"/>
              <a:ext cx="119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000" dirty="0">
                  <a:latin typeface="Lucida Sans" charset="0"/>
                  <a:ea typeface="ＭＳ Ｐゴシック" charset="-128"/>
                  <a:cs typeface="Arial Unicode MS" charset="0"/>
                </a:rPr>
                <a:t>Token stream</a:t>
              </a:r>
            </a:p>
          </p:txBody>
        </p:sp>
        <p:sp>
          <p:nvSpPr>
            <p:cNvPr id="21555" name="Rectangle 26"/>
            <p:cNvSpPr>
              <a:spLocks noChangeArrowheads="1"/>
            </p:cNvSpPr>
            <p:nvPr/>
          </p:nvSpPr>
          <p:spPr bwMode="auto">
            <a:xfrm>
              <a:off x="3009" y="2100"/>
              <a:ext cx="69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/>
              <a:r>
                <a:rPr lang="en-US" altLang="en-US">
                  <a:latin typeface="Times New Roman" charset="0"/>
                </a:rPr>
                <a:t>Friends</a:t>
              </a:r>
            </a:p>
          </p:txBody>
        </p:sp>
        <p:sp>
          <p:nvSpPr>
            <p:cNvPr id="21556" name="Rectangle 27"/>
            <p:cNvSpPr>
              <a:spLocks noChangeArrowheads="1"/>
            </p:cNvSpPr>
            <p:nvPr/>
          </p:nvSpPr>
          <p:spPr bwMode="auto">
            <a:xfrm>
              <a:off x="3761" y="2106"/>
              <a:ext cx="75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/>
              <a:r>
                <a:rPr lang="en-US" altLang="en-US">
                  <a:latin typeface="Times New Roman" charset="0"/>
                </a:rPr>
                <a:t>Romans</a:t>
              </a:r>
            </a:p>
          </p:txBody>
        </p:sp>
        <p:sp>
          <p:nvSpPr>
            <p:cNvPr id="21557" name="Rectangle 28"/>
            <p:cNvSpPr>
              <a:spLocks noChangeArrowheads="1"/>
            </p:cNvSpPr>
            <p:nvPr/>
          </p:nvSpPr>
          <p:spPr bwMode="auto">
            <a:xfrm>
              <a:off x="4608" y="2106"/>
              <a:ext cx="108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/>
              <a:r>
                <a:rPr lang="en-US" altLang="en-US">
                  <a:latin typeface="Times New Roman" charset="0"/>
                </a:rPr>
                <a:t>Countrymen</a:t>
              </a:r>
            </a:p>
          </p:txBody>
        </p:sp>
      </p:grp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>
                <a:ea typeface="ＭＳ Ｐゴシック" charset="-128"/>
              </a:rPr>
              <a:t>Inverted index construction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386532" y="3226070"/>
            <a:ext cx="8272463" cy="900088"/>
            <a:chOff x="480" y="2225"/>
            <a:chExt cx="5211" cy="1058"/>
          </a:xfrm>
        </p:grpSpPr>
        <p:sp>
          <p:nvSpPr>
            <p:cNvPr id="21546" name="AutoShape 14"/>
            <p:cNvSpPr>
              <a:spLocks noChangeArrowheads="1"/>
            </p:cNvSpPr>
            <p:nvPr/>
          </p:nvSpPr>
          <p:spPr bwMode="auto">
            <a:xfrm>
              <a:off x="1728" y="2225"/>
              <a:ext cx="1824" cy="562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/>
              <a:r>
                <a:rPr lang="en-US" altLang="en-US" dirty="0"/>
                <a:t>Linguistic modules</a:t>
              </a:r>
            </a:p>
          </p:txBody>
        </p:sp>
        <p:sp>
          <p:nvSpPr>
            <p:cNvPr id="21548" name="Text Box 21"/>
            <p:cNvSpPr txBox="1">
              <a:spLocks noChangeArrowheads="1"/>
            </p:cNvSpPr>
            <p:nvPr/>
          </p:nvSpPr>
          <p:spPr bwMode="auto">
            <a:xfrm>
              <a:off x="480" y="2935"/>
              <a:ext cx="1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000" dirty="0">
                  <a:latin typeface="Lucida Sans" charset="0"/>
                  <a:ea typeface="ＭＳ Ｐゴシック" charset="-128"/>
                  <a:cs typeface="Arial Unicode MS" charset="0"/>
                </a:rPr>
                <a:t>Modified tokens</a:t>
              </a:r>
            </a:p>
          </p:txBody>
        </p:sp>
        <p:sp>
          <p:nvSpPr>
            <p:cNvPr id="21549" name="Rectangle 29"/>
            <p:cNvSpPr>
              <a:spLocks noChangeArrowheads="1"/>
            </p:cNvSpPr>
            <p:nvPr/>
          </p:nvSpPr>
          <p:spPr bwMode="auto">
            <a:xfrm>
              <a:off x="2982" y="2849"/>
              <a:ext cx="696" cy="4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/>
              <a:r>
                <a:rPr lang="en-US" altLang="en-US">
                  <a:latin typeface="Times New Roman" charset="0"/>
                </a:rPr>
                <a:t>friend</a:t>
              </a:r>
            </a:p>
          </p:txBody>
        </p:sp>
        <p:sp>
          <p:nvSpPr>
            <p:cNvPr id="21550" name="Rectangle 30"/>
            <p:cNvSpPr>
              <a:spLocks noChangeArrowheads="1"/>
            </p:cNvSpPr>
            <p:nvPr/>
          </p:nvSpPr>
          <p:spPr bwMode="auto">
            <a:xfrm>
              <a:off x="3774" y="2828"/>
              <a:ext cx="738" cy="4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/>
              <a:r>
                <a:rPr lang="en-US" altLang="en-US">
                  <a:latin typeface="Times New Roman" charset="0"/>
                </a:rPr>
                <a:t>roman</a:t>
              </a:r>
            </a:p>
          </p:txBody>
        </p:sp>
        <p:sp>
          <p:nvSpPr>
            <p:cNvPr id="21551" name="Rectangle 31"/>
            <p:cNvSpPr>
              <a:spLocks noChangeArrowheads="1"/>
            </p:cNvSpPr>
            <p:nvPr/>
          </p:nvSpPr>
          <p:spPr bwMode="auto">
            <a:xfrm>
              <a:off x="4614" y="2831"/>
              <a:ext cx="1077" cy="4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/>
              <a:r>
                <a:rPr lang="en-US" altLang="en-US">
                  <a:latin typeface="Times New Roman" charset="0"/>
                </a:rPr>
                <a:t>countryman</a:t>
              </a:r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343856" y="4253906"/>
            <a:ext cx="8350250" cy="1604963"/>
            <a:chOff x="480" y="3258"/>
            <a:chExt cx="5260" cy="1011"/>
          </a:xfrm>
        </p:grpSpPr>
        <p:sp>
          <p:nvSpPr>
            <p:cNvPr id="21524" name="AutoShape 15"/>
            <p:cNvSpPr>
              <a:spLocks noChangeArrowheads="1"/>
            </p:cNvSpPr>
            <p:nvPr/>
          </p:nvSpPr>
          <p:spPr bwMode="auto">
            <a:xfrm>
              <a:off x="2155" y="3258"/>
              <a:ext cx="850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/>
              <a:r>
                <a:rPr lang="en-US" altLang="en-US" dirty="0"/>
                <a:t>Indexer</a:t>
              </a:r>
            </a:p>
          </p:txBody>
        </p:sp>
        <p:sp>
          <p:nvSpPr>
            <p:cNvPr id="21525" name="AutoShape 22"/>
            <p:cNvSpPr>
              <a:spLocks noChangeArrowheads="1"/>
            </p:cNvSpPr>
            <p:nvPr/>
          </p:nvSpPr>
          <p:spPr bwMode="auto">
            <a:xfrm>
              <a:off x="2496" y="3594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26" name="Text Box 23"/>
            <p:cNvSpPr txBox="1">
              <a:spLocks noChangeArrowheads="1"/>
            </p:cNvSpPr>
            <p:nvPr/>
          </p:nvSpPr>
          <p:spPr bwMode="auto">
            <a:xfrm>
              <a:off x="480" y="3728"/>
              <a:ext cx="1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000" dirty="0">
                  <a:latin typeface="Lucida Sans" charset="0"/>
                  <a:ea typeface="ＭＳ Ｐゴシック" charset="-128"/>
                  <a:cs typeface="Arial Unicode MS" charset="0"/>
                </a:rPr>
                <a:t>Inverted index</a:t>
              </a:r>
            </a:p>
          </p:txBody>
        </p:sp>
        <p:grpSp>
          <p:nvGrpSpPr>
            <p:cNvPr id="21527" name="Group 71"/>
            <p:cNvGrpSpPr>
              <a:grpSpLocks/>
            </p:cNvGrpSpPr>
            <p:nvPr/>
          </p:nvGrpSpPr>
          <p:grpSpPr bwMode="auto">
            <a:xfrm>
              <a:off x="3024" y="3258"/>
              <a:ext cx="2716" cy="1011"/>
              <a:chOff x="3024" y="3258"/>
              <a:chExt cx="2716" cy="1011"/>
            </a:xfrm>
          </p:grpSpPr>
          <p:grpSp>
            <p:nvGrpSpPr>
              <p:cNvPr id="21528" name="Group 32"/>
              <p:cNvGrpSpPr>
                <a:grpSpLocks/>
              </p:cNvGrpSpPr>
              <p:nvPr/>
            </p:nvGrpSpPr>
            <p:grpSpPr bwMode="auto">
              <a:xfrm>
                <a:off x="3024" y="3306"/>
                <a:ext cx="1776" cy="963"/>
                <a:chOff x="528" y="2634"/>
                <a:chExt cx="1776" cy="963"/>
              </a:xfrm>
            </p:grpSpPr>
            <p:sp>
              <p:nvSpPr>
                <p:cNvPr id="21540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528" y="2634"/>
                  <a:ext cx="647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9pPr>
                </a:lstStyle>
                <a:p>
                  <a:r>
                    <a:rPr lang="en-US" altLang="en-US" b="1" i="1">
                      <a:ea typeface="Arial Unicode MS" charset="0"/>
                    </a:rPr>
                    <a:t>friend</a:t>
                  </a:r>
                </a:p>
              </p:txBody>
            </p:sp>
            <p:sp>
              <p:nvSpPr>
                <p:cNvPr id="21541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528" y="2970"/>
                  <a:ext cx="69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9pPr>
                </a:lstStyle>
                <a:p>
                  <a:r>
                    <a:rPr lang="en-US" altLang="en-US" b="1" i="1">
                      <a:ea typeface="Arial Unicode MS" charset="0"/>
                    </a:rPr>
                    <a:t>roman</a:t>
                  </a:r>
                </a:p>
              </p:txBody>
            </p:sp>
            <p:sp>
              <p:nvSpPr>
                <p:cNvPr id="21542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28" y="3306"/>
                  <a:ext cx="113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9pPr>
                </a:lstStyle>
                <a:p>
                  <a:r>
                    <a:rPr lang="en-US" altLang="en-US" b="1" i="1">
                      <a:ea typeface="Arial Unicode MS" charset="0"/>
                    </a:rPr>
                    <a:t>countryman</a:t>
                  </a:r>
                </a:p>
              </p:txBody>
            </p:sp>
            <p:sp>
              <p:nvSpPr>
                <p:cNvPr id="21543" name="AutoShape 36"/>
                <p:cNvSpPr>
                  <a:spLocks noChangeArrowheads="1"/>
                </p:cNvSpPr>
                <p:nvPr/>
              </p:nvSpPr>
              <p:spPr bwMode="auto">
                <a:xfrm>
                  <a:off x="1584" y="2682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544" name="AutoShape 37"/>
                <p:cNvSpPr>
                  <a:spLocks noChangeArrowheads="1"/>
                </p:cNvSpPr>
                <p:nvPr/>
              </p:nvSpPr>
              <p:spPr bwMode="auto">
                <a:xfrm>
                  <a:off x="1584" y="3018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545" name="AutoShape 38"/>
                <p:cNvSpPr>
                  <a:spLocks noChangeArrowheads="1"/>
                </p:cNvSpPr>
                <p:nvPr/>
              </p:nvSpPr>
              <p:spPr bwMode="auto">
                <a:xfrm>
                  <a:off x="1584" y="3354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529" name="Text Box 39"/>
              <p:cNvSpPr txBox="1">
                <a:spLocks noChangeArrowheads="1"/>
              </p:cNvSpPr>
              <p:nvPr/>
            </p:nvSpPr>
            <p:spPr bwMode="auto">
              <a:xfrm>
                <a:off x="4883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r>
                  <a:rPr lang="en-US" altLang="en-US" sz="2400">
                    <a:latin typeface="Lucida Sans" charset="0"/>
                    <a:ea typeface="ＭＳ Ｐゴシック" charset="-128"/>
                    <a:cs typeface="Arial Unicode MS" charset="0"/>
                  </a:rPr>
                  <a:t>2</a:t>
                </a:r>
              </a:p>
            </p:txBody>
          </p:sp>
          <p:sp>
            <p:nvSpPr>
              <p:cNvPr id="21530" name="Text Box 40"/>
              <p:cNvSpPr txBox="1">
                <a:spLocks noChangeArrowheads="1"/>
              </p:cNvSpPr>
              <p:nvPr/>
            </p:nvSpPr>
            <p:spPr bwMode="auto">
              <a:xfrm>
                <a:off x="5291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r>
                  <a:rPr lang="en-US" altLang="en-US" sz="2400">
                    <a:latin typeface="Lucida Sans" charset="0"/>
                    <a:ea typeface="ＭＳ Ｐゴシック" charset="-128"/>
                    <a:cs typeface="Arial Unicode MS" charset="0"/>
                  </a:rPr>
                  <a:t>4</a:t>
                </a:r>
              </a:p>
            </p:txBody>
          </p:sp>
          <p:sp>
            <p:nvSpPr>
              <p:cNvPr id="21531" name="Text Box 41"/>
              <p:cNvSpPr txBox="1">
                <a:spLocks noChangeArrowheads="1"/>
              </p:cNvSpPr>
              <p:nvPr/>
            </p:nvSpPr>
            <p:spPr bwMode="auto">
              <a:xfrm>
                <a:off x="5304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r>
                  <a:rPr lang="en-US" altLang="en-US" sz="2400">
                    <a:latin typeface="Lucida Sans" charset="0"/>
                    <a:ea typeface="ＭＳ Ｐゴシック" charset="-128"/>
                    <a:cs typeface="Arial Unicode MS" charset="0"/>
                  </a:rPr>
                  <a:t>2</a:t>
                </a:r>
              </a:p>
            </p:txBody>
          </p:sp>
          <p:sp>
            <p:nvSpPr>
              <p:cNvPr id="21532" name="Text Box 42"/>
              <p:cNvSpPr txBox="1">
                <a:spLocks noChangeArrowheads="1"/>
              </p:cNvSpPr>
              <p:nvPr/>
            </p:nvSpPr>
            <p:spPr bwMode="auto">
              <a:xfrm>
                <a:off x="4848" y="3936"/>
                <a:ext cx="38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r>
                  <a:rPr lang="en-US" altLang="en-US" sz="2400">
                    <a:latin typeface="Lucida Sans" charset="0"/>
                    <a:ea typeface="ＭＳ Ｐゴシック" charset="-128"/>
                    <a:cs typeface="Arial Unicode MS" charset="0"/>
                  </a:rPr>
                  <a:t>13</a:t>
                </a:r>
              </a:p>
            </p:txBody>
          </p:sp>
          <p:sp>
            <p:nvSpPr>
              <p:cNvPr id="21533" name="Text Box 43"/>
              <p:cNvSpPr txBox="1">
                <a:spLocks noChangeArrowheads="1"/>
              </p:cNvSpPr>
              <p:nvPr/>
            </p:nvSpPr>
            <p:spPr bwMode="auto">
              <a:xfrm>
                <a:off x="5376" y="3930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r>
                  <a:rPr lang="en-US" altLang="en-US" sz="2400">
                    <a:latin typeface="Lucida Sans" charset="0"/>
                    <a:ea typeface="ＭＳ Ｐゴシック" charset="-128"/>
                    <a:cs typeface="Arial Unicode MS" charset="0"/>
                  </a:rPr>
                  <a:t>16</a:t>
                </a:r>
              </a:p>
            </p:txBody>
          </p:sp>
          <p:cxnSp>
            <p:nvCxnSpPr>
              <p:cNvPr id="21534" name="AutoShape 44"/>
              <p:cNvCxnSpPr>
                <a:cxnSpLocks noChangeShapeType="1"/>
                <a:stCxn id="21529" idx="3"/>
                <a:endCxn id="21530" idx="1"/>
              </p:cNvCxnSpPr>
              <p:nvPr/>
            </p:nvCxnSpPr>
            <p:spPr bwMode="auto">
              <a:xfrm>
                <a:off x="5112" y="340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35" name="AutoShape 45"/>
              <p:cNvCxnSpPr>
                <a:cxnSpLocks noChangeShapeType="1"/>
                <a:stCxn id="21530" idx="3"/>
              </p:cNvCxnSpPr>
              <p:nvPr/>
            </p:nvCxnSpPr>
            <p:spPr bwMode="auto">
              <a:xfrm>
                <a:off x="5534" y="3405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536" name="Text Box 46"/>
              <p:cNvSpPr txBox="1">
                <a:spLocks noChangeArrowheads="1"/>
              </p:cNvSpPr>
              <p:nvPr/>
            </p:nvSpPr>
            <p:spPr bwMode="auto">
              <a:xfrm>
                <a:off x="4896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r>
                  <a:rPr lang="en-US" altLang="en-US" sz="2400">
                    <a:latin typeface="Lucida Sans" charset="0"/>
                    <a:ea typeface="ＭＳ Ｐゴシック" charset="-128"/>
                    <a:cs typeface="Arial Unicode MS" charset="0"/>
                  </a:rPr>
                  <a:t>1</a:t>
                </a:r>
              </a:p>
            </p:txBody>
          </p:sp>
          <p:cxnSp>
            <p:nvCxnSpPr>
              <p:cNvPr id="21537" name="AutoShape 47"/>
              <p:cNvCxnSpPr>
                <a:cxnSpLocks noChangeShapeType="1"/>
                <a:stCxn id="21536" idx="3"/>
                <a:endCxn id="21531" idx="1"/>
              </p:cNvCxnSpPr>
              <p:nvPr/>
            </p:nvCxnSpPr>
            <p:spPr bwMode="auto">
              <a:xfrm>
                <a:off x="5125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38" name="AutoShape 48"/>
              <p:cNvCxnSpPr>
                <a:cxnSpLocks noChangeShapeType="1"/>
                <a:stCxn id="21531" idx="3"/>
              </p:cNvCxnSpPr>
              <p:nvPr/>
            </p:nvCxnSpPr>
            <p:spPr bwMode="auto">
              <a:xfrm>
                <a:off x="5547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39" name="AutoShape 49"/>
              <p:cNvCxnSpPr>
                <a:cxnSpLocks noChangeShapeType="1"/>
                <a:stCxn id="21532" idx="3"/>
                <a:endCxn id="21533" idx="1"/>
              </p:cNvCxnSpPr>
              <p:nvPr/>
            </p:nvCxnSpPr>
            <p:spPr bwMode="auto">
              <a:xfrm flipV="1">
                <a:off x="5232" y="4077"/>
                <a:ext cx="144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1511" name="Text Box 19"/>
          <p:cNvSpPr txBox="1">
            <a:spLocks noChangeArrowheads="1"/>
          </p:cNvSpPr>
          <p:nvPr/>
        </p:nvSpPr>
        <p:spPr bwMode="auto">
          <a:xfrm>
            <a:off x="363351" y="1389787"/>
            <a:ext cx="1909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2000">
                <a:latin typeface="Lucida Sans" charset="0"/>
                <a:ea typeface="ＭＳ Ｐゴシック" charset="-128"/>
                <a:cs typeface="Arial Unicode MS" charset="0"/>
              </a:rPr>
              <a:t>Documents to</a:t>
            </a:r>
          </a:p>
          <a:p>
            <a:r>
              <a:rPr lang="en-US" altLang="en-US" sz="2000">
                <a:latin typeface="Lucida Sans" charset="0"/>
                <a:ea typeface="ＭＳ Ｐゴシック" charset="-128"/>
                <a:cs typeface="Arial Unicode MS" charset="0"/>
              </a:rPr>
              <a:t>be indexed</a:t>
            </a:r>
          </a:p>
        </p:txBody>
      </p:sp>
      <p:sp>
        <p:nvSpPr>
          <p:cNvPr id="21512" name="Rectangle 24"/>
          <p:cNvSpPr>
            <a:spLocks noChangeArrowheads="1"/>
          </p:cNvSpPr>
          <p:nvPr/>
        </p:nvSpPr>
        <p:spPr bwMode="auto">
          <a:xfrm>
            <a:off x="4557526" y="1450112"/>
            <a:ext cx="39417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/>
            <a:r>
              <a:rPr lang="en-US" altLang="en-US" dirty="0">
                <a:latin typeface="Times New Roman" charset="0"/>
              </a:rPr>
              <a:t>Friends, Romans, countrymen.</a:t>
            </a:r>
          </a:p>
        </p:txBody>
      </p:sp>
      <p:sp>
        <p:nvSpPr>
          <p:cNvPr id="21513" name="Oval 62"/>
          <p:cNvSpPr>
            <a:spLocks noChangeArrowheads="1"/>
          </p:cNvSpPr>
          <p:nvPr/>
        </p:nvSpPr>
        <p:spPr bwMode="auto">
          <a:xfrm>
            <a:off x="6475226" y="198827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en-US"/>
          </a:p>
        </p:txBody>
      </p:sp>
      <p:sp>
        <p:nvSpPr>
          <p:cNvPr id="21514" name="Oval 63"/>
          <p:cNvSpPr>
            <a:spLocks noChangeArrowheads="1"/>
          </p:cNvSpPr>
          <p:nvPr/>
        </p:nvSpPr>
        <p:spPr bwMode="auto">
          <a:xfrm>
            <a:off x="6471899" y="211959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en-US"/>
          </a:p>
        </p:txBody>
      </p:sp>
      <p:sp>
        <p:nvSpPr>
          <p:cNvPr id="21515" name="Oval 64"/>
          <p:cNvSpPr>
            <a:spLocks noChangeArrowheads="1"/>
          </p:cNvSpPr>
          <p:nvPr/>
        </p:nvSpPr>
        <p:spPr bwMode="auto">
          <a:xfrm>
            <a:off x="6471899" y="2293257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en-US"/>
          </a:p>
        </p:txBody>
      </p:sp>
      <p:sp>
        <p:nvSpPr>
          <p:cNvPr id="21516" name="TextBox 5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1600" dirty="0">
                <a:latin typeface="Lucida Sans" charset="0"/>
                <a:ea typeface="ＭＳ Ｐゴシック" charset="-128"/>
                <a:cs typeface="Arial Unicode MS" charset="0"/>
              </a:rPr>
              <a:t>Sec. 1.2</a:t>
            </a:r>
          </a:p>
        </p:txBody>
      </p:sp>
      <p:grpSp>
        <p:nvGrpSpPr>
          <p:cNvPr id="21517" name="Group 6"/>
          <p:cNvGrpSpPr>
            <a:grpSpLocks/>
          </p:cNvGrpSpPr>
          <p:nvPr/>
        </p:nvGrpSpPr>
        <p:grpSpPr bwMode="auto">
          <a:xfrm>
            <a:off x="2817626" y="1302474"/>
            <a:ext cx="1524000" cy="608120"/>
            <a:chOff x="3200400" y="1600200"/>
            <a:chExt cx="1524000" cy="685800"/>
          </a:xfrm>
        </p:grpSpPr>
        <p:pic>
          <p:nvPicPr>
            <p:cNvPr id="21518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1674446"/>
              <a:ext cx="381000" cy="459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9" name="Picture 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1826846"/>
              <a:ext cx="381000" cy="459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0" name="Picture 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752600"/>
              <a:ext cx="381000" cy="459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1" name="Picture 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1600200"/>
              <a:ext cx="381000" cy="459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2" name="Picture 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400" y="1752600"/>
              <a:ext cx="381000" cy="459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23" name="Picture 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1600200"/>
              <a:ext cx="381000" cy="459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4" name="AutoShape 17"/>
          <p:cNvSpPr>
            <a:spLocks noChangeArrowheads="1"/>
          </p:cNvSpPr>
          <p:nvPr/>
        </p:nvSpPr>
        <p:spPr bwMode="auto">
          <a:xfrm>
            <a:off x="3567143" y="1891117"/>
            <a:ext cx="304800" cy="44256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en-US"/>
          </a:p>
        </p:txBody>
      </p:sp>
      <p:sp>
        <p:nvSpPr>
          <p:cNvPr id="55" name="AutoShape 17"/>
          <p:cNvSpPr>
            <a:spLocks noChangeArrowheads="1"/>
          </p:cNvSpPr>
          <p:nvPr/>
        </p:nvSpPr>
        <p:spPr bwMode="auto">
          <a:xfrm>
            <a:off x="3590472" y="3761483"/>
            <a:ext cx="304800" cy="44256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Initial stages of text processing</a:t>
            </a:r>
          </a:p>
        </p:txBody>
      </p:sp>
      <p:sp>
        <p:nvSpPr>
          <p:cNvPr id="37891" name="Rectangle 2051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ym typeface="Symbol" charset="2"/>
              </a:rPr>
              <a:t>Tokenization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sym typeface="Symbol" charset="2"/>
              </a:rPr>
              <a:t>Cut character sequence into word tokens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ym typeface="Symbol" charset="2"/>
              </a:rPr>
              <a:t>Deal with </a:t>
            </a:r>
            <a:r>
              <a:rPr lang="en-US" b="1" i="1" dirty="0" smtClean="0">
                <a:sym typeface="Symbol" charset="2"/>
              </a:rPr>
              <a:t>“John’s”</a:t>
            </a:r>
            <a:r>
              <a:rPr lang="en-US" dirty="0" smtClean="0">
                <a:sym typeface="Symbol" charset="2"/>
              </a:rPr>
              <a:t>, </a:t>
            </a:r>
            <a:r>
              <a:rPr lang="en-US" b="1" i="1" dirty="0" smtClean="0">
                <a:sym typeface="Symbol" charset="2"/>
              </a:rPr>
              <a:t>a state-of-the-art solution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ym typeface="Symbol" charset="2"/>
              </a:rPr>
              <a:t>Normalization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sym typeface="Symbol" charset="2"/>
              </a:rPr>
              <a:t>Map text and query term to same form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ym typeface="Symbol" charset="2"/>
              </a:rPr>
              <a:t>You want </a:t>
            </a:r>
            <a:r>
              <a:rPr lang="en-US" b="1" i="1" dirty="0" smtClean="0">
                <a:sym typeface="Symbol" charset="2"/>
              </a:rPr>
              <a:t>U.S.A.</a:t>
            </a:r>
            <a:r>
              <a:rPr lang="en-US" dirty="0" smtClean="0">
                <a:sym typeface="Symbol" charset="2"/>
              </a:rPr>
              <a:t> and </a:t>
            </a:r>
            <a:r>
              <a:rPr lang="en-US" b="1" i="1" dirty="0" smtClean="0">
                <a:sym typeface="Symbol" charset="2"/>
              </a:rPr>
              <a:t>USA </a:t>
            </a:r>
            <a:r>
              <a:rPr lang="en-US" dirty="0" smtClean="0">
                <a:sym typeface="Symbol" charset="2"/>
              </a:rPr>
              <a:t>to match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ym typeface="Symbol" charset="2"/>
              </a:rPr>
              <a:t>Stemming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sym typeface="Symbol" charset="2"/>
              </a:rPr>
              <a:t>We may wish different forms of a root to match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b="1" i="1" dirty="0" smtClean="0">
                <a:sym typeface="Symbol" charset="2"/>
              </a:rPr>
              <a:t>authorize</a:t>
            </a:r>
            <a:r>
              <a:rPr lang="en-US" dirty="0" smtClean="0">
                <a:sym typeface="Symbol" charset="2"/>
              </a:rPr>
              <a:t>,</a:t>
            </a:r>
            <a:r>
              <a:rPr lang="en-US" b="1" i="1" dirty="0" smtClean="0">
                <a:sym typeface="Symbol" charset="2"/>
              </a:rPr>
              <a:t> authorization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ym typeface="Symbol" charset="2"/>
              </a:rPr>
              <a:t>Stop words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sym typeface="Symbol" charset="2"/>
              </a:rPr>
              <a:t>We may omit very common words (or not)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b="1" i="1" dirty="0" smtClean="0">
                <a:sym typeface="Symbol" charset="2"/>
              </a:rPr>
              <a:t>the, a, to, of</a:t>
            </a:r>
          </a:p>
        </p:txBody>
      </p:sp>
    </p:spTree>
    <p:extLst>
      <p:ext uri="{BB962C8B-B14F-4D97-AF65-F5344CB8AC3E}">
        <p14:creationId xmlns:p14="http://schemas.microsoft.com/office/powerpoint/2010/main" val="72882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Indexer steps: Token sequence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67818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>
                <a:ea typeface="ＭＳ Ｐゴシック" charset="-128"/>
              </a:rPr>
              <a:t>Sequence of (Modified token, Document ID) pairs.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104775" y="4324350"/>
            <a:ext cx="2838450" cy="15621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/>
            <a:r>
              <a:rPr lang="en-US" altLang="en-US">
                <a:latin typeface="Arial" charset="0"/>
              </a:rPr>
              <a:t>I did enact Julius</a:t>
            </a:r>
          </a:p>
          <a:p>
            <a:pPr algn="ctr"/>
            <a:r>
              <a:rPr lang="en-US" altLang="en-US">
                <a:latin typeface="Arial" charset="0"/>
              </a:rPr>
              <a:t>Caesar I was killed </a:t>
            </a:r>
          </a:p>
          <a:p>
            <a:pPr algn="ctr"/>
            <a:r>
              <a:rPr lang="en-US" altLang="en-US">
                <a:latin typeface="Arial" charset="0"/>
              </a:rPr>
              <a:t>i’ the Capitol; </a:t>
            </a:r>
          </a:p>
          <a:p>
            <a:pPr algn="ctr"/>
            <a:r>
              <a:rPr lang="en-US" altLang="en-US">
                <a:latin typeface="Arial" charset="0"/>
              </a:rPr>
              <a:t>Brutus killed me.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295400" y="358140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2400">
                <a:latin typeface="Arial" charset="0"/>
                <a:ea typeface="ＭＳ Ｐゴシック" charset="-128"/>
                <a:cs typeface="Arial Unicode MS" charset="0"/>
              </a:rPr>
              <a:t>Doc 1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3165475" y="4400550"/>
            <a:ext cx="3195638" cy="15621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/>
            <a:r>
              <a:rPr lang="en-US" altLang="en-US">
                <a:latin typeface="Arial" charset="0"/>
              </a:rPr>
              <a:t>So let it be with</a:t>
            </a:r>
          </a:p>
          <a:p>
            <a:pPr algn="ctr"/>
            <a:r>
              <a:rPr lang="en-US" altLang="en-US">
                <a:latin typeface="Arial" charset="0"/>
              </a:rPr>
              <a:t>Caesar. The noble</a:t>
            </a:r>
          </a:p>
          <a:p>
            <a:pPr algn="ctr"/>
            <a:r>
              <a:rPr lang="en-US" altLang="en-US">
                <a:latin typeface="Arial" charset="0"/>
              </a:rPr>
              <a:t>Brutus hath told you</a:t>
            </a:r>
          </a:p>
          <a:p>
            <a:pPr algn="ctr"/>
            <a:r>
              <a:rPr lang="en-US" altLang="en-US">
                <a:latin typeface="Arial" charset="0"/>
              </a:rPr>
              <a:t>Caesar was ambitious</a:t>
            </a: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3886200" y="358140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2400">
                <a:latin typeface="Arial" charset="0"/>
                <a:ea typeface="ＭＳ Ｐゴシック" charset="-128"/>
                <a:cs typeface="Arial Unicode MS" charset="0"/>
              </a:rPr>
              <a:t>Doc 2</a:t>
            </a:r>
          </a:p>
        </p:txBody>
      </p:sp>
      <p:graphicFrame>
        <p:nvGraphicFramePr>
          <p:cNvPr id="23560" name="Object 4"/>
          <p:cNvGraphicFramePr>
            <a:graphicFrameLocks noChangeAspect="1"/>
          </p:cNvGraphicFramePr>
          <p:nvPr/>
        </p:nvGraphicFramePr>
        <p:xfrm>
          <a:off x="7327900" y="1782763"/>
          <a:ext cx="1319213" cy="492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Worksheet" r:id="rId3" imgW="2717460" imgH="10158730" progId="Excel.Sheet.8">
                  <p:embed/>
                </p:oleObj>
              </mc:Choice>
              <mc:Fallback>
                <p:oleObj name="Worksheet" r:id="rId3" imgW="2717460" imgH="1015873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0" y="1782763"/>
                        <a:ext cx="1319213" cy="492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Line 8"/>
          <p:cNvSpPr>
            <a:spLocks noChangeShapeType="1"/>
          </p:cNvSpPr>
          <p:nvPr/>
        </p:nvSpPr>
        <p:spPr bwMode="auto">
          <a:xfrm>
            <a:off x="5867400" y="38862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TextBox 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1600" dirty="0">
                <a:latin typeface="Lucida Sans" charset="0"/>
                <a:ea typeface="ＭＳ Ｐゴシック" charset="-128"/>
                <a:cs typeface="Arial Unicode MS" charset="0"/>
              </a:rPr>
              <a:t>Sec. 1.2</a:t>
            </a:r>
          </a:p>
        </p:txBody>
      </p:sp>
    </p:spTree>
    <p:extLst>
      <p:ext uri="{BB962C8B-B14F-4D97-AF65-F5344CB8AC3E}">
        <p14:creationId xmlns:p14="http://schemas.microsoft.com/office/powerpoint/2010/main" val="14180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Indexer steps: Sort</a:t>
            </a:r>
          </a:p>
        </p:txBody>
      </p:sp>
      <p:sp>
        <p:nvSpPr>
          <p:cNvPr id="3891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4572000" cy="609600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3400">
                <a:ea typeface="ＭＳ Ｐゴシック" charset="0"/>
                <a:cs typeface="ＭＳ Ｐゴシック" charset="0"/>
              </a:rPr>
              <a:t>Sort by terms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sz="1800">
                <a:ea typeface="ＭＳ Ｐゴシック" charset="0"/>
                <a:cs typeface="ＭＳ Ｐゴシック" charset="0"/>
              </a:rPr>
              <a:t>And then docID </a:t>
            </a:r>
          </a:p>
        </p:txBody>
      </p:sp>
      <p:graphicFrame>
        <p:nvGraphicFramePr>
          <p:cNvPr id="24580" name="Object 2"/>
          <p:cNvGraphicFramePr>
            <a:graphicFrameLocks noChangeAspect="1"/>
          </p:cNvGraphicFramePr>
          <p:nvPr/>
        </p:nvGraphicFramePr>
        <p:xfrm>
          <a:off x="7562850" y="1782763"/>
          <a:ext cx="1217613" cy="492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Worksheet" r:id="rId3" imgW="2717460" imgH="10844444" progId="Excel.Sheet.8">
                  <p:embed/>
                </p:oleObj>
              </mc:Choice>
              <mc:Fallback>
                <p:oleObj name="Worksheet" r:id="rId3" imgW="2717460" imgH="1084444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2850" y="1782763"/>
                        <a:ext cx="1217613" cy="492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Line 4"/>
          <p:cNvSpPr>
            <a:spLocks noChangeShapeType="1"/>
          </p:cNvSpPr>
          <p:nvPr/>
        </p:nvSpPr>
        <p:spPr bwMode="auto">
          <a:xfrm>
            <a:off x="7162800" y="3886200"/>
            <a:ext cx="381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582" name="Object 3"/>
          <p:cNvGraphicFramePr>
            <a:graphicFrameLocks noChangeAspect="1"/>
          </p:cNvGraphicFramePr>
          <p:nvPr/>
        </p:nvGraphicFramePr>
        <p:xfrm>
          <a:off x="5880100" y="1733550"/>
          <a:ext cx="1352550" cy="504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Worksheet" r:id="rId5" imgW="2717460" imgH="10082540" progId="Excel.Sheet.8">
                  <p:embed/>
                </p:oleObj>
              </mc:Choice>
              <mc:Fallback>
                <p:oleObj name="Worksheet" r:id="rId5" imgW="2717460" imgH="1008254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1733550"/>
                        <a:ext cx="1352550" cy="504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AutoShape 7"/>
          <p:cNvSpPr>
            <a:spLocks noChangeArrowheads="1"/>
          </p:cNvSpPr>
          <p:nvPr/>
        </p:nvSpPr>
        <p:spPr bwMode="auto">
          <a:xfrm>
            <a:off x="914400" y="3124200"/>
            <a:ext cx="2932113" cy="781050"/>
          </a:xfrm>
          <a:prstGeom prst="upArrowCallout">
            <a:avLst>
              <a:gd name="adj1" fmla="val 105218"/>
              <a:gd name="adj2" fmla="val 105235"/>
              <a:gd name="adj3" fmla="val 16667"/>
              <a:gd name="adj4" fmla="val 66667"/>
            </a:avLst>
          </a:prstGeom>
          <a:solidFill>
            <a:srgbClr val="83AD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/>
            <a:r>
              <a:rPr lang="en-US" altLang="en-US" sz="2800" b="1"/>
              <a:t>Core indexing step</a:t>
            </a:r>
          </a:p>
        </p:txBody>
      </p:sp>
      <p:sp>
        <p:nvSpPr>
          <p:cNvPr id="24584" name="TextBox 7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1600" dirty="0">
                <a:latin typeface="Lucida Sans" charset="0"/>
                <a:ea typeface="ＭＳ Ｐゴシック" charset="-128"/>
                <a:cs typeface="Arial Unicode MS" charset="0"/>
              </a:rPr>
              <a:t>Sec. 1.2</a:t>
            </a:r>
          </a:p>
        </p:txBody>
      </p:sp>
    </p:spTree>
    <p:extLst>
      <p:ext uri="{BB962C8B-B14F-4D97-AF65-F5344CB8AC3E}">
        <p14:creationId xmlns:p14="http://schemas.microsoft.com/office/powerpoint/2010/main" val="182880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Information Retrieval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Clr>
                <a:srgbClr val="357E69"/>
              </a:buClr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Information Retrieval (IR) is </a:t>
            </a:r>
            <a:r>
              <a:rPr lang="en-US" dirty="0">
                <a:solidFill>
                  <a:srgbClr val="357E69"/>
                </a:solidFill>
                <a:ea typeface="ＭＳ Ｐゴシック" charset="0"/>
                <a:cs typeface="ＭＳ Ｐゴシック" charset="0"/>
              </a:rPr>
              <a:t>finding material</a:t>
            </a:r>
            <a:r>
              <a:rPr lang="en-US" dirty="0">
                <a:ea typeface="ＭＳ Ｐゴシック" charset="0"/>
                <a:cs typeface="ＭＳ Ｐゴシック" charset="0"/>
              </a:rPr>
              <a:t> (usually documents) of an </a:t>
            </a:r>
            <a:r>
              <a:rPr lang="en-US" dirty="0">
                <a:solidFill>
                  <a:srgbClr val="357E69"/>
                </a:solidFill>
                <a:ea typeface="ＭＳ Ｐゴシック" charset="0"/>
                <a:cs typeface="ＭＳ Ｐゴシック" charset="0"/>
              </a:rPr>
              <a:t>unstructured</a:t>
            </a:r>
            <a:r>
              <a:rPr lang="en-US" dirty="0">
                <a:ea typeface="ＭＳ Ｐゴシック" charset="0"/>
                <a:cs typeface="ＭＳ Ｐゴシック" charset="0"/>
              </a:rPr>
              <a:t> nature (usually text) that satisfies an </a:t>
            </a:r>
            <a:r>
              <a:rPr lang="en-US" dirty="0">
                <a:solidFill>
                  <a:srgbClr val="357E69"/>
                </a:solidFill>
                <a:ea typeface="ＭＳ Ｐゴシック" charset="0"/>
                <a:cs typeface="ＭＳ Ｐゴシック" charset="0"/>
              </a:rPr>
              <a:t>information need</a:t>
            </a:r>
            <a:r>
              <a:rPr lang="en-US" dirty="0">
                <a:ea typeface="ＭＳ Ｐゴシック" charset="0"/>
                <a:cs typeface="ＭＳ Ｐゴシック" charset="0"/>
              </a:rPr>
              <a:t> from within </a:t>
            </a:r>
            <a:r>
              <a:rPr lang="en-US" dirty="0">
                <a:solidFill>
                  <a:srgbClr val="357E69"/>
                </a:solidFill>
                <a:ea typeface="ＭＳ Ｐゴシック" charset="0"/>
                <a:cs typeface="ＭＳ Ｐゴシック" charset="0"/>
              </a:rPr>
              <a:t>large collections</a:t>
            </a:r>
            <a:r>
              <a:rPr lang="en-US" dirty="0">
                <a:ea typeface="ＭＳ Ｐゴシック" charset="0"/>
                <a:cs typeface="ＭＳ Ｐゴシック" charset="0"/>
              </a:rPr>
              <a:t> (usually stored on computers)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.</a:t>
            </a:r>
          </a:p>
          <a:p>
            <a:pPr fontAlgn="auto">
              <a:spcAft>
                <a:spcPts val="0"/>
              </a:spcAft>
              <a:buClr>
                <a:srgbClr val="357E69"/>
              </a:buClr>
              <a:buFont typeface="Arial"/>
              <a:buChar char="•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These days we frequently think first of </a:t>
            </a:r>
            <a:r>
              <a:rPr lang="en-US" dirty="0" smtClean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web search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, but there are many other cases: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E-mail search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Searching your laptop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Corporate knowledge bases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solidFill>
                  <a:schemeClr val="accent3"/>
                </a:solidFill>
                <a:ea typeface="ＭＳ Ｐゴシック" charset="0"/>
                <a:cs typeface="ＭＳ Ｐゴシック" charset="0"/>
              </a:rPr>
              <a:t>Legal information retrieval</a:t>
            </a:r>
            <a:endParaRPr lang="en-US" dirty="0">
              <a:solidFill>
                <a:schemeClr val="accent3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fld id="{6EA76E8A-3698-0F4B-809C-61EA71A6E2DB}" type="slidenum">
              <a:rPr lang="en-US" altLang="en-US">
                <a:solidFill>
                  <a:srgbClr val="898989"/>
                </a:solidFill>
                <a:ea typeface="ＭＳ Ｐゴシック" charset="-128"/>
                <a:cs typeface="Arial Unicode MS" charset="0"/>
              </a:rPr>
              <a:pPr/>
              <a:t>2</a:t>
            </a:fld>
            <a:endParaRPr lang="en-US" altLang="en-US">
              <a:solidFill>
                <a:srgbClr val="898989"/>
              </a:solidFill>
              <a:ea typeface="ＭＳ Ｐゴシック" charset="-128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8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ea typeface="ＭＳ Ｐゴシック" charset="0"/>
                <a:cs typeface="ＭＳ Ｐゴシック" charset="0"/>
              </a:rPr>
              <a:t>Indexer steps: Dictionary &amp; Postings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3429000" cy="2590800"/>
          </a:xfrm>
        </p:spPr>
        <p:txBody>
          <a:bodyPr rtlCol="0">
            <a:normAutofit fontScale="77500" lnSpcReduction="2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>
                <a:ea typeface="ＭＳ Ｐゴシック" charset="0"/>
                <a:cs typeface="ＭＳ Ｐゴシック" charset="0"/>
              </a:rPr>
              <a:t>Multiple term entries in a single document are merged.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>
                <a:ea typeface="ＭＳ Ｐゴシック" charset="0"/>
                <a:cs typeface="ＭＳ Ｐゴシック" charset="0"/>
              </a:rPr>
              <a:t>Split into Dictionary and Postings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>
                <a:ea typeface="ＭＳ Ｐゴシック" charset="0"/>
                <a:cs typeface="ＭＳ Ｐゴシック" charset="0"/>
              </a:rPr>
              <a:t>Doc. frequency information is added.</a:t>
            </a: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5334000" y="365760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605" name="Object 35"/>
          <p:cNvGraphicFramePr>
            <a:graphicFrameLocks noChangeAspect="1"/>
          </p:cNvGraphicFramePr>
          <p:nvPr/>
        </p:nvGraphicFramePr>
        <p:xfrm>
          <a:off x="3962400" y="1827213"/>
          <a:ext cx="1217613" cy="492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Worksheet" r:id="rId3" imgW="2717460" imgH="10844444" progId="Excel.Sheet.8">
                  <p:embed/>
                </p:oleObj>
              </mc:Choice>
              <mc:Fallback>
                <p:oleObj name="Worksheet" r:id="rId3" imgW="2717460" imgH="1084444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827213"/>
                        <a:ext cx="1217613" cy="492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1" name="AutoShape 7"/>
          <p:cNvSpPr>
            <a:spLocks noChangeArrowheads="1"/>
          </p:cNvSpPr>
          <p:nvPr/>
        </p:nvSpPr>
        <p:spPr bwMode="auto">
          <a:xfrm>
            <a:off x="685800" y="5311775"/>
            <a:ext cx="2317750" cy="1241425"/>
          </a:xfrm>
          <a:prstGeom prst="upArrowCallout">
            <a:avLst>
              <a:gd name="adj1" fmla="val 57860"/>
              <a:gd name="adj2" fmla="val 57860"/>
              <a:gd name="adj3" fmla="val 16667"/>
              <a:gd name="adj4" fmla="val 66667"/>
            </a:avLst>
          </a:prstGeom>
          <a:solidFill>
            <a:srgbClr val="83AD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/>
            <a:r>
              <a:rPr lang="en-US" altLang="en-US">
                <a:ea typeface="Arial Unicode MS" charset="0"/>
              </a:rPr>
              <a:t>Why frequency?</a:t>
            </a:r>
          </a:p>
          <a:p>
            <a:pPr algn="ctr"/>
            <a:r>
              <a:rPr lang="en-US" altLang="en-US">
                <a:ea typeface="Arial Unicode MS" charset="0"/>
              </a:rPr>
              <a:t>Will discuss later.</a:t>
            </a:r>
          </a:p>
        </p:txBody>
      </p:sp>
      <p:sp>
        <p:nvSpPr>
          <p:cNvPr id="25607" name="TextBox 7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1600" dirty="0">
                <a:latin typeface="Lucida Sans" charset="0"/>
                <a:ea typeface="ＭＳ Ｐゴシック" charset="-128"/>
                <a:cs typeface="Arial Unicode MS" charset="0"/>
              </a:rPr>
              <a:t>Sec. 1.2</a:t>
            </a:r>
          </a:p>
        </p:txBody>
      </p:sp>
      <p:pic>
        <p:nvPicPr>
          <p:cNvPr id="2560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00200"/>
            <a:ext cx="28019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61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28019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>
                <a:ea typeface="ＭＳ Ｐゴシック" charset="-128"/>
              </a:rPr>
              <a:t>Where do we pay in storage?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fld id="{C3CB7D52-B7BF-7143-A5B2-6E4DBDDDD33F}" type="slidenum">
              <a:rPr lang="en-US" altLang="en-US">
                <a:solidFill>
                  <a:srgbClr val="898989"/>
                </a:solidFill>
                <a:ea typeface="ＭＳ Ｐゴシック" charset="-128"/>
                <a:cs typeface="Arial Unicode MS" charset="0"/>
              </a:rPr>
              <a:pPr/>
              <a:t>21</a:t>
            </a:fld>
            <a:endParaRPr lang="en-US" altLang="en-US">
              <a:solidFill>
                <a:srgbClr val="898989"/>
              </a:solidFill>
              <a:ea typeface="ＭＳ Ｐゴシック" charset="-128"/>
              <a:cs typeface="Arial Unicode MS" charset="0"/>
            </a:endParaRPr>
          </a:p>
        </p:txBody>
      </p:sp>
      <p:sp>
        <p:nvSpPr>
          <p:cNvPr id="40965" name="AutoShape 32"/>
          <p:cNvSpPr>
            <a:spLocks noChangeArrowheads="1"/>
          </p:cNvSpPr>
          <p:nvPr/>
        </p:nvSpPr>
        <p:spPr bwMode="auto">
          <a:xfrm>
            <a:off x="3581400" y="5867400"/>
            <a:ext cx="1189038" cy="914400"/>
          </a:xfrm>
          <a:prstGeom prst="upArrowCallout">
            <a:avLst>
              <a:gd name="adj1" fmla="val 32509"/>
              <a:gd name="adj2" fmla="val 32509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/>
            <a:r>
              <a:rPr lang="en-US" altLang="en-US">
                <a:latin typeface="Arial" charset="0"/>
              </a:rPr>
              <a:t>Pointers</a:t>
            </a:r>
          </a:p>
        </p:txBody>
      </p:sp>
      <p:sp>
        <p:nvSpPr>
          <p:cNvPr id="39945" name="AutoShape 33"/>
          <p:cNvSpPr>
            <a:spLocks noChangeArrowheads="1"/>
          </p:cNvSpPr>
          <p:nvPr/>
        </p:nvSpPr>
        <p:spPr bwMode="auto">
          <a:xfrm>
            <a:off x="990600" y="2890838"/>
            <a:ext cx="1600200" cy="1200150"/>
          </a:xfrm>
          <a:prstGeom prst="rightArrowCallout">
            <a:avLst>
              <a:gd name="adj1" fmla="val 25000"/>
              <a:gd name="adj2" fmla="val 25000"/>
              <a:gd name="adj3" fmla="val 37500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/>
            <a:r>
              <a:rPr lang="en-US" altLang="en-US"/>
              <a:t>Terms and counts</a:t>
            </a:r>
          </a:p>
        </p:txBody>
      </p:sp>
      <p:sp>
        <p:nvSpPr>
          <p:cNvPr id="115746" name="Text Box 34"/>
          <p:cNvSpPr txBox="1">
            <a:spLocks noChangeArrowheads="1"/>
          </p:cNvSpPr>
          <p:nvPr/>
        </p:nvSpPr>
        <p:spPr bwMode="auto">
          <a:xfrm>
            <a:off x="5867400" y="3662363"/>
            <a:ext cx="2743200" cy="2738437"/>
          </a:xfrm>
          <a:prstGeom prst="rect">
            <a:avLst/>
          </a:prstGeom>
          <a:solidFill>
            <a:srgbClr val="C0504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IR system implementation</a:t>
            </a:r>
            <a:endParaRPr lang="en-US" dirty="0">
              <a:latin typeface="+mn-lt"/>
            </a:endParaRPr>
          </a:p>
          <a:p>
            <a:pPr marL="434340" indent="-342900" eaLnBrk="1" fontAlgn="auto" hangingPunct="1">
              <a:spcBef>
                <a:spcPts val="238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+mn-lt"/>
              </a:rPr>
              <a:t>How do we index efficiently?</a:t>
            </a:r>
          </a:p>
          <a:p>
            <a:pPr marL="434340" indent="-342900" eaLnBrk="1" fontAlgn="auto" hangingPunct="1">
              <a:spcBef>
                <a:spcPts val="238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+mn-lt"/>
              </a:rPr>
              <a:t>How much storage do we need?</a:t>
            </a:r>
          </a:p>
        </p:txBody>
      </p:sp>
      <p:sp>
        <p:nvSpPr>
          <p:cNvPr id="26632" name="TextBox 3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1600" dirty="0">
                <a:latin typeface="Lucida Sans" charset="0"/>
                <a:ea typeface="ＭＳ Ｐゴシック" charset="-128"/>
                <a:cs typeface="Arial Unicode MS" charset="0"/>
              </a:rPr>
              <a:t>Sec. 1.2</a:t>
            </a: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5257800" y="1905000"/>
            <a:ext cx="1905000" cy="831850"/>
          </a:xfrm>
          <a:prstGeom prst="leftArrowCallout">
            <a:avLst>
              <a:gd name="adj1" fmla="val 25000"/>
              <a:gd name="adj2" fmla="val 25000"/>
              <a:gd name="adj3" fmla="val 41190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/>
            <a:r>
              <a:rPr lang="en-US" altLang="en-US"/>
              <a:t>Lists of docIDs</a:t>
            </a:r>
          </a:p>
        </p:txBody>
      </p:sp>
    </p:spTree>
    <p:extLst>
      <p:ext uri="{BB962C8B-B14F-4D97-AF65-F5344CB8AC3E}">
        <p14:creationId xmlns:p14="http://schemas.microsoft.com/office/powerpoint/2010/main" val="122431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39945" grpId="0" animBg="1"/>
      <p:bldP spid="115746" grpId="0" animBg="1" autoUpdateAnimBg="0"/>
      <p:bldP spid="40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Query processing with an inverted index</a:t>
            </a:r>
          </a:p>
        </p:txBody>
      </p:sp>
    </p:spTree>
    <p:extLst>
      <p:ext uri="{BB962C8B-B14F-4D97-AF65-F5344CB8AC3E}">
        <p14:creationId xmlns:p14="http://schemas.microsoft.com/office/powerpoint/2010/main" val="208814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The index we just built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How do we process a query?</a:t>
            </a:r>
          </a:p>
          <a:p>
            <a:pPr lvl="1"/>
            <a:r>
              <a:rPr lang="en-US" altLang="en-US">
                <a:ea typeface="ＭＳ Ｐゴシック" charset="-128"/>
              </a:rPr>
              <a:t>Later - what kinds of queries can we process?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fld id="{A6AC70FE-5046-6348-8A05-B0023D251AC8}" type="slidenum">
              <a:rPr lang="en-US" altLang="en-US">
                <a:solidFill>
                  <a:srgbClr val="898989"/>
                </a:solidFill>
                <a:ea typeface="ＭＳ Ｐゴシック" charset="-128"/>
                <a:cs typeface="Arial Unicode MS" charset="0"/>
              </a:rPr>
              <a:pPr/>
              <a:t>23</a:t>
            </a:fld>
            <a:endParaRPr lang="en-US" altLang="en-US">
              <a:solidFill>
                <a:srgbClr val="898989"/>
              </a:solidFill>
              <a:ea typeface="ＭＳ Ｐゴシック" charset="-128"/>
              <a:cs typeface="Arial Unicode MS" charset="0"/>
            </a:endParaRPr>
          </a:p>
        </p:txBody>
      </p:sp>
      <p:sp>
        <p:nvSpPr>
          <p:cNvPr id="126981" name="AutoShape 5"/>
          <p:cNvSpPr>
            <a:spLocks noChangeArrowheads="1"/>
          </p:cNvSpPr>
          <p:nvPr/>
        </p:nvSpPr>
        <p:spPr bwMode="auto">
          <a:xfrm>
            <a:off x="6783388" y="1752600"/>
            <a:ext cx="2055812" cy="461963"/>
          </a:xfrm>
          <a:prstGeom prst="leftArrowCallout">
            <a:avLst>
              <a:gd name="adj1" fmla="val 25000"/>
              <a:gd name="adj2" fmla="val 34824"/>
              <a:gd name="adj3" fmla="val 41164"/>
              <a:gd name="adj4" fmla="val 72736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/>
            <a:r>
              <a:rPr lang="en-US" altLang="en-US"/>
              <a:t>Our focus</a:t>
            </a:r>
          </a:p>
        </p:txBody>
      </p:sp>
      <p:sp>
        <p:nvSpPr>
          <p:cNvPr id="28678" name="TextBox 5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1600" dirty="0">
                <a:latin typeface="Lucida Sans" charset="0"/>
                <a:ea typeface="ＭＳ Ｐゴシック" charset="-128"/>
                <a:cs typeface="Arial Unicode MS" charset="0"/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119957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Query processing: AND</a:t>
            </a:r>
          </a:p>
        </p:txBody>
      </p:sp>
      <p:sp>
        <p:nvSpPr>
          <p:cNvPr id="29699" name="Rectangle 205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ea typeface="ＭＳ Ｐゴシック" charset="-128"/>
              </a:rPr>
              <a:t>Consider processing the query:</a:t>
            </a:r>
          </a:p>
          <a:p>
            <a:pPr lvl="1">
              <a:buFont typeface="Wingdings" charset="2"/>
              <a:buNone/>
            </a:pPr>
            <a:r>
              <a:rPr lang="en-US" altLang="en-US" sz="2400" b="1" i="1" dirty="0">
                <a:ea typeface="ＭＳ Ｐゴシック" charset="-128"/>
              </a:rPr>
              <a:t>Brutus</a:t>
            </a:r>
            <a:r>
              <a:rPr lang="en-US" altLang="en-US" sz="2400" dirty="0">
                <a:ea typeface="ＭＳ Ｐゴシック" charset="-128"/>
              </a:rPr>
              <a:t> </a:t>
            </a:r>
            <a:r>
              <a:rPr lang="en-US" altLang="en-US" sz="2400" i="1" dirty="0">
                <a:ea typeface="ＭＳ Ｐゴシック" charset="-128"/>
              </a:rPr>
              <a:t>AND</a:t>
            </a:r>
            <a:r>
              <a:rPr lang="en-US" altLang="en-US" sz="2400" dirty="0">
                <a:ea typeface="ＭＳ Ｐゴシック" charset="-128"/>
              </a:rPr>
              <a:t> </a:t>
            </a:r>
            <a:r>
              <a:rPr lang="en-US" altLang="en-US" sz="2400" b="1" i="1" dirty="0">
                <a:ea typeface="ＭＳ Ｐゴシック" charset="-128"/>
              </a:rPr>
              <a:t>Caesar</a:t>
            </a:r>
            <a:endParaRPr lang="en-US" altLang="en-US" sz="2400" dirty="0">
              <a:ea typeface="ＭＳ Ｐゴシック" charset="-128"/>
            </a:endParaRPr>
          </a:p>
          <a:p>
            <a:pPr lvl="1"/>
            <a:r>
              <a:rPr lang="en-US" altLang="en-US" sz="2400" dirty="0">
                <a:ea typeface="ＭＳ Ｐゴシック" charset="-128"/>
              </a:rPr>
              <a:t>Locate </a:t>
            </a:r>
            <a:r>
              <a:rPr lang="en-US" altLang="en-US" sz="2400" b="1" i="1" dirty="0">
                <a:ea typeface="ＭＳ Ｐゴシック" charset="-128"/>
              </a:rPr>
              <a:t>Brutus</a:t>
            </a:r>
            <a:r>
              <a:rPr lang="en-US" altLang="en-US" sz="2400" dirty="0">
                <a:ea typeface="ＭＳ Ｐゴシック" charset="-128"/>
              </a:rPr>
              <a:t> in the Dictionary;</a:t>
            </a:r>
          </a:p>
          <a:p>
            <a:pPr lvl="2"/>
            <a:r>
              <a:rPr lang="en-US" altLang="en-US" sz="2000" dirty="0">
                <a:ea typeface="ＭＳ Ｐゴシック" charset="-128"/>
              </a:rPr>
              <a:t>Retrieve its postings.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Locate </a:t>
            </a:r>
            <a:r>
              <a:rPr lang="en-US" altLang="en-US" sz="2400" b="1" i="1" dirty="0">
                <a:ea typeface="ＭＳ Ｐゴシック" charset="-128"/>
              </a:rPr>
              <a:t>Caesar</a:t>
            </a:r>
            <a:r>
              <a:rPr lang="en-US" altLang="en-US" sz="2400" dirty="0">
                <a:ea typeface="ＭＳ Ｐゴシック" charset="-128"/>
              </a:rPr>
              <a:t> in the Dictionary;</a:t>
            </a:r>
          </a:p>
          <a:p>
            <a:pPr lvl="2"/>
            <a:r>
              <a:rPr lang="en-US" altLang="en-US" sz="2000" dirty="0">
                <a:ea typeface="ＭＳ Ｐゴシック" charset="-128"/>
              </a:rPr>
              <a:t>Retrieve its postings.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“Merge” the two postings (intersect the document sets):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fld id="{DE2D8417-D54B-6242-BFA9-F756DB9EB127}" type="slidenum">
              <a:rPr lang="en-US" altLang="en-US">
                <a:solidFill>
                  <a:srgbClr val="898989"/>
                </a:solidFill>
                <a:ea typeface="ＭＳ Ｐゴシック" charset="-128"/>
                <a:cs typeface="Arial Unicode MS" charset="0"/>
              </a:rPr>
              <a:pPr/>
              <a:t>24</a:t>
            </a:fld>
            <a:endParaRPr lang="en-US" altLang="en-US">
              <a:solidFill>
                <a:srgbClr val="898989"/>
              </a:solidFill>
              <a:ea typeface="ＭＳ Ｐゴシック" charset="-128"/>
              <a:cs typeface="Arial Unicode MS" charset="0"/>
            </a:endParaRPr>
          </a:p>
        </p:txBody>
      </p:sp>
      <p:sp>
        <p:nvSpPr>
          <p:cNvPr id="29701" name="Text Box 2058"/>
          <p:cNvSpPr txBox="1">
            <a:spLocks noChangeArrowheads="1"/>
          </p:cNvSpPr>
          <p:nvPr/>
        </p:nvSpPr>
        <p:spPr bwMode="auto">
          <a:xfrm>
            <a:off x="5889809" y="4658165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2400">
                <a:latin typeface="Arial Unicode MS" charset="0"/>
                <a:ea typeface="ＭＳ Ｐゴシック" charset="-128"/>
                <a:cs typeface="Arial Unicode MS" charset="0"/>
              </a:rPr>
              <a:t>128</a:t>
            </a:r>
          </a:p>
        </p:txBody>
      </p:sp>
      <p:sp>
        <p:nvSpPr>
          <p:cNvPr id="29702" name="Text Box 2065"/>
          <p:cNvSpPr txBox="1">
            <a:spLocks noChangeArrowheads="1"/>
          </p:cNvSpPr>
          <p:nvPr/>
        </p:nvSpPr>
        <p:spPr bwMode="auto">
          <a:xfrm>
            <a:off x="6194609" y="519156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2400">
                <a:latin typeface="Arial Unicode MS" charset="0"/>
                <a:ea typeface="ＭＳ Ｐゴシック" charset="-128"/>
                <a:cs typeface="Arial Unicode MS" charset="0"/>
              </a:rPr>
              <a:t>34</a:t>
            </a:r>
          </a:p>
        </p:txBody>
      </p:sp>
      <p:grpSp>
        <p:nvGrpSpPr>
          <p:cNvPr id="29703" name="Group 2083"/>
          <p:cNvGrpSpPr>
            <a:grpSpLocks/>
          </p:cNvGrpSpPr>
          <p:nvPr/>
        </p:nvGrpSpPr>
        <p:grpSpPr bwMode="auto">
          <a:xfrm>
            <a:off x="1525771" y="4658165"/>
            <a:ext cx="647700" cy="466725"/>
            <a:chOff x="1584" y="3162"/>
            <a:chExt cx="408" cy="294"/>
          </a:xfrm>
        </p:grpSpPr>
        <p:sp>
          <p:nvSpPr>
            <p:cNvPr id="29744" name="Text Box 2052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Arial Unicode MS" charset="0"/>
                  <a:ea typeface="ＭＳ Ｐゴシック" charset="-128"/>
                  <a:cs typeface="Arial Unicode MS" charset="0"/>
                </a:rPr>
                <a:t>2</a:t>
              </a:r>
            </a:p>
          </p:txBody>
        </p:sp>
        <p:cxnSp>
          <p:nvCxnSpPr>
            <p:cNvPr id="29745" name="AutoShape 2066"/>
            <p:cNvCxnSpPr>
              <a:cxnSpLocks noChangeShapeType="1"/>
              <a:stCxn id="29744" idx="3"/>
              <a:endCxn id="29742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4" name="Group 2084"/>
          <p:cNvGrpSpPr>
            <a:grpSpLocks/>
          </p:cNvGrpSpPr>
          <p:nvPr/>
        </p:nvGrpSpPr>
        <p:grpSpPr bwMode="auto">
          <a:xfrm>
            <a:off x="2173471" y="4658165"/>
            <a:ext cx="668338" cy="466725"/>
            <a:chOff x="1992" y="3162"/>
            <a:chExt cx="421" cy="294"/>
          </a:xfrm>
        </p:grpSpPr>
        <p:sp>
          <p:nvSpPr>
            <p:cNvPr id="29742" name="Text Box 2053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Arial Unicode MS" charset="0"/>
                  <a:ea typeface="ＭＳ Ｐゴシック" charset="-128"/>
                  <a:cs typeface="Arial Unicode MS" charset="0"/>
                </a:rPr>
                <a:t>4</a:t>
              </a:r>
            </a:p>
          </p:txBody>
        </p:sp>
        <p:cxnSp>
          <p:nvCxnSpPr>
            <p:cNvPr id="29743" name="AutoShape 2067"/>
            <p:cNvCxnSpPr>
              <a:cxnSpLocks noChangeShapeType="1"/>
              <a:stCxn id="29742" idx="3"/>
              <a:endCxn id="29740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5" name="Group 2085"/>
          <p:cNvGrpSpPr>
            <a:grpSpLocks/>
          </p:cNvGrpSpPr>
          <p:nvPr/>
        </p:nvGrpSpPr>
        <p:grpSpPr bwMode="auto">
          <a:xfrm>
            <a:off x="2841809" y="4658165"/>
            <a:ext cx="609600" cy="466725"/>
            <a:chOff x="2413" y="3162"/>
            <a:chExt cx="384" cy="294"/>
          </a:xfrm>
        </p:grpSpPr>
        <p:sp>
          <p:nvSpPr>
            <p:cNvPr id="29740" name="Text Box 2054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Arial Unicode MS" charset="0"/>
                  <a:ea typeface="ＭＳ Ｐゴシック" charset="-128"/>
                  <a:cs typeface="Arial Unicode MS" charset="0"/>
                </a:rPr>
                <a:t>8</a:t>
              </a:r>
            </a:p>
          </p:txBody>
        </p:sp>
        <p:cxnSp>
          <p:nvCxnSpPr>
            <p:cNvPr id="29741" name="AutoShape 2068"/>
            <p:cNvCxnSpPr>
              <a:cxnSpLocks noChangeShapeType="1"/>
              <a:stCxn id="29740" idx="3"/>
              <a:endCxn id="29738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6" name="Group 2086"/>
          <p:cNvGrpSpPr>
            <a:grpSpLocks/>
          </p:cNvGrpSpPr>
          <p:nvPr/>
        </p:nvGrpSpPr>
        <p:grpSpPr bwMode="auto">
          <a:xfrm>
            <a:off x="3451409" y="4658165"/>
            <a:ext cx="762000" cy="466725"/>
            <a:chOff x="2797" y="3162"/>
            <a:chExt cx="480" cy="294"/>
          </a:xfrm>
        </p:grpSpPr>
        <p:sp>
          <p:nvSpPr>
            <p:cNvPr id="29738" name="Text Box 2055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Arial Unicode MS" charset="0"/>
                  <a:ea typeface="ＭＳ Ｐゴシック" charset="-128"/>
                  <a:cs typeface="Arial Unicode MS" charset="0"/>
                </a:rPr>
                <a:t>16</a:t>
              </a:r>
            </a:p>
          </p:txBody>
        </p:sp>
        <p:cxnSp>
          <p:nvCxnSpPr>
            <p:cNvPr id="29739" name="AutoShape 2069"/>
            <p:cNvCxnSpPr>
              <a:cxnSpLocks noChangeShapeType="1"/>
              <a:stCxn id="29738" idx="3"/>
              <a:endCxn id="29736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7" name="Group 2087"/>
          <p:cNvGrpSpPr>
            <a:grpSpLocks/>
          </p:cNvGrpSpPr>
          <p:nvPr/>
        </p:nvGrpSpPr>
        <p:grpSpPr bwMode="auto">
          <a:xfrm>
            <a:off x="4213409" y="4658165"/>
            <a:ext cx="838200" cy="466725"/>
            <a:chOff x="3277" y="3162"/>
            <a:chExt cx="528" cy="294"/>
          </a:xfrm>
        </p:grpSpPr>
        <p:sp>
          <p:nvSpPr>
            <p:cNvPr id="29736" name="Text Box 2056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Arial Unicode MS" charset="0"/>
                  <a:ea typeface="ＭＳ Ｐゴシック" charset="-128"/>
                  <a:cs typeface="Arial Unicode MS" charset="0"/>
                </a:rPr>
                <a:t>32</a:t>
              </a:r>
            </a:p>
          </p:txBody>
        </p:sp>
        <p:cxnSp>
          <p:nvCxnSpPr>
            <p:cNvPr id="29737" name="AutoShape 2070"/>
            <p:cNvCxnSpPr>
              <a:cxnSpLocks noChangeShapeType="1"/>
              <a:stCxn id="29736" idx="3"/>
              <a:endCxn id="29734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8" name="Group 2088"/>
          <p:cNvGrpSpPr>
            <a:grpSpLocks/>
          </p:cNvGrpSpPr>
          <p:nvPr/>
        </p:nvGrpSpPr>
        <p:grpSpPr bwMode="auto">
          <a:xfrm>
            <a:off x="5051609" y="4658165"/>
            <a:ext cx="838200" cy="466725"/>
            <a:chOff x="3805" y="3162"/>
            <a:chExt cx="528" cy="294"/>
          </a:xfrm>
        </p:grpSpPr>
        <p:sp>
          <p:nvSpPr>
            <p:cNvPr id="29734" name="Text Box 2057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Arial Unicode MS" charset="0"/>
                  <a:ea typeface="ＭＳ Ｐゴシック" charset="-128"/>
                  <a:cs typeface="Arial Unicode MS" charset="0"/>
                </a:rPr>
                <a:t>64</a:t>
              </a:r>
            </a:p>
          </p:txBody>
        </p:sp>
        <p:cxnSp>
          <p:nvCxnSpPr>
            <p:cNvPr id="29735" name="AutoShape 2071"/>
            <p:cNvCxnSpPr>
              <a:cxnSpLocks noChangeShapeType="1"/>
              <a:stCxn id="29734" idx="3"/>
              <a:endCxn id="29701" idx="1"/>
            </p:cNvCxnSpPr>
            <p:nvPr/>
          </p:nvCxnSpPr>
          <p:spPr bwMode="auto">
            <a:xfrm flipV="1">
              <a:off x="4141" y="3302"/>
              <a:ext cx="192" cy="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9" name="Group 2089"/>
          <p:cNvGrpSpPr>
            <a:grpSpLocks/>
          </p:cNvGrpSpPr>
          <p:nvPr/>
        </p:nvGrpSpPr>
        <p:grpSpPr bwMode="auto">
          <a:xfrm>
            <a:off x="1546409" y="5191565"/>
            <a:ext cx="647700" cy="466725"/>
            <a:chOff x="1597" y="3498"/>
            <a:chExt cx="408" cy="294"/>
          </a:xfrm>
        </p:grpSpPr>
        <p:sp>
          <p:nvSpPr>
            <p:cNvPr id="29732" name="Text Box 2072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Arial Unicode MS" charset="0"/>
                  <a:ea typeface="ＭＳ Ｐゴシック" charset="-128"/>
                  <a:cs typeface="Arial Unicode MS" charset="0"/>
                </a:rPr>
                <a:t>1</a:t>
              </a:r>
            </a:p>
          </p:txBody>
        </p:sp>
        <p:cxnSp>
          <p:nvCxnSpPr>
            <p:cNvPr id="29733" name="AutoShape 2073"/>
            <p:cNvCxnSpPr>
              <a:cxnSpLocks noChangeShapeType="1"/>
              <a:stCxn id="29732" idx="3"/>
              <a:endCxn id="29730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10" name="Group 2090"/>
          <p:cNvGrpSpPr>
            <a:grpSpLocks/>
          </p:cNvGrpSpPr>
          <p:nvPr/>
        </p:nvGrpSpPr>
        <p:grpSpPr bwMode="auto">
          <a:xfrm>
            <a:off x="2194109" y="5191565"/>
            <a:ext cx="647700" cy="466725"/>
            <a:chOff x="2005" y="3498"/>
            <a:chExt cx="408" cy="294"/>
          </a:xfrm>
        </p:grpSpPr>
        <p:sp>
          <p:nvSpPr>
            <p:cNvPr id="29730" name="Text Box 2059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Arial Unicode MS" charset="0"/>
                  <a:ea typeface="ＭＳ Ｐゴシック" charset="-128"/>
                  <a:cs typeface="Arial Unicode MS" charset="0"/>
                </a:rPr>
                <a:t>2</a:t>
              </a:r>
            </a:p>
          </p:txBody>
        </p:sp>
        <p:cxnSp>
          <p:nvCxnSpPr>
            <p:cNvPr id="29731" name="AutoShape 2074"/>
            <p:cNvCxnSpPr>
              <a:cxnSpLocks noChangeShapeType="1"/>
              <a:stCxn id="29730" idx="3"/>
              <a:endCxn id="29728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11" name="Group 2091"/>
          <p:cNvGrpSpPr>
            <a:grpSpLocks/>
          </p:cNvGrpSpPr>
          <p:nvPr/>
        </p:nvGrpSpPr>
        <p:grpSpPr bwMode="auto">
          <a:xfrm>
            <a:off x="2841809" y="5191565"/>
            <a:ext cx="630237" cy="466725"/>
            <a:chOff x="2413" y="3498"/>
            <a:chExt cx="397" cy="294"/>
          </a:xfrm>
        </p:grpSpPr>
        <p:sp>
          <p:nvSpPr>
            <p:cNvPr id="29728" name="Text Box 2060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Arial Unicode MS" charset="0"/>
                  <a:ea typeface="ＭＳ Ｐゴシック" charset="-128"/>
                  <a:cs typeface="Arial Unicode MS" charset="0"/>
                </a:rPr>
                <a:t>3</a:t>
              </a:r>
            </a:p>
          </p:txBody>
        </p:sp>
        <p:cxnSp>
          <p:nvCxnSpPr>
            <p:cNvPr id="29729" name="AutoShape 2075"/>
            <p:cNvCxnSpPr>
              <a:cxnSpLocks noChangeShapeType="1"/>
              <a:stCxn id="29728" idx="3"/>
              <a:endCxn id="29726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12" name="Group 2092"/>
          <p:cNvGrpSpPr>
            <a:grpSpLocks/>
          </p:cNvGrpSpPr>
          <p:nvPr/>
        </p:nvGrpSpPr>
        <p:grpSpPr bwMode="auto">
          <a:xfrm>
            <a:off x="3472046" y="5191565"/>
            <a:ext cx="606425" cy="466725"/>
            <a:chOff x="2810" y="3498"/>
            <a:chExt cx="382" cy="294"/>
          </a:xfrm>
        </p:grpSpPr>
        <p:sp>
          <p:nvSpPr>
            <p:cNvPr id="29726" name="Text Box 2061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Arial Unicode MS" charset="0"/>
                  <a:ea typeface="ＭＳ Ｐゴシック" charset="-128"/>
                  <a:cs typeface="Arial Unicode MS" charset="0"/>
                </a:rPr>
                <a:t>5</a:t>
              </a:r>
            </a:p>
          </p:txBody>
        </p:sp>
        <p:cxnSp>
          <p:nvCxnSpPr>
            <p:cNvPr id="29727" name="AutoShape 2076"/>
            <p:cNvCxnSpPr>
              <a:cxnSpLocks noChangeShapeType="1"/>
              <a:stCxn id="29726" idx="3"/>
              <a:endCxn id="29724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13" name="Group 2093"/>
          <p:cNvGrpSpPr>
            <a:grpSpLocks/>
          </p:cNvGrpSpPr>
          <p:nvPr/>
        </p:nvGrpSpPr>
        <p:grpSpPr bwMode="auto">
          <a:xfrm>
            <a:off x="4078471" y="5191565"/>
            <a:ext cx="592138" cy="466725"/>
            <a:chOff x="3192" y="3498"/>
            <a:chExt cx="373" cy="294"/>
          </a:xfrm>
        </p:grpSpPr>
        <p:sp>
          <p:nvSpPr>
            <p:cNvPr id="29724" name="Text Box 2062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Arial Unicode MS" charset="0"/>
                  <a:ea typeface="ＭＳ Ｐゴシック" charset="-128"/>
                  <a:cs typeface="Arial Unicode MS" charset="0"/>
                </a:rPr>
                <a:t>8</a:t>
              </a:r>
            </a:p>
          </p:txBody>
        </p:sp>
        <p:cxnSp>
          <p:nvCxnSpPr>
            <p:cNvPr id="29725" name="AutoShape 2077"/>
            <p:cNvCxnSpPr>
              <a:cxnSpLocks noChangeShapeType="1"/>
              <a:stCxn id="29724" idx="3"/>
              <a:endCxn id="29722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14" name="Group 2094"/>
          <p:cNvGrpSpPr>
            <a:grpSpLocks/>
          </p:cNvGrpSpPr>
          <p:nvPr/>
        </p:nvGrpSpPr>
        <p:grpSpPr bwMode="auto">
          <a:xfrm>
            <a:off x="4670609" y="5191565"/>
            <a:ext cx="762000" cy="466725"/>
            <a:chOff x="3565" y="3498"/>
            <a:chExt cx="480" cy="294"/>
          </a:xfrm>
        </p:grpSpPr>
        <p:sp>
          <p:nvSpPr>
            <p:cNvPr id="29722" name="Text Box 2063"/>
            <p:cNvSpPr txBox="1">
              <a:spLocks noChangeArrowheads="1"/>
            </p:cNvSpPr>
            <p:nvPr/>
          </p:nvSpPr>
          <p:spPr bwMode="auto">
            <a:xfrm>
              <a:off x="356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Arial Unicode MS" charset="0"/>
                  <a:ea typeface="ＭＳ Ｐゴシック" charset="-128"/>
                  <a:cs typeface="Arial Unicode MS" charset="0"/>
                </a:rPr>
                <a:t>13</a:t>
              </a:r>
            </a:p>
          </p:txBody>
        </p:sp>
        <p:cxnSp>
          <p:nvCxnSpPr>
            <p:cNvPr id="29723" name="AutoShape 2078"/>
            <p:cNvCxnSpPr>
              <a:cxnSpLocks noChangeShapeType="1"/>
              <a:stCxn id="29722" idx="3"/>
              <a:endCxn id="29720" idx="1"/>
            </p:cNvCxnSpPr>
            <p:nvPr/>
          </p:nvCxnSpPr>
          <p:spPr bwMode="auto">
            <a:xfrm>
              <a:off x="390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15" name="Group 2095"/>
          <p:cNvGrpSpPr>
            <a:grpSpLocks/>
          </p:cNvGrpSpPr>
          <p:nvPr/>
        </p:nvGrpSpPr>
        <p:grpSpPr bwMode="auto">
          <a:xfrm>
            <a:off x="5432608" y="5191565"/>
            <a:ext cx="762000" cy="466725"/>
            <a:chOff x="4045" y="3498"/>
            <a:chExt cx="480" cy="294"/>
          </a:xfrm>
        </p:grpSpPr>
        <p:sp>
          <p:nvSpPr>
            <p:cNvPr id="29720" name="Text Box 2064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Arial Unicode MS" charset="0"/>
                  <a:ea typeface="ＭＳ Ｐゴシック" charset="-128"/>
                  <a:cs typeface="Arial Unicode MS" charset="0"/>
                </a:rPr>
                <a:t>21</a:t>
              </a:r>
            </a:p>
          </p:txBody>
        </p:sp>
        <p:cxnSp>
          <p:nvCxnSpPr>
            <p:cNvPr id="29721" name="AutoShape 2079"/>
            <p:cNvCxnSpPr>
              <a:cxnSpLocks noChangeShapeType="1"/>
              <a:stCxn id="29720" idx="3"/>
              <a:endCxn id="29702" idx="1"/>
            </p:cNvCxnSpPr>
            <p:nvPr/>
          </p:nvCxnSpPr>
          <p:spPr bwMode="auto">
            <a:xfrm flipV="1">
              <a:off x="4381" y="3638"/>
              <a:ext cx="144" cy="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716" name="Text Box 2080"/>
          <p:cNvSpPr txBox="1">
            <a:spLocks noChangeArrowheads="1"/>
          </p:cNvSpPr>
          <p:nvPr/>
        </p:nvSpPr>
        <p:spPr bwMode="auto">
          <a:xfrm>
            <a:off x="6783571" y="4677215"/>
            <a:ext cx="106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2400" b="1" i="1">
                <a:latin typeface="Arial Unicode MS" charset="0"/>
                <a:ea typeface="ＭＳ Ｐゴシック" charset="-128"/>
                <a:cs typeface="Arial Unicode MS" charset="0"/>
              </a:rPr>
              <a:t>Brutus</a:t>
            </a:r>
          </a:p>
        </p:txBody>
      </p:sp>
      <p:sp>
        <p:nvSpPr>
          <p:cNvPr id="29717" name="Text Box 2081"/>
          <p:cNvSpPr txBox="1">
            <a:spLocks noChangeArrowheads="1"/>
          </p:cNvSpPr>
          <p:nvPr/>
        </p:nvSpPr>
        <p:spPr bwMode="auto">
          <a:xfrm>
            <a:off x="6783571" y="5134415"/>
            <a:ext cx="116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2400" b="1" i="1">
                <a:latin typeface="Arial Unicode MS" charset="0"/>
                <a:ea typeface="ＭＳ Ｐゴシック" charset="-128"/>
                <a:cs typeface="Arial Unicode MS" charset="0"/>
              </a:rPr>
              <a:t>Caesar</a:t>
            </a:r>
          </a:p>
        </p:txBody>
      </p:sp>
      <p:sp>
        <p:nvSpPr>
          <p:cNvPr id="29718" name="AutoShape 2082"/>
          <p:cNvSpPr>
            <a:spLocks noChangeArrowheads="1"/>
          </p:cNvSpPr>
          <p:nvPr/>
        </p:nvSpPr>
        <p:spPr bwMode="auto">
          <a:xfrm rot="10800000">
            <a:off x="473259" y="4943915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en-US"/>
          </a:p>
        </p:txBody>
      </p:sp>
      <p:sp>
        <p:nvSpPr>
          <p:cNvPr id="29719" name="TextBox 48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1600">
                <a:latin typeface="Lucida Sans" charset="0"/>
                <a:ea typeface="ＭＳ Ｐゴシック" charset="-128"/>
                <a:cs typeface="Arial Unicode MS" charset="0"/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66046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The merge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500062" y="1234020"/>
            <a:ext cx="8229600" cy="4525963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Walk through the two postings simultaneously, in time linear in the total number of postings entries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fld id="{AD735D82-1225-424E-9A73-9A42C7D40603}" type="slidenum">
              <a:rPr lang="en-US" altLang="en-US">
                <a:solidFill>
                  <a:srgbClr val="898989"/>
                </a:solidFill>
                <a:ea typeface="ＭＳ Ｐゴシック" charset="-128"/>
                <a:cs typeface="Arial Unicode MS" charset="0"/>
              </a:rPr>
              <a:pPr/>
              <a:t>25</a:t>
            </a:fld>
            <a:endParaRPr lang="en-US" altLang="en-US">
              <a:solidFill>
                <a:srgbClr val="898989"/>
              </a:solidFill>
              <a:ea typeface="ＭＳ Ｐゴシック" charset="-128"/>
              <a:cs typeface="Arial Unicode MS" charset="0"/>
            </a:endParaRPr>
          </a:p>
        </p:txBody>
      </p:sp>
      <p:grpSp>
        <p:nvGrpSpPr>
          <p:cNvPr id="30725" name="Group 99"/>
          <p:cNvGrpSpPr>
            <a:grpSpLocks/>
          </p:cNvGrpSpPr>
          <p:nvPr/>
        </p:nvGrpSpPr>
        <p:grpSpPr bwMode="auto">
          <a:xfrm>
            <a:off x="2514600" y="2801677"/>
            <a:ext cx="5202238" cy="1009650"/>
            <a:chOff x="1584" y="3264"/>
            <a:chExt cx="3277" cy="636"/>
          </a:xfrm>
        </p:grpSpPr>
        <p:sp>
          <p:nvSpPr>
            <p:cNvPr id="30732" name="Text Box 54"/>
            <p:cNvSpPr txBox="1">
              <a:spLocks noChangeArrowheads="1"/>
            </p:cNvSpPr>
            <p:nvPr/>
          </p:nvSpPr>
          <p:spPr bwMode="auto">
            <a:xfrm>
              <a:off x="4525" y="3600"/>
              <a:ext cx="336" cy="29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Arial Unicode MS" charset="0"/>
                  <a:ea typeface="ＭＳ Ｐゴシック" charset="-128"/>
                  <a:cs typeface="Arial Unicode MS" charset="0"/>
                </a:rPr>
                <a:t>34</a:t>
              </a:r>
            </a:p>
          </p:txBody>
        </p:sp>
        <p:grpSp>
          <p:nvGrpSpPr>
            <p:cNvPr id="30733" name="Group 96"/>
            <p:cNvGrpSpPr>
              <a:grpSpLocks/>
            </p:cNvGrpSpPr>
            <p:nvPr/>
          </p:nvGrpSpPr>
          <p:grpSpPr bwMode="auto">
            <a:xfrm>
              <a:off x="1584" y="3264"/>
              <a:ext cx="3179" cy="300"/>
              <a:chOff x="1584" y="3060"/>
              <a:chExt cx="3179" cy="300"/>
            </a:xfrm>
          </p:grpSpPr>
          <p:sp>
            <p:nvSpPr>
              <p:cNvPr id="30754" name="Text Box 53"/>
              <p:cNvSpPr txBox="1">
                <a:spLocks noChangeArrowheads="1"/>
              </p:cNvSpPr>
              <p:nvPr/>
            </p:nvSpPr>
            <p:spPr bwMode="auto">
              <a:xfrm>
                <a:off x="4320" y="3060"/>
                <a:ext cx="443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r>
                  <a:rPr lang="en-US" altLang="en-US" sz="2400">
                    <a:latin typeface="Arial Unicode MS" charset="0"/>
                    <a:ea typeface="ＭＳ Ｐゴシック" charset="-128"/>
                    <a:cs typeface="Arial Unicode MS" charset="0"/>
                  </a:rPr>
                  <a:t>128</a:t>
                </a:r>
              </a:p>
            </p:txBody>
          </p:sp>
          <p:grpSp>
            <p:nvGrpSpPr>
              <p:cNvPr id="30755" name="Group 55"/>
              <p:cNvGrpSpPr>
                <a:grpSpLocks/>
              </p:cNvGrpSpPr>
              <p:nvPr/>
            </p:nvGrpSpPr>
            <p:grpSpPr bwMode="auto">
              <a:xfrm>
                <a:off x="1584" y="3060"/>
                <a:ext cx="408" cy="294"/>
                <a:chOff x="1584" y="3162"/>
                <a:chExt cx="408" cy="294"/>
              </a:xfrm>
            </p:grpSpPr>
            <p:sp>
              <p:nvSpPr>
                <p:cNvPr id="30771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584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9pPr>
                </a:lstStyle>
                <a:p>
                  <a:r>
                    <a:rPr lang="en-US" altLang="en-US" sz="2400">
                      <a:latin typeface="Arial Unicode MS" charset="0"/>
                      <a:ea typeface="ＭＳ Ｐゴシック" charset="-128"/>
                      <a:cs typeface="Arial Unicode MS" charset="0"/>
                    </a:rPr>
                    <a:t>2</a:t>
                  </a:r>
                </a:p>
              </p:txBody>
            </p:sp>
            <p:cxnSp>
              <p:nvCxnSpPr>
                <p:cNvPr id="30772" name="AutoShape 57"/>
                <p:cNvCxnSpPr>
                  <a:cxnSpLocks noChangeShapeType="1"/>
                  <a:stCxn id="30771" idx="3"/>
                  <a:endCxn id="30769" idx="1"/>
                </p:cNvCxnSpPr>
                <p:nvPr/>
              </p:nvCxnSpPr>
              <p:spPr bwMode="auto">
                <a:xfrm>
                  <a:off x="1813" y="3309"/>
                  <a:ext cx="179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0756" name="Group 58"/>
              <p:cNvGrpSpPr>
                <a:grpSpLocks/>
              </p:cNvGrpSpPr>
              <p:nvPr/>
            </p:nvGrpSpPr>
            <p:grpSpPr bwMode="auto">
              <a:xfrm>
                <a:off x="1992" y="3060"/>
                <a:ext cx="421" cy="294"/>
                <a:chOff x="1992" y="3162"/>
                <a:chExt cx="421" cy="294"/>
              </a:xfrm>
            </p:grpSpPr>
            <p:sp>
              <p:nvSpPr>
                <p:cNvPr id="30769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992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9pPr>
                </a:lstStyle>
                <a:p>
                  <a:r>
                    <a:rPr lang="en-US" altLang="en-US" sz="2400">
                      <a:latin typeface="Arial Unicode MS" charset="0"/>
                      <a:ea typeface="ＭＳ Ｐゴシック" charset="-128"/>
                      <a:cs typeface="Arial Unicode MS" charset="0"/>
                    </a:rPr>
                    <a:t>4</a:t>
                  </a:r>
                </a:p>
              </p:txBody>
            </p:sp>
            <p:cxnSp>
              <p:nvCxnSpPr>
                <p:cNvPr id="30770" name="AutoShape 60"/>
                <p:cNvCxnSpPr>
                  <a:cxnSpLocks noChangeShapeType="1"/>
                  <a:stCxn id="30769" idx="3"/>
                  <a:endCxn id="30767" idx="1"/>
                </p:cNvCxnSpPr>
                <p:nvPr/>
              </p:nvCxnSpPr>
              <p:spPr bwMode="auto">
                <a:xfrm>
                  <a:off x="222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0757" name="Group 61"/>
              <p:cNvGrpSpPr>
                <a:grpSpLocks/>
              </p:cNvGrpSpPr>
              <p:nvPr/>
            </p:nvGrpSpPr>
            <p:grpSpPr bwMode="auto">
              <a:xfrm>
                <a:off x="2413" y="3060"/>
                <a:ext cx="384" cy="294"/>
                <a:chOff x="2413" y="3162"/>
                <a:chExt cx="384" cy="294"/>
              </a:xfrm>
            </p:grpSpPr>
            <p:sp>
              <p:nvSpPr>
                <p:cNvPr id="3076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413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9pPr>
                </a:lstStyle>
                <a:p>
                  <a:r>
                    <a:rPr lang="en-US" altLang="en-US" sz="2400">
                      <a:latin typeface="Arial Unicode MS" charset="0"/>
                      <a:ea typeface="ＭＳ Ｐゴシック" charset="-128"/>
                      <a:cs typeface="Arial Unicode MS" charset="0"/>
                    </a:rPr>
                    <a:t>8</a:t>
                  </a:r>
                </a:p>
              </p:txBody>
            </p:sp>
            <p:cxnSp>
              <p:nvCxnSpPr>
                <p:cNvPr id="30768" name="AutoShape 63"/>
                <p:cNvCxnSpPr>
                  <a:cxnSpLocks noChangeShapeType="1"/>
                  <a:stCxn id="30767" idx="3"/>
                  <a:endCxn id="30765" idx="1"/>
                </p:cNvCxnSpPr>
                <p:nvPr/>
              </p:nvCxnSpPr>
              <p:spPr bwMode="auto">
                <a:xfrm>
                  <a:off x="2642" y="3309"/>
                  <a:ext cx="155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0758" name="Group 64"/>
              <p:cNvGrpSpPr>
                <a:grpSpLocks/>
              </p:cNvGrpSpPr>
              <p:nvPr/>
            </p:nvGrpSpPr>
            <p:grpSpPr bwMode="auto">
              <a:xfrm>
                <a:off x="2797" y="3060"/>
                <a:ext cx="480" cy="294"/>
                <a:chOff x="2797" y="3162"/>
                <a:chExt cx="480" cy="294"/>
              </a:xfrm>
            </p:grpSpPr>
            <p:sp>
              <p:nvSpPr>
                <p:cNvPr id="30765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79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9pPr>
                </a:lstStyle>
                <a:p>
                  <a:r>
                    <a:rPr lang="en-US" altLang="en-US" sz="2400">
                      <a:latin typeface="Arial Unicode MS" charset="0"/>
                      <a:ea typeface="ＭＳ Ｐゴシック" charset="-128"/>
                      <a:cs typeface="Arial Unicode MS" charset="0"/>
                    </a:rPr>
                    <a:t>16</a:t>
                  </a:r>
                </a:p>
              </p:txBody>
            </p:sp>
            <p:cxnSp>
              <p:nvCxnSpPr>
                <p:cNvPr id="30766" name="AutoShape 66"/>
                <p:cNvCxnSpPr>
                  <a:cxnSpLocks noChangeShapeType="1"/>
                  <a:stCxn id="30765" idx="3"/>
                  <a:endCxn id="30763" idx="1"/>
                </p:cNvCxnSpPr>
                <p:nvPr/>
              </p:nvCxnSpPr>
              <p:spPr bwMode="auto">
                <a:xfrm>
                  <a:off x="3133" y="3309"/>
                  <a:ext cx="144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0759" name="Group 67"/>
              <p:cNvGrpSpPr>
                <a:grpSpLocks/>
              </p:cNvGrpSpPr>
              <p:nvPr/>
            </p:nvGrpSpPr>
            <p:grpSpPr bwMode="auto">
              <a:xfrm>
                <a:off x="3277" y="3066"/>
                <a:ext cx="528" cy="294"/>
                <a:chOff x="3277" y="3162"/>
                <a:chExt cx="528" cy="294"/>
              </a:xfrm>
            </p:grpSpPr>
            <p:sp>
              <p:nvSpPr>
                <p:cNvPr id="30763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7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9pPr>
                </a:lstStyle>
                <a:p>
                  <a:r>
                    <a:rPr lang="en-US" altLang="en-US" sz="2400" dirty="0">
                      <a:latin typeface="Arial Unicode MS" charset="0"/>
                      <a:ea typeface="ＭＳ Ｐゴシック" charset="-128"/>
                      <a:cs typeface="Arial Unicode MS" charset="0"/>
                    </a:rPr>
                    <a:t>32</a:t>
                  </a:r>
                </a:p>
              </p:txBody>
            </p:sp>
            <p:cxnSp>
              <p:nvCxnSpPr>
                <p:cNvPr id="30764" name="AutoShape 69"/>
                <p:cNvCxnSpPr>
                  <a:cxnSpLocks noChangeShapeType="1"/>
                  <a:stCxn id="30763" idx="3"/>
                  <a:endCxn id="30761" idx="1"/>
                </p:cNvCxnSpPr>
                <p:nvPr/>
              </p:nvCxnSpPr>
              <p:spPr bwMode="auto">
                <a:xfrm>
                  <a:off x="3613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30760" name="Group 70"/>
              <p:cNvGrpSpPr>
                <a:grpSpLocks/>
              </p:cNvGrpSpPr>
              <p:nvPr/>
            </p:nvGrpSpPr>
            <p:grpSpPr bwMode="auto">
              <a:xfrm>
                <a:off x="3805" y="3066"/>
                <a:ext cx="528" cy="294"/>
                <a:chOff x="3805" y="3162"/>
                <a:chExt cx="528" cy="294"/>
              </a:xfrm>
            </p:grpSpPr>
            <p:sp>
              <p:nvSpPr>
                <p:cNvPr id="30761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805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charset="0"/>
                    </a:defRPr>
                  </a:lvl5pPr>
                  <a:lvl6pPr marL="25146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6pPr>
                  <a:lvl7pPr marL="29718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7pPr>
                  <a:lvl8pPr marL="34290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8pPr>
                  <a:lvl9pPr marL="3886200" indent="-228600" defTabSz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charset="0"/>
                    </a:defRPr>
                  </a:lvl9pPr>
                </a:lstStyle>
                <a:p>
                  <a:r>
                    <a:rPr lang="en-US" altLang="en-US" sz="2400">
                      <a:latin typeface="Arial Unicode MS" charset="0"/>
                      <a:ea typeface="ＭＳ Ｐゴシック" charset="-128"/>
                      <a:cs typeface="Arial Unicode MS" charset="0"/>
                    </a:rPr>
                    <a:t>64</a:t>
                  </a:r>
                </a:p>
              </p:txBody>
            </p:sp>
            <p:cxnSp>
              <p:nvCxnSpPr>
                <p:cNvPr id="30762" name="AutoShape 72"/>
                <p:cNvCxnSpPr>
                  <a:cxnSpLocks noChangeShapeType="1"/>
                  <a:stCxn id="30761" idx="3"/>
                  <a:endCxn id="30754" idx="1"/>
                </p:cNvCxnSpPr>
                <p:nvPr/>
              </p:nvCxnSpPr>
              <p:spPr bwMode="auto">
                <a:xfrm>
                  <a:off x="414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30734" name="Group 73"/>
            <p:cNvGrpSpPr>
              <a:grpSpLocks/>
            </p:cNvGrpSpPr>
            <p:nvPr/>
          </p:nvGrpSpPr>
          <p:grpSpPr bwMode="auto">
            <a:xfrm>
              <a:off x="1597" y="3600"/>
              <a:ext cx="408" cy="294"/>
              <a:chOff x="1597" y="3498"/>
              <a:chExt cx="408" cy="294"/>
            </a:xfrm>
          </p:grpSpPr>
          <p:sp>
            <p:nvSpPr>
              <p:cNvPr id="30752" name="Text Box 74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r>
                  <a:rPr lang="en-US" altLang="en-US" sz="2400">
                    <a:latin typeface="Arial Unicode MS" charset="0"/>
                    <a:ea typeface="ＭＳ Ｐゴシック" charset="-128"/>
                    <a:cs typeface="Arial Unicode MS" charset="0"/>
                  </a:rPr>
                  <a:t>1</a:t>
                </a:r>
              </a:p>
            </p:txBody>
          </p:sp>
          <p:cxnSp>
            <p:nvCxnSpPr>
              <p:cNvPr id="30753" name="AutoShape 75"/>
              <p:cNvCxnSpPr>
                <a:cxnSpLocks noChangeShapeType="1"/>
                <a:stCxn id="30752" idx="3"/>
                <a:endCxn id="30750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735" name="Group 76"/>
            <p:cNvGrpSpPr>
              <a:grpSpLocks/>
            </p:cNvGrpSpPr>
            <p:nvPr/>
          </p:nvGrpSpPr>
          <p:grpSpPr bwMode="auto">
            <a:xfrm>
              <a:off x="2005" y="3600"/>
              <a:ext cx="408" cy="294"/>
              <a:chOff x="2005" y="3498"/>
              <a:chExt cx="408" cy="294"/>
            </a:xfrm>
          </p:grpSpPr>
          <p:sp>
            <p:nvSpPr>
              <p:cNvPr id="30750" name="Text Box 77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r>
                  <a:rPr lang="en-US" altLang="en-US" sz="2400">
                    <a:latin typeface="Arial Unicode MS" charset="0"/>
                    <a:ea typeface="ＭＳ Ｐゴシック" charset="-128"/>
                    <a:cs typeface="Arial Unicode MS" charset="0"/>
                  </a:rPr>
                  <a:t>2</a:t>
                </a:r>
              </a:p>
            </p:txBody>
          </p:sp>
          <p:cxnSp>
            <p:nvCxnSpPr>
              <p:cNvPr id="30751" name="AutoShape 78"/>
              <p:cNvCxnSpPr>
                <a:cxnSpLocks noChangeShapeType="1"/>
                <a:stCxn id="30750" idx="3"/>
                <a:endCxn id="30748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736" name="Group 79"/>
            <p:cNvGrpSpPr>
              <a:grpSpLocks/>
            </p:cNvGrpSpPr>
            <p:nvPr/>
          </p:nvGrpSpPr>
          <p:grpSpPr bwMode="auto">
            <a:xfrm>
              <a:off x="2413" y="3606"/>
              <a:ext cx="397" cy="294"/>
              <a:chOff x="2413" y="3498"/>
              <a:chExt cx="397" cy="294"/>
            </a:xfrm>
          </p:grpSpPr>
          <p:sp>
            <p:nvSpPr>
              <p:cNvPr id="30748" name="Text Box 8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r>
                  <a:rPr lang="en-US" altLang="en-US" sz="2400">
                    <a:latin typeface="Arial Unicode MS" charset="0"/>
                    <a:ea typeface="ＭＳ Ｐゴシック" charset="-128"/>
                    <a:cs typeface="Arial Unicode MS" charset="0"/>
                  </a:rPr>
                  <a:t>3</a:t>
                </a:r>
              </a:p>
            </p:txBody>
          </p:sp>
          <p:cxnSp>
            <p:nvCxnSpPr>
              <p:cNvPr id="30749" name="AutoShape 81"/>
              <p:cNvCxnSpPr>
                <a:cxnSpLocks noChangeShapeType="1"/>
                <a:stCxn id="30748" idx="3"/>
                <a:endCxn id="30746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737" name="Group 82"/>
            <p:cNvGrpSpPr>
              <a:grpSpLocks/>
            </p:cNvGrpSpPr>
            <p:nvPr/>
          </p:nvGrpSpPr>
          <p:grpSpPr bwMode="auto">
            <a:xfrm>
              <a:off x="2810" y="3600"/>
              <a:ext cx="382" cy="294"/>
              <a:chOff x="2810" y="3498"/>
              <a:chExt cx="382" cy="294"/>
            </a:xfrm>
          </p:grpSpPr>
          <p:sp>
            <p:nvSpPr>
              <p:cNvPr id="30746" name="Text Box 83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r>
                  <a:rPr lang="en-US" altLang="en-US" sz="2400">
                    <a:latin typeface="Arial Unicode MS" charset="0"/>
                    <a:ea typeface="ＭＳ Ｐゴシック" charset="-128"/>
                    <a:cs typeface="Arial Unicode MS" charset="0"/>
                  </a:rPr>
                  <a:t>5</a:t>
                </a:r>
              </a:p>
            </p:txBody>
          </p:sp>
          <p:cxnSp>
            <p:nvCxnSpPr>
              <p:cNvPr id="30747" name="AutoShape 84"/>
              <p:cNvCxnSpPr>
                <a:cxnSpLocks noChangeShapeType="1"/>
                <a:stCxn id="30746" idx="3"/>
                <a:endCxn id="30744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0738" name="Group 85"/>
            <p:cNvGrpSpPr>
              <a:grpSpLocks/>
            </p:cNvGrpSpPr>
            <p:nvPr/>
          </p:nvGrpSpPr>
          <p:grpSpPr bwMode="auto">
            <a:xfrm>
              <a:off x="3192" y="3600"/>
              <a:ext cx="373" cy="294"/>
              <a:chOff x="3192" y="3498"/>
              <a:chExt cx="373" cy="294"/>
            </a:xfrm>
          </p:grpSpPr>
          <p:sp>
            <p:nvSpPr>
              <p:cNvPr id="30744" name="Text Box 86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r>
                  <a:rPr lang="en-US" altLang="en-US" sz="2400">
                    <a:latin typeface="Arial Unicode MS" charset="0"/>
                    <a:ea typeface="ＭＳ Ｐゴシック" charset="-128"/>
                    <a:cs typeface="Arial Unicode MS" charset="0"/>
                  </a:rPr>
                  <a:t>8</a:t>
                </a:r>
              </a:p>
            </p:txBody>
          </p:sp>
          <p:cxnSp>
            <p:nvCxnSpPr>
              <p:cNvPr id="30745" name="AutoShape 87"/>
              <p:cNvCxnSpPr>
                <a:cxnSpLocks noChangeShapeType="1"/>
                <a:stCxn id="30744" idx="3"/>
                <a:endCxn id="30739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0739" name="Text Box 89"/>
            <p:cNvSpPr txBox="1">
              <a:spLocks noChangeArrowheads="1"/>
            </p:cNvSpPr>
            <p:nvPr/>
          </p:nvSpPr>
          <p:spPr bwMode="auto">
            <a:xfrm>
              <a:off x="3565" y="3600"/>
              <a:ext cx="371" cy="29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Arial Unicode MS" charset="0"/>
                  <a:ea typeface="ＭＳ Ｐゴシック" charset="-128"/>
                  <a:cs typeface="Arial Unicode MS" charset="0"/>
                </a:rPr>
                <a:t>13</a:t>
              </a:r>
            </a:p>
          </p:txBody>
        </p:sp>
        <p:cxnSp>
          <p:nvCxnSpPr>
            <p:cNvPr id="30740" name="AutoShape 90"/>
            <p:cNvCxnSpPr>
              <a:cxnSpLocks noChangeShapeType="1"/>
              <a:stCxn id="30739" idx="3"/>
              <a:endCxn id="30742" idx="1"/>
            </p:cNvCxnSpPr>
            <p:nvPr/>
          </p:nvCxnSpPr>
          <p:spPr bwMode="auto">
            <a:xfrm>
              <a:off x="3936" y="3747"/>
              <a:ext cx="109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741" name="Group 91"/>
            <p:cNvGrpSpPr>
              <a:grpSpLocks/>
            </p:cNvGrpSpPr>
            <p:nvPr/>
          </p:nvGrpSpPr>
          <p:grpSpPr bwMode="auto">
            <a:xfrm>
              <a:off x="4045" y="3600"/>
              <a:ext cx="480" cy="294"/>
              <a:chOff x="4045" y="3498"/>
              <a:chExt cx="480" cy="294"/>
            </a:xfrm>
          </p:grpSpPr>
          <p:sp>
            <p:nvSpPr>
              <p:cNvPr id="30742" name="Text Box 92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r>
                  <a:rPr lang="en-US" altLang="en-US" sz="2400">
                    <a:latin typeface="Arial Unicode MS" charset="0"/>
                    <a:ea typeface="ＭＳ Ｐゴシック" charset="-128"/>
                    <a:cs typeface="Arial Unicode MS" charset="0"/>
                  </a:rPr>
                  <a:t>21</a:t>
                </a:r>
              </a:p>
            </p:txBody>
          </p:sp>
          <p:cxnSp>
            <p:nvCxnSpPr>
              <p:cNvPr id="30743" name="AutoShape 93"/>
              <p:cNvCxnSpPr>
                <a:cxnSpLocks noChangeShapeType="1"/>
                <a:stCxn id="30742" idx="3"/>
                <a:endCxn id="30732" idx="1"/>
              </p:cNvCxnSpPr>
              <p:nvPr/>
            </p:nvCxnSpPr>
            <p:spPr bwMode="auto">
              <a:xfrm>
                <a:off x="438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30726" name="Group 52"/>
          <p:cNvGrpSpPr>
            <a:grpSpLocks/>
          </p:cNvGrpSpPr>
          <p:nvPr/>
        </p:nvGrpSpPr>
        <p:grpSpPr bwMode="auto">
          <a:xfrm>
            <a:off x="7772400" y="2811202"/>
            <a:ext cx="1168400" cy="914400"/>
            <a:chOff x="4896" y="2172"/>
            <a:chExt cx="736" cy="576"/>
          </a:xfrm>
        </p:grpSpPr>
        <p:sp>
          <p:nvSpPr>
            <p:cNvPr id="30730" name="Text Box 45"/>
            <p:cNvSpPr txBox="1">
              <a:spLocks noChangeArrowheads="1"/>
            </p:cNvSpPr>
            <p:nvPr/>
          </p:nvSpPr>
          <p:spPr bwMode="auto">
            <a:xfrm>
              <a:off x="4896" y="2172"/>
              <a:ext cx="671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 b="1" i="1">
                  <a:latin typeface="Arial Unicode MS" charset="0"/>
                  <a:ea typeface="ＭＳ Ｐゴシック" charset="-128"/>
                  <a:cs typeface="Arial Unicode MS" charset="0"/>
                </a:rPr>
                <a:t>Brutus</a:t>
              </a:r>
            </a:p>
          </p:txBody>
        </p:sp>
        <p:sp>
          <p:nvSpPr>
            <p:cNvPr id="30731" name="Text Box 46"/>
            <p:cNvSpPr txBox="1">
              <a:spLocks noChangeArrowheads="1"/>
            </p:cNvSpPr>
            <p:nvPr/>
          </p:nvSpPr>
          <p:spPr bwMode="auto">
            <a:xfrm>
              <a:off x="4896" y="2460"/>
              <a:ext cx="736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 b="1" i="1">
                  <a:latin typeface="Arial Unicode MS" charset="0"/>
                  <a:ea typeface="ＭＳ Ｐゴシック" charset="-128"/>
                  <a:cs typeface="Arial Unicode MS" charset="0"/>
                </a:rPr>
                <a:t>Caesar</a:t>
              </a:r>
            </a:p>
          </p:txBody>
        </p:sp>
      </p:grpSp>
      <p:sp>
        <p:nvSpPr>
          <p:cNvPr id="1211439" name="AutoShape 47"/>
          <p:cNvSpPr>
            <a:spLocks noChangeArrowheads="1"/>
          </p:cNvSpPr>
          <p:nvPr/>
        </p:nvSpPr>
        <p:spPr bwMode="auto">
          <a:xfrm rot="10800000">
            <a:off x="1462088" y="3087427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endParaRPr lang="en-US" altLang="en-US"/>
          </a:p>
        </p:txBody>
      </p:sp>
      <p:sp>
        <p:nvSpPr>
          <p:cNvPr id="1211490" name="Text Box 98"/>
          <p:cNvSpPr txBox="1">
            <a:spLocks noChangeArrowheads="1"/>
          </p:cNvSpPr>
          <p:nvPr/>
        </p:nvSpPr>
        <p:spPr bwMode="auto">
          <a:xfrm>
            <a:off x="381000" y="4593965"/>
            <a:ext cx="8137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2400">
                <a:solidFill>
                  <a:srgbClr val="C0504D"/>
                </a:solidFill>
                <a:latin typeface="Lucida Sans" charset="0"/>
                <a:ea typeface="ＭＳ Ｐゴシック" charset="-128"/>
                <a:cs typeface="Arial Unicode MS" charset="0"/>
              </a:rPr>
              <a:t>If the list lengths are </a:t>
            </a:r>
            <a:r>
              <a:rPr lang="en-US" altLang="en-US" sz="2400" i="1">
                <a:solidFill>
                  <a:srgbClr val="C0504D"/>
                </a:solidFill>
                <a:latin typeface="Lucida Sans" charset="0"/>
                <a:ea typeface="ＭＳ Ｐゴシック" charset="-128"/>
                <a:cs typeface="Arial Unicode MS" charset="0"/>
              </a:rPr>
              <a:t>x</a:t>
            </a:r>
            <a:r>
              <a:rPr lang="en-US" altLang="en-US" sz="2400">
                <a:solidFill>
                  <a:srgbClr val="C0504D"/>
                </a:solidFill>
                <a:latin typeface="Lucida Sans" charset="0"/>
                <a:ea typeface="ＭＳ Ｐゴシック" charset="-128"/>
                <a:cs typeface="Arial Unicode MS" charset="0"/>
              </a:rPr>
              <a:t> and </a:t>
            </a:r>
            <a:r>
              <a:rPr lang="en-US" altLang="en-US" sz="2400" i="1">
                <a:solidFill>
                  <a:srgbClr val="C0504D"/>
                </a:solidFill>
                <a:latin typeface="Lucida Sans" charset="0"/>
                <a:ea typeface="ＭＳ Ｐゴシック" charset="-128"/>
                <a:cs typeface="Arial Unicode MS" charset="0"/>
              </a:rPr>
              <a:t>y</a:t>
            </a:r>
            <a:r>
              <a:rPr lang="en-US" altLang="en-US" sz="2400">
                <a:solidFill>
                  <a:srgbClr val="C0504D"/>
                </a:solidFill>
                <a:latin typeface="Lucida Sans" charset="0"/>
                <a:ea typeface="ＭＳ Ｐゴシック" charset="-128"/>
                <a:cs typeface="Arial Unicode MS" charset="0"/>
              </a:rPr>
              <a:t>, the merge takes O(</a:t>
            </a:r>
            <a:r>
              <a:rPr lang="en-US" altLang="en-US" sz="2400" i="1">
                <a:solidFill>
                  <a:srgbClr val="C0504D"/>
                </a:solidFill>
                <a:latin typeface="Lucida Sans" charset="0"/>
                <a:ea typeface="ＭＳ Ｐゴシック" charset="-128"/>
                <a:cs typeface="Arial Unicode MS" charset="0"/>
              </a:rPr>
              <a:t>x+y</a:t>
            </a:r>
            <a:r>
              <a:rPr lang="en-US" altLang="en-US" sz="2400">
                <a:solidFill>
                  <a:srgbClr val="C0504D"/>
                </a:solidFill>
                <a:latin typeface="Lucida Sans" charset="0"/>
                <a:ea typeface="ＭＳ Ｐゴシック" charset="-128"/>
                <a:cs typeface="Arial Unicode MS" charset="0"/>
              </a:rPr>
              <a:t>)</a:t>
            </a:r>
          </a:p>
          <a:p>
            <a:r>
              <a:rPr lang="en-US" altLang="en-US" sz="2400">
                <a:solidFill>
                  <a:srgbClr val="C0504D"/>
                </a:solidFill>
                <a:latin typeface="Lucida Sans" charset="0"/>
                <a:ea typeface="ＭＳ Ｐゴシック" charset="-128"/>
                <a:cs typeface="Arial Unicode MS" charset="0"/>
              </a:rPr>
              <a:t>operations.</a:t>
            </a:r>
          </a:p>
          <a:p>
            <a:r>
              <a:rPr lang="en-US" altLang="en-US" sz="2400" u="sng">
                <a:solidFill>
                  <a:srgbClr val="357E69"/>
                </a:solidFill>
                <a:latin typeface="Lucida Sans" charset="0"/>
                <a:ea typeface="ＭＳ Ｐゴシック" charset="-128"/>
                <a:cs typeface="Arial Unicode MS" charset="0"/>
              </a:rPr>
              <a:t>Crucial</a:t>
            </a:r>
            <a:r>
              <a:rPr lang="en-US" altLang="en-US" sz="2400">
                <a:solidFill>
                  <a:srgbClr val="357E69"/>
                </a:solidFill>
                <a:latin typeface="Lucida Sans" charset="0"/>
                <a:ea typeface="ＭＳ Ｐゴシック" charset="-128"/>
                <a:cs typeface="Arial Unicode MS" charset="0"/>
              </a:rPr>
              <a:t>: postings sorted by docID.</a:t>
            </a:r>
          </a:p>
        </p:txBody>
      </p:sp>
      <p:sp>
        <p:nvSpPr>
          <p:cNvPr id="30729" name="TextBox 9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1600">
                <a:latin typeface="Lucida Sans" charset="0"/>
                <a:ea typeface="ＭＳ Ｐゴシック" charset="-128"/>
                <a:cs typeface="Arial Unicode MS" charset="0"/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5193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439" grpId="0" animBg="1"/>
      <p:bldP spid="121149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Intersecting two postings lists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(a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“merge” </a:t>
            </a:r>
            <a:r>
              <a:rPr lang="en-US" dirty="0">
                <a:ea typeface="ＭＳ Ｐゴシック" charset="0"/>
                <a:cs typeface="ＭＳ Ｐゴシック" charset="0"/>
              </a:rPr>
              <a:t>algorithm)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fld id="{D45D50F7-6261-0342-A3BB-D0EC8F5D9862}" type="slidenum">
              <a:rPr lang="en-US" altLang="en-US">
                <a:solidFill>
                  <a:srgbClr val="898989"/>
                </a:solidFill>
                <a:ea typeface="ＭＳ Ｐゴシック" charset="-128"/>
                <a:cs typeface="Arial Unicode MS" charset="0"/>
              </a:rPr>
              <a:pPr/>
              <a:t>26</a:t>
            </a:fld>
            <a:endParaRPr lang="en-US" altLang="en-US">
              <a:solidFill>
                <a:srgbClr val="898989"/>
              </a:solidFill>
              <a:ea typeface="ＭＳ Ｐゴシック" charset="-128"/>
              <a:cs typeface="Arial Unicode MS" charset="0"/>
            </a:endParaRPr>
          </a:p>
        </p:txBody>
      </p:sp>
      <p:pic>
        <p:nvPicPr>
          <p:cNvPr id="3174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733" y="1520455"/>
            <a:ext cx="5316082" cy="3966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99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The Boolean Retrieval Model</a:t>
            </a:r>
          </a:p>
          <a:p>
            <a:r>
              <a:rPr lang="en-US" altLang="en-US">
                <a:ea typeface="ＭＳ Ｐゴシック" charset="-128"/>
              </a:rPr>
              <a:t>&amp; Extended Boolean Models</a:t>
            </a:r>
          </a:p>
        </p:txBody>
      </p:sp>
    </p:spTree>
    <p:extLst>
      <p:ext uri="{BB962C8B-B14F-4D97-AF65-F5344CB8AC3E}">
        <p14:creationId xmlns:p14="http://schemas.microsoft.com/office/powerpoint/2010/main" val="19652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Boolean queries: Exact match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229600" cy="48768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The </a:t>
            </a:r>
            <a:r>
              <a:rPr lang="en-US" sz="2400" dirty="0">
                <a:solidFill>
                  <a:srgbClr val="139CB7"/>
                </a:solidFill>
                <a:ea typeface="ＭＳ Ｐゴシック" charset="0"/>
                <a:cs typeface="ＭＳ Ｐゴシック" charset="0"/>
              </a:rPr>
              <a:t>Boolean retrieval model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is being able to ask a query that is a Boolean expression: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>
                <a:ea typeface="ＭＳ Ｐゴシック" charset="0"/>
              </a:rPr>
              <a:t>Boolean Queries are queries using </a:t>
            </a:r>
            <a:r>
              <a:rPr lang="en-US" sz="2000" i="1" dirty="0">
                <a:ea typeface="ＭＳ Ｐゴシック" charset="0"/>
              </a:rPr>
              <a:t>AND, OR</a:t>
            </a:r>
            <a:r>
              <a:rPr lang="en-US" sz="2000" dirty="0">
                <a:ea typeface="ＭＳ Ｐゴシック" charset="0"/>
              </a:rPr>
              <a:t> and </a:t>
            </a:r>
            <a:r>
              <a:rPr lang="en-US" sz="2000" i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to join query terms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1800" dirty="0">
                <a:ea typeface="ＭＳ Ｐゴシック" charset="0"/>
              </a:rPr>
              <a:t>Views each document as a </a:t>
            </a:r>
            <a:r>
              <a:rPr lang="en-US" sz="1800" u="sng" dirty="0">
                <a:ea typeface="ＭＳ Ｐゴシック" charset="0"/>
              </a:rPr>
              <a:t>set</a:t>
            </a:r>
            <a:r>
              <a:rPr lang="en-US" sz="1800" dirty="0">
                <a:ea typeface="ＭＳ Ｐゴシック" charset="0"/>
              </a:rPr>
              <a:t> of words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1800" dirty="0">
                <a:ea typeface="ＭＳ Ｐゴシック" charset="0"/>
              </a:rPr>
              <a:t>Is precise: document matches condition or not.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>
                <a:ea typeface="ＭＳ Ｐゴシック" charset="0"/>
              </a:rPr>
              <a:t>Perhaps the simplest model to build an IR system on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Primary commercial retrieval tool for 3 decades. 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Many search systems you still use are Boolean: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Email, library catalog, Mac OS X Spotlight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fld id="{B52A9560-48C8-BB40-8FE9-707C5CF1E885}" type="slidenum">
              <a:rPr lang="en-US" altLang="en-US">
                <a:solidFill>
                  <a:srgbClr val="898989"/>
                </a:solidFill>
                <a:ea typeface="ＭＳ Ｐゴシック" charset="-128"/>
                <a:cs typeface="Arial Unicode MS" charset="0"/>
              </a:rPr>
              <a:pPr/>
              <a:t>28</a:t>
            </a:fld>
            <a:endParaRPr lang="en-US" altLang="en-US">
              <a:solidFill>
                <a:srgbClr val="898989"/>
              </a:solidFill>
              <a:ea typeface="ＭＳ Ｐゴシック" charset="-128"/>
              <a:cs typeface="Arial Unicode MS" charset="0"/>
            </a:endParaRPr>
          </a:p>
        </p:txBody>
      </p:sp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1600" dirty="0">
                <a:latin typeface="Lucida Sans" charset="0"/>
                <a:ea typeface="ＭＳ Ｐゴシック" charset="-128"/>
                <a:cs typeface="Arial Unicode MS" charset="0"/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34757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Example: </a:t>
            </a:r>
            <a:r>
              <a:rPr lang="en-US" altLang="en-US" dirty="0" err="1">
                <a:ea typeface="ＭＳ Ｐゴシック" charset="-128"/>
              </a:rPr>
              <a:t>WestLaw</a:t>
            </a:r>
            <a:r>
              <a:rPr lang="en-US" altLang="en-US" dirty="0">
                <a:ea typeface="ＭＳ Ｐゴシック" charset="-128"/>
              </a:rPr>
              <a:t>   </a:t>
            </a:r>
            <a:r>
              <a:rPr lang="en-US" altLang="en-US" sz="2000" dirty="0">
                <a:solidFill>
                  <a:srgbClr val="008000"/>
                </a:solidFill>
                <a:latin typeface="Arial" charset="0"/>
                <a:ea typeface="ＭＳ Ｐゴシック" charset="-128"/>
                <a:cs typeface="Arial" charset="0"/>
                <a:hlinkClick r:id="rId2"/>
              </a:rPr>
              <a:t>http://www.westlaw.com/</a:t>
            </a:r>
            <a:endParaRPr lang="en-US" altLang="en-US" sz="2000" dirty="0">
              <a:solidFill>
                <a:srgbClr val="008000"/>
              </a:solidFill>
              <a:latin typeface="Arial" charset="0"/>
              <a:ea typeface="ＭＳ Ｐゴシック" charset="-128"/>
              <a:cs typeface="Arial" charset="0"/>
            </a:endParaRP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001000" cy="48768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Largest commercial (paying subscribers) legal search service (started 1975; ranking added 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1992; new federated search added 2010)</a:t>
            </a:r>
            <a:endParaRPr lang="en-US" sz="2400" dirty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Tens of terabytes of data; 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~700,000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users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Majority of users </a:t>
            </a:r>
            <a:r>
              <a:rPr lang="en-US" sz="2400" i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still 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use 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queries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Example query: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What is the statute of limitations in cases involving the federal tort claims act?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>
                <a:solidFill>
                  <a:srgbClr val="357E69"/>
                </a:solidFill>
                <a:latin typeface="Arial" charset="0"/>
                <a:ea typeface="ＭＳ Ｐゴシック" charset="0"/>
                <a:cs typeface="Arial" charset="0"/>
              </a:rPr>
              <a:t>LIMIT! /3 STATUTE ACTION /S FEDERAL /2 TORT /3 CLAIM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1800" dirty="0">
                <a:latin typeface="Arial" charset="0"/>
                <a:ea typeface="ＭＳ Ｐゴシック" charset="0"/>
                <a:cs typeface="Arial" charset="0"/>
              </a:rPr>
              <a:t>/3 = within 3 words, /S = in same sentence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fld id="{5DD32C82-987C-E04A-A195-7581AB943D27}" type="slidenum">
              <a:rPr lang="en-US" altLang="en-US">
                <a:solidFill>
                  <a:srgbClr val="898989"/>
                </a:solidFill>
                <a:ea typeface="ＭＳ Ｐゴシック" charset="-128"/>
                <a:cs typeface="Arial Unicode MS" charset="0"/>
              </a:rPr>
              <a:pPr/>
              <a:t>29</a:t>
            </a:fld>
            <a:endParaRPr lang="en-US" altLang="en-US">
              <a:solidFill>
                <a:srgbClr val="898989"/>
              </a:solidFill>
              <a:ea typeface="ＭＳ Ｐゴシック" charset="-128"/>
              <a:cs typeface="Arial Unicode MS" charset="0"/>
            </a:endParaRPr>
          </a:p>
        </p:txBody>
      </p:sp>
      <p:sp>
        <p:nvSpPr>
          <p:cNvPr id="3482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1600" dirty="0">
                <a:latin typeface="Lucida Sans" charset="0"/>
                <a:ea typeface="ＭＳ Ｐゴシック" charset="-128"/>
                <a:cs typeface="Arial Unicode MS" charset="0"/>
              </a:rPr>
              <a:t>Sec. 1.4</a:t>
            </a:r>
          </a:p>
        </p:txBody>
      </p:sp>
    </p:spTree>
    <p:extLst>
      <p:ext uri="{BB962C8B-B14F-4D97-AF65-F5344CB8AC3E}">
        <p14:creationId xmlns:p14="http://schemas.microsoft.com/office/powerpoint/2010/main" val="60836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a typeface="ＭＳ Ｐゴシック" charset="-128"/>
              </a:rPr>
              <a:t>Basic assumptions of Information Retrieval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357E69"/>
              </a:buClr>
            </a:pPr>
            <a:r>
              <a:rPr lang="en-US" altLang="en-US">
                <a:solidFill>
                  <a:srgbClr val="357E69"/>
                </a:solidFill>
                <a:ea typeface="ＭＳ Ｐゴシック" charset="-128"/>
              </a:rPr>
              <a:t>Collection</a:t>
            </a:r>
            <a:r>
              <a:rPr lang="en-US" altLang="en-US">
                <a:ea typeface="ＭＳ Ｐゴシック" charset="-128"/>
              </a:rPr>
              <a:t>: A set of documents</a:t>
            </a:r>
          </a:p>
          <a:p>
            <a:pPr lvl="1"/>
            <a:r>
              <a:rPr lang="en-US" altLang="en-US">
                <a:ea typeface="ＭＳ Ｐゴシック" charset="-128"/>
              </a:rPr>
              <a:t>Assume it is a static collection for the moment</a:t>
            </a:r>
          </a:p>
          <a:p>
            <a:pPr lvl="1"/>
            <a:endParaRPr lang="en-US" altLang="en-US">
              <a:ea typeface="ＭＳ Ｐゴシック" charset="-128"/>
            </a:endParaRPr>
          </a:p>
          <a:p>
            <a:r>
              <a:rPr lang="en-US" altLang="en-US">
                <a:solidFill>
                  <a:srgbClr val="357E69"/>
                </a:solidFill>
                <a:ea typeface="ＭＳ Ｐゴシック" charset="-128"/>
              </a:rPr>
              <a:t>Goal</a:t>
            </a:r>
            <a:r>
              <a:rPr lang="en-US" altLang="en-US">
                <a:ea typeface="ＭＳ Ｐゴシック" charset="-128"/>
              </a:rPr>
              <a:t>: Retrieve documents with information that is </a:t>
            </a:r>
            <a:r>
              <a:rPr lang="en-US" altLang="en-US">
                <a:solidFill>
                  <a:schemeClr val="accent2"/>
                </a:solidFill>
                <a:ea typeface="ＭＳ Ｐゴシック" charset="-128"/>
              </a:rPr>
              <a:t>relevant</a:t>
            </a:r>
            <a:r>
              <a:rPr lang="en-US" altLang="en-US">
                <a:ea typeface="ＭＳ Ｐゴシック" charset="-128"/>
              </a:rPr>
              <a:t> to the user’s </a:t>
            </a:r>
            <a:r>
              <a:rPr lang="en-US" altLang="en-US">
                <a:solidFill>
                  <a:srgbClr val="C0504D"/>
                </a:solidFill>
                <a:ea typeface="ＭＳ Ｐゴシック" charset="-128"/>
              </a:rPr>
              <a:t>information need</a:t>
            </a:r>
            <a:r>
              <a:rPr lang="en-US" altLang="en-US">
                <a:solidFill>
                  <a:schemeClr val="hlink"/>
                </a:solidFill>
                <a:ea typeface="ＭＳ Ｐゴシック" charset="-128"/>
              </a:rPr>
              <a:t> </a:t>
            </a:r>
            <a:r>
              <a:rPr lang="en-US" altLang="en-US">
                <a:solidFill>
                  <a:srgbClr val="0D0D0D"/>
                </a:solidFill>
                <a:ea typeface="ＭＳ Ｐゴシック" charset="-128"/>
              </a:rPr>
              <a:t>and helps the user complete a </a:t>
            </a:r>
            <a:r>
              <a:rPr lang="en-US" altLang="en-US">
                <a:solidFill>
                  <a:schemeClr val="accent2"/>
                </a:solidFill>
                <a:ea typeface="ＭＳ Ｐゴシック" charset="-128"/>
              </a:rPr>
              <a:t>task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fld id="{C29C0A6A-75D8-574E-847F-4D3F8BA21D59}" type="slidenum">
              <a:rPr lang="en-US" altLang="en-US">
                <a:solidFill>
                  <a:srgbClr val="898989"/>
                </a:solidFill>
                <a:ea typeface="ＭＳ Ｐゴシック" charset="-128"/>
                <a:cs typeface="Arial Unicode MS" charset="0"/>
              </a:rPr>
              <a:pPr/>
              <a:t>3</a:t>
            </a:fld>
            <a:endParaRPr lang="en-US" altLang="en-US">
              <a:solidFill>
                <a:srgbClr val="898989"/>
              </a:solidFill>
              <a:ea typeface="ＭＳ Ｐゴシック" charset="-128"/>
              <a:cs typeface="Arial Unicode MS" charset="0"/>
            </a:endParaRPr>
          </a:p>
        </p:txBody>
      </p:sp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7620000" y="-48935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>
                <a:latin typeface="Lucida Sans" charset="0"/>
                <a:ea typeface="ＭＳ Ｐゴシック" charset="-128"/>
                <a:cs typeface="Arial Unicode MS" charset="0"/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51832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Example: WestLaw   </a:t>
            </a:r>
            <a:r>
              <a:rPr lang="en-US" altLang="en-US" sz="2000">
                <a:solidFill>
                  <a:srgbClr val="008000"/>
                </a:solidFill>
                <a:latin typeface="Arial" charset="0"/>
                <a:ea typeface="ＭＳ Ｐゴシック" charset="-128"/>
                <a:cs typeface="Arial" charset="0"/>
              </a:rPr>
              <a:t>http://www.westlaw.com/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153400" cy="48768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  <a:cs typeface="Arial" charset="0"/>
              </a:rPr>
              <a:t>Another example query: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>
                <a:ea typeface="ＭＳ Ｐゴシック" charset="0"/>
                <a:cs typeface="Arial" charset="0"/>
              </a:rPr>
              <a:t>Requirements for disabled people to be able to access a workplace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err="1">
                <a:solidFill>
                  <a:schemeClr val="folHlink"/>
                </a:solidFill>
                <a:ea typeface="ＭＳ Ｐゴシック" charset="0"/>
                <a:cs typeface="Arial" charset="0"/>
              </a:rPr>
              <a:t>disabl</a:t>
            </a:r>
            <a:r>
              <a:rPr lang="en-US" sz="2000" dirty="0">
                <a:solidFill>
                  <a:schemeClr val="folHlink"/>
                </a:solidFill>
                <a:ea typeface="ＭＳ Ｐゴシック" charset="0"/>
                <a:cs typeface="Arial" charset="0"/>
              </a:rPr>
              <a:t>! /p access! </a:t>
            </a:r>
            <a:r>
              <a:rPr lang="en-US" sz="2000" dirty="0">
                <a:solidFill>
                  <a:schemeClr val="folHlink"/>
                </a:solidFill>
                <a:ea typeface="ＭＳ Ｐゴシック" charset="0"/>
                <a:cs typeface="Arial" charset="0"/>
              </a:rPr>
              <a:t>/s work-site work-place (employment /3 </a:t>
            </a:r>
            <a:r>
              <a:rPr lang="en-US" sz="2000" dirty="0" smtClean="0">
                <a:solidFill>
                  <a:schemeClr val="folHlink"/>
                </a:solidFill>
                <a:ea typeface="ＭＳ Ｐゴシック" charset="0"/>
                <a:cs typeface="Arial" charset="0"/>
              </a:rPr>
              <a:t>place)</a:t>
            </a:r>
            <a:endParaRPr lang="en-US" sz="2000" dirty="0">
              <a:solidFill>
                <a:schemeClr val="folHlink"/>
              </a:solidFill>
              <a:ea typeface="ＭＳ Ｐゴシック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Note that SPACE is disjunction, not conjunction!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Long, precise queries; proximity operators; incrementally developed; not like web search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Many professional searchers still like Boolean search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>
                <a:ea typeface="ＭＳ Ｐゴシック" charset="0"/>
              </a:rPr>
              <a:t>You know exactly what you are getting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But that 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doesn’t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mean it actually works better….</a:t>
            </a:r>
          </a:p>
        </p:txBody>
      </p:sp>
      <p:sp>
        <p:nvSpPr>
          <p:cNvPr id="35844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charset="0"/>
                <a:ea typeface="ＭＳ Ｐゴシック" charset="-128"/>
                <a:cs typeface="Arial Unicode MS" charset="0"/>
              </a:rPr>
              <a:t>Sec. 1.4</a:t>
            </a:r>
          </a:p>
        </p:txBody>
      </p:sp>
    </p:spTree>
    <p:extLst>
      <p:ext uri="{BB962C8B-B14F-4D97-AF65-F5344CB8AC3E}">
        <p14:creationId xmlns:p14="http://schemas.microsoft.com/office/powerpoint/2010/main" val="59523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>
                <a:ea typeface="ＭＳ Ｐゴシック" charset="0"/>
                <a:cs typeface="ＭＳ Ｐゴシック" charset="0"/>
              </a:rPr>
              <a:t>Boolean queries: </a:t>
            </a:r>
            <a:br>
              <a:rPr lang="en-US" sz="3600">
                <a:ea typeface="ＭＳ Ｐゴシック" charset="0"/>
                <a:cs typeface="ＭＳ Ｐゴシック" charset="0"/>
              </a:rPr>
            </a:br>
            <a:r>
              <a:rPr lang="en-US" sz="3600">
                <a:ea typeface="ＭＳ Ｐゴシック" charset="0"/>
                <a:cs typeface="ＭＳ Ｐゴシック" charset="0"/>
              </a:rPr>
              <a:t>More general merges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000" u="sng">
                <a:solidFill>
                  <a:srgbClr val="A50021"/>
                </a:solidFill>
                <a:ea typeface="ＭＳ Ｐゴシック" charset="-128"/>
              </a:rPr>
              <a:t>Exercise</a:t>
            </a:r>
            <a:r>
              <a:rPr lang="en-US" altLang="en-US" sz="3000">
                <a:ea typeface="ＭＳ Ｐゴシック" charset="-128"/>
              </a:rPr>
              <a:t>: Adapt the merge for the queries:</a:t>
            </a:r>
          </a:p>
          <a:p>
            <a:pPr>
              <a:buFont typeface="Wingdings" charset="2"/>
              <a:buNone/>
            </a:pPr>
            <a:r>
              <a:rPr lang="en-US" altLang="en-US" sz="3000">
                <a:ea typeface="ＭＳ Ｐゴシック" charset="-128"/>
              </a:rPr>
              <a:t>	</a:t>
            </a:r>
            <a:r>
              <a:rPr lang="en-US" altLang="en-US" sz="3000" b="1" i="1">
                <a:ea typeface="ＭＳ Ｐゴシック" charset="-128"/>
              </a:rPr>
              <a:t>Brutus</a:t>
            </a:r>
            <a:r>
              <a:rPr lang="en-US" altLang="en-US" sz="3000">
                <a:ea typeface="ＭＳ Ｐゴシック" charset="-128"/>
              </a:rPr>
              <a:t> </a:t>
            </a:r>
            <a:r>
              <a:rPr lang="en-US" altLang="en-US" sz="3000" i="1">
                <a:ea typeface="ＭＳ Ｐゴシック" charset="-128"/>
              </a:rPr>
              <a:t>AND NOT</a:t>
            </a:r>
            <a:r>
              <a:rPr lang="en-US" altLang="en-US" sz="3000">
                <a:ea typeface="ＭＳ Ｐゴシック" charset="-128"/>
              </a:rPr>
              <a:t> </a:t>
            </a:r>
            <a:r>
              <a:rPr lang="en-US" altLang="en-US" sz="3000" b="1" i="1">
                <a:ea typeface="ＭＳ Ｐゴシック" charset="-128"/>
              </a:rPr>
              <a:t>Caesar</a:t>
            </a:r>
          </a:p>
          <a:p>
            <a:pPr>
              <a:buFont typeface="Wingdings" charset="2"/>
              <a:buNone/>
            </a:pPr>
            <a:r>
              <a:rPr lang="en-US" altLang="en-US" sz="3000" b="1" i="1">
                <a:ea typeface="ＭＳ Ｐゴシック" charset="-128"/>
              </a:rPr>
              <a:t>	Brutus</a:t>
            </a:r>
            <a:r>
              <a:rPr lang="en-US" altLang="en-US" sz="3000">
                <a:ea typeface="ＭＳ Ｐゴシック" charset="-128"/>
              </a:rPr>
              <a:t> </a:t>
            </a:r>
            <a:r>
              <a:rPr lang="en-US" altLang="en-US" sz="3000" i="1">
                <a:ea typeface="ＭＳ Ｐゴシック" charset="-128"/>
              </a:rPr>
              <a:t>OR NOT</a:t>
            </a:r>
            <a:r>
              <a:rPr lang="en-US" altLang="en-US" sz="3000">
                <a:ea typeface="ＭＳ Ｐゴシック" charset="-128"/>
              </a:rPr>
              <a:t> </a:t>
            </a:r>
            <a:r>
              <a:rPr lang="en-US" altLang="en-US" sz="3000" b="1" i="1">
                <a:ea typeface="ＭＳ Ｐゴシック" charset="-128"/>
              </a:rPr>
              <a:t>Caesar</a:t>
            </a:r>
          </a:p>
          <a:p>
            <a:pPr>
              <a:buFont typeface="Wingdings" charset="2"/>
              <a:buNone/>
            </a:pPr>
            <a:endParaRPr lang="en-US" altLang="en-US" sz="3000" b="1" i="1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Can we still run through the merge in time O(</a:t>
            </a:r>
            <a:r>
              <a:rPr lang="en-US" altLang="en-US" i="1">
                <a:ea typeface="ＭＳ Ｐゴシック" charset="-128"/>
              </a:rPr>
              <a:t>x+y</a:t>
            </a:r>
            <a:r>
              <a:rPr lang="en-US" altLang="en-US">
                <a:ea typeface="ＭＳ Ｐゴシック" charset="-128"/>
              </a:rPr>
              <a:t>)?   What can we achieve?</a:t>
            </a:r>
          </a:p>
          <a:p>
            <a:pPr>
              <a:buFont typeface="Wingdings" charset="2"/>
              <a:buNone/>
            </a:pPr>
            <a:endParaRPr lang="en-US" altLang="en-US">
              <a:ea typeface="ＭＳ Ｐゴシック" charset="-128"/>
            </a:endParaRPr>
          </a:p>
          <a:p>
            <a:pPr>
              <a:buFont typeface="Wingdings" charset="2"/>
              <a:buNone/>
            </a:pPr>
            <a:endParaRPr lang="en-US" altLang="en-US" sz="2200" b="1" i="1">
              <a:ea typeface="ＭＳ Ｐゴシック" charset="-128"/>
            </a:endParaRP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fld id="{5D6B240B-7C33-7B42-B9D3-813B32503EDF}" type="slidenum">
              <a:rPr lang="en-US" altLang="en-US">
                <a:solidFill>
                  <a:srgbClr val="898989"/>
                </a:solidFill>
                <a:ea typeface="ＭＳ Ｐゴシック" charset="-128"/>
                <a:cs typeface="Arial Unicode MS" charset="0"/>
              </a:rPr>
              <a:pPr/>
              <a:t>31</a:t>
            </a:fld>
            <a:endParaRPr lang="en-US" altLang="en-US">
              <a:solidFill>
                <a:srgbClr val="898989"/>
              </a:solidFill>
              <a:ea typeface="ＭＳ Ｐゴシック" charset="-128"/>
              <a:cs typeface="Arial Unicode MS" charset="0"/>
            </a:endParaRPr>
          </a:p>
        </p:txBody>
      </p:sp>
      <p:sp>
        <p:nvSpPr>
          <p:cNvPr id="3686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charset="0"/>
                <a:ea typeface="ＭＳ Ｐゴシック" charset="-128"/>
                <a:cs typeface="Arial Unicode MS" charset="0"/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106080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Merging</a:t>
            </a:r>
          </a:p>
        </p:txBody>
      </p:sp>
      <p:sp>
        <p:nvSpPr>
          <p:cNvPr id="3789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en-US">
                <a:ea typeface="ＭＳ Ｐゴシック" charset="-128"/>
              </a:rPr>
              <a:t>What about an arbitrary Boolean formula?</a:t>
            </a:r>
          </a:p>
          <a:p>
            <a:pPr>
              <a:buFont typeface="Wingdings" charset="2"/>
              <a:buNone/>
            </a:pPr>
            <a:r>
              <a:rPr lang="en-US" altLang="en-US" b="1" i="1">
                <a:ea typeface="ＭＳ Ｐゴシック" charset="-128"/>
              </a:rPr>
              <a:t>(Brutus</a:t>
            </a:r>
            <a:r>
              <a:rPr lang="en-US" altLang="en-US">
                <a:ea typeface="ＭＳ Ｐゴシック" charset="-128"/>
              </a:rPr>
              <a:t> </a:t>
            </a:r>
            <a:r>
              <a:rPr lang="en-US" altLang="en-US" i="1">
                <a:ea typeface="ＭＳ Ｐゴシック" charset="-128"/>
              </a:rPr>
              <a:t>OR </a:t>
            </a:r>
            <a:r>
              <a:rPr lang="en-US" altLang="en-US" b="1" i="1">
                <a:ea typeface="ＭＳ Ｐゴシック" charset="-128"/>
              </a:rPr>
              <a:t>Caesar) </a:t>
            </a:r>
            <a:r>
              <a:rPr lang="en-US" altLang="en-US" i="1">
                <a:ea typeface="ＭＳ Ｐゴシック" charset="-128"/>
              </a:rPr>
              <a:t>AND NOT</a:t>
            </a:r>
            <a:endParaRPr lang="en-US" altLang="en-US" b="1" i="1">
              <a:ea typeface="ＭＳ Ｐゴシック" charset="-128"/>
            </a:endParaRPr>
          </a:p>
          <a:p>
            <a:pPr>
              <a:buFont typeface="Wingdings" charset="2"/>
              <a:buNone/>
            </a:pPr>
            <a:r>
              <a:rPr lang="en-US" altLang="en-US" b="1" i="1">
                <a:ea typeface="ＭＳ Ｐゴシック" charset="-128"/>
              </a:rPr>
              <a:t>(Antony </a:t>
            </a:r>
            <a:r>
              <a:rPr lang="en-US" altLang="en-US" i="1">
                <a:ea typeface="ＭＳ Ｐゴシック" charset="-128"/>
              </a:rPr>
              <a:t>OR </a:t>
            </a:r>
            <a:r>
              <a:rPr lang="en-US" altLang="en-US" b="1" i="1">
                <a:ea typeface="ＭＳ Ｐゴシック" charset="-128"/>
              </a:rPr>
              <a:t>Cleopatra)</a:t>
            </a:r>
            <a:endParaRPr lang="en-US" altLang="en-US" sz="2200" b="1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Can we always merge in “linear” time?</a:t>
            </a:r>
          </a:p>
          <a:p>
            <a:pPr lvl="1"/>
            <a:r>
              <a:rPr lang="en-US" altLang="en-US">
                <a:ea typeface="ＭＳ Ｐゴシック" charset="-128"/>
              </a:rPr>
              <a:t>Linear in what?</a:t>
            </a:r>
          </a:p>
          <a:p>
            <a:r>
              <a:rPr lang="en-US" altLang="en-US">
                <a:ea typeface="ＭＳ Ｐゴシック" charset="-128"/>
              </a:rPr>
              <a:t>Can we do better?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fld id="{ADF3FD07-9487-944E-8099-DFCBF8EFA615}" type="slidenum">
              <a:rPr lang="en-US" altLang="en-US">
                <a:solidFill>
                  <a:srgbClr val="898989"/>
                </a:solidFill>
                <a:ea typeface="ＭＳ Ｐゴシック" charset="-128"/>
                <a:cs typeface="Arial Unicode MS" charset="0"/>
              </a:rPr>
              <a:pPr/>
              <a:t>32</a:t>
            </a:fld>
            <a:endParaRPr lang="en-US" altLang="en-US">
              <a:solidFill>
                <a:srgbClr val="898989"/>
              </a:solidFill>
              <a:ea typeface="ＭＳ Ｐゴシック" charset="-128"/>
              <a:cs typeface="Arial Unicode MS" charset="0"/>
            </a:endParaRPr>
          </a:p>
        </p:txBody>
      </p:sp>
      <p:sp>
        <p:nvSpPr>
          <p:cNvPr id="3789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charset="0"/>
                <a:ea typeface="ＭＳ Ｐゴシック" charset="-128"/>
                <a:cs typeface="Arial Unicode MS" charset="0"/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58465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Query optimization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idx="1"/>
          </p:nvPr>
        </p:nvSpPr>
        <p:spPr>
          <a:xfrm>
            <a:off x="488951" y="1531087"/>
            <a:ext cx="7772400" cy="4114800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ea typeface="ＭＳ Ｐゴシック" charset="-128"/>
              </a:rPr>
              <a:t>What is the best order for query processing?</a:t>
            </a:r>
          </a:p>
          <a:p>
            <a:r>
              <a:rPr lang="en-US" altLang="en-US" sz="2800" dirty="0">
                <a:ea typeface="ＭＳ Ｐゴシック" charset="-128"/>
              </a:rPr>
              <a:t>Consider a query that is an </a:t>
            </a:r>
            <a:r>
              <a:rPr lang="en-US" altLang="en-US" sz="2800" i="1" dirty="0">
                <a:ea typeface="ＭＳ Ｐゴシック" charset="-128"/>
              </a:rPr>
              <a:t>AND</a:t>
            </a:r>
            <a:r>
              <a:rPr lang="en-US" altLang="en-US" sz="2800" dirty="0">
                <a:ea typeface="ＭＳ Ｐゴシック" charset="-128"/>
              </a:rPr>
              <a:t> of </a:t>
            </a:r>
            <a:r>
              <a:rPr lang="en-US" altLang="en-US" sz="2800" i="1" dirty="0">
                <a:ea typeface="ＭＳ Ｐゴシック" charset="-128"/>
              </a:rPr>
              <a:t>n</a:t>
            </a:r>
            <a:r>
              <a:rPr lang="en-US" altLang="en-US" sz="2800" dirty="0">
                <a:ea typeface="ＭＳ Ｐゴシック" charset="-128"/>
              </a:rPr>
              <a:t> terms.</a:t>
            </a:r>
          </a:p>
          <a:p>
            <a:r>
              <a:rPr lang="en-US" altLang="en-US" sz="2800" dirty="0">
                <a:ea typeface="ＭＳ Ｐゴシック" charset="-128"/>
              </a:rPr>
              <a:t>For each of the </a:t>
            </a:r>
            <a:r>
              <a:rPr lang="en-US" altLang="en-US" sz="2800" i="1" dirty="0">
                <a:ea typeface="ＭＳ Ｐゴシック" charset="-128"/>
              </a:rPr>
              <a:t>n</a:t>
            </a:r>
            <a:r>
              <a:rPr lang="en-US" altLang="en-US" sz="2800" dirty="0">
                <a:ea typeface="ＭＳ Ｐゴシック" charset="-128"/>
              </a:rPr>
              <a:t> terms, get its postings, then </a:t>
            </a:r>
            <a:r>
              <a:rPr lang="en-US" altLang="en-US" sz="2800" i="1" dirty="0">
                <a:ea typeface="ＭＳ Ｐゴシック" charset="-128"/>
              </a:rPr>
              <a:t>AND</a:t>
            </a:r>
            <a:r>
              <a:rPr lang="en-US" altLang="en-US" sz="2800" dirty="0">
                <a:ea typeface="ＭＳ Ｐゴシック" charset="-128"/>
              </a:rPr>
              <a:t> them together.</a:t>
            </a:r>
          </a:p>
        </p:txBody>
      </p:sp>
      <p:sp>
        <p:nvSpPr>
          <p:cNvPr id="38916" name="Text Box 1029"/>
          <p:cNvSpPr txBox="1">
            <a:spLocks noChangeArrowheads="1"/>
          </p:cNvSpPr>
          <p:nvPr/>
        </p:nvSpPr>
        <p:spPr bwMode="auto">
          <a:xfrm>
            <a:off x="390525" y="3808224"/>
            <a:ext cx="10922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b="1" i="1">
                <a:ea typeface="Arial Unicode MS" charset="0"/>
              </a:rPr>
              <a:t>Brutus</a:t>
            </a:r>
          </a:p>
        </p:txBody>
      </p:sp>
      <p:sp>
        <p:nvSpPr>
          <p:cNvPr id="38917" name="Text Box 1030"/>
          <p:cNvSpPr txBox="1">
            <a:spLocks noChangeArrowheads="1"/>
          </p:cNvSpPr>
          <p:nvPr/>
        </p:nvSpPr>
        <p:spPr bwMode="auto">
          <a:xfrm>
            <a:off x="390525" y="4256562"/>
            <a:ext cx="112395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2400" b="1" i="1">
                <a:ea typeface="ＭＳ Ｐゴシック" charset="-128"/>
                <a:cs typeface="Arial Unicode MS" charset="0"/>
              </a:rPr>
              <a:t>Caesar</a:t>
            </a:r>
          </a:p>
        </p:txBody>
      </p:sp>
      <p:sp>
        <p:nvSpPr>
          <p:cNvPr id="38918" name="Text Box 1031"/>
          <p:cNvSpPr txBox="1">
            <a:spLocks noChangeArrowheads="1"/>
          </p:cNvSpPr>
          <p:nvPr/>
        </p:nvSpPr>
        <p:spPr bwMode="auto">
          <a:xfrm>
            <a:off x="390525" y="4789962"/>
            <a:ext cx="14906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b="1" i="1">
                <a:ea typeface="Arial Unicode MS" charset="0"/>
              </a:rPr>
              <a:t>Calpurnia</a:t>
            </a:r>
          </a:p>
        </p:txBody>
      </p:sp>
      <p:sp>
        <p:nvSpPr>
          <p:cNvPr id="38919" name="AutoShape 1032"/>
          <p:cNvSpPr>
            <a:spLocks noChangeArrowheads="1"/>
          </p:cNvSpPr>
          <p:nvPr/>
        </p:nvSpPr>
        <p:spPr bwMode="auto">
          <a:xfrm>
            <a:off x="2066925" y="3799362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0" name="AutoShape 1033"/>
          <p:cNvSpPr>
            <a:spLocks noChangeArrowheads="1"/>
          </p:cNvSpPr>
          <p:nvPr/>
        </p:nvSpPr>
        <p:spPr bwMode="auto">
          <a:xfrm>
            <a:off x="2066925" y="4332762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8921" name="Group 1034"/>
          <p:cNvGrpSpPr>
            <a:grpSpLocks/>
          </p:cNvGrpSpPr>
          <p:nvPr/>
        </p:nvGrpSpPr>
        <p:grpSpPr bwMode="auto">
          <a:xfrm>
            <a:off x="3286125" y="4866162"/>
            <a:ext cx="4876800" cy="304800"/>
            <a:chOff x="2064" y="2448"/>
            <a:chExt cx="3072" cy="192"/>
          </a:xfrm>
        </p:grpSpPr>
        <p:sp>
          <p:nvSpPr>
            <p:cNvPr id="38958" name="Rectangle 1035"/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59" name="Rectangle 1036"/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60" name="Rectangle 1037"/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61" name="Rectangle 1038"/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62" name="Line 1039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38922" name="Group 1040"/>
          <p:cNvGrpSpPr>
            <a:grpSpLocks/>
          </p:cNvGrpSpPr>
          <p:nvPr/>
        </p:nvGrpSpPr>
        <p:grpSpPr bwMode="auto">
          <a:xfrm>
            <a:off x="3286125" y="4256562"/>
            <a:ext cx="4987925" cy="457200"/>
            <a:chOff x="2064" y="2688"/>
            <a:chExt cx="3142" cy="288"/>
          </a:xfrm>
        </p:grpSpPr>
        <p:grpSp>
          <p:nvGrpSpPr>
            <p:cNvPr id="38944" name="Group 1041"/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38953" name="Rectangle 1042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54" name="Rectangle 104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55" name="Rectangle 1044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56" name="Rectangle 1045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57" name="Line 1046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8945" name="Text Box 1047"/>
            <p:cNvSpPr txBox="1">
              <a:spLocks noChangeArrowheads="1"/>
            </p:cNvSpPr>
            <p:nvPr/>
          </p:nvSpPr>
          <p:spPr bwMode="auto">
            <a:xfrm>
              <a:off x="2150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1</a:t>
              </a:r>
            </a:p>
          </p:txBody>
        </p:sp>
        <p:sp>
          <p:nvSpPr>
            <p:cNvPr id="38946" name="Text Box 1048"/>
            <p:cNvSpPr txBox="1">
              <a:spLocks noChangeArrowheads="1"/>
            </p:cNvSpPr>
            <p:nvPr/>
          </p:nvSpPr>
          <p:spPr bwMode="auto">
            <a:xfrm>
              <a:off x="2582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2</a:t>
              </a:r>
            </a:p>
          </p:txBody>
        </p:sp>
        <p:sp>
          <p:nvSpPr>
            <p:cNvPr id="38947" name="Text Box 1049"/>
            <p:cNvSpPr txBox="1">
              <a:spLocks noChangeArrowheads="1"/>
            </p:cNvSpPr>
            <p:nvPr/>
          </p:nvSpPr>
          <p:spPr bwMode="auto">
            <a:xfrm>
              <a:off x="2945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3</a:t>
              </a:r>
            </a:p>
          </p:txBody>
        </p:sp>
        <p:sp>
          <p:nvSpPr>
            <p:cNvPr id="38948" name="Text Box 1050"/>
            <p:cNvSpPr txBox="1">
              <a:spLocks noChangeArrowheads="1"/>
            </p:cNvSpPr>
            <p:nvPr/>
          </p:nvSpPr>
          <p:spPr bwMode="auto">
            <a:xfrm>
              <a:off x="3312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 dirty="0">
                  <a:latin typeface="Lucida Sans" charset="0"/>
                  <a:ea typeface="ＭＳ Ｐゴシック" charset="-128"/>
                  <a:cs typeface="Arial Unicode MS" charset="0"/>
                </a:rPr>
                <a:t>5</a:t>
              </a:r>
            </a:p>
          </p:txBody>
        </p:sp>
        <p:sp>
          <p:nvSpPr>
            <p:cNvPr id="38949" name="Text Box 1051"/>
            <p:cNvSpPr txBox="1">
              <a:spLocks noChangeArrowheads="1"/>
            </p:cNvSpPr>
            <p:nvPr/>
          </p:nvSpPr>
          <p:spPr bwMode="auto">
            <a:xfrm>
              <a:off x="3665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8</a:t>
              </a:r>
            </a:p>
          </p:txBody>
        </p:sp>
        <p:sp>
          <p:nvSpPr>
            <p:cNvPr id="38950" name="Text Box 1052"/>
            <p:cNvSpPr txBox="1">
              <a:spLocks noChangeArrowheads="1"/>
            </p:cNvSpPr>
            <p:nvPr/>
          </p:nvSpPr>
          <p:spPr bwMode="auto">
            <a:xfrm>
              <a:off x="4049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16</a:t>
              </a:r>
            </a:p>
          </p:txBody>
        </p:sp>
        <p:sp>
          <p:nvSpPr>
            <p:cNvPr id="38951" name="Text Box 1053"/>
            <p:cNvSpPr txBox="1">
              <a:spLocks noChangeArrowheads="1"/>
            </p:cNvSpPr>
            <p:nvPr/>
          </p:nvSpPr>
          <p:spPr bwMode="auto">
            <a:xfrm>
              <a:off x="4464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21</a:t>
              </a:r>
            </a:p>
          </p:txBody>
        </p:sp>
        <p:sp>
          <p:nvSpPr>
            <p:cNvPr id="38952" name="Text Box 1054"/>
            <p:cNvSpPr txBox="1">
              <a:spLocks noChangeArrowheads="1"/>
            </p:cNvSpPr>
            <p:nvPr/>
          </p:nvSpPr>
          <p:spPr bwMode="auto">
            <a:xfrm>
              <a:off x="4848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34</a:t>
              </a:r>
            </a:p>
          </p:txBody>
        </p:sp>
      </p:grpSp>
      <p:grpSp>
        <p:nvGrpSpPr>
          <p:cNvPr id="38923" name="Group 1055"/>
          <p:cNvGrpSpPr>
            <a:grpSpLocks/>
          </p:cNvGrpSpPr>
          <p:nvPr/>
        </p:nvGrpSpPr>
        <p:grpSpPr bwMode="auto">
          <a:xfrm>
            <a:off x="3286125" y="3723162"/>
            <a:ext cx="4876800" cy="457200"/>
            <a:chOff x="2064" y="2400"/>
            <a:chExt cx="3072" cy="288"/>
          </a:xfrm>
        </p:grpSpPr>
        <p:grpSp>
          <p:nvGrpSpPr>
            <p:cNvPr id="38930" name="Group 1056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38939" name="Rectangle 1057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40" name="Rectangle 1058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41" name="Rectangle 1059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42" name="Rectangle 1060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943" name="Line 1061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8931" name="Text Box 1062"/>
            <p:cNvSpPr txBox="1">
              <a:spLocks noChangeArrowheads="1"/>
            </p:cNvSpPr>
            <p:nvPr/>
          </p:nvSpPr>
          <p:spPr bwMode="auto">
            <a:xfrm>
              <a:off x="2160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2</a:t>
              </a:r>
            </a:p>
          </p:txBody>
        </p:sp>
        <p:sp>
          <p:nvSpPr>
            <p:cNvPr id="38932" name="Text Box 1063"/>
            <p:cNvSpPr txBox="1">
              <a:spLocks noChangeArrowheads="1"/>
            </p:cNvSpPr>
            <p:nvPr/>
          </p:nvSpPr>
          <p:spPr bwMode="auto">
            <a:xfrm>
              <a:off x="2513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4</a:t>
              </a:r>
            </a:p>
          </p:txBody>
        </p:sp>
        <p:sp>
          <p:nvSpPr>
            <p:cNvPr id="38933" name="Text Box 1064"/>
            <p:cNvSpPr txBox="1">
              <a:spLocks noChangeArrowheads="1"/>
            </p:cNvSpPr>
            <p:nvPr/>
          </p:nvSpPr>
          <p:spPr bwMode="auto">
            <a:xfrm>
              <a:off x="2928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8</a:t>
              </a:r>
            </a:p>
          </p:txBody>
        </p:sp>
        <p:sp>
          <p:nvSpPr>
            <p:cNvPr id="38934" name="Text Box 1065"/>
            <p:cNvSpPr txBox="1">
              <a:spLocks noChangeArrowheads="1"/>
            </p:cNvSpPr>
            <p:nvPr/>
          </p:nvSpPr>
          <p:spPr bwMode="auto">
            <a:xfrm>
              <a:off x="3264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16</a:t>
              </a:r>
            </a:p>
          </p:txBody>
        </p:sp>
        <p:sp>
          <p:nvSpPr>
            <p:cNvPr id="38935" name="Text Box 1066"/>
            <p:cNvSpPr txBox="1">
              <a:spLocks noChangeArrowheads="1"/>
            </p:cNvSpPr>
            <p:nvPr/>
          </p:nvSpPr>
          <p:spPr bwMode="auto">
            <a:xfrm>
              <a:off x="3665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32</a:t>
              </a:r>
            </a:p>
          </p:txBody>
        </p:sp>
        <p:sp>
          <p:nvSpPr>
            <p:cNvPr id="38936" name="Text Box 1067"/>
            <p:cNvSpPr txBox="1">
              <a:spLocks noChangeArrowheads="1"/>
            </p:cNvSpPr>
            <p:nvPr/>
          </p:nvSpPr>
          <p:spPr bwMode="auto">
            <a:xfrm>
              <a:off x="4049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64</a:t>
              </a:r>
            </a:p>
          </p:txBody>
        </p:sp>
        <p:sp>
          <p:nvSpPr>
            <p:cNvPr id="38937" name="Text Box 1068"/>
            <p:cNvSpPr txBox="1">
              <a:spLocks noChangeArrowheads="1"/>
            </p:cNvSpPr>
            <p:nvPr/>
          </p:nvSpPr>
          <p:spPr bwMode="auto">
            <a:xfrm>
              <a:off x="4320" y="2400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128</a:t>
              </a:r>
            </a:p>
          </p:txBody>
        </p:sp>
        <p:sp>
          <p:nvSpPr>
            <p:cNvPr id="38938" name="Text Box 1069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endParaRPr lang="en-US" altLang="en-US" sz="2400">
                <a:latin typeface="Lucida Sans" charset="0"/>
                <a:ea typeface="ＭＳ Ｐゴシック" charset="-128"/>
                <a:cs typeface="Arial Unicode MS" charset="0"/>
              </a:endParaRPr>
            </a:p>
          </p:txBody>
        </p:sp>
      </p:grpSp>
      <p:sp>
        <p:nvSpPr>
          <p:cNvPr id="38924" name="Text Box 1070"/>
          <p:cNvSpPr txBox="1">
            <a:spLocks noChangeArrowheads="1"/>
          </p:cNvSpPr>
          <p:nvPr/>
        </p:nvSpPr>
        <p:spPr bwMode="auto">
          <a:xfrm>
            <a:off x="3286125" y="4843127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2400">
                <a:latin typeface="Lucida Sans" charset="0"/>
                <a:ea typeface="ＭＳ Ｐゴシック" charset="-128"/>
                <a:cs typeface="Arial Unicode MS" charset="0"/>
              </a:rPr>
              <a:t>13</a:t>
            </a:r>
          </a:p>
        </p:txBody>
      </p:sp>
      <p:sp>
        <p:nvSpPr>
          <p:cNvPr id="38925" name="AutoShape 1071"/>
          <p:cNvSpPr>
            <a:spLocks noChangeArrowheads="1"/>
          </p:cNvSpPr>
          <p:nvPr/>
        </p:nvSpPr>
        <p:spPr bwMode="auto">
          <a:xfrm>
            <a:off x="2066925" y="4866162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26" name="Text Box 1072"/>
          <p:cNvSpPr txBox="1">
            <a:spLocks noChangeArrowheads="1"/>
          </p:cNvSpPr>
          <p:nvPr/>
        </p:nvSpPr>
        <p:spPr bwMode="auto">
          <a:xfrm>
            <a:off x="3905250" y="4843127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2400">
                <a:latin typeface="Lucida Sans" charset="0"/>
                <a:ea typeface="ＭＳ Ｐゴシック" charset="-128"/>
                <a:cs typeface="Arial Unicode MS" charset="0"/>
              </a:rPr>
              <a:t>16</a:t>
            </a:r>
          </a:p>
        </p:txBody>
      </p:sp>
      <p:sp>
        <p:nvSpPr>
          <p:cNvPr id="38927" name="Text Box 1073"/>
          <p:cNvSpPr txBox="1">
            <a:spLocks noChangeArrowheads="1"/>
          </p:cNvSpPr>
          <p:nvPr/>
        </p:nvSpPr>
        <p:spPr bwMode="auto">
          <a:xfrm>
            <a:off x="373856" y="5132977"/>
            <a:ext cx="6392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2800" dirty="0">
                <a:solidFill>
                  <a:srgbClr val="A50021"/>
                </a:solidFill>
                <a:ea typeface="Arial Unicode MS" charset="0"/>
              </a:rPr>
              <a:t>Query:</a:t>
            </a:r>
            <a:r>
              <a:rPr lang="en-US" altLang="en-US" sz="2800" b="1" i="1" dirty="0">
                <a:ea typeface="Arial Unicode MS" charset="0"/>
              </a:rPr>
              <a:t> Brutus</a:t>
            </a:r>
            <a:r>
              <a:rPr lang="en-US" altLang="en-US" sz="2800" dirty="0">
                <a:ea typeface="Arial Unicode MS" charset="0"/>
              </a:rPr>
              <a:t> </a:t>
            </a:r>
            <a:r>
              <a:rPr lang="en-US" altLang="en-US" sz="2800" i="1" dirty="0">
                <a:ea typeface="Arial Unicode MS" charset="0"/>
              </a:rPr>
              <a:t>AND</a:t>
            </a:r>
            <a:r>
              <a:rPr lang="en-US" altLang="en-US" sz="2800" dirty="0">
                <a:ea typeface="Arial Unicode MS" charset="0"/>
              </a:rPr>
              <a:t> </a:t>
            </a:r>
            <a:r>
              <a:rPr lang="en-US" altLang="en-US" sz="2800" b="1" i="1" dirty="0">
                <a:ea typeface="Arial Unicode MS" charset="0"/>
              </a:rPr>
              <a:t>Calpurnia</a:t>
            </a:r>
            <a:r>
              <a:rPr lang="en-US" altLang="en-US" sz="2800" dirty="0">
                <a:ea typeface="Arial Unicode MS" charset="0"/>
              </a:rPr>
              <a:t> </a:t>
            </a:r>
            <a:r>
              <a:rPr lang="en-US" altLang="en-US" sz="2800" i="1" dirty="0">
                <a:ea typeface="Arial Unicode MS" charset="0"/>
              </a:rPr>
              <a:t>AND</a:t>
            </a:r>
            <a:r>
              <a:rPr lang="en-US" altLang="en-US" sz="2800" dirty="0">
                <a:ea typeface="Arial Unicode MS" charset="0"/>
              </a:rPr>
              <a:t> </a:t>
            </a:r>
            <a:r>
              <a:rPr lang="en-US" altLang="en-US" sz="2800" b="1" i="1" dirty="0">
                <a:ea typeface="Arial Unicode MS" charset="0"/>
              </a:rPr>
              <a:t>Caesar</a:t>
            </a:r>
          </a:p>
        </p:txBody>
      </p:sp>
      <p:sp>
        <p:nvSpPr>
          <p:cNvPr id="38928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r"/>
            <a:fld id="{F3636A1D-44A6-1347-833C-5BA6DD37042D}" type="slidenum">
              <a:rPr lang="en-US" altLang="en-US" sz="1400">
                <a:latin typeface="Arial Unicode MS" charset="0"/>
                <a:ea typeface="ＭＳ Ｐゴシック" charset="-128"/>
                <a:cs typeface="Arial Unicode MS" charset="0"/>
              </a:rPr>
              <a:pPr algn="r"/>
              <a:t>33</a:t>
            </a:fld>
            <a:endParaRPr lang="en-US" altLang="en-US" sz="1400">
              <a:latin typeface="Arial Unicode MS" charset="0"/>
              <a:ea typeface="ＭＳ Ｐゴシック" charset="-128"/>
              <a:cs typeface="Arial Unicode MS" charset="0"/>
            </a:endParaRPr>
          </a:p>
        </p:txBody>
      </p:sp>
      <p:sp>
        <p:nvSpPr>
          <p:cNvPr id="38929" name="TextBox 4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charset="0"/>
                <a:ea typeface="ＭＳ Ｐゴシック" charset="-128"/>
                <a:cs typeface="Arial Unicode MS" charset="0"/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148220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Query optimization example</a:t>
            </a:r>
          </a:p>
        </p:txBody>
      </p:sp>
      <p:sp>
        <p:nvSpPr>
          <p:cNvPr id="39939" name="Rectangle 2051"/>
          <p:cNvSpPr>
            <a:spLocks noGrp="1" noChangeArrowheads="1"/>
          </p:cNvSpPr>
          <p:nvPr>
            <p:ph idx="1"/>
          </p:nvPr>
        </p:nvSpPr>
        <p:spPr>
          <a:xfrm>
            <a:off x="463550" y="1372556"/>
            <a:ext cx="8229600" cy="4525963"/>
          </a:xfrm>
        </p:spPr>
        <p:txBody>
          <a:bodyPr/>
          <a:lstStyle/>
          <a:p>
            <a:r>
              <a:rPr lang="en-US" altLang="en-US" u="sng">
                <a:ea typeface="ＭＳ Ｐゴシック" charset="-128"/>
              </a:rPr>
              <a:t>Process in order of increasing </a:t>
            </a:r>
            <a:r>
              <a:rPr lang="en-US" altLang="en-US" u="sng" dirty="0" err="1">
                <a:ea typeface="ＭＳ Ｐゴシック" charset="-128"/>
              </a:rPr>
              <a:t>freq</a:t>
            </a:r>
            <a:r>
              <a:rPr lang="en-US" altLang="en-US" dirty="0">
                <a:ea typeface="ＭＳ Ｐゴシック" charset="-128"/>
              </a:rPr>
              <a:t>:</a:t>
            </a:r>
          </a:p>
          <a:p>
            <a:pPr lvl="1"/>
            <a:r>
              <a:rPr lang="en-US" altLang="en-US" i="1" dirty="0">
                <a:ea typeface="ＭＳ Ｐゴシック" charset="-128"/>
              </a:rPr>
              <a:t>start with smallest set, then keep</a:t>
            </a:r>
            <a:r>
              <a:rPr lang="en-US" altLang="en-US" i="1" dirty="0">
                <a:solidFill>
                  <a:srgbClr val="000000"/>
                </a:solidFill>
                <a:ea typeface="ＭＳ Ｐゴシック" charset="-128"/>
                <a:cs typeface="Times New Roman" charset="0"/>
              </a:rPr>
              <a:t> </a:t>
            </a:r>
            <a:r>
              <a:rPr lang="en-US" altLang="en-US" i="1" dirty="0">
                <a:ea typeface="ＭＳ Ｐゴシック" charset="-128"/>
              </a:rPr>
              <a:t>cutting further</a:t>
            </a:r>
            <a:r>
              <a:rPr lang="en-US" altLang="en-US" dirty="0">
                <a:ea typeface="ＭＳ Ｐゴシック" charset="-128"/>
              </a:rPr>
              <a:t>.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fld id="{84775FAE-D35D-D247-852E-EF2606911FC3}" type="slidenum">
              <a:rPr lang="en-US" altLang="en-US">
                <a:solidFill>
                  <a:srgbClr val="898989"/>
                </a:solidFill>
                <a:ea typeface="ＭＳ Ｐゴシック" charset="-128"/>
                <a:cs typeface="Arial Unicode MS" charset="0"/>
              </a:rPr>
              <a:pPr/>
              <a:t>34</a:t>
            </a:fld>
            <a:endParaRPr lang="en-US" altLang="en-US">
              <a:solidFill>
                <a:srgbClr val="898989"/>
              </a:solidFill>
              <a:ea typeface="ＭＳ Ｐゴシック" charset="-128"/>
              <a:cs typeface="Arial Unicode MS" charset="0"/>
            </a:endParaRPr>
          </a:p>
        </p:txBody>
      </p:sp>
      <p:sp>
        <p:nvSpPr>
          <p:cNvPr id="1214513" name="AutoShape 2097"/>
          <p:cNvSpPr>
            <a:spLocks noChangeArrowheads="1"/>
          </p:cNvSpPr>
          <p:nvPr/>
        </p:nvSpPr>
        <p:spPr bwMode="auto">
          <a:xfrm>
            <a:off x="2362200" y="2529920"/>
            <a:ext cx="3733800" cy="1055687"/>
          </a:xfrm>
          <a:prstGeom prst="upArrowCallout">
            <a:avLst>
              <a:gd name="adj1" fmla="val 80725"/>
              <a:gd name="adj2" fmla="val 80725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0" hangingPunct="0"/>
            <a:r>
              <a:rPr lang="en-US" altLang="en-US" sz="2000"/>
              <a:t>This is why we kept</a:t>
            </a:r>
          </a:p>
          <a:p>
            <a:pPr algn="ctr" eaLnBrk="0" hangingPunct="0"/>
            <a:r>
              <a:rPr lang="en-US" altLang="en-US" sz="2000" dirty="0"/>
              <a:t>document freq. in dictionary</a:t>
            </a:r>
          </a:p>
        </p:txBody>
      </p:sp>
      <p:sp>
        <p:nvSpPr>
          <p:cNvPr id="1214514" name="Text Box 2098"/>
          <p:cNvSpPr txBox="1">
            <a:spLocks noChangeArrowheads="1"/>
          </p:cNvSpPr>
          <p:nvPr/>
        </p:nvSpPr>
        <p:spPr bwMode="auto">
          <a:xfrm>
            <a:off x="613255" y="5298331"/>
            <a:ext cx="7453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2400">
                <a:ea typeface="ＭＳ Ｐゴシック" charset="-128"/>
                <a:cs typeface="Arial Unicode MS" charset="0"/>
              </a:rPr>
              <a:t>Execute the query as (</a:t>
            </a:r>
            <a:r>
              <a:rPr lang="en-US" altLang="en-US" sz="2400" b="1" i="1">
                <a:ea typeface="ＭＳ Ｐゴシック" charset="-128"/>
                <a:cs typeface="Arial Unicode MS" charset="0"/>
              </a:rPr>
              <a:t>Calpurnia</a:t>
            </a:r>
            <a:r>
              <a:rPr lang="en-US" altLang="en-US" sz="2400">
                <a:ea typeface="ＭＳ Ｐゴシック" charset="-128"/>
                <a:cs typeface="Arial Unicode MS" charset="0"/>
              </a:rPr>
              <a:t> </a:t>
            </a:r>
            <a:r>
              <a:rPr lang="en-US" altLang="en-US" sz="2400" i="1">
                <a:ea typeface="ＭＳ Ｐゴシック" charset="-128"/>
                <a:cs typeface="Arial Unicode MS" charset="0"/>
              </a:rPr>
              <a:t>AND</a:t>
            </a:r>
            <a:r>
              <a:rPr lang="en-US" altLang="en-US" sz="2400">
                <a:ea typeface="ＭＳ Ｐゴシック" charset="-128"/>
                <a:cs typeface="Arial Unicode MS" charset="0"/>
              </a:rPr>
              <a:t> </a:t>
            </a:r>
            <a:r>
              <a:rPr lang="en-US" altLang="en-US" sz="2400" b="1" i="1">
                <a:ea typeface="ＭＳ Ｐゴシック" charset="-128"/>
                <a:cs typeface="Arial Unicode MS" charset="0"/>
              </a:rPr>
              <a:t>Brutus)</a:t>
            </a:r>
            <a:r>
              <a:rPr lang="en-US" altLang="en-US" sz="2400">
                <a:ea typeface="ＭＳ Ｐゴシック" charset="-128"/>
                <a:cs typeface="Arial Unicode MS" charset="0"/>
              </a:rPr>
              <a:t> </a:t>
            </a:r>
            <a:r>
              <a:rPr lang="en-US" altLang="en-US" sz="2400" i="1">
                <a:ea typeface="ＭＳ Ｐゴシック" charset="-128"/>
                <a:cs typeface="Arial Unicode MS" charset="0"/>
              </a:rPr>
              <a:t>AND </a:t>
            </a:r>
            <a:r>
              <a:rPr lang="en-US" altLang="en-US" sz="2400" b="1" i="1">
                <a:ea typeface="ＭＳ Ｐゴシック" charset="-128"/>
                <a:cs typeface="Arial Unicode MS" charset="0"/>
              </a:rPr>
              <a:t>Caesar</a:t>
            </a:r>
            <a:r>
              <a:rPr lang="en-US" altLang="en-US" sz="2400">
                <a:ea typeface="ＭＳ Ｐゴシック" charset="-128"/>
                <a:cs typeface="Arial Unicode MS" charset="0"/>
              </a:rPr>
              <a:t>.</a:t>
            </a:r>
          </a:p>
        </p:txBody>
      </p:sp>
      <p:sp>
        <p:nvSpPr>
          <p:cNvPr id="39943" name="TextBox 51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charset="0"/>
                <a:ea typeface="ＭＳ Ｐゴシック" charset="-128"/>
                <a:cs typeface="Arial Unicode MS" charset="0"/>
              </a:rPr>
              <a:t>Sec. 1.3</a:t>
            </a:r>
          </a:p>
        </p:txBody>
      </p:sp>
      <p:sp>
        <p:nvSpPr>
          <p:cNvPr id="39944" name="Text Box 1029"/>
          <p:cNvSpPr txBox="1">
            <a:spLocks noChangeArrowheads="1"/>
          </p:cNvSpPr>
          <p:nvPr/>
        </p:nvSpPr>
        <p:spPr bwMode="auto">
          <a:xfrm>
            <a:off x="390525" y="3818856"/>
            <a:ext cx="10922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b="1" i="1">
                <a:ea typeface="Arial Unicode MS" charset="0"/>
              </a:rPr>
              <a:t>Brutus</a:t>
            </a:r>
          </a:p>
        </p:txBody>
      </p:sp>
      <p:sp>
        <p:nvSpPr>
          <p:cNvPr id="39945" name="Text Box 1030"/>
          <p:cNvSpPr txBox="1">
            <a:spLocks noChangeArrowheads="1"/>
          </p:cNvSpPr>
          <p:nvPr/>
        </p:nvSpPr>
        <p:spPr bwMode="auto">
          <a:xfrm>
            <a:off x="390525" y="4352256"/>
            <a:ext cx="112395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2400" b="1" i="1">
                <a:ea typeface="ＭＳ Ｐゴシック" charset="-128"/>
                <a:cs typeface="Arial Unicode MS" charset="0"/>
              </a:rPr>
              <a:t>Caesar</a:t>
            </a:r>
          </a:p>
        </p:txBody>
      </p:sp>
      <p:sp>
        <p:nvSpPr>
          <p:cNvPr id="39946" name="Text Box 1031"/>
          <p:cNvSpPr txBox="1">
            <a:spLocks noChangeArrowheads="1"/>
          </p:cNvSpPr>
          <p:nvPr/>
        </p:nvSpPr>
        <p:spPr bwMode="auto">
          <a:xfrm>
            <a:off x="390525" y="4885656"/>
            <a:ext cx="14906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b="1" i="1">
                <a:ea typeface="Arial Unicode MS" charset="0"/>
              </a:rPr>
              <a:t>Calpurnia</a:t>
            </a:r>
          </a:p>
        </p:txBody>
      </p:sp>
      <p:sp>
        <p:nvSpPr>
          <p:cNvPr id="39947" name="AutoShape 1032"/>
          <p:cNvSpPr>
            <a:spLocks noChangeArrowheads="1"/>
          </p:cNvSpPr>
          <p:nvPr/>
        </p:nvSpPr>
        <p:spPr bwMode="auto">
          <a:xfrm>
            <a:off x="2066925" y="3895056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48" name="AutoShape 1033"/>
          <p:cNvSpPr>
            <a:spLocks noChangeArrowheads="1"/>
          </p:cNvSpPr>
          <p:nvPr/>
        </p:nvSpPr>
        <p:spPr bwMode="auto">
          <a:xfrm>
            <a:off x="2066925" y="4428456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9949" name="Group 1034"/>
          <p:cNvGrpSpPr>
            <a:grpSpLocks/>
          </p:cNvGrpSpPr>
          <p:nvPr/>
        </p:nvGrpSpPr>
        <p:grpSpPr bwMode="auto">
          <a:xfrm>
            <a:off x="3286125" y="4961856"/>
            <a:ext cx="4876800" cy="304800"/>
            <a:chOff x="2064" y="2448"/>
            <a:chExt cx="3072" cy="192"/>
          </a:xfrm>
        </p:grpSpPr>
        <p:sp>
          <p:nvSpPr>
            <p:cNvPr id="39983" name="Rectangle 1035"/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84" name="Rectangle 1036"/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85" name="Rectangle 1037"/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86" name="Rectangle 1038"/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87" name="Line 1039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39950" name="Group 1040"/>
          <p:cNvGrpSpPr>
            <a:grpSpLocks/>
          </p:cNvGrpSpPr>
          <p:nvPr/>
        </p:nvGrpSpPr>
        <p:grpSpPr bwMode="auto">
          <a:xfrm>
            <a:off x="3286125" y="4352256"/>
            <a:ext cx="4987925" cy="457200"/>
            <a:chOff x="2064" y="2688"/>
            <a:chExt cx="3142" cy="288"/>
          </a:xfrm>
        </p:grpSpPr>
        <p:grpSp>
          <p:nvGrpSpPr>
            <p:cNvPr id="39969" name="Group 1041"/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39978" name="Rectangle 1042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79" name="Rectangle 104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80" name="Rectangle 1044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81" name="Rectangle 1045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82" name="Line 1046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70" name="Text Box 1047"/>
            <p:cNvSpPr txBox="1">
              <a:spLocks noChangeArrowheads="1"/>
            </p:cNvSpPr>
            <p:nvPr/>
          </p:nvSpPr>
          <p:spPr bwMode="auto">
            <a:xfrm>
              <a:off x="2150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1</a:t>
              </a:r>
            </a:p>
          </p:txBody>
        </p:sp>
        <p:sp>
          <p:nvSpPr>
            <p:cNvPr id="39971" name="Text Box 1048"/>
            <p:cNvSpPr txBox="1">
              <a:spLocks noChangeArrowheads="1"/>
            </p:cNvSpPr>
            <p:nvPr/>
          </p:nvSpPr>
          <p:spPr bwMode="auto">
            <a:xfrm>
              <a:off x="2582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2</a:t>
              </a:r>
            </a:p>
          </p:txBody>
        </p:sp>
        <p:sp>
          <p:nvSpPr>
            <p:cNvPr id="39972" name="Text Box 1049"/>
            <p:cNvSpPr txBox="1">
              <a:spLocks noChangeArrowheads="1"/>
            </p:cNvSpPr>
            <p:nvPr/>
          </p:nvSpPr>
          <p:spPr bwMode="auto">
            <a:xfrm>
              <a:off x="2945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3</a:t>
              </a:r>
            </a:p>
          </p:txBody>
        </p:sp>
        <p:sp>
          <p:nvSpPr>
            <p:cNvPr id="39973" name="Text Box 1050"/>
            <p:cNvSpPr txBox="1">
              <a:spLocks noChangeArrowheads="1"/>
            </p:cNvSpPr>
            <p:nvPr/>
          </p:nvSpPr>
          <p:spPr bwMode="auto">
            <a:xfrm>
              <a:off x="3312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5</a:t>
              </a:r>
            </a:p>
          </p:txBody>
        </p:sp>
        <p:sp>
          <p:nvSpPr>
            <p:cNvPr id="39974" name="Text Box 1051"/>
            <p:cNvSpPr txBox="1">
              <a:spLocks noChangeArrowheads="1"/>
            </p:cNvSpPr>
            <p:nvPr/>
          </p:nvSpPr>
          <p:spPr bwMode="auto">
            <a:xfrm>
              <a:off x="3665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8</a:t>
              </a:r>
            </a:p>
          </p:txBody>
        </p:sp>
        <p:sp>
          <p:nvSpPr>
            <p:cNvPr id="39975" name="Text Box 1052"/>
            <p:cNvSpPr txBox="1">
              <a:spLocks noChangeArrowheads="1"/>
            </p:cNvSpPr>
            <p:nvPr/>
          </p:nvSpPr>
          <p:spPr bwMode="auto">
            <a:xfrm>
              <a:off x="4049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16</a:t>
              </a:r>
            </a:p>
          </p:txBody>
        </p:sp>
        <p:sp>
          <p:nvSpPr>
            <p:cNvPr id="39976" name="Text Box 1053"/>
            <p:cNvSpPr txBox="1">
              <a:spLocks noChangeArrowheads="1"/>
            </p:cNvSpPr>
            <p:nvPr/>
          </p:nvSpPr>
          <p:spPr bwMode="auto">
            <a:xfrm>
              <a:off x="4464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21</a:t>
              </a:r>
            </a:p>
          </p:txBody>
        </p:sp>
        <p:sp>
          <p:nvSpPr>
            <p:cNvPr id="39977" name="Text Box 1054"/>
            <p:cNvSpPr txBox="1">
              <a:spLocks noChangeArrowheads="1"/>
            </p:cNvSpPr>
            <p:nvPr/>
          </p:nvSpPr>
          <p:spPr bwMode="auto">
            <a:xfrm>
              <a:off x="4848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34</a:t>
              </a:r>
            </a:p>
          </p:txBody>
        </p:sp>
      </p:grpSp>
      <p:grpSp>
        <p:nvGrpSpPr>
          <p:cNvPr id="39951" name="Group 1055"/>
          <p:cNvGrpSpPr>
            <a:grpSpLocks/>
          </p:cNvGrpSpPr>
          <p:nvPr/>
        </p:nvGrpSpPr>
        <p:grpSpPr bwMode="auto">
          <a:xfrm>
            <a:off x="3286125" y="3818856"/>
            <a:ext cx="4876800" cy="457200"/>
            <a:chOff x="2064" y="2400"/>
            <a:chExt cx="3072" cy="288"/>
          </a:xfrm>
        </p:grpSpPr>
        <p:grpSp>
          <p:nvGrpSpPr>
            <p:cNvPr id="39955" name="Group 1056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39964" name="Rectangle 1057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65" name="Rectangle 1058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66" name="Rectangle 1059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67" name="Rectangle 1060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968" name="Line 1061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56" name="Text Box 1062"/>
            <p:cNvSpPr txBox="1">
              <a:spLocks noChangeArrowheads="1"/>
            </p:cNvSpPr>
            <p:nvPr/>
          </p:nvSpPr>
          <p:spPr bwMode="auto">
            <a:xfrm>
              <a:off x="2160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2</a:t>
              </a:r>
            </a:p>
          </p:txBody>
        </p:sp>
        <p:sp>
          <p:nvSpPr>
            <p:cNvPr id="39957" name="Text Box 1063"/>
            <p:cNvSpPr txBox="1">
              <a:spLocks noChangeArrowheads="1"/>
            </p:cNvSpPr>
            <p:nvPr/>
          </p:nvSpPr>
          <p:spPr bwMode="auto">
            <a:xfrm>
              <a:off x="2513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4</a:t>
              </a:r>
            </a:p>
          </p:txBody>
        </p:sp>
        <p:sp>
          <p:nvSpPr>
            <p:cNvPr id="39958" name="Text Box 1064"/>
            <p:cNvSpPr txBox="1">
              <a:spLocks noChangeArrowheads="1"/>
            </p:cNvSpPr>
            <p:nvPr/>
          </p:nvSpPr>
          <p:spPr bwMode="auto">
            <a:xfrm>
              <a:off x="2928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8</a:t>
              </a:r>
            </a:p>
          </p:txBody>
        </p:sp>
        <p:sp>
          <p:nvSpPr>
            <p:cNvPr id="39959" name="Text Box 1065"/>
            <p:cNvSpPr txBox="1">
              <a:spLocks noChangeArrowheads="1"/>
            </p:cNvSpPr>
            <p:nvPr/>
          </p:nvSpPr>
          <p:spPr bwMode="auto">
            <a:xfrm>
              <a:off x="3264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16</a:t>
              </a:r>
            </a:p>
          </p:txBody>
        </p:sp>
        <p:sp>
          <p:nvSpPr>
            <p:cNvPr id="39960" name="Text Box 1066"/>
            <p:cNvSpPr txBox="1">
              <a:spLocks noChangeArrowheads="1"/>
            </p:cNvSpPr>
            <p:nvPr/>
          </p:nvSpPr>
          <p:spPr bwMode="auto">
            <a:xfrm>
              <a:off x="3665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32</a:t>
              </a:r>
            </a:p>
          </p:txBody>
        </p:sp>
        <p:sp>
          <p:nvSpPr>
            <p:cNvPr id="39961" name="Text Box 1067"/>
            <p:cNvSpPr txBox="1">
              <a:spLocks noChangeArrowheads="1"/>
            </p:cNvSpPr>
            <p:nvPr/>
          </p:nvSpPr>
          <p:spPr bwMode="auto">
            <a:xfrm>
              <a:off x="4049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64</a:t>
              </a:r>
            </a:p>
          </p:txBody>
        </p:sp>
        <p:sp>
          <p:nvSpPr>
            <p:cNvPr id="39962" name="Text Box 1068"/>
            <p:cNvSpPr txBox="1">
              <a:spLocks noChangeArrowheads="1"/>
            </p:cNvSpPr>
            <p:nvPr/>
          </p:nvSpPr>
          <p:spPr bwMode="auto">
            <a:xfrm>
              <a:off x="4320" y="2400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r>
                <a:rPr lang="en-US" altLang="en-US" sz="2400">
                  <a:latin typeface="Lucida Sans" charset="0"/>
                  <a:ea typeface="ＭＳ Ｐゴシック" charset="-128"/>
                  <a:cs typeface="Arial Unicode MS" charset="0"/>
                </a:rPr>
                <a:t>128</a:t>
              </a:r>
            </a:p>
          </p:txBody>
        </p:sp>
        <p:sp>
          <p:nvSpPr>
            <p:cNvPr id="39963" name="Text Box 1069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endParaRPr lang="en-US" altLang="en-US" sz="2400">
                <a:latin typeface="Lucida Sans" charset="0"/>
                <a:ea typeface="ＭＳ Ｐゴシック" charset="-128"/>
                <a:cs typeface="Arial Unicode MS" charset="0"/>
              </a:endParaRPr>
            </a:p>
          </p:txBody>
        </p:sp>
      </p:grpSp>
      <p:sp>
        <p:nvSpPr>
          <p:cNvPr id="39952" name="Text Box 1070"/>
          <p:cNvSpPr txBox="1">
            <a:spLocks noChangeArrowheads="1"/>
          </p:cNvSpPr>
          <p:nvPr/>
        </p:nvSpPr>
        <p:spPr bwMode="auto">
          <a:xfrm>
            <a:off x="3286125" y="4885656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2400">
                <a:latin typeface="Lucida Sans" charset="0"/>
                <a:ea typeface="ＭＳ Ｐゴシック" charset="-128"/>
                <a:cs typeface="Arial Unicode MS" charset="0"/>
              </a:rPr>
              <a:t>13</a:t>
            </a:r>
          </a:p>
        </p:txBody>
      </p:sp>
      <p:sp>
        <p:nvSpPr>
          <p:cNvPr id="39953" name="AutoShape 1071"/>
          <p:cNvSpPr>
            <a:spLocks noChangeArrowheads="1"/>
          </p:cNvSpPr>
          <p:nvPr/>
        </p:nvSpPr>
        <p:spPr bwMode="auto">
          <a:xfrm>
            <a:off x="2066925" y="4961856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54" name="Text Box 1072"/>
          <p:cNvSpPr txBox="1">
            <a:spLocks noChangeArrowheads="1"/>
          </p:cNvSpPr>
          <p:nvPr/>
        </p:nvSpPr>
        <p:spPr bwMode="auto">
          <a:xfrm>
            <a:off x="3905250" y="4885656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2400">
                <a:latin typeface="Lucida Sans" charset="0"/>
                <a:ea typeface="ＭＳ Ｐゴシック" charset="-128"/>
                <a:cs typeface="Arial Unicode MS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68701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4513" grpId="0" animBg="1" autoUpdateAnimBg="0"/>
      <p:bldP spid="121451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More general optimization</a:t>
            </a:r>
          </a:p>
        </p:txBody>
      </p:sp>
      <p:sp>
        <p:nvSpPr>
          <p:cNvPr id="4096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000">
                <a:ea typeface="ＭＳ Ｐゴシック" charset="-128"/>
              </a:rPr>
              <a:t>e.g., </a:t>
            </a:r>
            <a:r>
              <a:rPr lang="en-US" altLang="en-US" sz="3000" i="1">
                <a:ea typeface="ＭＳ Ｐゴシック" charset="-128"/>
              </a:rPr>
              <a:t>(</a:t>
            </a:r>
            <a:r>
              <a:rPr lang="en-US" altLang="en-US" sz="3000" b="1" i="1">
                <a:ea typeface="ＭＳ Ｐゴシック" charset="-128"/>
              </a:rPr>
              <a:t>madding</a:t>
            </a:r>
            <a:r>
              <a:rPr lang="en-US" altLang="en-US" sz="3000" i="1">
                <a:ea typeface="ＭＳ Ｐゴシック" charset="-128"/>
              </a:rPr>
              <a:t> OR </a:t>
            </a:r>
            <a:r>
              <a:rPr lang="en-US" altLang="en-US" sz="3000" b="1" i="1">
                <a:ea typeface="ＭＳ Ｐゴシック" charset="-128"/>
              </a:rPr>
              <a:t>crowd</a:t>
            </a:r>
            <a:r>
              <a:rPr lang="en-US" altLang="en-US" sz="3000" i="1">
                <a:ea typeface="ＭＳ Ｐゴシック" charset="-128"/>
              </a:rPr>
              <a:t>) AND (</a:t>
            </a:r>
            <a:r>
              <a:rPr lang="en-US" altLang="en-US" sz="3000" b="1" i="1">
                <a:ea typeface="ＭＳ Ｐゴシック" charset="-128"/>
              </a:rPr>
              <a:t>ignoble</a:t>
            </a:r>
            <a:r>
              <a:rPr lang="en-US" altLang="en-US" sz="3000" i="1">
                <a:ea typeface="ＭＳ Ｐゴシック" charset="-128"/>
              </a:rPr>
              <a:t> OR </a:t>
            </a:r>
            <a:r>
              <a:rPr lang="en-US" altLang="en-US" sz="3000" b="1" i="1">
                <a:ea typeface="ＭＳ Ｐゴシック" charset="-128"/>
              </a:rPr>
              <a:t>strife</a:t>
            </a:r>
            <a:r>
              <a:rPr lang="en-US" altLang="en-US" sz="3000" i="1">
                <a:ea typeface="ＭＳ Ｐゴシック" charset="-128"/>
              </a:rPr>
              <a:t>)</a:t>
            </a:r>
            <a:endParaRPr lang="en-US" altLang="en-US" sz="3000">
              <a:ea typeface="ＭＳ Ｐゴシック" charset="-128"/>
            </a:endParaRPr>
          </a:p>
          <a:p>
            <a:r>
              <a:rPr lang="en-US" altLang="en-US" sz="3000">
                <a:ea typeface="ＭＳ Ｐゴシック" charset="-128"/>
              </a:rPr>
              <a:t>Get doc. freq.’s for all terms.</a:t>
            </a:r>
          </a:p>
          <a:p>
            <a:r>
              <a:rPr lang="en-US" altLang="en-US" sz="3000">
                <a:ea typeface="ＭＳ Ｐゴシック" charset="-128"/>
              </a:rPr>
              <a:t>Estimate the size of each </a:t>
            </a:r>
            <a:r>
              <a:rPr lang="en-US" altLang="en-US" sz="3000" i="1">
                <a:ea typeface="ＭＳ Ｐゴシック" charset="-128"/>
              </a:rPr>
              <a:t>OR</a:t>
            </a:r>
            <a:r>
              <a:rPr lang="en-US" altLang="en-US" sz="3000">
                <a:ea typeface="ＭＳ Ｐゴシック" charset="-128"/>
              </a:rPr>
              <a:t> by the sum of its doc. freq.’s (conservative).</a:t>
            </a:r>
          </a:p>
          <a:p>
            <a:r>
              <a:rPr lang="en-US" altLang="en-US" sz="3000">
                <a:ea typeface="ＭＳ Ｐゴシック" charset="-128"/>
              </a:rPr>
              <a:t>Process in increasing order of </a:t>
            </a:r>
            <a:r>
              <a:rPr lang="en-US" altLang="en-US" sz="3000" i="1">
                <a:ea typeface="ＭＳ Ｐゴシック" charset="-128"/>
              </a:rPr>
              <a:t>OR</a:t>
            </a:r>
            <a:r>
              <a:rPr lang="en-US" altLang="en-US" sz="3000">
                <a:ea typeface="ＭＳ Ｐゴシック" charset="-128"/>
              </a:rPr>
              <a:t> sizes.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fld id="{A515CB29-47D9-744C-B1B7-BE00D9E07266}" type="slidenum">
              <a:rPr lang="en-US" altLang="en-US">
                <a:solidFill>
                  <a:srgbClr val="898989"/>
                </a:solidFill>
                <a:ea typeface="ＭＳ Ｐゴシック" charset="-128"/>
                <a:cs typeface="Arial Unicode MS" charset="0"/>
              </a:rPr>
              <a:pPr/>
              <a:t>35</a:t>
            </a:fld>
            <a:endParaRPr lang="en-US" altLang="en-US">
              <a:solidFill>
                <a:srgbClr val="898989"/>
              </a:solidFill>
              <a:ea typeface="ＭＳ Ｐゴシック" charset="-128"/>
              <a:cs typeface="Arial Unicode MS" charset="0"/>
            </a:endParaRPr>
          </a:p>
        </p:txBody>
      </p:sp>
      <p:sp>
        <p:nvSpPr>
          <p:cNvPr id="4096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charset="0"/>
                <a:ea typeface="ＭＳ Ｐゴシック" charset="-128"/>
                <a:cs typeface="Arial Unicode MS" charset="0"/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176276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Exercise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200">
                <a:ea typeface="ＭＳ Ｐゴシック" charset="-128"/>
              </a:rPr>
              <a:t>Recommend a query processing order for</a:t>
            </a:r>
          </a:p>
          <a:p>
            <a:endParaRPr lang="en-US" altLang="en-US" sz="2200">
              <a:ea typeface="ＭＳ Ｐゴシック" charset="-128"/>
            </a:endParaRPr>
          </a:p>
          <a:p>
            <a:endParaRPr lang="en-US" altLang="en-US" sz="2200">
              <a:ea typeface="ＭＳ Ｐゴシック" charset="-128"/>
            </a:endParaRPr>
          </a:p>
          <a:p>
            <a:endParaRPr lang="en-US" altLang="en-US" sz="2200">
              <a:ea typeface="ＭＳ Ｐゴシック" charset="-128"/>
            </a:endParaRPr>
          </a:p>
          <a:p>
            <a:endParaRPr lang="en-US" altLang="en-US" sz="2200">
              <a:ea typeface="ＭＳ Ｐゴシック" charset="-128"/>
            </a:endParaRPr>
          </a:p>
          <a:p>
            <a:r>
              <a:rPr lang="en-US" altLang="en-US" sz="2200">
                <a:ea typeface="ＭＳ Ｐゴシック" charset="-128"/>
              </a:rPr>
              <a:t>Which two terms should we process first?</a:t>
            </a:r>
          </a:p>
          <a:p>
            <a:endParaRPr lang="en-US" altLang="en-US" sz="2200">
              <a:ea typeface="ＭＳ Ｐゴシック" charset="-128"/>
            </a:endParaRPr>
          </a:p>
        </p:txBody>
      </p:sp>
      <p:graphicFrame>
        <p:nvGraphicFramePr>
          <p:cNvPr id="41988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4876800" y="2901950"/>
          <a:ext cx="3590925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Worksheet" r:id="rId3" imgW="1755360" imgH="1106280" progId="Excel.Sheet.8">
                  <p:embed/>
                </p:oleObj>
              </mc:Choice>
              <mc:Fallback>
                <p:oleObj name="Worksheet" r:id="rId3" imgW="1755360" imgH="1106280" progId="Excel.Shee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901950"/>
                        <a:ext cx="3590925" cy="227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fld id="{7ADD7A9D-0F80-3840-B607-26ADE3C53A07}" type="slidenum">
              <a:rPr lang="en-US" altLang="en-US">
                <a:solidFill>
                  <a:srgbClr val="898989"/>
                </a:solidFill>
                <a:ea typeface="ＭＳ Ｐゴシック" charset="-128"/>
                <a:cs typeface="Arial Unicode MS" charset="0"/>
              </a:rPr>
              <a:pPr/>
              <a:t>36</a:t>
            </a:fld>
            <a:endParaRPr lang="en-US" altLang="en-US">
              <a:solidFill>
                <a:srgbClr val="898989"/>
              </a:solidFill>
              <a:ea typeface="ＭＳ Ｐゴシック" charset="-128"/>
              <a:cs typeface="Arial Unicode MS" charset="0"/>
            </a:endParaRPr>
          </a:p>
        </p:txBody>
      </p:sp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593725" y="2667000"/>
            <a:ext cx="36623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0" hangingPunct="0"/>
            <a:r>
              <a:rPr lang="en-US" altLang="en-US" sz="2400" b="1" i="1">
                <a:latin typeface="Times New Roman" charset="0"/>
                <a:ea typeface="ＭＳ Ｐゴシック" charset="-128"/>
                <a:cs typeface="Arial Unicode MS" charset="0"/>
              </a:rPr>
              <a:t>(tangerine </a:t>
            </a:r>
            <a:r>
              <a:rPr lang="en-US" altLang="en-US" sz="2400" i="1">
                <a:latin typeface="Times New Roman" charset="0"/>
                <a:ea typeface="ＭＳ Ｐゴシック" charset="-128"/>
                <a:cs typeface="Arial Unicode MS" charset="0"/>
              </a:rPr>
              <a:t>OR</a:t>
            </a:r>
            <a:r>
              <a:rPr lang="en-US" altLang="en-US" sz="2400" b="1" i="1">
                <a:latin typeface="Times New Roman" charset="0"/>
                <a:ea typeface="ＭＳ Ｐゴシック" charset="-128"/>
                <a:cs typeface="Arial Unicode MS" charset="0"/>
              </a:rPr>
              <a:t> trees) </a:t>
            </a:r>
            <a:r>
              <a:rPr lang="en-US" altLang="en-US" sz="2400" i="1">
                <a:latin typeface="Times New Roman" charset="0"/>
                <a:ea typeface="ＭＳ Ｐゴシック" charset="-128"/>
                <a:cs typeface="Arial Unicode MS" charset="0"/>
              </a:rPr>
              <a:t>AND</a:t>
            </a:r>
            <a:endParaRPr lang="en-US" altLang="en-US" sz="2400" b="1" i="1">
              <a:latin typeface="Times New Roman" charset="0"/>
              <a:ea typeface="ＭＳ Ｐゴシック" charset="-128"/>
              <a:cs typeface="Arial Unicode MS" charset="0"/>
            </a:endParaRPr>
          </a:p>
          <a:p>
            <a:pPr eaLnBrk="0" hangingPunct="0"/>
            <a:r>
              <a:rPr lang="en-US" altLang="en-US" sz="2400" b="1" i="1">
                <a:latin typeface="Times New Roman" charset="0"/>
                <a:ea typeface="ＭＳ Ｐゴシック" charset="-128"/>
                <a:cs typeface="Arial Unicode MS" charset="0"/>
              </a:rPr>
              <a:t>(marmalade </a:t>
            </a:r>
            <a:r>
              <a:rPr lang="en-US" altLang="en-US" sz="2400" i="1">
                <a:latin typeface="Times New Roman" charset="0"/>
                <a:ea typeface="ＭＳ Ｐゴシック" charset="-128"/>
                <a:cs typeface="Arial Unicode MS" charset="0"/>
              </a:rPr>
              <a:t>OR</a:t>
            </a:r>
            <a:r>
              <a:rPr lang="en-US" altLang="en-US" sz="2400" b="1" i="1">
                <a:latin typeface="Times New Roman" charset="0"/>
                <a:ea typeface="ＭＳ Ｐゴシック" charset="-128"/>
                <a:cs typeface="Arial Unicode MS" charset="0"/>
              </a:rPr>
              <a:t> skies) </a:t>
            </a:r>
            <a:r>
              <a:rPr lang="en-US" altLang="en-US" sz="2400" i="1">
                <a:latin typeface="Times New Roman" charset="0"/>
                <a:ea typeface="ＭＳ Ｐゴシック" charset="-128"/>
                <a:cs typeface="Arial Unicode MS" charset="0"/>
              </a:rPr>
              <a:t>AND</a:t>
            </a:r>
            <a:endParaRPr lang="en-US" altLang="en-US" sz="2400" b="1" i="1">
              <a:latin typeface="Times New Roman" charset="0"/>
              <a:ea typeface="ＭＳ Ｐゴシック" charset="-128"/>
              <a:cs typeface="Arial Unicode MS" charset="0"/>
            </a:endParaRPr>
          </a:p>
          <a:p>
            <a:pPr eaLnBrk="0" hangingPunct="0"/>
            <a:r>
              <a:rPr lang="en-US" altLang="en-US" sz="2400" b="1" i="1">
                <a:latin typeface="Times New Roman" charset="0"/>
                <a:ea typeface="ＭＳ Ｐゴシック" charset="-128"/>
                <a:cs typeface="Arial Unicode MS" charset="0"/>
              </a:rPr>
              <a:t>(kaleidoscope </a:t>
            </a:r>
            <a:r>
              <a:rPr lang="en-US" altLang="en-US" sz="2400" i="1">
                <a:latin typeface="Times New Roman" charset="0"/>
                <a:ea typeface="ＭＳ Ｐゴシック" charset="-128"/>
                <a:cs typeface="Arial Unicode MS" charset="0"/>
              </a:rPr>
              <a:t>OR</a:t>
            </a:r>
            <a:r>
              <a:rPr lang="en-US" altLang="en-US" sz="2400" b="1" i="1">
                <a:latin typeface="Times New Roman" charset="0"/>
                <a:ea typeface="ＭＳ Ｐゴシック" charset="-128"/>
                <a:cs typeface="Arial Unicode MS" charset="0"/>
              </a:rPr>
              <a:t> eyes)</a:t>
            </a:r>
          </a:p>
          <a:p>
            <a:pPr eaLnBrk="0" hangingPunct="0"/>
            <a:endParaRPr lang="en-US" altLang="en-US" sz="2400" i="1">
              <a:latin typeface="Times New Roman" charset="0"/>
              <a:ea typeface="ＭＳ Ｐゴシック" charset="-128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2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Query processing exercises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Exercise</a:t>
            </a:r>
            <a:r>
              <a:rPr lang="en-US">
                <a:ea typeface="ＭＳ Ｐゴシック" charset="0"/>
                <a:cs typeface="ＭＳ Ｐゴシック" charset="0"/>
              </a:rPr>
              <a:t>: If the query is </a:t>
            </a:r>
            <a:r>
              <a:rPr lang="en-US" b="1" i="1">
                <a:ea typeface="ＭＳ Ｐゴシック" charset="0"/>
                <a:cs typeface="ＭＳ Ｐゴシック" charset="0"/>
              </a:rPr>
              <a:t>friends</a:t>
            </a:r>
            <a:r>
              <a:rPr lang="en-US">
                <a:ea typeface="ＭＳ Ｐゴシック" charset="0"/>
                <a:cs typeface="ＭＳ Ｐゴシック" charset="0"/>
              </a:rPr>
              <a:t> </a:t>
            </a:r>
            <a:r>
              <a:rPr lang="en-US" i="1">
                <a:ea typeface="ＭＳ Ｐゴシック" charset="0"/>
                <a:cs typeface="ＭＳ Ｐゴシック" charset="0"/>
              </a:rPr>
              <a:t>AND </a:t>
            </a:r>
            <a:r>
              <a:rPr lang="en-US" b="1" i="1">
                <a:ea typeface="ＭＳ Ｐゴシック" charset="0"/>
                <a:cs typeface="ＭＳ Ｐゴシック" charset="0"/>
              </a:rPr>
              <a:t>romans</a:t>
            </a:r>
            <a:r>
              <a:rPr lang="en-US" i="1">
                <a:ea typeface="ＭＳ Ｐゴシック" charset="0"/>
                <a:cs typeface="ＭＳ Ｐゴシック" charset="0"/>
              </a:rPr>
              <a:t> AND (NOT </a:t>
            </a:r>
            <a:r>
              <a:rPr lang="en-US" b="1" i="1">
                <a:ea typeface="ＭＳ Ｐゴシック" charset="0"/>
                <a:cs typeface="ＭＳ Ｐゴシック" charset="0"/>
              </a:rPr>
              <a:t>countrymen</a:t>
            </a:r>
            <a:r>
              <a:rPr lang="en-US" i="1">
                <a:ea typeface="ＭＳ Ｐゴシック" charset="0"/>
                <a:cs typeface="ＭＳ Ｐゴシック" charset="0"/>
              </a:rPr>
              <a:t>), </a:t>
            </a:r>
            <a:r>
              <a:rPr lang="en-US">
                <a:ea typeface="ＭＳ Ｐゴシック" charset="0"/>
                <a:cs typeface="ＭＳ Ｐゴシック" charset="0"/>
              </a:rPr>
              <a:t>how could we use the freq of </a:t>
            </a:r>
            <a:r>
              <a:rPr lang="en-US" b="1" i="1">
                <a:ea typeface="ＭＳ Ｐゴシック" charset="0"/>
                <a:cs typeface="ＭＳ Ｐゴシック" charset="0"/>
              </a:rPr>
              <a:t>countrymen</a:t>
            </a:r>
            <a:r>
              <a:rPr lang="en-US">
                <a:ea typeface="ＭＳ Ｐゴシック" charset="0"/>
                <a:cs typeface="ＭＳ Ｐゴシック" charset="0"/>
              </a:rPr>
              <a:t>?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Exercise</a:t>
            </a:r>
            <a:r>
              <a:rPr lang="en-US">
                <a:ea typeface="ＭＳ Ｐゴシック" charset="0"/>
                <a:cs typeface="ＭＳ Ｐゴシック" charset="0"/>
              </a:rPr>
              <a:t>: Extend the merge to an arbitrary Boolean query.  Can we always guarantee execution in time linear in the total postings size?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>
                <a:solidFill>
                  <a:srgbClr val="A40508"/>
                </a:solidFill>
                <a:ea typeface="ＭＳ Ｐゴシック" charset="0"/>
                <a:cs typeface="ＭＳ Ｐゴシック" charset="0"/>
              </a:rPr>
              <a:t>Hint</a:t>
            </a:r>
            <a:r>
              <a:rPr lang="en-US">
                <a:ea typeface="ＭＳ Ｐゴシック" charset="0"/>
                <a:cs typeface="ＭＳ Ｐゴシック" charset="0"/>
              </a:rPr>
              <a:t>: Begin with the case of a Boolean </a:t>
            </a:r>
            <a:r>
              <a:rPr lang="en-US" i="1">
                <a:ea typeface="ＭＳ Ｐゴシック" charset="0"/>
                <a:cs typeface="ＭＳ Ｐゴシック" charset="0"/>
              </a:rPr>
              <a:t>formula</a:t>
            </a:r>
            <a:r>
              <a:rPr lang="en-US">
                <a:ea typeface="ＭＳ Ｐゴシック" charset="0"/>
                <a:cs typeface="ＭＳ Ｐゴシック" charset="0"/>
              </a:rPr>
              <a:t> query: in this, each query term appears only once in the query.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i="1">
              <a:ea typeface="ＭＳ Ｐゴシック" charset="0"/>
              <a:cs typeface="ＭＳ Ｐゴシック" charset="0"/>
            </a:endParaRP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fld id="{831C7525-56D5-124D-8816-E2EA6D2C51FB}" type="slidenum">
              <a:rPr lang="en-US" altLang="en-US">
                <a:solidFill>
                  <a:srgbClr val="898989"/>
                </a:solidFill>
                <a:ea typeface="ＭＳ Ｐゴシック" charset="-128"/>
                <a:cs typeface="Arial Unicode MS" charset="0"/>
              </a:rPr>
              <a:pPr/>
              <a:t>37</a:t>
            </a:fld>
            <a:endParaRPr lang="en-US" altLang="en-US">
              <a:solidFill>
                <a:srgbClr val="898989"/>
              </a:solidFill>
              <a:ea typeface="ＭＳ Ｐゴシック" charset="-128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0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Phrase queries and positional indexes</a:t>
            </a:r>
          </a:p>
        </p:txBody>
      </p:sp>
    </p:spTree>
    <p:extLst>
      <p:ext uri="{BB962C8B-B14F-4D97-AF65-F5344CB8AC3E}">
        <p14:creationId xmlns:p14="http://schemas.microsoft.com/office/powerpoint/2010/main" val="81807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Phrase queries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We want </a:t>
            </a:r>
            <a:r>
              <a:rPr lang="en-US" dirty="0">
                <a:ea typeface="ＭＳ Ｐゴシック" charset="0"/>
                <a:cs typeface="ＭＳ Ｐゴシック" charset="0"/>
              </a:rPr>
              <a:t>to be able to answer queries such as </a:t>
            </a:r>
            <a:r>
              <a:rPr lang="en-US" b="1" dirty="0" smtClean="0">
                <a:ea typeface="ＭＳ Ｐゴシック" charset="0"/>
                <a:cs typeface="ＭＳ Ｐゴシック" charset="0"/>
              </a:rPr>
              <a:t>“</a:t>
            </a:r>
            <a:r>
              <a:rPr lang="en-US" b="1" i="1" dirty="0" err="1" smtClean="0">
                <a:ea typeface="ＭＳ Ｐゴシック" charset="0"/>
                <a:cs typeface="ＭＳ Ｐゴシック" charset="0"/>
              </a:rPr>
              <a:t>stanford</a:t>
            </a:r>
            <a:r>
              <a:rPr lang="en-US" b="1" i="1" dirty="0" smtClean="0">
                <a:ea typeface="ＭＳ Ｐゴシック" charset="0"/>
                <a:cs typeface="ＭＳ Ｐゴシック" charset="0"/>
              </a:rPr>
              <a:t> university” </a:t>
            </a:r>
            <a:r>
              <a:rPr lang="en-US" dirty="0">
                <a:ea typeface="ＭＳ Ｐゴシック" charset="0"/>
                <a:cs typeface="ＭＳ Ｐゴシック" charset="0"/>
              </a:rPr>
              <a:t>– as a phrase</a:t>
            </a:r>
            <a:endParaRPr lang="en-US" b="1" i="1" dirty="0">
              <a:ea typeface="ＭＳ Ｐゴシック" charset="0"/>
              <a:cs typeface="ＭＳ Ｐゴシック" charset="0"/>
            </a:endParaRP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Thus the sentence </a:t>
            </a:r>
            <a:r>
              <a:rPr lang="en-US" i="1" dirty="0" smtClean="0">
                <a:ea typeface="ＭＳ Ｐゴシック" charset="0"/>
                <a:cs typeface="ＭＳ Ｐゴシック" charset="0"/>
              </a:rPr>
              <a:t>“I </a:t>
            </a:r>
            <a:r>
              <a:rPr lang="en-US" i="1" dirty="0">
                <a:ea typeface="ＭＳ Ｐゴシック" charset="0"/>
                <a:cs typeface="ＭＳ Ｐゴシック" charset="0"/>
              </a:rPr>
              <a:t>went to university at </a:t>
            </a:r>
            <a:r>
              <a:rPr lang="en-US" i="1" dirty="0" smtClean="0">
                <a:ea typeface="ＭＳ Ｐゴシック" charset="0"/>
                <a:cs typeface="ＭＳ Ｐゴシック" charset="0"/>
              </a:rPr>
              <a:t>Stanford”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is not a match. 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ea typeface="ＭＳ Ｐゴシック" charset="0"/>
              </a:rPr>
              <a:t>The concept of phrase queries has proven easily understood by users; one of the few </a:t>
            </a:r>
            <a:r>
              <a:rPr lang="en-US" dirty="0" smtClean="0">
                <a:ea typeface="ＭＳ Ｐゴシック" charset="0"/>
              </a:rPr>
              <a:t>“advanced search” </a:t>
            </a:r>
            <a:r>
              <a:rPr lang="en-US" dirty="0">
                <a:ea typeface="ＭＳ Ｐゴシック" charset="0"/>
              </a:rPr>
              <a:t>ideas that works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ea typeface="ＭＳ Ｐゴシック" charset="0"/>
              </a:rPr>
              <a:t>Many more queries are </a:t>
            </a:r>
            <a:r>
              <a:rPr lang="en-US" i="1" dirty="0">
                <a:ea typeface="ＭＳ Ｐゴシック" charset="0"/>
              </a:rPr>
              <a:t>implicit phrase queries</a:t>
            </a:r>
            <a:endParaRPr lang="en-US" dirty="0">
              <a:ea typeface="ＭＳ Ｐゴシック" charset="0"/>
            </a:endParaRP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For this, it no longer suffices to store only</a:t>
            </a:r>
          </a:p>
          <a:p>
            <a:pPr fontAlgn="auto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   &lt;</a:t>
            </a:r>
            <a:r>
              <a:rPr lang="en-US" i="1" dirty="0">
                <a:ea typeface="ＭＳ Ｐゴシック" charset="0"/>
                <a:cs typeface="ＭＳ Ｐゴシック" charset="0"/>
              </a:rPr>
              <a:t>term </a:t>
            </a:r>
            <a:r>
              <a:rPr lang="en-US" dirty="0">
                <a:ea typeface="ＭＳ Ｐゴシック" charset="0"/>
                <a:cs typeface="ＭＳ Ｐゴシック" charset="0"/>
              </a:rPr>
              <a:t>: </a:t>
            </a:r>
            <a:r>
              <a:rPr lang="en-US" i="1" dirty="0">
                <a:ea typeface="ＭＳ Ｐゴシック" charset="0"/>
                <a:cs typeface="ＭＳ Ｐゴシック" charset="0"/>
              </a:rPr>
              <a:t>docs</a:t>
            </a:r>
            <a:r>
              <a:rPr lang="en-US" dirty="0">
                <a:ea typeface="ＭＳ Ｐゴシック" charset="0"/>
                <a:cs typeface="ＭＳ Ｐゴシック" charset="0"/>
              </a:rPr>
              <a:t>&gt; entries</a:t>
            </a:r>
          </a:p>
          <a:p>
            <a:pPr fontAlgn="auto">
              <a:spcAft>
                <a:spcPts val="0"/>
              </a:spcAft>
              <a:buFont typeface="Wingdings" charset="0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608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charset="0"/>
                <a:ea typeface="ＭＳ Ｐゴシック" charset="-128"/>
                <a:cs typeface="Arial Unicode MS" charset="0"/>
              </a:rPr>
              <a:t>Sec. 2.4</a:t>
            </a:r>
          </a:p>
        </p:txBody>
      </p:sp>
    </p:spTree>
    <p:extLst>
      <p:ext uri="{BB962C8B-B14F-4D97-AF65-F5344CB8AC3E}">
        <p14:creationId xmlns:p14="http://schemas.microsoft.com/office/powerpoint/2010/main" val="112722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410200" y="4191000"/>
            <a:ext cx="3505200" cy="533400"/>
          </a:xfrm>
          <a:prstGeom prst="rect">
            <a:avLst/>
          </a:prstGeom>
          <a:solidFill>
            <a:srgbClr val="FAC0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Consolas"/>
                <a:cs typeface="Consolas"/>
              </a:rPr>
              <a:t>how trap mice alive</a:t>
            </a:r>
            <a:endParaRPr lang="en-US" b="1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The classic search model</a:t>
            </a:r>
          </a:p>
        </p:txBody>
      </p:sp>
      <p:sp>
        <p:nvSpPr>
          <p:cNvPr id="9220" name="Line 3"/>
          <p:cNvSpPr>
            <a:spLocks noChangeShapeType="1"/>
          </p:cNvSpPr>
          <p:nvPr/>
        </p:nvSpPr>
        <p:spPr bwMode="auto">
          <a:xfrm>
            <a:off x="5308600" y="5761038"/>
            <a:ext cx="0" cy="2381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1" name="AutoShape 4"/>
          <p:cNvSpPr>
            <a:spLocks noChangeArrowheads="1"/>
          </p:cNvSpPr>
          <p:nvPr/>
        </p:nvSpPr>
        <p:spPr bwMode="auto">
          <a:xfrm>
            <a:off x="5562600" y="6142038"/>
            <a:ext cx="1617663" cy="639762"/>
          </a:xfrm>
          <a:prstGeom prst="flowChartMultidocument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charset="0"/>
              </a:rPr>
              <a:t>Collection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1939925" y="1587500"/>
            <a:ext cx="1617663" cy="63976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Arial" charset="0"/>
                <a:ea typeface="+mn-ea"/>
                <a:cs typeface="+mn-cs"/>
              </a:rPr>
              <a:t>User task</a:t>
            </a:r>
            <a:endParaRPr lang="en-US" sz="1400" b="1" dirty="0">
              <a:latin typeface="Arial" charset="0"/>
              <a:ea typeface="+mn-ea"/>
              <a:cs typeface="+mn-cs"/>
            </a:endParaRPr>
          </a:p>
        </p:txBody>
      </p:sp>
      <p:sp>
        <p:nvSpPr>
          <p:cNvPr id="9223" name="Oval 6"/>
          <p:cNvSpPr>
            <a:spLocks noChangeArrowheads="1"/>
          </p:cNvSpPr>
          <p:nvPr/>
        </p:nvSpPr>
        <p:spPr bwMode="auto">
          <a:xfrm>
            <a:off x="1939925" y="2867025"/>
            <a:ext cx="1617663" cy="638175"/>
          </a:xfrm>
          <a:prstGeom prst="ellipse">
            <a:avLst/>
          </a:prstGeom>
          <a:solidFill>
            <a:srgbClr val="C6D9F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charset="0"/>
              </a:rPr>
              <a:t> Info need</a:t>
            </a:r>
            <a:br>
              <a:rPr lang="en-US" altLang="en-US" sz="1400" b="1">
                <a:latin typeface="Arial" charset="0"/>
              </a:rPr>
            </a:br>
            <a:endParaRPr lang="en-US" altLang="en-US" sz="1400" b="1">
              <a:latin typeface="Arial" charset="0"/>
            </a:endParaRPr>
          </a:p>
        </p:txBody>
      </p:sp>
      <p:sp>
        <p:nvSpPr>
          <p:cNvPr id="9224" name="AutoShape 7"/>
          <p:cNvSpPr>
            <a:spLocks noChangeArrowheads="1"/>
          </p:cNvSpPr>
          <p:nvPr/>
        </p:nvSpPr>
        <p:spPr bwMode="auto">
          <a:xfrm>
            <a:off x="1939925" y="4038600"/>
            <a:ext cx="1617663" cy="641350"/>
          </a:xfrm>
          <a:prstGeom prst="flowChartManualInput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charset="0"/>
              </a:rPr>
              <a:t>Query</a:t>
            </a:r>
            <a:br>
              <a:rPr lang="en-US" altLang="en-US" sz="1400" b="1">
                <a:latin typeface="Arial" charset="0"/>
              </a:rPr>
            </a:br>
            <a:endParaRPr lang="en-US" altLang="en-US" sz="1400" b="1">
              <a:latin typeface="Arial" charset="0"/>
            </a:endParaRP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H="1">
            <a:off x="2743200" y="2227263"/>
            <a:ext cx="4763" cy="668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Line 11"/>
          <p:cNvSpPr>
            <a:spLocks noChangeShapeType="1"/>
          </p:cNvSpPr>
          <p:nvPr/>
        </p:nvSpPr>
        <p:spPr bwMode="auto">
          <a:xfrm>
            <a:off x="2743200" y="3505200"/>
            <a:ext cx="0" cy="641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AutoShape 12"/>
          <p:cNvSpPr>
            <a:spLocks noChangeArrowheads="1"/>
          </p:cNvSpPr>
          <p:nvPr/>
        </p:nvSpPr>
        <p:spPr bwMode="auto">
          <a:xfrm>
            <a:off x="3235325" y="6049963"/>
            <a:ext cx="1617663" cy="639762"/>
          </a:xfrm>
          <a:prstGeom prst="flowChartTerminator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charset="0"/>
              </a:rPr>
              <a:t>Results</a:t>
            </a:r>
            <a:br>
              <a:rPr lang="en-US" altLang="en-US" sz="1400" b="1">
                <a:latin typeface="Arial" charset="0"/>
              </a:rPr>
            </a:br>
            <a:endParaRPr lang="en-US" altLang="en-US" sz="1400" b="1">
              <a:latin typeface="Arial" charset="0"/>
            </a:endParaRPr>
          </a:p>
        </p:txBody>
      </p:sp>
      <p:sp>
        <p:nvSpPr>
          <p:cNvPr id="9228" name="AutoShape 13"/>
          <p:cNvSpPr>
            <a:spLocks noChangeArrowheads="1"/>
          </p:cNvSpPr>
          <p:nvPr/>
        </p:nvSpPr>
        <p:spPr bwMode="auto">
          <a:xfrm>
            <a:off x="3235325" y="5160963"/>
            <a:ext cx="1617663" cy="639762"/>
          </a:xfrm>
          <a:prstGeom prst="flowChartProcess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charset="0"/>
              </a:rPr>
              <a:t>Search</a:t>
            </a:r>
          </a:p>
          <a:p>
            <a:pPr algn="ctr" eaLnBrk="0" hangingPunct="0"/>
            <a:r>
              <a:rPr lang="en-US" altLang="en-US" sz="1400" b="1">
                <a:latin typeface="Arial" charset="0"/>
              </a:rPr>
              <a:t>engine</a:t>
            </a:r>
            <a:br>
              <a:rPr lang="en-US" altLang="en-US" sz="1400" b="1">
                <a:latin typeface="Arial" charset="0"/>
              </a:rPr>
            </a:br>
            <a:endParaRPr lang="en-US" altLang="en-US" sz="1400" b="1">
              <a:latin typeface="Arial" charset="0"/>
            </a:endParaRPr>
          </a:p>
        </p:txBody>
      </p:sp>
      <p:sp>
        <p:nvSpPr>
          <p:cNvPr id="9229" name="Oval 14"/>
          <p:cNvSpPr>
            <a:spLocks noChangeArrowheads="1"/>
          </p:cNvSpPr>
          <p:nvPr/>
        </p:nvSpPr>
        <p:spPr bwMode="auto">
          <a:xfrm>
            <a:off x="258763" y="6049963"/>
            <a:ext cx="1722437" cy="639762"/>
          </a:xfrm>
          <a:prstGeom prst="ellipse">
            <a:avLst/>
          </a:prstGeom>
          <a:solidFill>
            <a:srgbClr val="C6D9F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0" hangingPunct="0"/>
            <a:r>
              <a:rPr lang="en-US" altLang="en-US" sz="1400" b="1">
                <a:latin typeface="Arial" charset="0"/>
              </a:rPr>
              <a:t>Query</a:t>
            </a:r>
            <a:br>
              <a:rPr lang="en-US" altLang="en-US" sz="1400" b="1">
                <a:latin typeface="Arial" charset="0"/>
              </a:rPr>
            </a:br>
            <a:r>
              <a:rPr lang="en-US" altLang="en-US" sz="1400" b="1">
                <a:latin typeface="Arial" charset="0"/>
              </a:rPr>
              <a:t>refinement </a:t>
            </a:r>
          </a:p>
        </p:txBody>
      </p:sp>
      <p:sp>
        <p:nvSpPr>
          <p:cNvPr id="9230" name="Line 15"/>
          <p:cNvSpPr>
            <a:spLocks noChangeShapeType="1"/>
          </p:cNvSpPr>
          <p:nvPr/>
        </p:nvSpPr>
        <p:spPr bwMode="auto">
          <a:xfrm>
            <a:off x="2819400" y="4724400"/>
            <a:ext cx="1222375" cy="4365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Line 16"/>
          <p:cNvSpPr>
            <a:spLocks noChangeShapeType="1"/>
          </p:cNvSpPr>
          <p:nvPr/>
        </p:nvSpPr>
        <p:spPr bwMode="auto">
          <a:xfrm flipH="1" flipV="1">
            <a:off x="4841875" y="5535613"/>
            <a:ext cx="1482725" cy="6064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2" name="Line 17"/>
          <p:cNvSpPr>
            <a:spLocks noChangeShapeType="1"/>
          </p:cNvSpPr>
          <p:nvPr/>
        </p:nvSpPr>
        <p:spPr bwMode="auto">
          <a:xfrm flipH="1">
            <a:off x="1981200" y="6359525"/>
            <a:ext cx="1254125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3" name="Line 18"/>
          <p:cNvSpPr>
            <a:spLocks noChangeShapeType="1"/>
          </p:cNvSpPr>
          <p:nvPr/>
        </p:nvSpPr>
        <p:spPr bwMode="auto">
          <a:xfrm flipV="1">
            <a:off x="1046163" y="4495800"/>
            <a:ext cx="20637" cy="1554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Line 19"/>
          <p:cNvSpPr>
            <a:spLocks noChangeShapeType="1"/>
          </p:cNvSpPr>
          <p:nvPr/>
        </p:nvSpPr>
        <p:spPr bwMode="auto">
          <a:xfrm>
            <a:off x="1066800" y="4495800"/>
            <a:ext cx="762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35" name="Line 20"/>
          <p:cNvSpPr>
            <a:spLocks noChangeShapeType="1"/>
          </p:cNvSpPr>
          <p:nvPr/>
        </p:nvSpPr>
        <p:spPr bwMode="auto">
          <a:xfrm>
            <a:off x="4038600" y="5802313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741" name="Text Box 21"/>
          <p:cNvSpPr txBox="1">
            <a:spLocks noChangeArrowheads="1"/>
          </p:cNvSpPr>
          <p:nvPr/>
        </p:nvSpPr>
        <p:spPr bwMode="auto">
          <a:xfrm>
            <a:off x="5407025" y="1557338"/>
            <a:ext cx="2951163" cy="701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buClr>
                <a:schemeClr val="folHlink"/>
              </a:buClr>
              <a:buSzPct val="75000"/>
              <a:buFont typeface="Comic Sans MS" charset="0"/>
              <a:buNone/>
              <a:defRPr/>
            </a:pPr>
            <a:r>
              <a:rPr kumimoji="1" lang="en-US" sz="2000">
                <a:solidFill>
                  <a:schemeClr val="tx2"/>
                </a:solidFill>
                <a:latin typeface="Times New Roman" charset="0"/>
              </a:rPr>
              <a:t>Get rid of mice in a politically correct way</a:t>
            </a:r>
            <a:endParaRPr kumimoji="1" lang="en-US" sz="20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5410200" y="2849563"/>
            <a:ext cx="2824163" cy="579437"/>
          </a:xfrm>
          <a:prstGeom prst="rect">
            <a:avLst/>
          </a:prstGeom>
          <a:solidFill>
            <a:srgbClr val="FAC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0" hangingPunct="0">
              <a:lnSpc>
                <a:spcPct val="7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Comic Sans MS" charset="0"/>
              <a:buNone/>
            </a:pPr>
            <a:r>
              <a:rPr kumimoji="1" lang="en-US" altLang="en-US" sz="20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Arial Unicode MS" charset="0"/>
              </a:rPr>
              <a:t>Info about removing mice</a:t>
            </a:r>
          </a:p>
          <a:p>
            <a:pPr eaLnBrk="0" hangingPunct="0">
              <a:lnSpc>
                <a:spcPct val="4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Comic Sans MS" charset="0"/>
              <a:buNone/>
            </a:pPr>
            <a:r>
              <a:rPr kumimoji="1" lang="en-US" altLang="en-US" sz="20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Arial Unicode MS" charset="0"/>
              </a:rPr>
              <a:t>without killing them </a:t>
            </a:r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 flipH="1">
            <a:off x="6781800" y="236220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>
            <a:off x="6781800" y="3429000"/>
            <a:ext cx="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9240" name="AutoShape 29"/>
          <p:cNvCxnSpPr>
            <a:cxnSpLocks noChangeShapeType="1"/>
          </p:cNvCxnSpPr>
          <p:nvPr/>
        </p:nvCxnSpPr>
        <p:spPr bwMode="auto">
          <a:xfrm flipH="1">
            <a:off x="2874963" y="2357438"/>
            <a:ext cx="250825" cy="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819400" y="2373313"/>
            <a:ext cx="3951288" cy="369887"/>
            <a:chOff x="1776" y="1102"/>
            <a:chExt cx="2489" cy="233"/>
          </a:xfrm>
        </p:grpSpPr>
        <p:sp>
          <p:nvSpPr>
            <p:cNvPr id="9247" name="Text Box 31"/>
            <p:cNvSpPr txBox="1">
              <a:spLocks noChangeArrowheads="1"/>
            </p:cNvSpPr>
            <p:nvPr/>
          </p:nvSpPr>
          <p:spPr bwMode="auto">
            <a:xfrm>
              <a:off x="2277" y="1102"/>
              <a:ext cx="1127" cy="233"/>
            </a:xfrm>
            <a:prstGeom prst="rect">
              <a:avLst/>
            </a:prstGeom>
            <a:solidFill>
              <a:srgbClr val="88F29C"/>
            </a:solidFill>
            <a:ln w="28575">
              <a:solidFill>
                <a:srgbClr val="98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Comic Sans MS" charset="0"/>
                <a:buNone/>
              </a:pPr>
              <a:r>
                <a:rPr kumimoji="1" lang="en-US" altLang="en-US">
                  <a:solidFill>
                    <a:srgbClr val="980000"/>
                  </a:solidFill>
                  <a:latin typeface="Arial" charset="0"/>
                  <a:ea typeface="ＭＳ Ｐゴシック" charset="-128"/>
                  <a:cs typeface="Arial Unicode MS" charset="0"/>
                </a:rPr>
                <a:t>Misconception?</a:t>
              </a:r>
              <a:endParaRPr kumimoji="1" lang="en-US" altLang="en-US" sz="2800">
                <a:solidFill>
                  <a:srgbClr val="980000"/>
                </a:solidFill>
                <a:latin typeface="Arial" charset="0"/>
                <a:ea typeface="ＭＳ Ｐゴシック" charset="-128"/>
                <a:cs typeface="Arial Unicode MS" charset="0"/>
              </a:endParaRPr>
            </a:p>
          </p:txBody>
        </p:sp>
        <p:cxnSp>
          <p:nvCxnSpPr>
            <p:cNvPr id="9248" name="AutoShape 32"/>
            <p:cNvCxnSpPr>
              <a:cxnSpLocks noChangeShapeType="1"/>
              <a:stCxn id="9247" idx="1"/>
            </p:cNvCxnSpPr>
            <p:nvPr/>
          </p:nvCxnSpPr>
          <p:spPr bwMode="auto">
            <a:xfrm flipH="1" flipV="1">
              <a:off x="1776" y="1191"/>
              <a:ext cx="501" cy="28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9" name="AutoShape 33"/>
            <p:cNvCxnSpPr>
              <a:cxnSpLocks noChangeShapeType="1"/>
              <a:stCxn id="9247" idx="3"/>
            </p:cNvCxnSpPr>
            <p:nvPr/>
          </p:nvCxnSpPr>
          <p:spPr bwMode="auto">
            <a:xfrm>
              <a:off x="3404" y="1218"/>
              <a:ext cx="861" cy="4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2819400" y="3505200"/>
            <a:ext cx="3970338" cy="369888"/>
            <a:chOff x="1776" y="2161"/>
            <a:chExt cx="2501" cy="233"/>
          </a:xfrm>
        </p:grpSpPr>
        <p:sp>
          <p:nvSpPr>
            <p:cNvPr id="9244" name="Text Box 39"/>
            <p:cNvSpPr txBox="1">
              <a:spLocks noChangeArrowheads="1"/>
            </p:cNvSpPr>
            <p:nvPr/>
          </p:nvSpPr>
          <p:spPr bwMode="auto">
            <a:xfrm>
              <a:off x="2278" y="2161"/>
              <a:ext cx="1143" cy="233"/>
            </a:xfrm>
            <a:prstGeom prst="rect">
              <a:avLst/>
            </a:prstGeom>
            <a:solidFill>
              <a:srgbClr val="88F29C"/>
            </a:solidFill>
            <a:ln w="28575">
              <a:solidFill>
                <a:srgbClr val="98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0" hangingPunct="0">
                <a:spcBef>
                  <a:spcPct val="20000"/>
                </a:spcBef>
                <a:buClr>
                  <a:schemeClr val="folHlink"/>
                </a:buClr>
                <a:buSzPct val="75000"/>
                <a:buFont typeface="Comic Sans MS" charset="0"/>
                <a:buNone/>
              </a:pPr>
              <a:r>
                <a:rPr kumimoji="1" lang="en-US" altLang="en-US">
                  <a:solidFill>
                    <a:srgbClr val="980000"/>
                  </a:solidFill>
                  <a:latin typeface="Arial" charset="0"/>
                  <a:ea typeface="ＭＳ Ｐゴシック" charset="-128"/>
                  <a:cs typeface="Arial Unicode MS" charset="0"/>
                </a:rPr>
                <a:t>Misformulation?</a:t>
              </a:r>
              <a:endParaRPr kumimoji="1" lang="en-US" altLang="en-US" sz="2800">
                <a:solidFill>
                  <a:srgbClr val="980000"/>
                </a:solidFill>
                <a:latin typeface="Arial" charset="0"/>
                <a:ea typeface="ＭＳ Ｐゴシック" charset="-128"/>
                <a:cs typeface="Arial Unicode MS" charset="0"/>
              </a:endParaRPr>
            </a:p>
          </p:txBody>
        </p:sp>
        <p:cxnSp>
          <p:nvCxnSpPr>
            <p:cNvPr id="9245" name="AutoShape 40"/>
            <p:cNvCxnSpPr>
              <a:cxnSpLocks noChangeShapeType="1"/>
              <a:stCxn id="9244" idx="1"/>
            </p:cNvCxnSpPr>
            <p:nvPr/>
          </p:nvCxnSpPr>
          <p:spPr bwMode="auto">
            <a:xfrm flipH="1">
              <a:off x="1776" y="2278"/>
              <a:ext cx="502" cy="27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6" name="AutoShape 41"/>
            <p:cNvCxnSpPr>
              <a:cxnSpLocks noChangeShapeType="1"/>
            </p:cNvCxnSpPr>
            <p:nvPr/>
          </p:nvCxnSpPr>
          <p:spPr bwMode="auto">
            <a:xfrm flipV="1">
              <a:off x="3400" y="2281"/>
              <a:ext cx="877" cy="5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Rounded Rectangle 5"/>
          <p:cNvSpPr/>
          <p:nvPr/>
        </p:nvSpPr>
        <p:spPr>
          <a:xfrm>
            <a:off x="8001000" y="4267200"/>
            <a:ext cx="914400" cy="381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009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54741" grpId="0" animBg="1"/>
      <p:bldP spid="28694" grpId="0" animBg="1"/>
      <p:bldP spid="28698" grpId="0" animBg="1"/>
      <p:bldP spid="28699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A first attempt: Biword indexes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Index every consecutive pair of terms in the text as a phrase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For example the text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“Friends</a:t>
            </a:r>
            <a:r>
              <a:rPr lang="en-US" dirty="0">
                <a:ea typeface="ＭＳ Ｐゴシック" charset="0"/>
                <a:cs typeface="ＭＳ Ｐゴシック" charset="0"/>
              </a:rPr>
              <a:t>, Romans,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Countrymen” </a:t>
            </a:r>
            <a:r>
              <a:rPr lang="en-US" dirty="0">
                <a:ea typeface="ＭＳ Ｐゴシック" charset="0"/>
                <a:cs typeface="ＭＳ Ｐゴシック" charset="0"/>
              </a:rPr>
              <a:t>would generate 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biwords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b="1" i="1" dirty="0">
                <a:ea typeface="ＭＳ Ｐゴシック" charset="0"/>
              </a:rPr>
              <a:t>friends romans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b="1" i="1" dirty="0">
                <a:ea typeface="ＭＳ Ｐゴシック" charset="0"/>
              </a:rPr>
              <a:t>romans countrymen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Each of these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biwords</a:t>
            </a:r>
            <a:r>
              <a:rPr lang="en-US" dirty="0">
                <a:ea typeface="ＭＳ Ｐゴシック" charset="0"/>
                <a:cs typeface="ＭＳ Ｐゴシック" charset="0"/>
              </a:rPr>
              <a:t> is now a dictionary term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Two-word phrase query-processing is now immediate.</a:t>
            </a:r>
          </a:p>
        </p:txBody>
      </p:sp>
      <p:sp>
        <p:nvSpPr>
          <p:cNvPr id="4710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charset="0"/>
                <a:ea typeface="ＭＳ Ｐゴシック" charset="-128"/>
                <a:cs typeface="Arial Unicode MS" charset="0"/>
              </a:rPr>
              <a:t>Sec. 2.4.1</a:t>
            </a:r>
          </a:p>
        </p:txBody>
      </p:sp>
    </p:spTree>
    <p:extLst>
      <p:ext uri="{BB962C8B-B14F-4D97-AF65-F5344CB8AC3E}">
        <p14:creationId xmlns:p14="http://schemas.microsoft.com/office/powerpoint/2010/main" val="15590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Longer phrase queries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Longer phrases 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can be processed by breaking them down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400" b="1" i="1" dirty="0" err="1">
                <a:ea typeface="ＭＳ Ｐゴシック" charset="0"/>
                <a:cs typeface="ＭＳ Ｐゴシック" charset="0"/>
              </a:rPr>
              <a:t>stanford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 university </a:t>
            </a:r>
            <a:r>
              <a:rPr lang="en-US" sz="2400" b="1" i="1" dirty="0" err="1">
                <a:ea typeface="ＭＳ Ｐゴシック" charset="0"/>
                <a:cs typeface="ＭＳ Ｐゴシック" charset="0"/>
              </a:rPr>
              <a:t>palo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 alto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can be broken into the Boolean query on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biwords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</a:t>
            </a:r>
          </a:p>
          <a:p>
            <a:pPr fontAlgn="auto">
              <a:spcAft>
                <a:spcPts val="0"/>
              </a:spcAft>
              <a:buFont typeface="Wingdings" charset="0"/>
              <a:buNone/>
              <a:defRPr/>
            </a:pPr>
            <a:r>
              <a:rPr lang="en-US" sz="2400" b="1" i="1" dirty="0" err="1">
                <a:ea typeface="ＭＳ Ｐゴシック" charset="0"/>
                <a:cs typeface="ＭＳ Ｐゴシック" charset="0"/>
              </a:rPr>
              <a:t>stanford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 university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AND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 university </a:t>
            </a:r>
            <a:r>
              <a:rPr lang="en-US" sz="2400" b="1" i="1" dirty="0" err="1">
                <a:ea typeface="ＭＳ Ｐゴシック" charset="0"/>
                <a:cs typeface="ＭＳ Ｐゴシック" charset="0"/>
              </a:rPr>
              <a:t>palo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AND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b="1" i="1" dirty="0" err="1">
                <a:ea typeface="ＭＳ Ｐゴシック" charset="0"/>
                <a:cs typeface="ＭＳ Ｐゴシック" charset="0"/>
              </a:rPr>
              <a:t>palo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 alto</a:t>
            </a:r>
          </a:p>
          <a:p>
            <a:pPr fontAlgn="auto">
              <a:spcAft>
                <a:spcPts val="0"/>
              </a:spcAft>
              <a:buFont typeface="Wingdings" charset="0"/>
              <a:buNone/>
              <a:defRPr/>
            </a:pPr>
            <a:endParaRPr lang="en-US" sz="2400" b="1" i="1" dirty="0">
              <a:ea typeface="ＭＳ Ｐゴシック" charset="0"/>
              <a:cs typeface="ＭＳ Ｐゴシック" charset="0"/>
            </a:endParaRPr>
          </a:p>
          <a:p>
            <a:pPr fontAlgn="auto">
              <a:spcAft>
                <a:spcPts val="0"/>
              </a:spcAft>
              <a:buFont typeface="Wingdings" charset="0"/>
              <a:buNone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Without the docs, we cannot verify that the docs matching the above Boolean query do contain the phrase.</a:t>
            </a:r>
          </a:p>
        </p:txBody>
      </p:sp>
      <p:sp>
        <p:nvSpPr>
          <p:cNvPr id="48132" name="AutoShape 5"/>
          <p:cNvSpPr>
            <a:spLocks noChangeArrowheads="1"/>
          </p:cNvSpPr>
          <p:nvPr/>
        </p:nvSpPr>
        <p:spPr bwMode="auto">
          <a:xfrm>
            <a:off x="4572000" y="4740349"/>
            <a:ext cx="3838575" cy="649288"/>
          </a:xfrm>
          <a:prstGeom prst="upArrowCallout">
            <a:avLst>
              <a:gd name="adj1" fmla="val 147799"/>
              <a:gd name="adj2" fmla="val 147799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/>
            <a:r>
              <a:rPr lang="en-US" altLang="en-US"/>
              <a:t>Can have false positives!</a:t>
            </a:r>
          </a:p>
        </p:txBody>
      </p:sp>
      <p:sp>
        <p:nvSpPr>
          <p:cNvPr id="4813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charset="0"/>
                <a:ea typeface="ＭＳ Ｐゴシック" charset="-128"/>
                <a:cs typeface="Arial Unicode MS" charset="0"/>
              </a:rPr>
              <a:t>Sec. 2.4.1</a:t>
            </a:r>
          </a:p>
        </p:txBody>
      </p:sp>
    </p:spTree>
    <p:extLst>
      <p:ext uri="{BB962C8B-B14F-4D97-AF65-F5344CB8AC3E}">
        <p14:creationId xmlns:p14="http://schemas.microsoft.com/office/powerpoint/2010/main" val="41844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Issues for biword indexes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False positives, as noted before</a:t>
            </a:r>
          </a:p>
          <a:p>
            <a:r>
              <a:rPr lang="en-US" altLang="en-US">
                <a:ea typeface="ＭＳ Ｐゴシック" charset="-128"/>
              </a:rPr>
              <a:t>Index blowup due to bigger dictionary</a:t>
            </a:r>
          </a:p>
          <a:p>
            <a:pPr lvl="1"/>
            <a:r>
              <a:rPr lang="en-US" altLang="en-US">
                <a:ea typeface="ＭＳ Ｐゴシック" charset="-128"/>
              </a:rPr>
              <a:t>Infeasible for more than biwords, big even for them</a:t>
            </a:r>
          </a:p>
          <a:p>
            <a:pPr lvl="1">
              <a:buFont typeface="Wingdings" charset="2"/>
              <a:buNone/>
            </a:pPr>
            <a:endParaRPr lang="en-US" altLang="en-US" b="1" i="1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Biword indexes are not the standard solution (for all biwords) but can be part of a compound strategy</a:t>
            </a:r>
          </a:p>
        </p:txBody>
      </p:sp>
      <p:sp>
        <p:nvSpPr>
          <p:cNvPr id="4915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charset="0"/>
                <a:ea typeface="ＭＳ Ｐゴシック" charset="-128"/>
                <a:cs typeface="Arial Unicode MS" charset="0"/>
              </a:rPr>
              <a:t>Sec. 2.4.1</a:t>
            </a:r>
          </a:p>
        </p:txBody>
      </p:sp>
    </p:spTree>
    <p:extLst>
      <p:ext uri="{BB962C8B-B14F-4D97-AF65-F5344CB8AC3E}">
        <p14:creationId xmlns:p14="http://schemas.microsoft.com/office/powerpoint/2010/main" val="196383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Solution 2: Positional indexes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In the postings, store, for each </a:t>
            </a:r>
            <a:r>
              <a:rPr lang="en-US" altLang="en-US" b="1" i="1">
                <a:ea typeface="ＭＳ Ｐゴシック" charset="-128"/>
              </a:rPr>
              <a:t>term </a:t>
            </a:r>
            <a:r>
              <a:rPr lang="en-US" altLang="en-US">
                <a:ea typeface="ＭＳ Ｐゴシック" charset="-128"/>
              </a:rPr>
              <a:t>the position(s) in which tokens of it appear:</a:t>
            </a:r>
          </a:p>
          <a:p>
            <a:endParaRPr lang="en-US" altLang="en-US">
              <a:ea typeface="ＭＳ Ｐゴシック" charset="-128"/>
            </a:endParaRPr>
          </a:p>
          <a:p>
            <a:pPr lvl="1">
              <a:buFont typeface="Wingdings" charset="2"/>
              <a:buNone/>
            </a:pPr>
            <a:r>
              <a:rPr lang="en-US" altLang="en-US">
                <a:ea typeface="ＭＳ Ｐゴシック" charset="-128"/>
              </a:rPr>
              <a:t>&lt;</a:t>
            </a:r>
            <a:r>
              <a:rPr lang="en-US" altLang="en-US" b="1" i="1">
                <a:ea typeface="ＭＳ Ｐゴシック" charset="-128"/>
              </a:rPr>
              <a:t>term</a:t>
            </a:r>
            <a:r>
              <a:rPr lang="en-US" altLang="en-US" i="1">
                <a:ea typeface="ＭＳ Ｐゴシック" charset="-128"/>
              </a:rPr>
              <a:t>, </a:t>
            </a:r>
            <a:r>
              <a:rPr lang="en-US" altLang="en-US">
                <a:ea typeface="ＭＳ Ｐゴシック" charset="-128"/>
              </a:rPr>
              <a:t>number of docs containing </a:t>
            </a:r>
            <a:r>
              <a:rPr lang="en-US" altLang="en-US" b="1" i="1">
                <a:ea typeface="ＭＳ Ｐゴシック" charset="-128"/>
              </a:rPr>
              <a:t>term</a:t>
            </a:r>
            <a:r>
              <a:rPr lang="en-US" altLang="en-US">
                <a:ea typeface="ＭＳ Ｐゴシック" charset="-128"/>
              </a:rPr>
              <a:t>;</a:t>
            </a:r>
          </a:p>
          <a:p>
            <a:pPr lvl="1">
              <a:buFont typeface="Wingdings" charset="2"/>
              <a:buNone/>
            </a:pPr>
            <a:r>
              <a:rPr lang="en-US" altLang="en-US" i="1">
                <a:ea typeface="ＭＳ Ｐゴシック" charset="-128"/>
              </a:rPr>
              <a:t>doc1</a:t>
            </a:r>
            <a:r>
              <a:rPr lang="en-US" altLang="en-US">
                <a:ea typeface="ＭＳ Ｐゴシック" charset="-128"/>
              </a:rPr>
              <a:t>: position1, position2 … ;</a:t>
            </a:r>
          </a:p>
          <a:p>
            <a:pPr lvl="1">
              <a:buFont typeface="Wingdings" charset="2"/>
              <a:buNone/>
            </a:pPr>
            <a:r>
              <a:rPr lang="en-US" altLang="en-US" i="1">
                <a:ea typeface="ＭＳ Ｐゴシック" charset="-128"/>
              </a:rPr>
              <a:t>doc2</a:t>
            </a:r>
            <a:r>
              <a:rPr lang="en-US" altLang="en-US">
                <a:ea typeface="ＭＳ Ｐゴシック" charset="-128"/>
              </a:rPr>
              <a:t>: position1, position2 … ;</a:t>
            </a:r>
          </a:p>
          <a:p>
            <a:pPr lvl="1">
              <a:buFont typeface="Wingdings" charset="2"/>
              <a:buNone/>
            </a:pPr>
            <a:r>
              <a:rPr lang="en-US" altLang="en-US">
                <a:ea typeface="ＭＳ Ｐゴシック" charset="-128"/>
              </a:rPr>
              <a:t>etc.&gt;</a:t>
            </a:r>
          </a:p>
        </p:txBody>
      </p:sp>
      <p:sp>
        <p:nvSpPr>
          <p:cNvPr id="5018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charset="0"/>
                <a:ea typeface="ＭＳ Ｐゴシック" charset="-128"/>
                <a:cs typeface="Arial Unicode MS" charset="0"/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158151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Positional index example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068725"/>
            <a:ext cx="7772400" cy="2209800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ea typeface="ＭＳ Ｐゴシック" charset="-128"/>
              </a:rPr>
              <a:t>For phrase queries, we use a merge algorithm recursively at the document level</a:t>
            </a:r>
          </a:p>
          <a:p>
            <a:r>
              <a:rPr lang="en-US" altLang="en-US" sz="2800" dirty="0">
                <a:ea typeface="ＭＳ Ｐゴシック" charset="-128"/>
              </a:rPr>
              <a:t>But we now need to deal with more than just equality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762000" y="1582737"/>
            <a:ext cx="54102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0" hangingPunct="0"/>
            <a:r>
              <a:rPr lang="en-US" altLang="en-US" sz="2800" dirty="0">
                <a:latin typeface="Times New Roman" charset="0"/>
                <a:ea typeface="ＭＳ Ｐゴシック" charset="-128"/>
                <a:cs typeface="Arial Unicode MS" charset="0"/>
              </a:rPr>
              <a:t>&lt;</a:t>
            </a:r>
            <a:r>
              <a:rPr lang="en-US" altLang="en-US" sz="2800" b="1" i="1" dirty="0">
                <a:latin typeface="Times New Roman" charset="0"/>
                <a:ea typeface="ＭＳ Ｐゴシック" charset="-128"/>
                <a:cs typeface="Arial Unicode MS" charset="0"/>
              </a:rPr>
              <a:t>be</a:t>
            </a:r>
            <a:r>
              <a:rPr lang="en-US" altLang="en-US" sz="2800" dirty="0">
                <a:latin typeface="Times New Roman" charset="0"/>
                <a:ea typeface="ＭＳ Ｐゴシック" charset="-128"/>
                <a:cs typeface="Arial Unicode MS" charset="0"/>
              </a:rPr>
              <a:t>: 993427;</a:t>
            </a:r>
          </a:p>
          <a:p>
            <a:pPr eaLnBrk="0" hangingPunct="0"/>
            <a:r>
              <a:rPr lang="en-US" altLang="en-US" sz="2800" i="1" dirty="0">
                <a:solidFill>
                  <a:srgbClr val="A40508"/>
                </a:solidFill>
                <a:latin typeface="Times New Roman" charset="0"/>
                <a:ea typeface="ＭＳ Ｐゴシック" charset="-128"/>
                <a:cs typeface="Arial Unicode MS" charset="0"/>
              </a:rPr>
              <a:t>1</a:t>
            </a:r>
            <a:r>
              <a:rPr lang="en-US" altLang="en-US" sz="2800" dirty="0">
                <a:latin typeface="Times New Roman" charset="0"/>
                <a:ea typeface="ＭＳ Ｐゴシック" charset="-128"/>
                <a:cs typeface="Arial Unicode MS" charset="0"/>
              </a:rPr>
              <a:t>: 7, 18, 33, 72, 86, 231;</a:t>
            </a:r>
          </a:p>
          <a:p>
            <a:pPr eaLnBrk="0" hangingPunct="0"/>
            <a:r>
              <a:rPr lang="en-US" altLang="en-US" sz="2800" i="1" dirty="0">
                <a:solidFill>
                  <a:srgbClr val="A40508"/>
                </a:solidFill>
                <a:latin typeface="Times New Roman" charset="0"/>
                <a:ea typeface="ＭＳ Ｐゴシック" charset="-128"/>
                <a:cs typeface="Arial Unicode MS" charset="0"/>
              </a:rPr>
              <a:t>2</a:t>
            </a:r>
            <a:r>
              <a:rPr lang="en-US" altLang="en-US" sz="2800" dirty="0">
                <a:latin typeface="Times New Roman" charset="0"/>
                <a:ea typeface="ＭＳ Ｐゴシック" charset="-128"/>
                <a:cs typeface="Arial Unicode MS" charset="0"/>
              </a:rPr>
              <a:t>: 3, 149;</a:t>
            </a:r>
          </a:p>
          <a:p>
            <a:pPr eaLnBrk="0" hangingPunct="0"/>
            <a:r>
              <a:rPr lang="en-US" altLang="en-US" sz="2800" i="1" dirty="0">
                <a:solidFill>
                  <a:srgbClr val="A40508"/>
                </a:solidFill>
                <a:latin typeface="Times New Roman" charset="0"/>
                <a:ea typeface="ＭＳ Ｐゴシック" charset="-128"/>
                <a:cs typeface="Arial Unicode MS" charset="0"/>
              </a:rPr>
              <a:t>4</a:t>
            </a:r>
            <a:r>
              <a:rPr lang="en-US" altLang="en-US" sz="2800" dirty="0">
                <a:latin typeface="Times New Roman" charset="0"/>
                <a:ea typeface="ＭＳ Ｐゴシック" charset="-128"/>
                <a:cs typeface="Arial Unicode MS" charset="0"/>
              </a:rPr>
              <a:t>: 17, 191, 291, 430, 434;</a:t>
            </a:r>
          </a:p>
          <a:p>
            <a:pPr eaLnBrk="0" hangingPunct="0"/>
            <a:r>
              <a:rPr lang="en-US" altLang="en-US" sz="2800" i="1" dirty="0">
                <a:solidFill>
                  <a:srgbClr val="A40508"/>
                </a:solidFill>
                <a:latin typeface="Times New Roman" charset="0"/>
                <a:ea typeface="ＭＳ Ｐゴシック" charset="-128"/>
                <a:cs typeface="Arial Unicode MS" charset="0"/>
              </a:rPr>
              <a:t>5</a:t>
            </a:r>
            <a:r>
              <a:rPr lang="en-US" altLang="en-US" sz="2800" dirty="0">
                <a:latin typeface="Times New Roman" charset="0"/>
                <a:ea typeface="ＭＳ Ｐゴシック" charset="-128"/>
                <a:cs typeface="Arial Unicode MS" charset="0"/>
              </a:rPr>
              <a:t>: 363, 367, …&gt;</a:t>
            </a:r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auto">
          <a:xfrm>
            <a:off x="4779335" y="1935162"/>
            <a:ext cx="4113213" cy="1371600"/>
          </a:xfrm>
          <a:prstGeom prst="leftArrowCallout">
            <a:avLst>
              <a:gd name="adj1" fmla="val 25000"/>
              <a:gd name="adj2" fmla="val 25000"/>
              <a:gd name="adj3" fmla="val 49981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0" hangingPunct="0"/>
            <a:r>
              <a:rPr lang="en-US" altLang="en-US">
                <a:latin typeface="Times New Roman" charset="0"/>
              </a:rPr>
              <a:t>Which of docs </a:t>
            </a:r>
            <a:r>
              <a:rPr lang="en-US" altLang="en-US">
                <a:solidFill>
                  <a:srgbClr val="A40508"/>
                </a:solidFill>
                <a:latin typeface="Times New Roman" charset="0"/>
              </a:rPr>
              <a:t>1,2,4,5</a:t>
            </a:r>
          </a:p>
          <a:p>
            <a:pPr algn="ctr" eaLnBrk="0" hangingPunct="0"/>
            <a:r>
              <a:rPr lang="en-US" altLang="en-US" dirty="0">
                <a:latin typeface="Times New Roman" charset="0"/>
              </a:rPr>
              <a:t>could contain “</a:t>
            </a:r>
            <a:r>
              <a:rPr lang="en-US" altLang="en-US" b="1" i="1" dirty="0">
                <a:latin typeface="Times New Roman" charset="0"/>
              </a:rPr>
              <a:t>to be</a:t>
            </a:r>
          </a:p>
          <a:p>
            <a:pPr algn="ctr" eaLnBrk="0" hangingPunct="0"/>
            <a:r>
              <a:rPr lang="en-US" altLang="en-US" b="1" i="1" dirty="0">
                <a:latin typeface="Times New Roman" charset="0"/>
              </a:rPr>
              <a:t>or not to be</a:t>
            </a:r>
            <a:r>
              <a:rPr lang="en-US" altLang="en-US" dirty="0">
                <a:latin typeface="Times New Roman" charset="0"/>
              </a:rPr>
              <a:t>”?</a:t>
            </a:r>
          </a:p>
        </p:txBody>
      </p:sp>
      <p:sp>
        <p:nvSpPr>
          <p:cNvPr id="5120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charset="0"/>
                <a:ea typeface="ＭＳ Ｐゴシック" charset="-128"/>
                <a:cs typeface="Arial Unicode MS" charset="0"/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113364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Processing a phrase query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Extract inverted index entries for each distinct term: </a:t>
            </a:r>
            <a:r>
              <a:rPr lang="en-US" sz="2800" b="1" i="1" dirty="0">
                <a:ea typeface="ＭＳ Ｐゴシック" charset="0"/>
                <a:cs typeface="ＭＳ Ｐゴシック" charset="0"/>
              </a:rPr>
              <a:t>to, be, or, not.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Merge their </a:t>
            </a:r>
            <a:r>
              <a:rPr lang="en-US" sz="2800" i="1" dirty="0" err="1">
                <a:ea typeface="ＭＳ Ｐゴシック" charset="0"/>
                <a:cs typeface="ＭＳ Ｐゴシック" charset="0"/>
              </a:rPr>
              <a:t>doc:position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lists to enumerate all positions with </a:t>
            </a:r>
            <a:r>
              <a:rPr lang="en-US" sz="2800" dirty="0" smtClean="0">
                <a:ea typeface="ＭＳ Ｐゴシック" charset="0"/>
                <a:cs typeface="ＭＳ Ｐゴシック" charset="0"/>
              </a:rPr>
              <a:t>“</a:t>
            </a:r>
            <a:r>
              <a:rPr lang="en-US" sz="2800" b="1" i="1" dirty="0" smtClean="0">
                <a:ea typeface="ＭＳ Ｐゴシック" charset="0"/>
                <a:cs typeface="ＭＳ Ｐゴシック" charset="0"/>
              </a:rPr>
              <a:t>to </a:t>
            </a:r>
            <a:r>
              <a:rPr lang="en-US" sz="2800" b="1" i="1" dirty="0">
                <a:ea typeface="ＭＳ Ｐゴシック" charset="0"/>
                <a:cs typeface="ＭＳ Ｐゴシック" charset="0"/>
              </a:rPr>
              <a:t>be or not to </a:t>
            </a:r>
            <a:r>
              <a:rPr lang="en-US" sz="2800" b="1" i="1" dirty="0" smtClean="0">
                <a:ea typeface="ＭＳ Ｐゴシック" charset="0"/>
                <a:cs typeface="ＭＳ Ｐゴシック" charset="0"/>
              </a:rPr>
              <a:t>be</a:t>
            </a:r>
            <a:r>
              <a:rPr lang="en-US" sz="2800" dirty="0" smtClean="0">
                <a:ea typeface="ＭＳ Ｐゴシック" charset="0"/>
                <a:cs typeface="ＭＳ Ｐゴシック" charset="0"/>
              </a:rPr>
              <a:t>”.</a:t>
            </a:r>
            <a:endParaRPr lang="en-US" sz="2800" dirty="0">
              <a:ea typeface="ＭＳ Ｐゴシック" charset="0"/>
              <a:cs typeface="ＭＳ Ｐゴシック" charset="0"/>
            </a:endParaRPr>
          </a:p>
          <a:p>
            <a:pPr lvl="1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en-US" sz="2400" b="1" i="1" dirty="0">
                <a:ea typeface="ＭＳ Ｐゴシック" charset="0"/>
              </a:rPr>
              <a:t>to</a:t>
            </a:r>
            <a:r>
              <a:rPr lang="en-US" sz="2400" i="1" dirty="0">
                <a:ea typeface="ＭＳ Ｐゴシック" charset="0"/>
              </a:rPr>
              <a:t>: </a:t>
            </a:r>
          </a:p>
          <a:p>
            <a:pPr lvl="2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000" i="1" dirty="0">
                <a:ea typeface="ＭＳ Ｐゴシック" charset="0"/>
              </a:rPr>
              <a:t>2</a:t>
            </a:r>
            <a:r>
              <a:rPr lang="en-US" sz="2000" dirty="0">
                <a:ea typeface="ＭＳ Ｐゴシック" charset="0"/>
              </a:rPr>
              <a:t>:1,17,74,222,551;</a:t>
            </a:r>
            <a:r>
              <a:rPr lang="en-US" sz="2000" i="1" dirty="0">
                <a:ea typeface="ＭＳ Ｐゴシック" charset="0"/>
              </a:rPr>
              <a:t> </a:t>
            </a:r>
            <a:r>
              <a:rPr lang="en-US" sz="2000" i="1" dirty="0">
                <a:solidFill>
                  <a:srgbClr val="990033"/>
                </a:solidFill>
                <a:ea typeface="ＭＳ Ｐゴシック" charset="0"/>
              </a:rPr>
              <a:t>4</a:t>
            </a:r>
            <a:r>
              <a:rPr lang="en-US" sz="2000" dirty="0">
                <a:solidFill>
                  <a:srgbClr val="990033"/>
                </a:solidFill>
                <a:ea typeface="ＭＳ Ｐゴシック" charset="0"/>
              </a:rPr>
              <a:t>:8,16,190,429,433;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i="1" dirty="0">
                <a:ea typeface="ＭＳ Ｐゴシック" charset="0"/>
              </a:rPr>
              <a:t>7</a:t>
            </a:r>
            <a:r>
              <a:rPr lang="en-US" sz="2000" dirty="0">
                <a:ea typeface="ＭＳ Ｐゴシック" charset="0"/>
              </a:rPr>
              <a:t>:13,23,191; ...</a:t>
            </a:r>
          </a:p>
          <a:p>
            <a:pPr lvl="1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en-US" sz="2400" b="1" i="1" dirty="0">
                <a:ea typeface="ＭＳ Ｐゴシック" charset="0"/>
              </a:rPr>
              <a:t>be</a:t>
            </a:r>
            <a:r>
              <a:rPr lang="en-US" sz="2400" i="1" dirty="0">
                <a:ea typeface="ＭＳ Ｐゴシック" charset="0"/>
              </a:rPr>
              <a:t>:  </a:t>
            </a:r>
          </a:p>
          <a:p>
            <a:pPr lvl="2"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000" i="1" dirty="0">
                <a:ea typeface="ＭＳ Ｐゴシック" charset="0"/>
              </a:rPr>
              <a:t>1</a:t>
            </a:r>
            <a:r>
              <a:rPr lang="en-US" sz="2000" dirty="0">
                <a:ea typeface="ＭＳ Ｐゴシック" charset="0"/>
              </a:rPr>
              <a:t>:17,19; </a:t>
            </a:r>
            <a:r>
              <a:rPr lang="en-US" sz="2000" i="1" dirty="0">
                <a:solidFill>
                  <a:srgbClr val="990033"/>
                </a:solidFill>
                <a:ea typeface="ＭＳ Ｐゴシック" charset="0"/>
              </a:rPr>
              <a:t>4</a:t>
            </a:r>
            <a:r>
              <a:rPr lang="en-US" sz="2000" dirty="0">
                <a:solidFill>
                  <a:srgbClr val="990033"/>
                </a:solidFill>
                <a:ea typeface="ＭＳ Ｐゴシック" charset="0"/>
              </a:rPr>
              <a:t>:17,191,291,430,434;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i="1" dirty="0">
                <a:ea typeface="ＭＳ Ｐゴシック" charset="0"/>
              </a:rPr>
              <a:t>5</a:t>
            </a:r>
            <a:r>
              <a:rPr lang="en-US" sz="2000" dirty="0">
                <a:ea typeface="ＭＳ Ｐゴシック" charset="0"/>
              </a:rPr>
              <a:t>:14,19,101; ...</a:t>
            </a:r>
          </a:p>
          <a:p>
            <a:pPr fontAlgn="auto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Same general method for proximity searches</a:t>
            </a:r>
            <a:endParaRPr lang="en-US" sz="2800" b="1" i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222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charset="0"/>
                <a:ea typeface="ＭＳ Ｐゴシック" charset="-128"/>
                <a:cs typeface="Arial Unicode MS" charset="0"/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62602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Proximity queries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solidFill>
                  <a:schemeClr val="tx2"/>
                </a:solidFill>
                <a:ea typeface="ＭＳ Ｐゴシック" charset="0"/>
                <a:cs typeface="Arial" charset="0"/>
              </a:rPr>
              <a:t>LIMIT! /3 STATUTE /3 FEDERAL /2 TORT 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ea typeface="ＭＳ Ｐゴシック" charset="0"/>
                <a:cs typeface="Arial" charset="0"/>
              </a:rPr>
              <a:t>Again, here, /</a:t>
            </a:r>
            <a:r>
              <a:rPr lang="en-US" i="1" dirty="0">
                <a:ea typeface="ＭＳ Ｐゴシック" charset="0"/>
                <a:cs typeface="Arial" charset="0"/>
              </a:rPr>
              <a:t>k</a:t>
            </a:r>
            <a:r>
              <a:rPr lang="en-US" dirty="0">
                <a:ea typeface="ＭＳ Ｐゴシック" charset="0"/>
                <a:cs typeface="Arial" charset="0"/>
              </a:rPr>
              <a:t> means </a:t>
            </a:r>
            <a:r>
              <a:rPr lang="en-US" dirty="0" smtClean="0">
                <a:ea typeface="ＭＳ Ｐゴシック" charset="0"/>
                <a:cs typeface="Arial" charset="0"/>
              </a:rPr>
              <a:t>“within </a:t>
            </a:r>
            <a:r>
              <a:rPr lang="en-US" i="1" dirty="0">
                <a:ea typeface="ＭＳ Ｐゴシック" charset="0"/>
                <a:cs typeface="Arial" charset="0"/>
              </a:rPr>
              <a:t>k</a:t>
            </a:r>
            <a:r>
              <a:rPr lang="en-US" dirty="0">
                <a:ea typeface="ＭＳ Ｐゴシック" charset="0"/>
                <a:cs typeface="Arial" charset="0"/>
              </a:rPr>
              <a:t> words </a:t>
            </a:r>
            <a:r>
              <a:rPr lang="en-US" dirty="0" smtClean="0">
                <a:ea typeface="ＭＳ Ｐゴシック" charset="0"/>
                <a:cs typeface="Arial" charset="0"/>
              </a:rPr>
              <a:t>of”.</a:t>
            </a:r>
            <a:endParaRPr lang="en-US" dirty="0">
              <a:ea typeface="ＭＳ Ｐゴシック" charset="0"/>
              <a:cs typeface="Arial" charset="0"/>
            </a:endParaRP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Arial" charset="0"/>
              </a:rPr>
              <a:t>Clearly, positional indexes can be used for such queries; </a:t>
            </a:r>
            <a:r>
              <a:rPr lang="en-US" dirty="0" err="1">
                <a:ea typeface="ＭＳ Ｐゴシック" charset="0"/>
                <a:cs typeface="Arial" charset="0"/>
              </a:rPr>
              <a:t>biword</a:t>
            </a:r>
            <a:r>
              <a:rPr lang="en-US" dirty="0">
                <a:ea typeface="ＭＳ Ｐゴシック" charset="0"/>
                <a:cs typeface="Arial" charset="0"/>
              </a:rPr>
              <a:t> indexes cannot.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Arial" charset="0"/>
              </a:rPr>
              <a:t>Exercise: Adapt the linear merge of postings to handle proximity queries.  Can you make it work for any value of </a:t>
            </a:r>
            <a:r>
              <a:rPr lang="en-US" i="1" dirty="0">
                <a:ea typeface="ＭＳ Ｐゴシック" charset="0"/>
                <a:cs typeface="Arial" charset="0"/>
              </a:rPr>
              <a:t>k</a:t>
            </a:r>
            <a:r>
              <a:rPr lang="en-US" dirty="0">
                <a:ea typeface="ＭＳ Ｐゴシック" charset="0"/>
                <a:cs typeface="Arial" charset="0"/>
              </a:rPr>
              <a:t>?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ea typeface="ＭＳ Ｐゴシック" charset="0"/>
                <a:cs typeface="Arial" charset="0"/>
              </a:rPr>
              <a:t>This is a little tricky to do correctly and efficiently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ea typeface="ＭＳ Ｐゴシック" charset="0"/>
                <a:cs typeface="Arial" charset="0"/>
              </a:rPr>
              <a:t>See Figure 2.12 of </a:t>
            </a:r>
            <a:r>
              <a:rPr lang="en-US" i="1" dirty="0" smtClean="0">
                <a:ea typeface="ＭＳ Ｐゴシック" charset="0"/>
                <a:cs typeface="Arial" charset="0"/>
              </a:rPr>
              <a:t>IIR</a:t>
            </a:r>
            <a:endParaRPr lang="en-US" i="1" dirty="0">
              <a:ea typeface="ＭＳ Ｐゴシック" charset="0"/>
              <a:cs typeface="Arial" charset="0"/>
            </a:endParaRPr>
          </a:p>
        </p:txBody>
      </p:sp>
      <p:sp>
        <p:nvSpPr>
          <p:cNvPr id="5325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charset="0"/>
                <a:ea typeface="ＭＳ Ｐゴシック" charset="-128"/>
                <a:cs typeface="Arial Unicode MS" charset="0"/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110034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Positional index size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685800" y="4419600"/>
            <a:ext cx="7772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spcBef>
                <a:spcPct val="20000"/>
              </a:spcBef>
              <a:buClr>
                <a:srgbClr val="A50021"/>
              </a:buClr>
              <a:buSzPct val="60000"/>
              <a:buFont typeface="Wingdings" charset="2"/>
              <a:buChar char="n"/>
            </a:pPr>
            <a:endParaRPr lang="en-US" altLang="en-US" sz="260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A positional index expands postings storage </a:t>
            </a:r>
            <a:r>
              <a:rPr lang="en-US" altLang="en-US" i="1">
                <a:ea typeface="ＭＳ Ｐゴシック" charset="-128"/>
              </a:rPr>
              <a:t>substantially</a:t>
            </a:r>
          </a:p>
          <a:p>
            <a:pPr lvl="1"/>
            <a:r>
              <a:rPr lang="en-US" altLang="en-US">
                <a:ea typeface="ＭＳ Ｐゴシック" charset="-128"/>
              </a:rPr>
              <a:t>Even though indices can be compressed</a:t>
            </a:r>
          </a:p>
          <a:p>
            <a:r>
              <a:rPr lang="en-US" altLang="en-US">
                <a:ea typeface="ＭＳ Ｐゴシック" charset="-128"/>
              </a:rPr>
              <a:t>Nevertheless, a positional index is now standardly used because of the power and usefulness of phrase and proximity queries … whether used explicitly or implicitly in a ranking retrieval system.</a:t>
            </a:r>
          </a:p>
        </p:txBody>
      </p:sp>
      <p:sp>
        <p:nvSpPr>
          <p:cNvPr id="5427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charset="0"/>
                <a:ea typeface="ＭＳ Ｐゴシック" charset="-128"/>
                <a:cs typeface="Arial Unicode MS" charset="0"/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148829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Positional index size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en-US" sz="2400" dirty="0">
                <a:ea typeface="ＭＳ Ｐゴシック" charset="-128"/>
              </a:rPr>
              <a:t>Need an entry for each occurrence, not just once per document</a:t>
            </a:r>
          </a:p>
          <a:p>
            <a:r>
              <a:rPr lang="en-US" altLang="en-US" sz="2400" dirty="0">
                <a:ea typeface="ＭＳ Ｐゴシック" charset="-128"/>
              </a:rPr>
              <a:t>Index size depends on average document size</a:t>
            </a:r>
          </a:p>
          <a:p>
            <a:pPr lvl="1"/>
            <a:r>
              <a:rPr lang="en-US" altLang="en-US" sz="2000" dirty="0">
                <a:ea typeface="ＭＳ Ｐゴシック" charset="-128"/>
              </a:rPr>
              <a:t>Average web page has &lt;1000 terms</a:t>
            </a:r>
          </a:p>
          <a:p>
            <a:pPr lvl="1"/>
            <a:r>
              <a:rPr lang="en-US" altLang="en-US" sz="2000" dirty="0" smtClean="0">
                <a:ea typeface="ＭＳ Ｐゴシック" charset="-128"/>
              </a:rPr>
              <a:t>SEC filings, books</a:t>
            </a:r>
            <a:r>
              <a:rPr lang="en-US" altLang="en-US" sz="2000" dirty="0">
                <a:ea typeface="ＭＳ Ｐゴシック" charset="-128"/>
              </a:rPr>
              <a:t>, even some epic poems … easily 100,000 terms</a:t>
            </a:r>
          </a:p>
          <a:p>
            <a:r>
              <a:rPr lang="en-US" altLang="en-US" sz="2400" dirty="0">
                <a:ea typeface="ＭＳ Ｐゴシック" charset="-128"/>
              </a:rPr>
              <a:t>Consider a term with frequency 0.1%</a:t>
            </a:r>
          </a:p>
        </p:txBody>
      </p:sp>
      <p:sp>
        <p:nvSpPr>
          <p:cNvPr id="66564" name="AutoShape 4"/>
          <p:cNvSpPr>
            <a:spLocks noChangeArrowheads="1"/>
          </p:cNvSpPr>
          <p:nvPr/>
        </p:nvSpPr>
        <p:spPr bwMode="auto">
          <a:xfrm>
            <a:off x="8091488" y="2514600"/>
            <a:ext cx="976312" cy="685800"/>
          </a:xfrm>
          <a:prstGeom prst="leftArrow">
            <a:avLst>
              <a:gd name="adj1" fmla="val 50000"/>
              <a:gd name="adj2" fmla="val 35590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/>
            <a:r>
              <a:rPr lang="en-US" altLang="en-US" b="1"/>
              <a:t>Why?</a:t>
            </a:r>
          </a:p>
        </p:txBody>
      </p:sp>
      <p:grpSp>
        <p:nvGrpSpPr>
          <p:cNvPr id="66565" name="Group 5"/>
          <p:cNvGrpSpPr>
            <a:grpSpLocks/>
          </p:cNvGrpSpPr>
          <p:nvPr/>
        </p:nvGrpSpPr>
        <p:grpSpPr bwMode="auto">
          <a:xfrm>
            <a:off x="810419" y="4038637"/>
            <a:ext cx="7769225" cy="1524000"/>
            <a:chOff x="624" y="3168"/>
            <a:chExt cx="4894" cy="960"/>
          </a:xfrm>
        </p:grpSpPr>
        <p:grpSp>
          <p:nvGrpSpPr>
            <p:cNvPr id="55303" name="Group 6"/>
            <p:cNvGrpSpPr>
              <a:grpSpLocks/>
            </p:cNvGrpSpPr>
            <p:nvPr/>
          </p:nvGrpSpPr>
          <p:grpSpPr bwMode="auto">
            <a:xfrm>
              <a:off x="624" y="3216"/>
              <a:ext cx="4894" cy="912"/>
              <a:chOff x="912" y="2448"/>
              <a:chExt cx="3888" cy="992"/>
            </a:xfrm>
          </p:grpSpPr>
          <p:sp>
            <p:nvSpPr>
              <p:cNvPr id="55305" name="Rectangle 7"/>
              <p:cNvSpPr>
                <a:spLocks noChangeArrowheads="1"/>
              </p:cNvSpPr>
              <p:nvPr/>
            </p:nvSpPr>
            <p:spPr bwMode="auto">
              <a:xfrm>
                <a:off x="3504" y="3109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2"/>
                  <a:buNone/>
                </a:pPr>
                <a:r>
                  <a:rPr lang="en-US" altLang="en-US" sz="2200"/>
                  <a:t>100</a:t>
                </a:r>
              </a:p>
            </p:txBody>
          </p:sp>
          <p:sp>
            <p:nvSpPr>
              <p:cNvPr id="55306" name="Rectangle 8"/>
              <p:cNvSpPr>
                <a:spLocks noChangeArrowheads="1"/>
              </p:cNvSpPr>
              <p:nvPr/>
            </p:nvSpPr>
            <p:spPr bwMode="auto">
              <a:xfrm>
                <a:off x="2208" y="3109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2"/>
                  <a:buNone/>
                </a:pPr>
                <a:r>
                  <a:rPr lang="en-US" altLang="en-US" sz="2200"/>
                  <a:t>1</a:t>
                </a:r>
              </a:p>
            </p:txBody>
          </p:sp>
          <p:sp>
            <p:nvSpPr>
              <p:cNvPr id="55307" name="Rectangle 9"/>
              <p:cNvSpPr>
                <a:spLocks noChangeArrowheads="1"/>
              </p:cNvSpPr>
              <p:nvPr/>
            </p:nvSpPr>
            <p:spPr bwMode="auto">
              <a:xfrm>
                <a:off x="912" y="3109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2"/>
                  <a:buNone/>
                </a:pPr>
                <a:r>
                  <a:rPr lang="en-US" altLang="en-US" sz="2200"/>
                  <a:t>100,000</a:t>
                </a:r>
              </a:p>
            </p:txBody>
          </p:sp>
          <p:sp>
            <p:nvSpPr>
              <p:cNvPr id="55308" name="Rectangle 10"/>
              <p:cNvSpPr>
                <a:spLocks noChangeArrowheads="1"/>
              </p:cNvSpPr>
              <p:nvPr/>
            </p:nvSpPr>
            <p:spPr bwMode="auto">
              <a:xfrm>
                <a:off x="3504" y="2779"/>
                <a:ext cx="1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2"/>
                  <a:buNone/>
                </a:pPr>
                <a:r>
                  <a:rPr lang="en-US" altLang="en-US" sz="2200"/>
                  <a:t>1</a:t>
                </a:r>
              </a:p>
            </p:txBody>
          </p:sp>
          <p:sp>
            <p:nvSpPr>
              <p:cNvPr id="55309" name="Rectangle 11"/>
              <p:cNvSpPr>
                <a:spLocks noChangeArrowheads="1"/>
              </p:cNvSpPr>
              <p:nvPr/>
            </p:nvSpPr>
            <p:spPr bwMode="auto">
              <a:xfrm>
                <a:off x="2208" y="2779"/>
                <a:ext cx="1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2"/>
                  <a:buNone/>
                </a:pPr>
                <a:r>
                  <a:rPr lang="en-US" altLang="en-US" sz="2200"/>
                  <a:t>1</a:t>
                </a:r>
              </a:p>
            </p:txBody>
          </p:sp>
          <p:sp>
            <p:nvSpPr>
              <p:cNvPr id="55310" name="Rectangle 12"/>
              <p:cNvSpPr>
                <a:spLocks noChangeArrowheads="1"/>
              </p:cNvSpPr>
              <p:nvPr/>
            </p:nvSpPr>
            <p:spPr bwMode="auto">
              <a:xfrm>
                <a:off x="912" y="2779"/>
                <a:ext cx="1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2"/>
                  <a:buNone/>
                </a:pPr>
                <a:r>
                  <a:rPr lang="en-US" altLang="en-US" sz="2200"/>
                  <a:t>1000</a:t>
                </a:r>
              </a:p>
            </p:txBody>
          </p:sp>
          <p:sp>
            <p:nvSpPr>
              <p:cNvPr id="55311" name="Rectangle 13"/>
              <p:cNvSpPr>
                <a:spLocks noChangeArrowheads="1"/>
              </p:cNvSpPr>
              <p:nvPr/>
            </p:nvSpPr>
            <p:spPr bwMode="auto">
              <a:xfrm>
                <a:off x="3504" y="2448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2"/>
                  <a:buNone/>
                </a:pPr>
                <a:r>
                  <a:rPr lang="en-US" altLang="en-US" sz="2000"/>
                  <a:t>Positional postings</a:t>
                </a:r>
              </a:p>
            </p:txBody>
          </p:sp>
          <p:sp>
            <p:nvSpPr>
              <p:cNvPr id="55312" name="Rectangle 14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2"/>
                  <a:buNone/>
                </a:pPr>
                <a:r>
                  <a:rPr lang="en-US" altLang="en-US" sz="2200"/>
                  <a:t>Postings</a:t>
                </a:r>
              </a:p>
            </p:txBody>
          </p:sp>
          <p:sp>
            <p:nvSpPr>
              <p:cNvPr id="55313" name="Rectangle 15"/>
              <p:cNvSpPr>
                <a:spLocks noChangeArrowheads="1"/>
              </p:cNvSpPr>
              <p:nvPr/>
            </p:nvSpPr>
            <p:spPr bwMode="auto">
              <a:xfrm>
                <a:off x="912" y="2448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2"/>
                  <a:buNone/>
                </a:pPr>
                <a:endParaRPr lang="en-US" altLang="en-US" sz="2200"/>
              </a:p>
            </p:txBody>
          </p:sp>
          <p:sp>
            <p:nvSpPr>
              <p:cNvPr id="55314" name="Line 16"/>
              <p:cNvSpPr>
                <a:spLocks noChangeShapeType="1"/>
              </p:cNvSpPr>
              <p:nvPr/>
            </p:nvSpPr>
            <p:spPr bwMode="auto">
              <a:xfrm>
                <a:off x="912" y="2448"/>
                <a:ext cx="38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15" name="Line 17"/>
              <p:cNvSpPr>
                <a:spLocks noChangeShapeType="1"/>
              </p:cNvSpPr>
              <p:nvPr/>
            </p:nvSpPr>
            <p:spPr bwMode="auto">
              <a:xfrm>
                <a:off x="912" y="2779"/>
                <a:ext cx="38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16" name="Line 18"/>
              <p:cNvSpPr>
                <a:spLocks noChangeShapeType="1"/>
              </p:cNvSpPr>
              <p:nvPr/>
            </p:nvSpPr>
            <p:spPr bwMode="auto">
              <a:xfrm>
                <a:off x="912" y="3109"/>
                <a:ext cx="38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17" name="Line 19"/>
              <p:cNvSpPr>
                <a:spLocks noChangeShapeType="1"/>
              </p:cNvSpPr>
              <p:nvPr/>
            </p:nvSpPr>
            <p:spPr bwMode="auto">
              <a:xfrm>
                <a:off x="912" y="3440"/>
                <a:ext cx="38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18" name="Line 20"/>
              <p:cNvSpPr>
                <a:spLocks noChangeShapeType="1"/>
              </p:cNvSpPr>
              <p:nvPr/>
            </p:nvSpPr>
            <p:spPr bwMode="auto">
              <a:xfrm>
                <a:off x="912" y="2448"/>
                <a:ext cx="0" cy="9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19" name="Line 21"/>
              <p:cNvSpPr>
                <a:spLocks noChangeShapeType="1"/>
              </p:cNvSpPr>
              <p:nvPr/>
            </p:nvSpPr>
            <p:spPr bwMode="auto">
              <a:xfrm>
                <a:off x="2208" y="2448"/>
                <a:ext cx="0" cy="9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20" name="Line 22"/>
              <p:cNvSpPr>
                <a:spLocks noChangeShapeType="1"/>
              </p:cNvSpPr>
              <p:nvPr/>
            </p:nvSpPr>
            <p:spPr bwMode="auto">
              <a:xfrm>
                <a:off x="3504" y="2448"/>
                <a:ext cx="0" cy="9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21" name="Line 23"/>
              <p:cNvSpPr>
                <a:spLocks noChangeShapeType="1"/>
              </p:cNvSpPr>
              <p:nvPr/>
            </p:nvSpPr>
            <p:spPr bwMode="auto">
              <a:xfrm>
                <a:off x="4800" y="2448"/>
                <a:ext cx="0" cy="9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304" name="Rectangle 24"/>
            <p:cNvSpPr>
              <a:spLocks noChangeArrowheads="1"/>
            </p:cNvSpPr>
            <p:nvPr/>
          </p:nvSpPr>
          <p:spPr bwMode="auto">
            <a:xfrm>
              <a:off x="624" y="3168"/>
              <a:ext cx="1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/>
              <a:r>
                <a:rPr lang="en-US" altLang="en-US" dirty="0"/>
                <a:t>Document size</a:t>
              </a:r>
              <a:endParaRPr lang="en-US" altLang="en-US" b="1" dirty="0"/>
            </a:p>
          </p:txBody>
        </p:sp>
      </p:grpSp>
      <p:sp>
        <p:nvSpPr>
          <p:cNvPr id="5530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charset="0"/>
                <a:ea typeface="ＭＳ Ｐゴシック" charset="-128"/>
                <a:cs typeface="Arial Unicode MS" charset="0"/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200243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Rules of thumb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A positional index is 2–4 as large as a non-positional index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Positional index size 35–50% of volume of original text</a:t>
            </a:r>
          </a:p>
          <a:p>
            <a:endParaRPr lang="en-US" altLang="en-US">
              <a:ea typeface="ＭＳ Ｐゴシック" charset="-128"/>
            </a:endParaRPr>
          </a:p>
          <a:p>
            <a:pPr lvl="1"/>
            <a:r>
              <a:rPr lang="en-US" altLang="en-US">
                <a:ea typeface="ＭＳ Ｐゴシック" charset="-128"/>
              </a:rPr>
              <a:t>Caveat: all of this holds for “English-like” languages</a:t>
            </a:r>
          </a:p>
          <a:p>
            <a:pPr lvl="1"/>
            <a:endParaRPr lang="en-US" altLang="en-US">
              <a:ea typeface="ＭＳ Ｐゴシック" charset="-128"/>
            </a:endParaRPr>
          </a:p>
        </p:txBody>
      </p:sp>
      <p:sp>
        <p:nvSpPr>
          <p:cNvPr id="5632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charset="0"/>
                <a:ea typeface="ＭＳ Ｐゴシック" charset="-128"/>
                <a:cs typeface="Arial Unicode MS" charset="0"/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16460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How good are the retrieved docs?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i="1" dirty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Precision </a:t>
            </a:r>
            <a:r>
              <a:rPr lang="en-US" dirty="0">
                <a:ea typeface="ＭＳ Ｐゴシック" charset="-128"/>
                <a:cs typeface="ＭＳ Ｐゴシック" charset="-128"/>
              </a:rPr>
              <a:t>: Fraction of retrieved docs that are relevant to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the user’s </a:t>
            </a:r>
            <a:r>
              <a:rPr lang="en-US" dirty="0">
                <a:solidFill>
                  <a:schemeClr val="accent2"/>
                </a:solidFill>
                <a:ea typeface="ＭＳ Ｐゴシック" charset="-128"/>
                <a:cs typeface="ＭＳ Ｐゴシック" charset="-128"/>
              </a:rPr>
              <a:t>information need</a:t>
            </a:r>
          </a:p>
          <a:p>
            <a:pPr fontAlgn="auto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i="1" dirty="0">
                <a:solidFill>
                  <a:srgbClr val="139CB7"/>
                </a:solidFill>
                <a:ea typeface="ＭＳ Ｐゴシック" charset="-128"/>
                <a:cs typeface="ＭＳ Ｐゴシック" charset="-128"/>
              </a:rPr>
              <a:t>Recall</a:t>
            </a:r>
            <a:r>
              <a:rPr lang="en-US" dirty="0">
                <a:solidFill>
                  <a:srgbClr val="139CB7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ea typeface="ＭＳ Ｐゴシック" charset="-128"/>
                <a:cs typeface="ＭＳ Ｐゴシック" charset="-128"/>
              </a:rPr>
              <a:t>: Fraction of relevant docs in collection that are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retrieved</a:t>
            </a:r>
          </a:p>
          <a:p>
            <a:pPr fontAlgn="auto">
              <a:spcAft>
                <a:spcPts val="0"/>
              </a:spcAft>
              <a:buFont typeface="Wingdings" charset="2"/>
              <a:buChar char="§"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 fontAlgn="auto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More precise definitions and measurements to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follow later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fld id="{0C367B00-38CC-1C49-AB89-88BC28CEBB3C}" type="slidenum">
              <a:rPr lang="en-US" altLang="en-US">
                <a:solidFill>
                  <a:srgbClr val="898989"/>
                </a:solidFill>
                <a:ea typeface="ＭＳ Ｐゴシック" charset="-128"/>
                <a:cs typeface="Arial Unicode MS" charset="0"/>
              </a:rPr>
              <a:pPr/>
              <a:t>5</a:t>
            </a:fld>
            <a:endParaRPr lang="en-US" altLang="en-US">
              <a:solidFill>
                <a:srgbClr val="898989"/>
              </a:solidFill>
              <a:ea typeface="ＭＳ Ｐゴシック" charset="-128"/>
              <a:cs typeface="Arial Unicode MS" charset="0"/>
            </a:endParaRPr>
          </a:p>
        </p:txBody>
      </p:sp>
      <p:sp>
        <p:nvSpPr>
          <p:cNvPr id="1024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1600" dirty="0">
                <a:latin typeface="Lucida Sans" charset="0"/>
                <a:ea typeface="ＭＳ Ｐゴシック" charset="-128"/>
                <a:cs typeface="Arial Unicode MS" charset="0"/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189105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Combination schemes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These two approaches can be profitably combined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ea typeface="ＭＳ Ｐゴシック" charset="0"/>
              </a:rPr>
              <a:t>For particular phrases </a:t>
            </a:r>
            <a:r>
              <a:rPr lang="en-US" dirty="0" smtClean="0">
                <a:ea typeface="ＭＳ Ｐゴシック" charset="0"/>
              </a:rPr>
              <a:t>(</a:t>
            </a:r>
            <a:r>
              <a:rPr lang="en-US" b="1" i="1" dirty="0" smtClean="0">
                <a:ea typeface="ＭＳ Ｐゴシック" charset="0"/>
              </a:rPr>
              <a:t>“Michael Jackson”, “Britney Spears”</a:t>
            </a:r>
            <a:r>
              <a:rPr lang="en-US" dirty="0" smtClean="0">
                <a:ea typeface="ＭＳ Ｐゴシック" charset="0"/>
              </a:rPr>
              <a:t>) </a:t>
            </a:r>
            <a:r>
              <a:rPr lang="en-US" dirty="0">
                <a:ea typeface="ＭＳ Ｐゴシック" charset="0"/>
              </a:rPr>
              <a:t>it is inefficient to keep on merging positional postings lists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Even more so for phrases like </a:t>
            </a:r>
            <a:r>
              <a:rPr lang="en-US" b="1" i="1" dirty="0" smtClean="0">
                <a:ea typeface="ＭＳ Ｐゴシック" charset="0"/>
              </a:rPr>
              <a:t>“The Who”</a:t>
            </a:r>
            <a:endParaRPr lang="en-US" b="1" i="1" dirty="0">
              <a:ea typeface="ＭＳ Ｐゴシック" charset="0"/>
            </a:endParaRP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Williams et al. (2004) evaluate a more sophisticated mixed indexing scheme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ea typeface="ＭＳ Ｐゴシック" charset="0"/>
              </a:rPr>
              <a:t>A typical web query mixture was executed in ¼ of the time of using just a positional index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dirty="0">
                <a:ea typeface="ＭＳ Ｐゴシック" charset="0"/>
              </a:rPr>
              <a:t>It required 26% more space than having a positional index alone</a:t>
            </a:r>
          </a:p>
        </p:txBody>
      </p:sp>
      <p:sp>
        <p:nvSpPr>
          <p:cNvPr id="5734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charset="0"/>
                <a:ea typeface="ＭＳ Ｐゴシック" charset="-128"/>
                <a:cs typeface="Arial Unicode MS" charset="0"/>
              </a:rPr>
              <a:t>Sec. 2.4.3</a:t>
            </a:r>
          </a:p>
        </p:txBody>
      </p:sp>
    </p:spTree>
    <p:extLst>
      <p:ext uri="{BB962C8B-B14F-4D97-AF65-F5344CB8AC3E}">
        <p14:creationId xmlns:p14="http://schemas.microsoft.com/office/powerpoint/2010/main" val="8059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are adapted from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http://web.stanford.edu/class/cs276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https://www.cs.utexas.edu/~mooney/ir-course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628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Term-document incidence matrices</a:t>
            </a:r>
            <a:endParaRPr lang="en-US" altLang="en-US">
              <a:ea typeface="ＭＳ Ｐゴシック" charset="-128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56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Unstructured data in 1620</a:t>
            </a:r>
          </a:p>
        </p:txBody>
      </p:sp>
      <p:sp>
        <p:nvSpPr>
          <p:cNvPr id="10547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endParaRPr lang="en-US" sz="2000" dirty="0" smtClean="0">
              <a:ea typeface="ＭＳ Ｐゴシック" charset="0"/>
              <a:cs typeface="ＭＳ Ｐゴシック" charset="0"/>
            </a:endParaRP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000" dirty="0" smtClean="0">
                <a:ea typeface="ＭＳ Ｐゴシック" charset="0"/>
                <a:cs typeface="ＭＳ Ｐゴシック" charset="0"/>
              </a:rPr>
              <a:t>Which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plays of Shakespeare 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contain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the words </a:t>
            </a:r>
            <a:r>
              <a:rPr lang="en-US" sz="2000" b="1" i="1" dirty="0">
                <a:ea typeface="ＭＳ Ｐゴシック" charset="0"/>
                <a:cs typeface="ＭＳ Ｐゴシック" charset="0"/>
              </a:rPr>
              <a:t>Brutus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000" i="1" dirty="0">
                <a:ea typeface="ＭＳ Ｐゴシック" charset="0"/>
                <a:cs typeface="ＭＳ Ｐゴシック" charset="0"/>
              </a:rPr>
              <a:t>AND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000" b="1" i="1" dirty="0">
                <a:ea typeface="ＭＳ Ｐゴシック" charset="0"/>
                <a:cs typeface="ＭＳ Ｐゴシック" charset="0"/>
              </a:rPr>
              <a:t>Caesar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 but </a:t>
            </a:r>
            <a:r>
              <a:rPr lang="en-US" sz="2000" i="1" dirty="0">
                <a:ea typeface="ＭＳ Ｐゴシック" charset="0"/>
                <a:cs typeface="ＭＳ Ｐゴシック" charset="0"/>
              </a:rPr>
              <a:t>NOT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000" b="1" i="1" dirty="0">
                <a:ea typeface="ＭＳ Ｐゴシック" charset="0"/>
                <a:cs typeface="ＭＳ Ｐゴシック" charset="0"/>
              </a:rPr>
              <a:t>Calpurnia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?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One could </a:t>
            </a:r>
            <a:r>
              <a:rPr lang="en-US" sz="2000" dirty="0" err="1">
                <a:latin typeface="Lucida Sans Typewriter" charset="0"/>
                <a:ea typeface="ＭＳ Ｐゴシック" charset="0"/>
                <a:cs typeface="Lucida Sans Typewriter" charset="0"/>
              </a:rPr>
              <a:t>grep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all of 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Shakespeare’s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plays for </a:t>
            </a:r>
            <a:r>
              <a:rPr lang="en-US" sz="2000" b="1" i="1" dirty="0">
                <a:ea typeface="ＭＳ Ｐゴシック" charset="0"/>
                <a:cs typeface="ＭＳ Ｐゴシック" charset="0"/>
              </a:rPr>
              <a:t>Brutus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and </a:t>
            </a:r>
            <a:r>
              <a:rPr lang="en-US" sz="2000" b="1" i="1" dirty="0">
                <a:ea typeface="ＭＳ Ｐゴシック" charset="0"/>
                <a:cs typeface="ＭＳ Ｐゴシック" charset="0"/>
              </a:rPr>
              <a:t>Caesar,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then strip out lines containing </a:t>
            </a:r>
            <a:r>
              <a:rPr lang="en-US" sz="2000" b="1" i="1" dirty="0">
                <a:ea typeface="ＭＳ Ｐゴシック" charset="0"/>
                <a:cs typeface="ＭＳ Ｐゴシック" charset="0"/>
              </a:rPr>
              <a:t>Calpurnia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?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Why is that not the answer?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sz="1800" dirty="0">
                <a:ea typeface="ＭＳ Ｐゴシック" charset="0"/>
              </a:rPr>
              <a:t>Slow (for large corpora)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sz="1800" i="1" u="sng" dirty="0">
                <a:ea typeface="ＭＳ Ｐゴシック" charset="0"/>
              </a:rPr>
              <a:t>NOT</a:t>
            </a:r>
            <a:r>
              <a:rPr lang="en-US" sz="1800" dirty="0">
                <a:ea typeface="ＭＳ Ｐゴシック" charset="0"/>
              </a:rPr>
              <a:t> </a:t>
            </a:r>
            <a:r>
              <a:rPr lang="en-US" sz="1800" b="1" i="1" dirty="0">
                <a:ea typeface="ＭＳ Ｐゴシック" charset="0"/>
              </a:rPr>
              <a:t>Calpurnia</a:t>
            </a:r>
            <a:r>
              <a:rPr lang="en-US" sz="1800" dirty="0">
                <a:ea typeface="ＭＳ Ｐゴシック" charset="0"/>
              </a:rPr>
              <a:t> is non-trivial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sz="1800" dirty="0">
                <a:ea typeface="ＭＳ Ｐゴシック" charset="0"/>
              </a:rPr>
              <a:t>Other operations (e.g., find the word </a:t>
            </a:r>
            <a:r>
              <a:rPr lang="en-US" sz="1800" b="1" i="1" dirty="0">
                <a:ea typeface="ＭＳ Ｐゴシック" charset="0"/>
              </a:rPr>
              <a:t>Romans </a:t>
            </a:r>
            <a:r>
              <a:rPr lang="en-US" sz="1800" dirty="0">
                <a:ea typeface="ＭＳ Ｐゴシック" charset="0"/>
              </a:rPr>
              <a:t>near</a:t>
            </a:r>
            <a:r>
              <a:rPr lang="en-US" sz="1800" b="1" dirty="0">
                <a:ea typeface="ＭＳ Ｐゴシック" charset="0"/>
              </a:rPr>
              <a:t> </a:t>
            </a:r>
            <a:r>
              <a:rPr lang="en-US" sz="1800" b="1" i="1" dirty="0">
                <a:ea typeface="ＭＳ Ｐゴシック" charset="0"/>
              </a:rPr>
              <a:t>countrymen</a:t>
            </a:r>
            <a:r>
              <a:rPr lang="en-US" sz="1800" dirty="0">
                <a:ea typeface="ＭＳ Ｐゴシック" charset="0"/>
              </a:rPr>
              <a:t>) not feasible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sz="1800" dirty="0">
                <a:ea typeface="ＭＳ Ｐゴシック" charset="0"/>
              </a:rPr>
              <a:t>Ranked retrieval (best documents to return)</a:t>
            </a:r>
          </a:p>
          <a:p>
            <a:pPr lvl="2"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US" sz="1600" dirty="0">
                <a:ea typeface="ＭＳ Ｐゴシック" charset="0"/>
              </a:rPr>
              <a:t>Later lectures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fld id="{CE2BBA4F-8B40-6B48-8313-7F8CF8F9E765}" type="slidenum">
              <a:rPr lang="en-US" altLang="en-US">
                <a:solidFill>
                  <a:srgbClr val="898989"/>
                </a:solidFill>
                <a:ea typeface="ＭＳ Ｐゴシック" charset="-128"/>
                <a:cs typeface="Arial Unicode MS" charset="0"/>
              </a:rPr>
              <a:pPr/>
              <a:t>7</a:t>
            </a:fld>
            <a:endParaRPr lang="en-US" altLang="en-US">
              <a:solidFill>
                <a:srgbClr val="898989"/>
              </a:solidFill>
              <a:ea typeface="ＭＳ Ｐゴシック" charset="-128"/>
              <a:cs typeface="Arial Unicode MS" charset="0"/>
            </a:endParaRPr>
          </a:p>
        </p:txBody>
      </p:sp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1600" dirty="0">
                <a:solidFill>
                  <a:srgbClr val="FBFCFF"/>
                </a:solidFill>
                <a:latin typeface="Lucida Sans" charset="0"/>
                <a:ea typeface="ＭＳ Ｐゴシック" charset="-128"/>
                <a:cs typeface="Arial Unicode MS" charset="0"/>
              </a:rPr>
              <a:t>Sec. 1.1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35731"/>
            <a:ext cx="1401135" cy="178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77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Term-document incidence matrices</a:t>
            </a:r>
          </a:p>
        </p:txBody>
      </p:sp>
      <p:graphicFrame>
        <p:nvGraphicFramePr>
          <p:cNvPr id="13315" name="Object 1028"/>
          <p:cNvGraphicFramePr>
            <a:graphicFrameLocks noGrp="1" noChangeAspect="1"/>
          </p:cNvGraphicFramePr>
          <p:nvPr>
            <p:ph idx="1"/>
          </p:nvPr>
        </p:nvGraphicFramePr>
        <p:xfrm>
          <a:off x="762000" y="2525713"/>
          <a:ext cx="7637463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Worksheet" r:id="rId3" imgW="10888920" imgH="3355200" progId="Excel.Sheet.8">
                  <p:embed/>
                </p:oleObj>
              </mc:Choice>
              <mc:Fallback>
                <p:oleObj name="Worksheet" r:id="rId3" imgW="10888920" imgH="3355200" progId="Excel.Shee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25713"/>
                        <a:ext cx="7637463" cy="235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5390708" y="4883150"/>
            <a:ext cx="3008756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2400">
                <a:latin typeface="Arial" charset="0"/>
                <a:ea typeface="ＭＳ Ｐゴシック" charset="-128"/>
                <a:cs typeface="Arial Unicode MS" charset="0"/>
              </a:rPr>
              <a:t>1 if </a:t>
            </a:r>
            <a:r>
              <a:rPr lang="en-US" altLang="en-US" sz="2400">
                <a:solidFill>
                  <a:schemeClr val="tx2"/>
                </a:solidFill>
                <a:latin typeface="Arial" charset="0"/>
                <a:ea typeface="ＭＳ Ｐゴシック" charset="-128"/>
                <a:cs typeface="Arial Unicode MS" charset="0"/>
              </a:rPr>
              <a:t>play</a:t>
            </a:r>
            <a:r>
              <a:rPr lang="en-US" altLang="en-US" sz="2400">
                <a:latin typeface="Arial" charset="0"/>
                <a:ea typeface="ＭＳ Ｐゴシック" charset="-128"/>
                <a:cs typeface="Arial Unicode MS" charset="0"/>
              </a:rPr>
              <a:t> contains </a:t>
            </a:r>
            <a:r>
              <a:rPr lang="en-US" altLang="en-US" sz="2400">
                <a:solidFill>
                  <a:srgbClr val="990033"/>
                </a:solidFill>
                <a:latin typeface="Arial" charset="0"/>
                <a:ea typeface="ＭＳ Ｐゴシック" charset="-128"/>
                <a:cs typeface="Arial Unicode MS" charset="0"/>
              </a:rPr>
              <a:t>word</a:t>
            </a:r>
            <a:r>
              <a:rPr lang="en-US" altLang="en-US" sz="2400">
                <a:latin typeface="Arial" charset="0"/>
                <a:ea typeface="ＭＳ Ｐゴシック" charset="-128"/>
                <a:cs typeface="Arial Unicode MS" charset="0"/>
              </a:rPr>
              <a:t>, 0 otherwise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H="1" flipV="1">
            <a:off x="4267200" y="3733800"/>
            <a:ext cx="1123508" cy="1593112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8"/>
          <p:cNvSpPr txBox="1">
            <a:spLocks noChangeArrowheads="1"/>
          </p:cNvSpPr>
          <p:nvPr/>
        </p:nvSpPr>
        <p:spPr bwMode="auto">
          <a:xfrm>
            <a:off x="762000" y="5715000"/>
            <a:ext cx="3978275" cy="7016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2000" b="1" i="1">
                <a:latin typeface="Lucida Sans" charset="0"/>
                <a:ea typeface="ＭＳ Ｐゴシック" charset="-128"/>
                <a:cs typeface="Arial Unicode MS" charset="0"/>
              </a:rPr>
              <a:t>Brutus</a:t>
            </a:r>
            <a:r>
              <a:rPr lang="en-US" altLang="en-US" sz="2000">
                <a:latin typeface="Lucida Sans" charset="0"/>
                <a:ea typeface="ＭＳ Ｐゴシック" charset="-128"/>
                <a:cs typeface="Arial Unicode MS" charset="0"/>
              </a:rPr>
              <a:t> </a:t>
            </a:r>
            <a:r>
              <a:rPr lang="en-US" altLang="en-US" sz="2000" i="1">
                <a:latin typeface="Lucida Sans" charset="0"/>
                <a:ea typeface="ＭＳ Ｐゴシック" charset="-128"/>
                <a:cs typeface="Arial Unicode MS" charset="0"/>
              </a:rPr>
              <a:t>AND</a:t>
            </a:r>
            <a:r>
              <a:rPr lang="en-US" altLang="en-US" sz="2000">
                <a:latin typeface="Lucida Sans" charset="0"/>
                <a:ea typeface="ＭＳ Ｐゴシック" charset="-128"/>
                <a:cs typeface="Arial Unicode MS" charset="0"/>
              </a:rPr>
              <a:t> </a:t>
            </a:r>
            <a:r>
              <a:rPr lang="en-US" altLang="en-US" sz="2000" b="1" i="1">
                <a:latin typeface="Lucida Sans" charset="0"/>
                <a:ea typeface="ＭＳ Ｐゴシック" charset="-128"/>
                <a:cs typeface="Arial Unicode MS" charset="0"/>
              </a:rPr>
              <a:t>Caesar</a:t>
            </a:r>
            <a:r>
              <a:rPr lang="en-US" altLang="en-US" sz="2000">
                <a:latin typeface="Lucida Sans" charset="0"/>
                <a:ea typeface="ＭＳ Ｐゴシック" charset="-128"/>
                <a:cs typeface="Arial Unicode MS" charset="0"/>
              </a:rPr>
              <a:t> </a:t>
            </a:r>
            <a:r>
              <a:rPr lang="en-US" altLang="en-US" sz="2000" i="1">
                <a:latin typeface="Lucida Sans" charset="0"/>
                <a:ea typeface="ＭＳ Ｐゴシック" charset="-128"/>
                <a:cs typeface="Arial Unicode MS" charset="0"/>
              </a:rPr>
              <a:t>BUT</a:t>
            </a:r>
            <a:r>
              <a:rPr lang="en-US" altLang="en-US" sz="2000">
                <a:latin typeface="Lucida Sans" charset="0"/>
                <a:ea typeface="ＭＳ Ｐゴシック" charset="-128"/>
                <a:cs typeface="Arial Unicode MS" charset="0"/>
              </a:rPr>
              <a:t> </a:t>
            </a:r>
            <a:r>
              <a:rPr lang="en-US" altLang="en-US" sz="2000" i="1">
                <a:latin typeface="Lucida Sans" charset="0"/>
                <a:ea typeface="ＭＳ Ｐゴシック" charset="-128"/>
                <a:cs typeface="Arial Unicode MS" charset="0"/>
              </a:rPr>
              <a:t>NOT</a:t>
            </a:r>
            <a:r>
              <a:rPr lang="en-US" altLang="en-US" sz="2000">
                <a:latin typeface="Lucida Sans" charset="0"/>
                <a:ea typeface="ＭＳ Ｐゴシック" charset="-128"/>
                <a:cs typeface="Arial Unicode MS" charset="0"/>
              </a:rPr>
              <a:t> </a:t>
            </a:r>
            <a:r>
              <a:rPr lang="en-US" altLang="en-US" sz="2000" b="1" i="1">
                <a:latin typeface="Lucida Sans" charset="0"/>
                <a:ea typeface="ＭＳ Ｐゴシック" charset="-128"/>
                <a:cs typeface="Arial Unicode MS" charset="0"/>
              </a:rPr>
              <a:t>Calpurnia</a:t>
            </a:r>
          </a:p>
        </p:txBody>
      </p:sp>
      <p:sp>
        <p:nvSpPr>
          <p:cNvPr id="13319" name="TextBox 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1600">
                <a:solidFill>
                  <a:srgbClr val="FBFCFF"/>
                </a:solidFill>
                <a:latin typeface="Lucida Sans" charset="0"/>
                <a:ea typeface="ＭＳ Ｐゴシック" charset="-128"/>
                <a:cs typeface="Arial Unicode MS" charset="0"/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177892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Incidence vectors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ea typeface="ＭＳ Ｐゴシック" charset="-128"/>
              </a:rPr>
              <a:t>So we have a 0/1 vector for each term.</a:t>
            </a:r>
          </a:p>
          <a:p>
            <a:r>
              <a:rPr lang="en-US" altLang="en-US" sz="2800" dirty="0">
                <a:ea typeface="ＭＳ Ｐゴシック" charset="-128"/>
              </a:rPr>
              <a:t>To answer query: take the vectors for </a:t>
            </a:r>
            <a:r>
              <a:rPr lang="en-US" altLang="en-US" sz="2800" b="1" i="1" dirty="0">
                <a:ea typeface="ＭＳ Ｐゴシック" charset="-128"/>
              </a:rPr>
              <a:t>Brutus, Caesar</a:t>
            </a:r>
            <a:r>
              <a:rPr lang="en-US" altLang="en-US" sz="2800" dirty="0">
                <a:ea typeface="ＭＳ Ｐゴシック" charset="-128"/>
              </a:rPr>
              <a:t> and </a:t>
            </a:r>
            <a:r>
              <a:rPr lang="en-US" altLang="en-US" sz="2800" b="1" i="1" dirty="0">
                <a:ea typeface="ＭＳ Ｐゴシック" charset="-128"/>
              </a:rPr>
              <a:t>Calpurnia</a:t>
            </a:r>
            <a:r>
              <a:rPr lang="en-US" altLang="en-US" sz="2800" dirty="0">
                <a:ea typeface="ＭＳ Ｐゴシック" charset="-128"/>
              </a:rPr>
              <a:t> (complemented) </a:t>
            </a:r>
            <a:r>
              <a:rPr lang="en-US" altLang="en-US" sz="2800" dirty="0">
                <a:ea typeface="ＭＳ Ｐゴシック" charset="-128"/>
                <a:sym typeface="Wingdings" charset="2"/>
              </a:rPr>
              <a:t>  b</a:t>
            </a:r>
            <a:r>
              <a:rPr lang="en-US" altLang="en-US" sz="2800" dirty="0">
                <a:ea typeface="ＭＳ Ｐゴシック" charset="-128"/>
              </a:rPr>
              <a:t>itwise </a:t>
            </a:r>
            <a:r>
              <a:rPr lang="en-US" altLang="en-US" sz="2800" i="1" dirty="0">
                <a:ea typeface="ＭＳ Ｐゴシック" charset="-128"/>
              </a:rPr>
              <a:t>AND</a:t>
            </a:r>
            <a:r>
              <a:rPr lang="en-US" altLang="en-US" sz="2800" dirty="0">
                <a:ea typeface="ＭＳ Ｐゴシック" charset="-128"/>
              </a:rPr>
              <a:t>.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110100 </a:t>
            </a:r>
            <a:r>
              <a:rPr lang="en-US" altLang="en-US" sz="2400" i="1" dirty="0">
                <a:ea typeface="ＭＳ Ｐゴシック" charset="-128"/>
              </a:rPr>
              <a:t>AND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110111 </a:t>
            </a:r>
            <a:r>
              <a:rPr lang="en-US" altLang="en-US" sz="2400" i="1" dirty="0">
                <a:ea typeface="ＭＳ Ｐゴシック" charset="-128"/>
              </a:rPr>
              <a:t>AND</a:t>
            </a:r>
          </a:p>
          <a:p>
            <a:pPr lvl="1"/>
            <a:r>
              <a:rPr lang="en-US" altLang="en-US" sz="2400" dirty="0" smtClean="0">
                <a:ea typeface="ＭＳ Ｐゴシック" charset="-128"/>
              </a:rPr>
              <a:t>!(010000)</a:t>
            </a:r>
          </a:p>
          <a:p>
            <a:pPr lvl="2"/>
            <a:r>
              <a:rPr lang="en-US" altLang="en-US" sz="2000" dirty="0" smtClean="0">
                <a:ea typeface="ＭＳ Ｐゴシック" charset="-128"/>
              </a:rPr>
              <a:t>101111 AND </a:t>
            </a:r>
            <a:endParaRPr lang="en-US" altLang="en-US" sz="2000" dirty="0">
              <a:ea typeface="ＭＳ Ｐゴシック" charset="-128"/>
            </a:endParaRPr>
          </a:p>
          <a:p>
            <a:pPr lvl="1"/>
            <a:r>
              <a:rPr lang="en-US" altLang="en-US" sz="2400" b="1" dirty="0">
                <a:ea typeface="ＭＳ Ｐゴシック" charset="-128"/>
              </a:rPr>
              <a:t>100100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fld id="{FBFAFCCF-000B-7547-894E-C1DC3A50F85D}" type="slidenum">
              <a:rPr lang="en-US" altLang="en-US">
                <a:solidFill>
                  <a:srgbClr val="898989"/>
                </a:solidFill>
                <a:ea typeface="ＭＳ Ｐゴシック" charset="-128"/>
                <a:cs typeface="Arial Unicode MS" charset="0"/>
              </a:rPr>
              <a:pPr/>
              <a:t>9</a:t>
            </a:fld>
            <a:endParaRPr lang="en-US" altLang="en-US">
              <a:solidFill>
                <a:srgbClr val="898989"/>
              </a:solidFill>
              <a:ea typeface="ＭＳ Ｐゴシック" charset="-128"/>
              <a:cs typeface="Arial Unicode MS" charset="0"/>
            </a:endParaRPr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1600" dirty="0">
                <a:latin typeface="Lucida Sans" charset="0"/>
                <a:ea typeface="ＭＳ Ｐゴシック" charset="-128"/>
                <a:cs typeface="Arial Unicode MS" charset="0"/>
              </a:rPr>
              <a:t>Sec. 1.1</a:t>
            </a:r>
          </a:p>
        </p:txBody>
      </p:sp>
      <p:graphicFrame>
        <p:nvGraphicFramePr>
          <p:cNvPr id="14342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7032"/>
              </p:ext>
            </p:extLst>
          </p:nvPr>
        </p:nvGraphicFramePr>
        <p:xfrm>
          <a:off x="4295553" y="3221665"/>
          <a:ext cx="4758069" cy="1702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Worksheet" r:id="rId3" imgW="10888920" imgH="3355200" progId="Excel.Sheet.8">
                  <p:embed/>
                </p:oleObj>
              </mc:Choice>
              <mc:Fallback>
                <p:oleObj name="Worksheet" r:id="rId3" imgW="10888920" imgH="33552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553" y="3221665"/>
                        <a:ext cx="4758069" cy="17022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853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2633</Words>
  <Application>Microsoft Macintosh PowerPoint</Application>
  <PresentationFormat>On-screen Show (4:3)</PresentationFormat>
  <Paragraphs>554</Paragraphs>
  <Slides>51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5" baseType="lpstr">
      <vt:lpstr>Arial Unicode MS</vt:lpstr>
      <vt:lpstr>ＭＳ Ｐゴシック</vt:lpstr>
      <vt:lpstr>Arial</vt:lpstr>
      <vt:lpstr>Calibri</vt:lpstr>
      <vt:lpstr>Comic Sans MS</vt:lpstr>
      <vt:lpstr>Consolas</vt:lpstr>
      <vt:lpstr>Lucida Sans</vt:lpstr>
      <vt:lpstr>Lucida Sans Typewriter</vt:lpstr>
      <vt:lpstr>Symbol</vt:lpstr>
      <vt:lpstr>Tahoma</vt:lpstr>
      <vt:lpstr>Times New Roman</vt:lpstr>
      <vt:lpstr>Wingdings</vt:lpstr>
      <vt:lpstr>Office Theme</vt:lpstr>
      <vt:lpstr>Worksheet</vt:lpstr>
      <vt:lpstr>CS7263: Information Retrieval</vt:lpstr>
      <vt:lpstr>Information Retrieval</vt:lpstr>
      <vt:lpstr>Basic assumptions of Information Retrieval</vt:lpstr>
      <vt:lpstr>The classic search model</vt:lpstr>
      <vt:lpstr>How good are the retrieved docs?</vt:lpstr>
      <vt:lpstr>PowerPoint Presentation</vt:lpstr>
      <vt:lpstr>Unstructured data in 1620</vt:lpstr>
      <vt:lpstr>Term-document incidence matrices</vt:lpstr>
      <vt:lpstr>Incidence vectors</vt:lpstr>
      <vt:lpstr>Answers to query</vt:lpstr>
      <vt:lpstr>Bigger collections</vt:lpstr>
      <vt:lpstr>Can we build the matrix?</vt:lpstr>
      <vt:lpstr>PowerPoint Presentation</vt:lpstr>
      <vt:lpstr>Inverted index</vt:lpstr>
      <vt:lpstr>Inverted index</vt:lpstr>
      <vt:lpstr>Inverted index construction</vt:lpstr>
      <vt:lpstr>Initial stages of text processing</vt:lpstr>
      <vt:lpstr>Indexer steps: Token sequence</vt:lpstr>
      <vt:lpstr>Indexer steps: Sort</vt:lpstr>
      <vt:lpstr>Indexer steps: Dictionary &amp; Postings</vt:lpstr>
      <vt:lpstr>Where do we pay in storage?</vt:lpstr>
      <vt:lpstr>PowerPoint Presentation</vt:lpstr>
      <vt:lpstr>The index we just built</vt:lpstr>
      <vt:lpstr>Query processing: AND</vt:lpstr>
      <vt:lpstr>The merge</vt:lpstr>
      <vt:lpstr>Intersecting two postings lists (a “merge” algorithm)</vt:lpstr>
      <vt:lpstr>PowerPoint Presentation</vt:lpstr>
      <vt:lpstr>Boolean queries: Exact match</vt:lpstr>
      <vt:lpstr>Example: WestLaw   http://www.westlaw.com/</vt:lpstr>
      <vt:lpstr>Example: WestLaw   http://www.westlaw.com/</vt:lpstr>
      <vt:lpstr>Boolean queries:  More general merges</vt:lpstr>
      <vt:lpstr>Merging</vt:lpstr>
      <vt:lpstr>Query optimization</vt:lpstr>
      <vt:lpstr>Query optimization example</vt:lpstr>
      <vt:lpstr>More general optimization</vt:lpstr>
      <vt:lpstr>Exercise</vt:lpstr>
      <vt:lpstr>Query processing exercises</vt:lpstr>
      <vt:lpstr>PowerPoint Presentation</vt:lpstr>
      <vt:lpstr>Phrase queries</vt:lpstr>
      <vt:lpstr>A first attempt: Biword indexes</vt:lpstr>
      <vt:lpstr>Longer phrase queries</vt:lpstr>
      <vt:lpstr>Issues for biword indexes</vt:lpstr>
      <vt:lpstr>Solution 2: Positional indexes</vt:lpstr>
      <vt:lpstr>Positional index example</vt:lpstr>
      <vt:lpstr>Processing a phrase query</vt:lpstr>
      <vt:lpstr>Proximity queries</vt:lpstr>
      <vt:lpstr>Positional index size</vt:lpstr>
      <vt:lpstr>Positional index size</vt:lpstr>
      <vt:lpstr>Rules of thumb</vt:lpstr>
      <vt:lpstr>Combination schemes</vt:lpstr>
      <vt:lpstr>Acknowledgement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Kimundi</dc:creator>
  <cp:lastModifiedBy>Jacob, Ferosh</cp:lastModifiedBy>
  <cp:revision>22</cp:revision>
  <dcterms:created xsi:type="dcterms:W3CDTF">2013-01-12T18:28:24Z</dcterms:created>
  <dcterms:modified xsi:type="dcterms:W3CDTF">2018-01-17T12:25:54Z</dcterms:modified>
</cp:coreProperties>
</file>