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29D5-A47D-804F-BA65-E0B8FEEE3DD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4BD3-D630-6146-BA7B-E2210F7E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4BD3-D630-6146-BA7B-E2210F7EE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8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690C64-A33F-43A5-B07E-ADAD5EDA6813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3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3387FA-A967-43CB-B93B-08BB3E2FF99C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8A2DAE-81AB-4951-8C68-390DA859DA77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1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9EF60F-C951-49A0-8F0D-88205955C729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2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157BA8-D106-41BB-B025-5646343F63FC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8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975B18-EE69-4083-A335-4507AE6D8093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815E2-33C5-4631-B088-7D630F7AFBB4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7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2D8F0-52FC-47DA-A3BE-3EB49777B57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3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55FA1B-698C-445A-B91E-52AF1F4B59FC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8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14F1AA-5E45-4CD2-B81B-5928380E7F58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4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B10213-70BE-4F25-9290-4FC310B64D5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97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4B6913-A983-40E7-9FD2-FF666F8A37AE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3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7D0C86-3142-4BB4-B0AE-4995FDCA7756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18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21A484-1DC9-4FFC-BD8D-42A81AD5F414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9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BF750F-F8B3-4A40-A029-AD2DBC5294EA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8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673670-495F-4F6B-A218-882872353465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88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90AD28-76F0-4DC6-B85C-11C2E4DA883C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19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CB83DA-4DDB-4F27-917F-D2D07B5C8AB2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0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6CBA0-918B-45CF-9686-72AF1BBD13A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81E788-37B9-4106-80A1-EF1948926A8A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2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5940A2-FE2A-4FB6-8890-D65521AB8AB4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91C6D-616E-44A9-ADFD-27E315CFB9C2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E0A82-4831-49CD-90B0-1C9F230465E9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8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1B8C21-0F86-4E8C-AAD5-81DE68B5242F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4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19E51-DD71-46C2-A29B-49BCC33459A5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8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620-5E4F-9E45-8855-243D226C661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owerpointBG1_new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mooney/ir-course/" TargetMode="External"/><Relationship Id="rId2" Type="http://schemas.openxmlformats.org/officeDocument/2006/relationships/hyperlink" Target="http://web.stanford.edu/class/cs27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CS7263: 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Ferosh Jacob</a:t>
            </a:r>
          </a:p>
          <a:p>
            <a:r>
              <a:rPr lang="en-US" dirty="0"/>
              <a:t>fjacob1@kennesaw.edu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2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DC502F-55F8-4429-B097-A6A0B3D947F6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System Architecture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7543800" y="4572000"/>
            <a:ext cx="1143000" cy="1447800"/>
          </a:xfrm>
          <a:prstGeom prst="flowChartMagneticDisk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Text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Database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315200" y="3200400"/>
            <a:ext cx="1447800" cy="914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Database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Manager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334000" y="3200400"/>
            <a:ext cx="1524000" cy="914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Indexing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5410200" y="4495800"/>
            <a:ext cx="1447800" cy="7620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Index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124200" y="32004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Query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Operations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3124200" y="44196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Searching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124200" y="55626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Ranking</a:t>
            </a:r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1295400" y="5486400"/>
            <a:ext cx="13716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Ranked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Docs</a:t>
            </a:r>
          </a:p>
        </p:txBody>
      </p:sp>
      <p:sp>
        <p:nvSpPr>
          <p:cNvPr id="32780" name="Oval 13"/>
          <p:cNvSpPr>
            <a:spLocks noChangeArrowheads="1"/>
          </p:cNvSpPr>
          <p:nvPr/>
        </p:nvSpPr>
        <p:spPr bwMode="auto">
          <a:xfrm>
            <a:off x="1219200" y="3200400"/>
            <a:ext cx="15240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User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Feedback</a:t>
            </a:r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2895600" y="2362200"/>
            <a:ext cx="3962400" cy="533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Text Operations</a:t>
            </a:r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3810000" y="1600200"/>
            <a:ext cx="2362200" cy="457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User Interface</a:t>
            </a:r>
          </a:p>
        </p:txBody>
      </p:sp>
      <p:sp>
        <p:nvSpPr>
          <p:cNvPr id="32783" name="Oval 23"/>
          <p:cNvSpPr>
            <a:spLocks noChangeArrowheads="1"/>
          </p:cNvSpPr>
          <p:nvPr/>
        </p:nvSpPr>
        <p:spPr bwMode="auto">
          <a:xfrm>
            <a:off x="5334000" y="5486400"/>
            <a:ext cx="16002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Retrieved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Docs</a:t>
            </a:r>
          </a:p>
        </p:txBody>
      </p:sp>
      <p:sp>
        <p:nvSpPr>
          <p:cNvPr id="32784" name="Oval 28"/>
          <p:cNvSpPr>
            <a:spLocks noChangeArrowheads="1"/>
          </p:cNvSpPr>
          <p:nvPr/>
        </p:nvSpPr>
        <p:spPr bwMode="auto">
          <a:xfrm>
            <a:off x="1524000" y="2209800"/>
            <a:ext cx="10668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User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Need</a:t>
            </a:r>
          </a:p>
        </p:txBody>
      </p:sp>
      <p:sp>
        <p:nvSpPr>
          <p:cNvPr id="32785" name="Line 35"/>
          <p:cNvSpPr>
            <a:spLocks noChangeShapeType="1"/>
          </p:cNvSpPr>
          <p:nvPr/>
        </p:nvSpPr>
        <p:spPr bwMode="auto">
          <a:xfrm>
            <a:off x="25908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6" name="Oval 39"/>
          <p:cNvSpPr>
            <a:spLocks noChangeArrowheads="1"/>
          </p:cNvSpPr>
          <p:nvPr/>
        </p:nvSpPr>
        <p:spPr bwMode="auto">
          <a:xfrm>
            <a:off x="7467600" y="1828800"/>
            <a:ext cx="1143000" cy="7620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Text</a:t>
            </a:r>
          </a:p>
        </p:txBody>
      </p:sp>
      <p:cxnSp>
        <p:nvCxnSpPr>
          <p:cNvPr id="32787" name="AutoShape 42"/>
          <p:cNvCxnSpPr>
            <a:cxnSpLocks noChangeShapeType="1"/>
            <a:stCxn id="32773" idx="0"/>
            <a:endCxn id="32786" idx="4"/>
          </p:cNvCxnSpPr>
          <p:nvPr/>
        </p:nvCxnSpPr>
        <p:spPr bwMode="auto">
          <a:xfrm rot="-5400000">
            <a:off x="7734300" y="28956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43"/>
          <p:cNvCxnSpPr>
            <a:cxnSpLocks noChangeShapeType="1"/>
            <a:stCxn id="32786" idx="2"/>
            <a:endCxn id="32782" idx="3"/>
          </p:cNvCxnSpPr>
          <p:nvPr/>
        </p:nvCxnSpPr>
        <p:spPr bwMode="auto">
          <a:xfrm rot="10800000">
            <a:off x="6172200" y="1828800"/>
            <a:ext cx="12954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44"/>
          <p:cNvCxnSpPr>
            <a:cxnSpLocks noChangeShapeType="1"/>
            <a:stCxn id="32786" idx="2"/>
            <a:endCxn id="32781" idx="3"/>
          </p:cNvCxnSpPr>
          <p:nvPr/>
        </p:nvCxnSpPr>
        <p:spPr bwMode="auto">
          <a:xfrm rot="10800000" flipV="1">
            <a:off x="6858000" y="2209800"/>
            <a:ext cx="6096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Line 46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1" name="Line 47"/>
          <p:cNvSpPr>
            <a:spLocks noChangeShapeType="1"/>
          </p:cNvSpPr>
          <p:nvPr/>
        </p:nvSpPr>
        <p:spPr bwMode="auto">
          <a:xfrm flipH="1">
            <a:off x="6858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2" name="Line 48"/>
          <p:cNvSpPr>
            <a:spLocks noChangeShapeType="1"/>
          </p:cNvSpPr>
          <p:nvPr/>
        </p:nvSpPr>
        <p:spPr bwMode="auto">
          <a:xfrm>
            <a:off x="6096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3" name="Line 50"/>
          <p:cNvSpPr>
            <a:spLocks noChangeShapeType="1"/>
          </p:cNvSpPr>
          <p:nvPr/>
        </p:nvSpPr>
        <p:spPr bwMode="auto">
          <a:xfrm flipH="1">
            <a:off x="48006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4" name="Line 53"/>
          <p:cNvSpPr>
            <a:spLocks noChangeShapeType="1"/>
          </p:cNvSpPr>
          <p:nvPr/>
        </p:nvSpPr>
        <p:spPr bwMode="auto">
          <a:xfrm>
            <a:off x="4800600" y="5105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5" name="Line 54"/>
          <p:cNvSpPr>
            <a:spLocks noChangeShapeType="1"/>
          </p:cNvSpPr>
          <p:nvPr/>
        </p:nvSpPr>
        <p:spPr bwMode="auto">
          <a:xfrm flipH="1">
            <a:off x="48006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6" name="Line 55"/>
          <p:cNvSpPr>
            <a:spLocks noChangeShapeType="1"/>
          </p:cNvSpPr>
          <p:nvPr/>
        </p:nvSpPr>
        <p:spPr bwMode="auto">
          <a:xfrm flipH="1">
            <a:off x="2667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7" name="Line 56"/>
          <p:cNvSpPr>
            <a:spLocks noChangeShapeType="1"/>
          </p:cNvSpPr>
          <p:nvPr/>
        </p:nvSpPr>
        <p:spPr bwMode="auto">
          <a:xfrm>
            <a:off x="2743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8" name="Line 57"/>
          <p:cNvSpPr>
            <a:spLocks noChangeShapeType="1"/>
          </p:cNvSpPr>
          <p:nvPr/>
        </p:nvSpPr>
        <p:spPr bwMode="auto">
          <a:xfrm>
            <a:off x="3810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9" name="Oval 58"/>
          <p:cNvSpPr>
            <a:spLocks noChangeArrowheads="1"/>
          </p:cNvSpPr>
          <p:nvPr/>
        </p:nvSpPr>
        <p:spPr bwMode="auto">
          <a:xfrm>
            <a:off x="1371600" y="4495800"/>
            <a:ext cx="1219200" cy="6858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Query</a:t>
            </a:r>
          </a:p>
        </p:txBody>
      </p:sp>
      <p:sp>
        <p:nvSpPr>
          <p:cNvPr id="32800" name="Line 60"/>
          <p:cNvSpPr>
            <a:spLocks noChangeShapeType="1"/>
          </p:cNvSpPr>
          <p:nvPr/>
        </p:nvSpPr>
        <p:spPr bwMode="auto">
          <a:xfrm flipH="1">
            <a:off x="2362200" y="3886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1" name="Line 61"/>
          <p:cNvSpPr>
            <a:spLocks noChangeShapeType="1"/>
          </p:cNvSpPr>
          <p:nvPr/>
        </p:nvSpPr>
        <p:spPr bwMode="auto">
          <a:xfrm>
            <a:off x="25908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Line 62"/>
          <p:cNvSpPr>
            <a:spLocks noChangeShapeType="1"/>
          </p:cNvSpPr>
          <p:nvPr/>
        </p:nvSpPr>
        <p:spPr bwMode="auto">
          <a:xfrm>
            <a:off x="80772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3" name="Line 64"/>
          <p:cNvSpPr>
            <a:spLocks noChangeShapeType="1"/>
          </p:cNvSpPr>
          <p:nvPr/>
        </p:nvSpPr>
        <p:spPr bwMode="auto">
          <a:xfrm flipH="1">
            <a:off x="1295400" y="198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4" name="Line 67"/>
          <p:cNvSpPr>
            <a:spLocks noChangeShapeType="1"/>
          </p:cNvSpPr>
          <p:nvPr/>
        </p:nvSpPr>
        <p:spPr bwMode="auto">
          <a:xfrm>
            <a:off x="38100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5" name="Line 68"/>
          <p:cNvSpPr>
            <a:spLocks noChangeShapeType="1"/>
          </p:cNvSpPr>
          <p:nvPr/>
        </p:nvSpPr>
        <p:spPr bwMode="auto">
          <a:xfrm>
            <a:off x="3962400" y="198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6" name="Line 71"/>
          <p:cNvSpPr>
            <a:spLocks noChangeShapeType="1"/>
          </p:cNvSpPr>
          <p:nvPr/>
        </p:nvSpPr>
        <p:spPr bwMode="auto">
          <a:xfrm flipH="1">
            <a:off x="1295400" y="1828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7" name="Line 72"/>
          <p:cNvSpPr>
            <a:spLocks noChangeShapeType="1"/>
          </p:cNvSpPr>
          <p:nvPr/>
        </p:nvSpPr>
        <p:spPr bwMode="auto">
          <a:xfrm>
            <a:off x="2057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8" name="Line 74"/>
          <p:cNvSpPr>
            <a:spLocks noChangeShapeType="1"/>
          </p:cNvSpPr>
          <p:nvPr/>
        </p:nvSpPr>
        <p:spPr bwMode="auto">
          <a:xfrm>
            <a:off x="12954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2809" name="AutoShape 75"/>
          <p:cNvCxnSpPr>
            <a:cxnSpLocks noChangeShapeType="1"/>
            <a:stCxn id="32779" idx="2"/>
            <a:endCxn id="32782" idx="1"/>
          </p:cNvCxnSpPr>
          <p:nvPr/>
        </p:nvCxnSpPr>
        <p:spPr bwMode="auto">
          <a:xfrm rot="10800000" flipH="1">
            <a:off x="1295400" y="1828800"/>
            <a:ext cx="2514600" cy="4076700"/>
          </a:xfrm>
          <a:prstGeom prst="bentConnector3">
            <a:avLst>
              <a:gd name="adj1" fmla="val -9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Text Box 76"/>
          <p:cNvSpPr txBox="1">
            <a:spLocks noChangeArrowheads="1"/>
          </p:cNvSpPr>
          <p:nvPr/>
        </p:nvSpPr>
        <p:spPr bwMode="auto">
          <a:xfrm>
            <a:off x="4267200" y="2819400"/>
            <a:ext cx="157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/>
              <a:t>Logical View</a:t>
            </a:r>
          </a:p>
        </p:txBody>
      </p:sp>
      <p:sp>
        <p:nvSpPr>
          <p:cNvPr id="32811" name="Text Box 77"/>
          <p:cNvSpPr txBox="1">
            <a:spLocks noChangeArrowheads="1"/>
          </p:cNvSpPr>
          <p:nvPr/>
        </p:nvSpPr>
        <p:spPr bwMode="auto">
          <a:xfrm>
            <a:off x="6324600" y="4191000"/>
            <a:ext cx="1028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/>
              <a:t>Inverted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/>
              <a:t>       file</a:t>
            </a:r>
          </a:p>
        </p:txBody>
      </p:sp>
    </p:spTree>
    <p:extLst>
      <p:ext uri="{BB962C8B-B14F-4D97-AF65-F5344CB8AC3E}">
        <p14:creationId xmlns:p14="http://schemas.microsoft.com/office/powerpoint/2010/main" val="24927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5CEBA7-8082-4D51-882B-189F380F6BE4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System Components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Text Operations</a:t>
            </a:r>
            <a:r>
              <a:rPr lang="en-US" altLang="en-US" smtClean="0"/>
              <a:t> forms index words (tokens).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Stopword removal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Stemming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Indexing</a:t>
            </a:r>
            <a:r>
              <a:rPr lang="en-US" altLang="en-US" smtClean="0"/>
              <a:t> constructs an </a:t>
            </a:r>
            <a:r>
              <a:rPr lang="en-US" altLang="en-US" i="1" u="sng" smtClean="0"/>
              <a:t>inverted index</a:t>
            </a:r>
            <a:r>
              <a:rPr lang="en-US" altLang="en-US" smtClean="0"/>
              <a:t> of word to document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Searching</a:t>
            </a:r>
            <a:r>
              <a:rPr lang="en-US" altLang="en-US" smtClean="0"/>
              <a:t> retrieves documents that contain a given query token from the inverted index.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Ranking</a:t>
            </a:r>
            <a:r>
              <a:rPr lang="en-US" altLang="en-US" smtClean="0"/>
              <a:t> scores all retrieved documents according to a relevance metric.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54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33C647-3ABD-4128-A11D-F4DA4A95DBEE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System Components (continued)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2"/>
                </a:solidFill>
              </a:rPr>
              <a:t>User Interface</a:t>
            </a:r>
            <a:r>
              <a:rPr lang="en-US" altLang="en-US" sz="2800" dirty="0" smtClean="0"/>
              <a:t> manages interaction with the user: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Query input and document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Relevance feedback.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Visualization of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2"/>
                </a:solidFill>
              </a:rPr>
              <a:t>Query Operations</a:t>
            </a:r>
            <a:r>
              <a:rPr lang="en-US" altLang="en-US" sz="2800" dirty="0" smtClean="0"/>
              <a:t> transform the query to improve retrieval: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Query expansion using a thesaurus.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altLang="en-US" sz="2400" dirty="0" smtClean="0"/>
              <a:t>Query transformation using relevance feedback.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07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D37C62-7B5F-4586-A4A9-30D3A6E8CFC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Search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Application of IR to HTML documents on the World Wide Web.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Must assemble document corpus by </a:t>
            </a:r>
            <a:r>
              <a:rPr lang="en-US" altLang="en-US" sz="2400" dirty="0" err="1" smtClean="0"/>
              <a:t>spidering</a:t>
            </a:r>
            <a:r>
              <a:rPr lang="en-US" altLang="en-US" sz="2400" dirty="0" smtClean="0"/>
              <a:t> the web.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Can exploit the structural layout information in HTML (XML).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Documents change uncontrollably.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Can exploit the link structure of the web.</a:t>
            </a:r>
          </a:p>
        </p:txBody>
      </p:sp>
    </p:spTree>
    <p:extLst>
      <p:ext uri="{BB962C8B-B14F-4D97-AF65-F5344CB8AC3E}">
        <p14:creationId xmlns:p14="http://schemas.microsoft.com/office/powerpoint/2010/main" val="6536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87201C-3E1F-462F-90F1-6E6C44356A47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Search System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657600" y="3276600"/>
            <a:ext cx="2971800" cy="3148013"/>
            <a:chOff x="2304" y="2064"/>
            <a:chExt cx="1872" cy="1983"/>
          </a:xfrm>
        </p:grpSpPr>
        <p:grpSp>
          <p:nvGrpSpPr>
            <p:cNvPr id="41063" name="Group 107"/>
            <p:cNvGrpSpPr>
              <a:grpSpLocks/>
            </p:cNvGrpSpPr>
            <p:nvPr/>
          </p:nvGrpSpPr>
          <p:grpSpPr bwMode="auto">
            <a:xfrm>
              <a:off x="2304" y="2064"/>
              <a:ext cx="1872" cy="1983"/>
              <a:chOff x="2304" y="2064"/>
              <a:chExt cx="1872" cy="1983"/>
            </a:xfrm>
          </p:grpSpPr>
          <p:pic>
            <p:nvPicPr>
              <p:cNvPr id="41065" name="Picture 4" descr="C:\Program Files\MSOffice\Clipart\Popular\amconfus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6" name="AutoShape 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sp>
            <p:nvSpPr>
              <p:cNvPr id="41067" name="Line 9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064" name="Rectangle 6"/>
            <p:cNvSpPr>
              <a:spLocks noChangeArrowheads="1"/>
            </p:cNvSpPr>
            <p:nvPr/>
          </p:nvSpPr>
          <p:spPr bwMode="auto">
            <a:xfrm>
              <a:off x="2928" y="2112"/>
              <a:ext cx="596" cy="518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i="0"/>
                <a:t>Query String</a:t>
              </a:r>
            </a:p>
          </p:txBody>
        </p:sp>
      </p:grp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6629400" y="32004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  <a:contourClr>
              <a:srgbClr val="98ED87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IR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System</a:t>
            </a:r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5486400" y="4267200"/>
            <a:ext cx="3048000" cy="2046288"/>
            <a:chOff x="3456" y="2688"/>
            <a:chExt cx="1920" cy="1289"/>
          </a:xfrm>
        </p:grpSpPr>
        <p:sp>
          <p:nvSpPr>
            <p:cNvPr id="41059" name="Oval 10"/>
            <p:cNvSpPr>
              <a:spLocks noChangeArrowheads="1"/>
            </p:cNvSpPr>
            <p:nvPr/>
          </p:nvSpPr>
          <p:spPr bwMode="auto">
            <a:xfrm>
              <a:off x="4272" y="3120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Ranked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Documents</a:t>
              </a:r>
            </a:p>
          </p:txBody>
        </p:sp>
        <p:sp>
          <p:nvSpPr>
            <p:cNvPr id="41060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1" name="Rectangle 13"/>
            <p:cNvSpPr>
              <a:spLocks noChangeArrowheads="1"/>
            </p:cNvSpPr>
            <p:nvPr/>
          </p:nvSpPr>
          <p:spPr bwMode="auto">
            <a:xfrm>
              <a:off x="3456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i="0"/>
            </a:p>
          </p:txBody>
        </p:sp>
        <p:sp>
          <p:nvSpPr>
            <p:cNvPr id="41062" name="Text Box 14"/>
            <p:cNvSpPr txBox="1">
              <a:spLocks noChangeArrowheads="1"/>
            </p:cNvSpPr>
            <p:nvPr/>
          </p:nvSpPr>
          <p:spPr bwMode="auto">
            <a:xfrm>
              <a:off x="3552" y="2976"/>
              <a:ext cx="557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1. Page1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2. Page2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3. Page3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i="0"/>
            </a:p>
          </p:txBody>
        </p:sp>
      </p:grp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7620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6248400" y="1828800"/>
            <a:ext cx="2209800" cy="914400"/>
            <a:chOff x="3936" y="1152"/>
            <a:chExt cx="1392" cy="576"/>
          </a:xfrm>
        </p:grpSpPr>
        <p:sp>
          <p:nvSpPr>
            <p:cNvPr id="41057" name="Oval 3"/>
            <p:cNvSpPr>
              <a:spLocks noChangeArrowheads="1"/>
            </p:cNvSpPr>
            <p:nvPr/>
          </p:nvSpPr>
          <p:spPr bwMode="auto">
            <a:xfrm>
              <a:off x="4272" y="1152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corpus</a:t>
              </a:r>
            </a:p>
          </p:txBody>
        </p:sp>
        <p:sp>
          <p:nvSpPr>
            <p:cNvPr id="41058" name="Line 19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969" name="Group 111"/>
          <p:cNvGrpSpPr>
            <a:grpSpLocks/>
          </p:cNvGrpSpPr>
          <p:nvPr/>
        </p:nvGrpSpPr>
        <p:grpSpPr bwMode="auto">
          <a:xfrm>
            <a:off x="838200" y="1524000"/>
            <a:ext cx="2743200" cy="2209800"/>
            <a:chOff x="528" y="960"/>
            <a:chExt cx="1728" cy="1392"/>
          </a:xfrm>
        </p:grpSpPr>
        <p:sp>
          <p:nvSpPr>
            <p:cNvPr id="40976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5 w 21600"/>
                <a:gd name="T1" fmla="*/ 696 h 21600"/>
                <a:gd name="T2" fmla="*/ 864 w 21600"/>
                <a:gd name="T3" fmla="*/ 1391 h 21600"/>
                <a:gd name="T4" fmla="*/ 1727 w 21600"/>
                <a:gd name="T5" fmla="*/ 696 h 21600"/>
                <a:gd name="T6" fmla="*/ 864 w 21600"/>
                <a:gd name="T7" fmla="*/ 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23"/>
            <p:cNvSpPr txBox="1">
              <a:spLocks noChangeArrowheads="1"/>
            </p:cNvSpPr>
            <p:nvPr/>
          </p:nvSpPr>
          <p:spPr bwMode="auto">
            <a:xfrm>
              <a:off x="1152" y="1104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Web</a:t>
              </a:r>
            </a:p>
          </p:txBody>
        </p:sp>
        <p:grpSp>
          <p:nvGrpSpPr>
            <p:cNvPr id="40978" name="Group 24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40979" name="Group 25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41047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48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9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0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1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2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4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5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6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0" name="Group 36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41037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38" name="Line 3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9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0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1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2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3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4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5" name="Line 4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6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1" name="Group 47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41027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28" name="Line 4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9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0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1" name="Line 5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2" name="Line 5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3" name="Line 5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4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5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6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2" name="Group 58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410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18" name="Line 60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9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0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1" name="Line 63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2" name="Line 64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3" name="Line 65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4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5" name="Line 67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6" name="Line 68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3" name="Group 69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41007" name="Rectangle 70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08" name="Line 71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9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0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1" name="Line 74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2" name="Line 75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3" name="Line 76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4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5" name="Line 78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6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4" name="Group 80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40997" name="Rectangle 81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0998" name="Line 82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999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0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1" name="Line 85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2" name="Line 86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3" name="Line 87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4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5" name="Line 89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6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0985" name="Rectangle 91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6" name="Rectangle 92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7" name="Rectangle 93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8" name="Line 94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9" name="Line 95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0" name="Line 96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1" name="Line 97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2" name="Line 98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3" name="Line 99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4" name="Line 100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5" name="Line 101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6" name="Line 102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3200400" y="1828800"/>
            <a:ext cx="2971800" cy="1066800"/>
            <a:chOff x="2016" y="1152"/>
            <a:chExt cx="1872" cy="672"/>
          </a:xfrm>
        </p:grpSpPr>
        <p:sp>
          <p:nvSpPr>
            <p:cNvPr id="40971" name="Line 18"/>
            <p:cNvSpPr>
              <a:spLocks noChangeShapeType="1"/>
            </p:cNvSpPr>
            <p:nvPr/>
          </p:nvSpPr>
          <p:spPr bwMode="auto">
            <a:xfrm>
              <a:off x="2016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972" name="Group 110"/>
            <p:cNvGrpSpPr>
              <a:grpSpLocks/>
            </p:cNvGrpSpPr>
            <p:nvPr/>
          </p:nvGrpSpPr>
          <p:grpSpPr bwMode="auto">
            <a:xfrm>
              <a:off x="2592" y="1152"/>
              <a:ext cx="1296" cy="672"/>
              <a:chOff x="2592" y="1152"/>
              <a:chExt cx="1296" cy="672"/>
            </a:xfrm>
          </p:grpSpPr>
          <p:sp>
            <p:nvSpPr>
              <p:cNvPr id="40973" name="Rectangle 17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  <a:contourClr>
                  <a:srgbClr val="98ED87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pic>
            <p:nvPicPr>
              <p:cNvPr id="40974" name="Picture 103" descr="C:\Program Files\MSWorks\Clipart\AN00080_.WM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75" name="Rectangle 104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Spider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9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9854BE-1C47-4539-9839-6DB9D60E267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IR-Related Tasks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Automated document categorization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Information filtering (spam filtering)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Information routing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Automated document clustering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Recommending information or 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Information integration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746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6EB2FD-2AFD-491A-8597-997D02D732B3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IR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1960-70’s:</a:t>
            </a:r>
          </a:p>
          <a:p>
            <a:pPr lvl="1" eaLnBrk="1" hangingPunct="1"/>
            <a:r>
              <a:rPr lang="en-US" altLang="en-US" smtClean="0"/>
              <a:t> Initial exploration of text retrieval systems for “small” corpora of scientific abstracts, and law and business documents.</a:t>
            </a:r>
          </a:p>
          <a:p>
            <a:pPr lvl="1" eaLnBrk="1" hangingPunct="1"/>
            <a:r>
              <a:rPr lang="en-US" altLang="en-US" smtClean="0"/>
              <a:t>Development of the basic Boolean and vector-space models of retrieval.</a:t>
            </a:r>
          </a:p>
          <a:p>
            <a:pPr lvl="1" eaLnBrk="1" hangingPunct="1"/>
            <a:r>
              <a:rPr lang="en-US" altLang="en-US" smtClean="0"/>
              <a:t>Prof. Salton and his students at Cornell University are the leading researchers in the area.</a:t>
            </a:r>
          </a:p>
        </p:txBody>
      </p:sp>
    </p:spTree>
    <p:extLst>
      <p:ext uri="{BB962C8B-B14F-4D97-AF65-F5344CB8AC3E}">
        <p14:creationId xmlns:p14="http://schemas.microsoft.com/office/powerpoint/2010/main" val="28777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75F5F6-E0E2-40BE-BA74-BD62FA300979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History Continued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1980’s:</a:t>
            </a:r>
          </a:p>
          <a:p>
            <a:pPr lvl="1" eaLnBrk="1" hangingPunct="1"/>
            <a:r>
              <a:rPr lang="en-US" altLang="en-US" smtClean="0"/>
              <a:t>Large document database systems, many run by companies:</a:t>
            </a:r>
          </a:p>
          <a:p>
            <a:pPr lvl="2" eaLnBrk="1" hangingPunct="1"/>
            <a:r>
              <a:rPr lang="en-US" altLang="en-US" smtClean="0"/>
              <a:t>Lexis-Nexis</a:t>
            </a:r>
          </a:p>
          <a:p>
            <a:pPr lvl="2" eaLnBrk="1" hangingPunct="1"/>
            <a:r>
              <a:rPr lang="en-US" altLang="en-US" smtClean="0"/>
              <a:t>Dialog</a:t>
            </a:r>
          </a:p>
          <a:p>
            <a:pPr lvl="2" eaLnBrk="1" hangingPunct="1"/>
            <a:r>
              <a:rPr lang="en-US" altLang="en-US" smtClean="0"/>
              <a:t>MEDLINE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11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3261E4-0657-4A24-8BEC-EE04A85092A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History Continued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1990’s:</a:t>
            </a:r>
          </a:p>
          <a:p>
            <a:pPr lvl="1" eaLnBrk="1" hangingPunct="1"/>
            <a:r>
              <a:rPr lang="en-US" altLang="en-US" smtClean="0"/>
              <a:t>Searching FTPable documents on the Internet</a:t>
            </a:r>
          </a:p>
          <a:p>
            <a:pPr lvl="2" eaLnBrk="1" hangingPunct="1"/>
            <a:r>
              <a:rPr lang="en-US" altLang="en-US" smtClean="0"/>
              <a:t>Archie</a:t>
            </a:r>
          </a:p>
          <a:p>
            <a:pPr lvl="2" eaLnBrk="1" hangingPunct="1"/>
            <a:r>
              <a:rPr lang="en-US" altLang="en-US" smtClean="0"/>
              <a:t>WAIS</a:t>
            </a:r>
          </a:p>
          <a:p>
            <a:pPr lvl="1" eaLnBrk="1" hangingPunct="1"/>
            <a:r>
              <a:rPr lang="en-US" altLang="en-US" smtClean="0"/>
              <a:t>Searching the World Wide Web</a:t>
            </a:r>
          </a:p>
          <a:p>
            <a:pPr lvl="2" eaLnBrk="1" hangingPunct="1"/>
            <a:r>
              <a:rPr lang="en-US" altLang="en-US" smtClean="0"/>
              <a:t>Lycos</a:t>
            </a:r>
          </a:p>
          <a:p>
            <a:pPr lvl="2" eaLnBrk="1" hangingPunct="1"/>
            <a:r>
              <a:rPr lang="en-US" altLang="en-US" smtClean="0"/>
              <a:t>Yahoo</a:t>
            </a:r>
          </a:p>
          <a:p>
            <a:pPr lvl="2" eaLnBrk="1" hangingPunct="1"/>
            <a:r>
              <a:rPr lang="en-US" altLang="en-US" smtClean="0"/>
              <a:t>Altavista</a:t>
            </a:r>
          </a:p>
        </p:txBody>
      </p:sp>
    </p:spTree>
    <p:extLst>
      <p:ext uri="{BB962C8B-B14F-4D97-AF65-F5344CB8AC3E}">
        <p14:creationId xmlns:p14="http://schemas.microsoft.com/office/powerpoint/2010/main" val="20556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32AF3B-1857-44E4-97D3-98D10C80A4E6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History Continued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1990’s continued:</a:t>
            </a:r>
          </a:p>
          <a:p>
            <a:pPr lvl="1" eaLnBrk="1" hangingPunct="1"/>
            <a:r>
              <a:rPr lang="en-US" altLang="en-US" smtClean="0"/>
              <a:t>Organized Competitions</a:t>
            </a:r>
          </a:p>
          <a:p>
            <a:pPr lvl="2" eaLnBrk="1" hangingPunct="1"/>
            <a:r>
              <a:rPr lang="en-US" altLang="en-US" smtClean="0"/>
              <a:t>NIST TREC</a:t>
            </a:r>
          </a:p>
          <a:p>
            <a:pPr lvl="1" eaLnBrk="1" hangingPunct="1"/>
            <a:r>
              <a:rPr lang="en-US" altLang="en-US" smtClean="0"/>
              <a:t>Recommender Systems</a:t>
            </a:r>
          </a:p>
          <a:p>
            <a:pPr lvl="2" eaLnBrk="1" hangingPunct="1"/>
            <a:r>
              <a:rPr lang="en-US" altLang="en-US" smtClean="0"/>
              <a:t>Ringo</a:t>
            </a:r>
          </a:p>
          <a:p>
            <a:pPr lvl="2" eaLnBrk="1" hangingPunct="1"/>
            <a:r>
              <a:rPr lang="en-US" altLang="en-US" smtClean="0"/>
              <a:t>Amazon</a:t>
            </a:r>
          </a:p>
          <a:p>
            <a:pPr lvl="2" eaLnBrk="1" hangingPunct="1"/>
            <a:r>
              <a:rPr lang="en-US" altLang="en-US" smtClean="0"/>
              <a:t>NetPerceptions</a:t>
            </a:r>
          </a:p>
          <a:p>
            <a:pPr lvl="1" eaLnBrk="1" hangingPunct="1"/>
            <a:r>
              <a:rPr lang="en-US" altLang="en-US" smtClean="0"/>
              <a:t>Automated Text Categorization &amp; Clustering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31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DCF1A5-8F45-40C4-B923-5DA6CE43E76A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Information Retrieval</a:t>
            </a:r>
            <a:br>
              <a:rPr lang="en-US" altLang="en-US" smtClean="0"/>
            </a:br>
            <a:r>
              <a:rPr lang="en-US" altLang="en-US" smtClean="0"/>
              <a:t>(IR)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indexing and retrieval of textual documents.</a:t>
            </a:r>
          </a:p>
          <a:p>
            <a:pPr eaLnBrk="1" hangingPunct="1"/>
            <a:r>
              <a:rPr lang="en-US" altLang="en-US" smtClean="0"/>
              <a:t>Searching for pages on the World Wide Web is the “killer app.”</a:t>
            </a:r>
          </a:p>
          <a:p>
            <a:pPr eaLnBrk="1" hangingPunct="1"/>
            <a:r>
              <a:rPr lang="en-US" altLang="en-US" smtClean="0"/>
              <a:t>Concerned firstly with retrieving </a:t>
            </a:r>
            <a:r>
              <a:rPr lang="en-US" altLang="en-US" i="1" u="sng" smtClean="0"/>
              <a:t>relevant</a:t>
            </a:r>
            <a:r>
              <a:rPr lang="en-US" altLang="en-US" i="1" smtClean="0"/>
              <a:t> </a:t>
            </a:r>
            <a:r>
              <a:rPr lang="en-US" altLang="en-US" smtClean="0"/>
              <a:t>documents to a query.</a:t>
            </a:r>
          </a:p>
          <a:p>
            <a:pPr eaLnBrk="1" hangingPunct="1"/>
            <a:r>
              <a:rPr lang="en-US" altLang="en-US" smtClean="0"/>
              <a:t>Concerned secondly with retrieving from </a:t>
            </a:r>
            <a:r>
              <a:rPr lang="en-US" altLang="en-US" i="1" u="sng" smtClean="0"/>
              <a:t>large</a:t>
            </a:r>
            <a:r>
              <a:rPr lang="en-US" altLang="en-US" smtClean="0"/>
              <a:t> sets of documents </a:t>
            </a:r>
            <a:r>
              <a:rPr lang="en-US" altLang="en-US" i="1" u="sng" smtClean="0"/>
              <a:t>efficiently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74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B35403-6AB8-4AE4-ACDF-4C7EF00DD8BA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History Continued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2000’s</a:t>
            </a:r>
          </a:p>
          <a:p>
            <a:pPr lvl="1" eaLnBrk="1" hangingPunct="1"/>
            <a:r>
              <a:rPr lang="en-US" altLang="en-US" smtClean="0"/>
              <a:t>Link analysis for Web Search</a:t>
            </a:r>
          </a:p>
          <a:p>
            <a:pPr lvl="2" eaLnBrk="1" hangingPunct="1"/>
            <a:r>
              <a:rPr lang="en-US" altLang="en-US" smtClean="0"/>
              <a:t>Google</a:t>
            </a:r>
          </a:p>
          <a:p>
            <a:pPr lvl="1" eaLnBrk="1" hangingPunct="1"/>
            <a:r>
              <a:rPr lang="en-US" altLang="en-US" smtClean="0"/>
              <a:t>Automated Information Extraction</a:t>
            </a:r>
          </a:p>
          <a:p>
            <a:pPr lvl="1" eaLnBrk="1" hangingPunct="1"/>
            <a:r>
              <a:rPr lang="en-US" altLang="en-US" smtClean="0"/>
              <a:t>Parallel Processing</a:t>
            </a:r>
          </a:p>
          <a:p>
            <a:pPr lvl="2" eaLnBrk="1" hangingPunct="1"/>
            <a:r>
              <a:rPr lang="en-US" altLang="en-US" smtClean="0"/>
              <a:t>Map/Reduce</a:t>
            </a:r>
          </a:p>
          <a:p>
            <a:pPr lvl="1" eaLnBrk="1" hangingPunct="1"/>
            <a:r>
              <a:rPr lang="en-US" altLang="en-US" smtClean="0"/>
              <a:t>Question Answering</a:t>
            </a:r>
          </a:p>
          <a:p>
            <a:pPr lvl="2" eaLnBrk="1" hangingPunct="1"/>
            <a:r>
              <a:rPr lang="en-US" altLang="en-US" smtClean="0"/>
              <a:t>TREC Q/A track</a:t>
            </a:r>
          </a:p>
          <a:p>
            <a:pPr lvl="2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54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C59C6D-2392-48B9-83D1-56441F76A3D0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History Continued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2000’s continued:</a:t>
            </a:r>
          </a:p>
          <a:p>
            <a:pPr lvl="1" eaLnBrk="1" hangingPunct="1"/>
            <a:r>
              <a:rPr lang="en-US" altLang="en-US" smtClean="0"/>
              <a:t>Multimedia IR</a:t>
            </a:r>
          </a:p>
          <a:p>
            <a:pPr lvl="2" eaLnBrk="1" hangingPunct="1"/>
            <a:r>
              <a:rPr lang="en-US" altLang="en-US" smtClean="0"/>
              <a:t>Image</a:t>
            </a:r>
          </a:p>
          <a:p>
            <a:pPr lvl="2" eaLnBrk="1" hangingPunct="1"/>
            <a:r>
              <a:rPr lang="en-US" altLang="en-US" smtClean="0"/>
              <a:t>Video</a:t>
            </a:r>
          </a:p>
          <a:p>
            <a:pPr lvl="2" eaLnBrk="1" hangingPunct="1"/>
            <a:r>
              <a:rPr lang="en-US" altLang="en-US" smtClean="0"/>
              <a:t>Audio and music</a:t>
            </a:r>
          </a:p>
          <a:p>
            <a:pPr lvl="1" eaLnBrk="1" hangingPunct="1"/>
            <a:r>
              <a:rPr lang="en-US" altLang="en-US" smtClean="0"/>
              <a:t>Cross-Language IR</a:t>
            </a:r>
          </a:p>
          <a:p>
            <a:pPr lvl="2" eaLnBrk="1" hangingPunct="1"/>
            <a:r>
              <a:rPr lang="en-US" altLang="en-US" smtClean="0"/>
              <a:t>DARPA Tides</a:t>
            </a:r>
          </a:p>
          <a:p>
            <a:pPr lvl="1" eaLnBrk="1" hangingPunct="1"/>
            <a:r>
              <a:rPr lang="en-US" altLang="en-US" smtClean="0"/>
              <a:t>Document Summarization</a:t>
            </a:r>
          </a:p>
          <a:p>
            <a:pPr lvl="1" eaLnBrk="1" hangingPunct="1"/>
            <a:r>
              <a:rPr lang="en-US" altLang="en-US" smtClean="0"/>
              <a:t>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41614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Recent IR History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2010’s</a:t>
            </a:r>
          </a:p>
          <a:p>
            <a:pPr lvl="1"/>
            <a:r>
              <a:rPr lang="en-US" altLang="en-US" smtClean="0"/>
              <a:t>Intelligent Personal Assistants</a:t>
            </a:r>
          </a:p>
          <a:p>
            <a:pPr lvl="2"/>
            <a:r>
              <a:rPr lang="en-US" altLang="en-US" smtClean="0"/>
              <a:t>Siri</a:t>
            </a:r>
          </a:p>
          <a:p>
            <a:pPr lvl="2"/>
            <a:r>
              <a:rPr lang="en-US" altLang="en-US" smtClean="0"/>
              <a:t>Cortana</a:t>
            </a:r>
          </a:p>
          <a:p>
            <a:pPr lvl="2"/>
            <a:r>
              <a:rPr lang="en-US" altLang="en-US" smtClean="0"/>
              <a:t>Google Now</a:t>
            </a:r>
          </a:p>
          <a:p>
            <a:pPr lvl="2"/>
            <a:r>
              <a:rPr lang="en-US" altLang="en-US" smtClean="0"/>
              <a:t>Alexa</a:t>
            </a:r>
          </a:p>
          <a:p>
            <a:pPr lvl="1"/>
            <a:r>
              <a:rPr lang="en-US" altLang="en-US" smtClean="0"/>
              <a:t>Complex Question Answering</a:t>
            </a:r>
          </a:p>
          <a:p>
            <a:pPr lvl="2"/>
            <a:r>
              <a:rPr lang="en-US" altLang="en-US" smtClean="0"/>
              <a:t>IBM Watson</a:t>
            </a:r>
          </a:p>
          <a:p>
            <a:pPr lvl="1"/>
            <a:r>
              <a:rPr lang="en-US" altLang="en-US" smtClean="0"/>
              <a:t>Distributional Semantics</a:t>
            </a:r>
          </a:p>
          <a:p>
            <a:pPr lvl="1"/>
            <a:r>
              <a:rPr lang="en-US" altLang="en-US" smtClean="0"/>
              <a:t>Deep Learning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6CE58F3-8493-4793-B45E-8778A12AB250}" type="slidenum">
              <a:rPr lang="en-US" altLang="en-US" sz="1200" i="0">
                <a:latin typeface="Helvetica" panose="020B0604020202020204" pitchFamily="34" charset="0"/>
              </a:rPr>
              <a:pPr algn="r"/>
              <a:t>22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221603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085E87-7137-4718-9EF4-9F9253553900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 Areas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Management</a:t>
            </a:r>
          </a:p>
          <a:p>
            <a:pPr eaLnBrk="1" hangingPunct="1"/>
            <a:r>
              <a:rPr lang="en-US" altLang="en-US" smtClean="0"/>
              <a:t>Library and Information Science</a:t>
            </a:r>
          </a:p>
          <a:p>
            <a:pPr eaLnBrk="1" hangingPunct="1"/>
            <a:r>
              <a:rPr lang="en-US" altLang="en-US" smtClean="0"/>
              <a:t>Artificial Intelligence</a:t>
            </a:r>
          </a:p>
          <a:p>
            <a:pPr eaLnBrk="1" hangingPunct="1"/>
            <a:r>
              <a:rPr lang="en-US" altLang="en-US" smtClean="0"/>
              <a:t>Natural Language Processing</a:t>
            </a:r>
          </a:p>
          <a:p>
            <a:pPr eaLnBrk="1" hangingPunct="1"/>
            <a:r>
              <a:rPr lang="en-US" altLang="en-US" smtClean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568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ABD167-9D4E-47B7-8F82-A89D9C328459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Management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Focused on </a:t>
            </a:r>
            <a:r>
              <a:rPr lang="en-US" altLang="en-US" i="1" smtClean="0"/>
              <a:t>structured</a:t>
            </a:r>
            <a:r>
              <a:rPr lang="en-US" altLang="en-US" smtClean="0"/>
              <a:t> data stored in relational tables rather than free-form text.</a:t>
            </a:r>
          </a:p>
          <a:p>
            <a:pPr eaLnBrk="1" hangingPunct="1"/>
            <a:r>
              <a:rPr lang="en-US" altLang="en-US" smtClean="0"/>
              <a:t>Focused on efficient processing of well-defined queries in a formal language (SQL).</a:t>
            </a:r>
          </a:p>
          <a:p>
            <a:pPr eaLnBrk="1" hangingPunct="1"/>
            <a:r>
              <a:rPr lang="en-US" altLang="en-US" smtClean="0"/>
              <a:t>Clearer semantics for both data and queries.</a:t>
            </a:r>
          </a:p>
          <a:p>
            <a:pPr eaLnBrk="1" hangingPunct="1"/>
            <a:r>
              <a:rPr lang="en-US" altLang="en-US" smtClean="0"/>
              <a:t>Recent move towards </a:t>
            </a:r>
            <a:r>
              <a:rPr lang="en-US" altLang="en-US" i="1" smtClean="0"/>
              <a:t>semi-structured</a:t>
            </a:r>
            <a:r>
              <a:rPr lang="en-US" altLang="en-US" smtClean="0"/>
              <a:t> data (XML) brings it closer to IR.</a:t>
            </a:r>
          </a:p>
        </p:txBody>
      </p:sp>
    </p:spTree>
    <p:extLst>
      <p:ext uri="{BB962C8B-B14F-4D97-AF65-F5344CB8AC3E}">
        <p14:creationId xmlns:p14="http://schemas.microsoft.com/office/powerpoint/2010/main" val="1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50846B-EE42-4BD3-9516-B2976BEDDF11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Library and Information Science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Focused on the human user aspects of information retrieval (human-computer interaction, user interface, visualization).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Concerned with effective categorization of human knowledge.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Concerned with citation analysis and </a:t>
            </a:r>
            <a:r>
              <a:rPr lang="en-US" altLang="en-US" i="1" smtClean="0"/>
              <a:t>bibliometrics </a:t>
            </a:r>
            <a:r>
              <a:rPr lang="en-US" altLang="en-US" smtClean="0"/>
              <a:t>(structure of information).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Recent work on </a:t>
            </a:r>
            <a:r>
              <a:rPr lang="en-US" altLang="en-US" i="1" smtClean="0"/>
              <a:t>digital libraries</a:t>
            </a:r>
            <a:r>
              <a:rPr lang="en-US" altLang="en-US" smtClean="0"/>
              <a:t> brings it closer to CS &amp; 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1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4BAC36-1133-45A1-AC85-4E0CCD1377A8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Focused on the representation of knowledge, reasoning, and intelligent action.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Formalisms for representing knowledge and queries: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First-order Predicate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Bayesian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Recent work on web ontologies and intelligent information agents brings it closer to IR.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1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FAA935-F1DE-41F2-97A4-B065473FE7C2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Language Processing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Focused on the syntactic, semantic, and pragmatic analysis of natural language text and discourse.</a:t>
            </a:r>
          </a:p>
          <a:p>
            <a:pPr eaLnBrk="1" hangingPunct="1"/>
            <a:r>
              <a:rPr lang="en-US" altLang="en-US" smtClean="0"/>
              <a:t>Ability to analyze syntax (phrase structure) and semantics could allow retrieval based on </a:t>
            </a:r>
            <a:r>
              <a:rPr lang="en-US" altLang="en-US" i="1" smtClean="0"/>
              <a:t>meaning</a:t>
            </a:r>
            <a:r>
              <a:rPr lang="en-US" altLang="en-US" smtClean="0"/>
              <a:t> rather than keywords.</a:t>
            </a:r>
          </a:p>
        </p:txBody>
      </p:sp>
    </p:spTree>
    <p:extLst>
      <p:ext uri="{BB962C8B-B14F-4D97-AF65-F5344CB8AC3E}">
        <p14:creationId xmlns:p14="http://schemas.microsoft.com/office/powerpoint/2010/main" val="35312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C6D961-0DFB-4EB0-8B8D-65EBEB96B7BE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Natural Language Processing:</a:t>
            </a:r>
            <a:br>
              <a:rPr lang="en-US" altLang="en-US" smtClean="0"/>
            </a:br>
            <a:r>
              <a:rPr lang="en-US" altLang="en-US" smtClean="0"/>
              <a:t>IR Directions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Methods for determining the sense of an ambiguous word based on context (</a:t>
            </a:r>
            <a:r>
              <a:rPr lang="en-US" altLang="en-US" i="1" smtClean="0"/>
              <a:t>word sense disambiguation</a:t>
            </a:r>
            <a:r>
              <a:rPr lang="en-US" altLang="en-US" smtClean="0"/>
              <a:t>).</a:t>
            </a:r>
          </a:p>
          <a:p>
            <a:pPr eaLnBrk="1" hangingPunct="1"/>
            <a:r>
              <a:rPr lang="en-US" altLang="en-US" smtClean="0"/>
              <a:t>Methods for identifying specific pieces of information in a document (</a:t>
            </a:r>
            <a:r>
              <a:rPr lang="en-US" altLang="en-US" i="1" smtClean="0"/>
              <a:t>information extraction</a:t>
            </a:r>
            <a:r>
              <a:rPr lang="en-US" altLang="en-US" smtClean="0"/>
              <a:t>).</a:t>
            </a:r>
          </a:p>
          <a:p>
            <a:pPr eaLnBrk="1" hangingPunct="1"/>
            <a:r>
              <a:rPr lang="en-US" altLang="en-US" smtClean="0"/>
              <a:t>Methods for answering specific NL questions from document corpora or structured data like FreeBase or Google’s Knowledge Graph.</a:t>
            </a:r>
          </a:p>
        </p:txBody>
      </p:sp>
    </p:spTree>
    <p:extLst>
      <p:ext uri="{BB962C8B-B14F-4D97-AF65-F5344CB8AC3E}">
        <p14:creationId xmlns:p14="http://schemas.microsoft.com/office/powerpoint/2010/main" val="3992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3083AD-BBA0-4E07-A7DA-9DA25A4F902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Machine Learning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Focused on the development of computational systems that improve their performance with experience.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Automated classification of examples based on learning concepts from labeled training examples (</a:t>
            </a:r>
            <a:r>
              <a:rPr lang="en-US" altLang="en-US" sz="2800" i="1" dirty="0" smtClean="0"/>
              <a:t>supervised learning</a:t>
            </a:r>
            <a:r>
              <a:rPr lang="en-US" altLang="en-US" sz="28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Automated methods for clustering unlabeled examples into meaningful groups (</a:t>
            </a:r>
            <a:r>
              <a:rPr lang="en-US" altLang="en-US" sz="2800" i="1" dirty="0" smtClean="0"/>
              <a:t>unsupervised learning</a:t>
            </a:r>
            <a:r>
              <a:rPr lang="en-US" alt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835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58" t="17627" r="42023" b="59966"/>
          <a:stretch/>
        </p:blipFill>
        <p:spPr>
          <a:xfrm>
            <a:off x="1273757" y="1289021"/>
            <a:ext cx="5963441" cy="22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1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2493C8-84D1-4023-B356-21F9520D007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Machine Learning:</a:t>
            </a:r>
            <a:br>
              <a:rPr lang="en-US" altLang="en-US" smtClean="0"/>
            </a:br>
            <a:r>
              <a:rPr lang="en-US" altLang="en-US" smtClean="0"/>
              <a:t>IR Directions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Text Categorization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Automatic hierarchical classification (Yahoo).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Adaptive filtering/routing/recommending.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Automated spam filtering.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Text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Clustering of IR query results.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Automatic formation of hierarchies (Yahoo).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Learning for 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Text Mining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Learning to Rank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41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are adapted from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http://web.stanford.edu/class/cs276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https://www.cs.utexas.edu/~mooney/ir-course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28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C6A271-401B-45FD-8CB8-0946E20561A4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IR Task 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Given:</a:t>
            </a:r>
          </a:p>
          <a:p>
            <a:pPr marL="990600" lvl="1" indent="-533400" eaLnBrk="1" hangingPunct="1"/>
            <a:r>
              <a:rPr lang="en-US" altLang="en-US" smtClean="0"/>
              <a:t>A corpus of textual natural-language documents.</a:t>
            </a:r>
          </a:p>
          <a:p>
            <a:pPr marL="990600" lvl="1" indent="-533400" eaLnBrk="1" hangingPunct="1"/>
            <a:r>
              <a:rPr lang="en-US" altLang="en-US" smtClean="0"/>
              <a:t>A user query in the form of a textual string.</a:t>
            </a:r>
          </a:p>
          <a:p>
            <a:pPr marL="609600" indent="-609600" eaLnBrk="1" hangingPunct="1"/>
            <a:r>
              <a:rPr lang="en-US" altLang="en-US" smtClean="0"/>
              <a:t>Find:</a:t>
            </a:r>
          </a:p>
          <a:p>
            <a:pPr marL="990600" lvl="1" indent="-533400" eaLnBrk="1" hangingPunct="1"/>
            <a:r>
              <a:rPr lang="en-US" altLang="en-US" smtClean="0"/>
              <a:t>A ranked set of documents that are relevant to the query.</a:t>
            </a:r>
          </a:p>
          <a:p>
            <a:pPr marL="609600" indent="-609600" eaLnBrk="1" hangingPunct="1"/>
            <a:endParaRPr lang="en-US" altLang="en-US" smtClean="0"/>
          </a:p>
          <a:p>
            <a:pPr marL="990600" lvl="1" indent="-533400" algn="ctr" eaLnBrk="1" hangingPunct="1"/>
            <a:endParaRPr lang="en-US" altLang="en-US" smtClean="0"/>
          </a:p>
          <a:p>
            <a:pPr marL="609600" indent="-609600" eaLnBrk="1" hangingPunct="1"/>
            <a:endParaRPr lang="en-US" altLang="en-US" smtClean="0"/>
          </a:p>
          <a:p>
            <a:pPr marL="609600" indent="-6096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5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85BFBC-166E-46CE-945D-4564DD4F1DEC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System</a:t>
            </a:r>
          </a:p>
        </p:txBody>
      </p:sp>
      <p:pic>
        <p:nvPicPr>
          <p:cNvPr id="37895" name="Picture 7" descr="C:\Program Files\MSOffice\Clipart\Popular\amconfus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93186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962400" y="33528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  <a:contourClr>
              <a:srgbClr val="98ED87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IR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System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28800" y="3505200"/>
            <a:ext cx="2133600" cy="914400"/>
            <a:chOff x="1152" y="2208"/>
            <a:chExt cx="1344" cy="576"/>
          </a:xfrm>
        </p:grpSpPr>
        <p:sp>
          <p:nvSpPr>
            <p:cNvPr id="21520" name="AutoShape 8"/>
            <p:cNvSpPr>
              <a:spLocks noChangeArrowheads="1"/>
            </p:cNvSpPr>
            <p:nvPr/>
          </p:nvSpPr>
          <p:spPr bwMode="auto">
            <a:xfrm>
              <a:off x="1152" y="2208"/>
              <a:ext cx="816" cy="57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11DB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i="0"/>
            </a:p>
          </p:txBody>
        </p:sp>
        <p:sp>
          <p:nvSpPr>
            <p:cNvPr id="21521" name="Rectangle 9"/>
            <p:cNvSpPr>
              <a:spLocks noChangeArrowheads="1"/>
            </p:cNvSpPr>
            <p:nvPr/>
          </p:nvSpPr>
          <p:spPr bwMode="auto">
            <a:xfrm>
              <a:off x="1248" y="2256"/>
              <a:ext cx="596" cy="518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i="0"/>
                <a:t>Query String</a:t>
              </a:r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19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14800" y="1981200"/>
            <a:ext cx="2749550" cy="1371600"/>
            <a:chOff x="2592" y="1248"/>
            <a:chExt cx="1732" cy="864"/>
          </a:xfrm>
        </p:grpSpPr>
        <p:sp>
          <p:nvSpPr>
            <p:cNvPr id="21517" name="Oval 5"/>
            <p:cNvSpPr>
              <a:spLocks noChangeArrowheads="1"/>
            </p:cNvSpPr>
            <p:nvPr/>
          </p:nvSpPr>
          <p:spPr bwMode="auto">
            <a:xfrm>
              <a:off x="2592" y="1248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corpus</a:t>
              </a: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312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1519" name="Picture 15" descr="c:\Program Files\Common Files\Microsoft Shared\Clipart\cagcat50\bs00554_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248"/>
              <a:ext cx="628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14800" y="4419600"/>
            <a:ext cx="3429000" cy="1955800"/>
            <a:chOff x="2592" y="2784"/>
            <a:chExt cx="2160" cy="1232"/>
          </a:xfrm>
        </p:grpSpPr>
        <p:sp>
          <p:nvSpPr>
            <p:cNvPr id="21513" name="Oval 14"/>
            <p:cNvSpPr>
              <a:spLocks noChangeArrowheads="1"/>
            </p:cNvSpPr>
            <p:nvPr/>
          </p:nvSpPr>
          <p:spPr bwMode="auto">
            <a:xfrm>
              <a:off x="2592" y="3216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Ranked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Documents</a:t>
              </a:r>
            </a:p>
          </p:txBody>
        </p:sp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>
              <a:off x="312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5" name="Rectangle 18"/>
            <p:cNvSpPr>
              <a:spLocks noChangeArrowheads="1"/>
            </p:cNvSpPr>
            <p:nvPr/>
          </p:nvSpPr>
          <p:spPr bwMode="auto">
            <a:xfrm>
              <a:off x="3984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i="0"/>
            </a:p>
          </p:txBody>
        </p:sp>
        <p:sp>
          <p:nvSpPr>
            <p:cNvPr id="21516" name="Text Box 20"/>
            <p:cNvSpPr txBox="1">
              <a:spLocks noChangeArrowheads="1"/>
            </p:cNvSpPr>
            <p:nvPr/>
          </p:nvSpPr>
          <p:spPr bwMode="auto">
            <a:xfrm>
              <a:off x="4070" y="3015"/>
              <a:ext cx="52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1. Doc1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2. Doc2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3. Doc3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i="0"/>
            </a:p>
          </p:txBody>
        </p:sp>
      </p:grpSp>
    </p:spTree>
    <p:extLst>
      <p:ext uri="{BB962C8B-B14F-4D97-AF65-F5344CB8AC3E}">
        <p14:creationId xmlns:p14="http://schemas.microsoft.com/office/powerpoint/2010/main" val="30029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79459B-78FB-441D-8541-AEB1A85CF30E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Relevance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Relevance is a subjective judgment and may include:</a:t>
            </a:r>
          </a:p>
          <a:p>
            <a:pPr lvl="1" eaLnBrk="1" hangingPunct="1"/>
            <a:r>
              <a:rPr lang="en-US" altLang="en-US" smtClean="0"/>
              <a:t>Being on the proper subject.</a:t>
            </a:r>
          </a:p>
          <a:p>
            <a:pPr lvl="1" eaLnBrk="1" hangingPunct="1"/>
            <a:r>
              <a:rPr lang="en-US" altLang="en-US" smtClean="0"/>
              <a:t>Being timely (recent information).</a:t>
            </a:r>
          </a:p>
          <a:p>
            <a:pPr lvl="1" eaLnBrk="1" hangingPunct="1"/>
            <a:r>
              <a:rPr lang="en-US" altLang="en-US" smtClean="0"/>
              <a:t>Being authoritative (from a trusted source).</a:t>
            </a:r>
          </a:p>
          <a:p>
            <a:pPr lvl="1" eaLnBrk="1" hangingPunct="1"/>
            <a:r>
              <a:rPr lang="en-US" altLang="en-US" smtClean="0"/>
              <a:t>Satisfying the goals of the user and his/her intended use of the information (</a:t>
            </a:r>
            <a:r>
              <a:rPr lang="en-US" altLang="en-US" i="1" smtClean="0"/>
              <a:t>information need</a:t>
            </a:r>
            <a:r>
              <a:rPr lang="en-US" alt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912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FA1FE-905C-46CB-A48D-1F2884FED0B6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 Search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Simplest notion of relevance is that the query string appears verbatim in the document.</a:t>
            </a:r>
          </a:p>
          <a:p>
            <a:pPr eaLnBrk="1" hangingPunct="1"/>
            <a:r>
              <a:rPr lang="en-US" altLang="en-US" smtClean="0"/>
              <a:t>Slightly less strict notion is that the words in the query appear frequently in the document, in any order (</a:t>
            </a:r>
            <a:r>
              <a:rPr lang="en-US" altLang="en-US" i="1" smtClean="0"/>
              <a:t>bag of words</a:t>
            </a:r>
            <a:r>
              <a:rPr lang="en-US" alt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39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9A2F7-C7DA-419F-AD9E-38F0CDC2B5D0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Keywords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May not retrieve relevant documents that include synonymous terms.</a:t>
            </a:r>
          </a:p>
          <a:p>
            <a:pPr lvl="1" eaLnBrk="1" hangingPunct="1"/>
            <a:r>
              <a:rPr lang="en-US" altLang="en-US" sz="2400" dirty="0" smtClean="0"/>
              <a:t>“restaurant” vs. “café”</a:t>
            </a:r>
          </a:p>
          <a:p>
            <a:pPr lvl="1" eaLnBrk="1" hangingPunct="1"/>
            <a:r>
              <a:rPr lang="en-US" altLang="en-US" sz="2400" dirty="0" smtClean="0"/>
              <a:t>“PRC” vs. “China”</a:t>
            </a:r>
          </a:p>
          <a:p>
            <a:pPr eaLnBrk="1" hangingPunct="1"/>
            <a:r>
              <a:rPr lang="en-US" altLang="en-US" sz="2800" dirty="0" smtClean="0"/>
              <a:t>May retrieve irrelevant documents that include ambiguous terms.</a:t>
            </a:r>
          </a:p>
          <a:p>
            <a:pPr lvl="1" eaLnBrk="1" hangingPunct="1"/>
            <a:r>
              <a:rPr lang="en-US" altLang="en-US" sz="2400" dirty="0" smtClean="0"/>
              <a:t>“bat” (baseball vs. mammal)</a:t>
            </a:r>
          </a:p>
          <a:p>
            <a:pPr lvl="1" eaLnBrk="1" hangingPunct="1"/>
            <a:r>
              <a:rPr lang="en-US" altLang="en-US" sz="2400" dirty="0" smtClean="0"/>
              <a:t>“Apple” (company vs. fruit)</a:t>
            </a:r>
          </a:p>
          <a:p>
            <a:pPr lvl="1" eaLnBrk="1" hangingPunct="1"/>
            <a:r>
              <a:rPr lang="en-US" altLang="en-US" sz="2400" dirty="0" smtClean="0"/>
              <a:t>“bit” (unit of data vs. act of eating)</a:t>
            </a:r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342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145FC7-116D-412A-A246-53CC6218598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Intelligent IR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Taking into account the </a:t>
            </a:r>
            <a:r>
              <a:rPr lang="en-US" altLang="en-US" i="1" smtClean="0"/>
              <a:t>meaning</a:t>
            </a:r>
            <a:r>
              <a:rPr lang="en-US" altLang="en-US" smtClean="0"/>
              <a:t> of the words used.</a:t>
            </a:r>
          </a:p>
          <a:p>
            <a:pPr eaLnBrk="1" hangingPunct="1"/>
            <a:r>
              <a:rPr lang="en-US" altLang="en-US" smtClean="0"/>
              <a:t>Taking into account the </a:t>
            </a:r>
            <a:r>
              <a:rPr lang="en-US" altLang="en-US" i="1" smtClean="0"/>
              <a:t>order</a:t>
            </a:r>
            <a:r>
              <a:rPr lang="en-US" altLang="en-US" smtClean="0"/>
              <a:t> of words in the query.</a:t>
            </a:r>
          </a:p>
          <a:p>
            <a:pPr eaLnBrk="1" hangingPunct="1"/>
            <a:r>
              <a:rPr lang="en-US" altLang="en-US" smtClean="0"/>
              <a:t>Adapting to the user based on direct or indirect feedback.</a:t>
            </a:r>
          </a:p>
          <a:p>
            <a:pPr eaLnBrk="1" hangingPunct="1"/>
            <a:r>
              <a:rPr lang="en-US" altLang="en-US" smtClean="0"/>
              <a:t>Taking into account the </a:t>
            </a:r>
            <a:r>
              <a:rPr lang="en-US" altLang="en-US" i="1" smtClean="0"/>
              <a:t>authority</a:t>
            </a:r>
            <a:r>
              <a:rPr lang="en-US" altLang="en-US" smtClean="0"/>
              <a:t> of the source.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50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1137</Words>
  <Application>Microsoft Office PowerPoint</Application>
  <PresentationFormat>On-screen Show (4:3)</PresentationFormat>
  <Paragraphs>288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</vt:lpstr>
      <vt:lpstr>Times New Roman</vt:lpstr>
      <vt:lpstr>Office Theme</vt:lpstr>
      <vt:lpstr>CS7263: Information Retrieval</vt:lpstr>
      <vt:lpstr>Information Retrieval (IR)</vt:lpstr>
      <vt:lpstr>About me</vt:lpstr>
      <vt:lpstr>Typical IR Task </vt:lpstr>
      <vt:lpstr>IR System</vt:lpstr>
      <vt:lpstr>Relevance</vt:lpstr>
      <vt:lpstr>Keyword Search</vt:lpstr>
      <vt:lpstr>Problems with Keywords</vt:lpstr>
      <vt:lpstr>Intelligent IR</vt:lpstr>
      <vt:lpstr>IR System Architecture</vt:lpstr>
      <vt:lpstr>IR System Components</vt:lpstr>
      <vt:lpstr>IR System Components (continued)</vt:lpstr>
      <vt:lpstr>Web Search</vt:lpstr>
      <vt:lpstr>Web Search System</vt:lpstr>
      <vt:lpstr>Other IR-Related Tasks</vt:lpstr>
      <vt:lpstr>History of IR</vt:lpstr>
      <vt:lpstr>IR History Continued</vt:lpstr>
      <vt:lpstr>IR History Continued</vt:lpstr>
      <vt:lpstr>IR History Continued</vt:lpstr>
      <vt:lpstr>IR History Continued</vt:lpstr>
      <vt:lpstr>IR History Continued</vt:lpstr>
      <vt:lpstr>Recent IR History</vt:lpstr>
      <vt:lpstr>Related Areas</vt:lpstr>
      <vt:lpstr>Database Management</vt:lpstr>
      <vt:lpstr>Library and Information Science</vt:lpstr>
      <vt:lpstr>Artificial Intelligence</vt:lpstr>
      <vt:lpstr>Natural Language Processing</vt:lpstr>
      <vt:lpstr>Natural Language Processing: IR Directions</vt:lpstr>
      <vt:lpstr>Machine Learning</vt:lpstr>
      <vt:lpstr>Machine Learning: IR Directions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Ferosh Jacob</cp:lastModifiedBy>
  <cp:revision>9</cp:revision>
  <dcterms:created xsi:type="dcterms:W3CDTF">2013-01-12T18:28:24Z</dcterms:created>
  <dcterms:modified xsi:type="dcterms:W3CDTF">2018-01-10T23:25:37Z</dcterms:modified>
</cp:coreProperties>
</file>