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51"/>
  </p:notesMasterIdLst>
  <p:sldIdLst>
    <p:sldId id="256" r:id="rId2"/>
    <p:sldId id="334"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7" r:id="rId39"/>
    <p:sldId id="328" r:id="rId40"/>
    <p:sldId id="329" r:id="rId41"/>
    <p:sldId id="330" r:id="rId42"/>
    <p:sldId id="331" r:id="rId43"/>
    <p:sldId id="332" r:id="rId44"/>
    <p:sldId id="333" r:id="rId45"/>
    <p:sldId id="272" r:id="rId46"/>
    <p:sldId id="275" r:id="rId47"/>
    <p:sldId id="258" r:id="rId48"/>
    <p:sldId id="259" r:id="rId49"/>
    <p:sldId id="28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3"/>
  </p:normalViewPr>
  <p:slideViewPr>
    <p:cSldViewPr snapToGrid="0" snapToObjects="1">
      <p:cViewPr varScale="1">
        <p:scale>
          <a:sx n="90" d="100"/>
          <a:sy n="90" d="100"/>
        </p:scale>
        <p:origin x="232"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B0C84-072E-40A5-A336-5597A9B114C4}" type="doc">
      <dgm:prSet loTypeId="urn:microsoft.com/office/officeart/2005/8/layout/vList5" loCatId="list" qsTypeId="urn:microsoft.com/office/officeart/2005/8/quickstyle/simple4" qsCatId="simple" csTypeId="urn:microsoft.com/office/officeart/2005/8/colors/colorful1" csCatId="colorful"/>
      <dgm:spPr/>
      <dgm:t>
        <a:bodyPr/>
        <a:lstStyle/>
        <a:p>
          <a:endParaRPr lang="en-US"/>
        </a:p>
      </dgm:t>
    </dgm:pt>
    <dgm:pt modelId="{5C91CDD8-B099-418A-A10D-BE93E3C20B10}">
      <dgm:prSet/>
      <dgm:spPr/>
      <dgm:t>
        <a:bodyPr/>
        <a:lstStyle/>
        <a:p>
          <a:r>
            <a:rPr lang="en-US"/>
            <a:t>The path from IR to text classification:</a:t>
          </a:r>
        </a:p>
      </dgm:t>
    </dgm:pt>
    <dgm:pt modelId="{C23399FB-A1C5-44BC-A327-6DA7D7A6D0CD}" type="parTrans" cxnId="{78D51911-BEC4-4BE5-87B4-07F4BF07B7BA}">
      <dgm:prSet/>
      <dgm:spPr/>
      <dgm:t>
        <a:bodyPr/>
        <a:lstStyle/>
        <a:p>
          <a:endParaRPr lang="en-US"/>
        </a:p>
      </dgm:t>
    </dgm:pt>
    <dgm:pt modelId="{3562B661-928F-4306-B738-33BF243ADE9A}" type="sibTrans" cxnId="{78D51911-BEC4-4BE5-87B4-07F4BF07B7BA}">
      <dgm:prSet/>
      <dgm:spPr/>
      <dgm:t>
        <a:bodyPr/>
        <a:lstStyle/>
        <a:p>
          <a:endParaRPr lang="en-US"/>
        </a:p>
      </dgm:t>
    </dgm:pt>
    <dgm:pt modelId="{CC6DC2AE-FF67-4B8B-A29B-022C3CCC7924}">
      <dgm:prSet/>
      <dgm:spPr/>
      <dgm:t>
        <a:bodyPr/>
        <a:lstStyle/>
        <a:p>
          <a:r>
            <a:rPr lang="en-US"/>
            <a:t>You have an information need to monitor, say:</a:t>
          </a:r>
        </a:p>
      </dgm:t>
    </dgm:pt>
    <dgm:pt modelId="{240ED5F1-46FB-4A68-9E9C-4F306A212FBC}" type="parTrans" cxnId="{60F7AFDD-A647-43B8-8246-E83FA6907981}">
      <dgm:prSet/>
      <dgm:spPr/>
      <dgm:t>
        <a:bodyPr/>
        <a:lstStyle/>
        <a:p>
          <a:endParaRPr lang="en-US"/>
        </a:p>
      </dgm:t>
    </dgm:pt>
    <dgm:pt modelId="{7924EDCE-8EC7-4E95-B38D-B16DE64A0DC9}" type="sibTrans" cxnId="{60F7AFDD-A647-43B8-8246-E83FA6907981}">
      <dgm:prSet/>
      <dgm:spPr/>
      <dgm:t>
        <a:bodyPr/>
        <a:lstStyle/>
        <a:p>
          <a:endParaRPr lang="en-US"/>
        </a:p>
      </dgm:t>
    </dgm:pt>
    <dgm:pt modelId="{0449B90E-C241-40D1-A46F-B58F667A95E5}">
      <dgm:prSet/>
      <dgm:spPr/>
      <dgm:t>
        <a:bodyPr/>
        <a:lstStyle/>
        <a:p>
          <a:r>
            <a:rPr lang="en-US"/>
            <a:t>Unrest in the Niger delta region</a:t>
          </a:r>
        </a:p>
      </dgm:t>
    </dgm:pt>
    <dgm:pt modelId="{DAE38376-C2F2-40A9-AB58-3FFBB73EAA4A}" type="parTrans" cxnId="{27DD0327-C29C-4E9E-A86B-B5462338635C}">
      <dgm:prSet/>
      <dgm:spPr/>
      <dgm:t>
        <a:bodyPr/>
        <a:lstStyle/>
        <a:p>
          <a:endParaRPr lang="en-US"/>
        </a:p>
      </dgm:t>
    </dgm:pt>
    <dgm:pt modelId="{7DF9E0DB-5DB8-4B82-B005-415D6708B3D0}" type="sibTrans" cxnId="{27DD0327-C29C-4E9E-A86B-B5462338635C}">
      <dgm:prSet/>
      <dgm:spPr/>
      <dgm:t>
        <a:bodyPr/>
        <a:lstStyle/>
        <a:p>
          <a:endParaRPr lang="en-US"/>
        </a:p>
      </dgm:t>
    </dgm:pt>
    <dgm:pt modelId="{2120FFD7-07AB-479D-98C7-10C6404BCDEA}">
      <dgm:prSet/>
      <dgm:spPr/>
      <dgm:t>
        <a:bodyPr/>
        <a:lstStyle/>
        <a:p>
          <a:r>
            <a:rPr lang="en-US"/>
            <a:t>You want to rerun an appropriate query periodically to find new news items on this topic</a:t>
          </a:r>
        </a:p>
      </dgm:t>
    </dgm:pt>
    <dgm:pt modelId="{EC1F7E8F-077F-4697-AB14-84CA8F46D8A6}" type="parTrans" cxnId="{61D0F65A-E879-4DC4-9CE9-D7571ACD4B28}">
      <dgm:prSet/>
      <dgm:spPr/>
      <dgm:t>
        <a:bodyPr/>
        <a:lstStyle/>
        <a:p>
          <a:endParaRPr lang="en-US"/>
        </a:p>
      </dgm:t>
    </dgm:pt>
    <dgm:pt modelId="{4DECAE79-1B36-43EA-B180-B3801FEA098E}" type="sibTrans" cxnId="{61D0F65A-E879-4DC4-9CE9-D7571ACD4B28}">
      <dgm:prSet/>
      <dgm:spPr/>
      <dgm:t>
        <a:bodyPr/>
        <a:lstStyle/>
        <a:p>
          <a:endParaRPr lang="en-US"/>
        </a:p>
      </dgm:t>
    </dgm:pt>
    <dgm:pt modelId="{93F7BFF8-4770-4F27-A0D1-7EDED6AA1E30}">
      <dgm:prSet/>
      <dgm:spPr/>
      <dgm:t>
        <a:bodyPr/>
        <a:lstStyle/>
        <a:p>
          <a:r>
            <a:rPr lang="en-US"/>
            <a:t>You will be sent new documents that are found </a:t>
          </a:r>
        </a:p>
      </dgm:t>
    </dgm:pt>
    <dgm:pt modelId="{3B6B7DBB-16A8-4A4C-A884-C1D275CE71DB}" type="parTrans" cxnId="{2A75469B-673E-43E1-8EA2-545AB65729FB}">
      <dgm:prSet/>
      <dgm:spPr/>
      <dgm:t>
        <a:bodyPr/>
        <a:lstStyle/>
        <a:p>
          <a:endParaRPr lang="en-US"/>
        </a:p>
      </dgm:t>
    </dgm:pt>
    <dgm:pt modelId="{E81208B5-BCFE-43C3-AEE1-D3E71083A751}" type="sibTrans" cxnId="{2A75469B-673E-43E1-8EA2-545AB65729FB}">
      <dgm:prSet/>
      <dgm:spPr/>
      <dgm:t>
        <a:bodyPr/>
        <a:lstStyle/>
        <a:p>
          <a:endParaRPr lang="en-US"/>
        </a:p>
      </dgm:t>
    </dgm:pt>
    <dgm:pt modelId="{5257F664-0F59-40C7-B2DE-2C7B50302871}">
      <dgm:prSet/>
      <dgm:spPr/>
      <dgm:t>
        <a:bodyPr/>
        <a:lstStyle/>
        <a:p>
          <a:r>
            <a:rPr lang="en-US"/>
            <a:t>I.e., it’s not ranking but classification (relevant vs. not relevant)</a:t>
          </a:r>
        </a:p>
      </dgm:t>
    </dgm:pt>
    <dgm:pt modelId="{81033564-E4D8-4C51-93AA-043DC22E95FA}" type="parTrans" cxnId="{9DCF1AF8-C5F7-419F-9FE9-1A45AF0A8CB0}">
      <dgm:prSet/>
      <dgm:spPr/>
      <dgm:t>
        <a:bodyPr/>
        <a:lstStyle/>
        <a:p>
          <a:endParaRPr lang="en-US"/>
        </a:p>
      </dgm:t>
    </dgm:pt>
    <dgm:pt modelId="{71BA3A2D-BAD9-4EA7-A310-7467C4163C4C}" type="sibTrans" cxnId="{9DCF1AF8-C5F7-419F-9FE9-1A45AF0A8CB0}">
      <dgm:prSet/>
      <dgm:spPr/>
      <dgm:t>
        <a:bodyPr/>
        <a:lstStyle/>
        <a:p>
          <a:endParaRPr lang="en-US"/>
        </a:p>
      </dgm:t>
    </dgm:pt>
    <dgm:pt modelId="{F387B30D-AB04-4E19-9D2D-F4876858A01D}">
      <dgm:prSet/>
      <dgm:spPr/>
      <dgm:t>
        <a:bodyPr/>
        <a:lstStyle/>
        <a:p>
          <a:r>
            <a:rPr lang="en-US"/>
            <a:t>Such queries are called standing queries</a:t>
          </a:r>
        </a:p>
      </dgm:t>
    </dgm:pt>
    <dgm:pt modelId="{F5C0B925-64D8-4495-BA85-1A549AFFC754}" type="parTrans" cxnId="{EFBB6C6A-8975-459D-A0DC-D3A9E20AB3F3}">
      <dgm:prSet/>
      <dgm:spPr/>
      <dgm:t>
        <a:bodyPr/>
        <a:lstStyle/>
        <a:p>
          <a:endParaRPr lang="en-US"/>
        </a:p>
      </dgm:t>
    </dgm:pt>
    <dgm:pt modelId="{02EE3DB0-5675-4365-89E4-A681C55264FE}" type="sibTrans" cxnId="{EFBB6C6A-8975-459D-A0DC-D3A9E20AB3F3}">
      <dgm:prSet/>
      <dgm:spPr/>
      <dgm:t>
        <a:bodyPr/>
        <a:lstStyle/>
        <a:p>
          <a:endParaRPr lang="en-US"/>
        </a:p>
      </dgm:t>
    </dgm:pt>
    <dgm:pt modelId="{B2995C66-109D-408B-9502-DCB988594B40}">
      <dgm:prSet/>
      <dgm:spPr/>
      <dgm:t>
        <a:bodyPr/>
        <a:lstStyle/>
        <a:p>
          <a:r>
            <a:rPr lang="en-US"/>
            <a:t>Long used by “information professionals”</a:t>
          </a:r>
        </a:p>
      </dgm:t>
    </dgm:pt>
    <dgm:pt modelId="{FEAA833A-84A1-4960-AB6B-48308FDE65FC}" type="parTrans" cxnId="{D07A72A8-0437-49AA-8B48-433040387629}">
      <dgm:prSet/>
      <dgm:spPr/>
      <dgm:t>
        <a:bodyPr/>
        <a:lstStyle/>
        <a:p>
          <a:endParaRPr lang="en-US"/>
        </a:p>
      </dgm:t>
    </dgm:pt>
    <dgm:pt modelId="{D04D0D85-2875-42A9-A904-504CE4821A7D}" type="sibTrans" cxnId="{D07A72A8-0437-49AA-8B48-433040387629}">
      <dgm:prSet/>
      <dgm:spPr/>
      <dgm:t>
        <a:bodyPr/>
        <a:lstStyle/>
        <a:p>
          <a:endParaRPr lang="en-US"/>
        </a:p>
      </dgm:t>
    </dgm:pt>
    <dgm:pt modelId="{64C90F57-962C-4FDA-8699-9D083FEF2BDD}">
      <dgm:prSet/>
      <dgm:spPr/>
      <dgm:t>
        <a:bodyPr/>
        <a:lstStyle/>
        <a:p>
          <a:r>
            <a:rPr lang="en-US"/>
            <a:t>A modern mass instantiation is Google Alerts</a:t>
          </a:r>
        </a:p>
      </dgm:t>
    </dgm:pt>
    <dgm:pt modelId="{EA774D66-365D-4006-B301-3860882C30EA}" type="parTrans" cxnId="{90104548-7D0F-4981-8725-3643CC26943E}">
      <dgm:prSet/>
      <dgm:spPr/>
      <dgm:t>
        <a:bodyPr/>
        <a:lstStyle/>
        <a:p>
          <a:endParaRPr lang="en-US"/>
        </a:p>
      </dgm:t>
    </dgm:pt>
    <dgm:pt modelId="{D24E834E-556A-461A-A8BD-2FCE242BB063}" type="sibTrans" cxnId="{90104548-7D0F-4981-8725-3643CC26943E}">
      <dgm:prSet/>
      <dgm:spPr/>
      <dgm:t>
        <a:bodyPr/>
        <a:lstStyle/>
        <a:p>
          <a:endParaRPr lang="en-US"/>
        </a:p>
      </dgm:t>
    </dgm:pt>
    <dgm:pt modelId="{51023FE5-C25A-4993-A059-F55E53F1734A}">
      <dgm:prSet/>
      <dgm:spPr/>
      <dgm:t>
        <a:bodyPr/>
        <a:lstStyle/>
        <a:p>
          <a:r>
            <a:rPr lang="en-US"/>
            <a:t>Standing queries are (hand-written) text classifiers</a:t>
          </a:r>
        </a:p>
      </dgm:t>
    </dgm:pt>
    <dgm:pt modelId="{58398631-4094-427E-8576-72B884267350}" type="parTrans" cxnId="{0B38C32F-5B20-4A8F-93E4-583788F16712}">
      <dgm:prSet/>
      <dgm:spPr/>
      <dgm:t>
        <a:bodyPr/>
        <a:lstStyle/>
        <a:p>
          <a:endParaRPr lang="en-US"/>
        </a:p>
      </dgm:t>
    </dgm:pt>
    <dgm:pt modelId="{60E0A4D8-1B15-455F-B397-E22127308C67}" type="sibTrans" cxnId="{0B38C32F-5B20-4A8F-93E4-583788F16712}">
      <dgm:prSet/>
      <dgm:spPr/>
      <dgm:t>
        <a:bodyPr/>
        <a:lstStyle/>
        <a:p>
          <a:endParaRPr lang="en-US"/>
        </a:p>
      </dgm:t>
    </dgm:pt>
    <dgm:pt modelId="{2D9B9E1B-9D44-FD47-A9ED-F693F0B73E39}" type="pres">
      <dgm:prSet presAssocID="{A7BB0C84-072E-40A5-A336-5597A9B114C4}" presName="Name0" presStyleCnt="0">
        <dgm:presLayoutVars>
          <dgm:dir/>
          <dgm:animLvl val="lvl"/>
          <dgm:resizeHandles val="exact"/>
        </dgm:presLayoutVars>
      </dgm:prSet>
      <dgm:spPr/>
    </dgm:pt>
    <dgm:pt modelId="{27CB219B-FC4D-AB41-8A22-128D8CE51ED4}" type="pres">
      <dgm:prSet presAssocID="{5C91CDD8-B099-418A-A10D-BE93E3C20B10}" presName="linNode" presStyleCnt="0"/>
      <dgm:spPr/>
    </dgm:pt>
    <dgm:pt modelId="{B69E289F-9FF3-0D41-83D4-E3B837E11AEF}" type="pres">
      <dgm:prSet presAssocID="{5C91CDD8-B099-418A-A10D-BE93E3C20B10}" presName="parentText" presStyleLbl="node1" presStyleIdx="0" presStyleCnt="6">
        <dgm:presLayoutVars>
          <dgm:chMax val="1"/>
          <dgm:bulletEnabled val="1"/>
        </dgm:presLayoutVars>
      </dgm:prSet>
      <dgm:spPr/>
    </dgm:pt>
    <dgm:pt modelId="{C522455F-41BE-6C4A-A603-8FC014589DDB}" type="pres">
      <dgm:prSet presAssocID="{3562B661-928F-4306-B738-33BF243ADE9A}" presName="sp" presStyleCnt="0"/>
      <dgm:spPr/>
    </dgm:pt>
    <dgm:pt modelId="{017FA9D2-4DFD-6044-A18A-DE68087A720D}" type="pres">
      <dgm:prSet presAssocID="{CC6DC2AE-FF67-4B8B-A29B-022C3CCC7924}" presName="linNode" presStyleCnt="0"/>
      <dgm:spPr/>
    </dgm:pt>
    <dgm:pt modelId="{51C68883-AA8A-DD4C-A6AC-71F51BB2EB15}" type="pres">
      <dgm:prSet presAssocID="{CC6DC2AE-FF67-4B8B-A29B-022C3CCC7924}" presName="parentText" presStyleLbl="node1" presStyleIdx="1" presStyleCnt="6">
        <dgm:presLayoutVars>
          <dgm:chMax val="1"/>
          <dgm:bulletEnabled val="1"/>
        </dgm:presLayoutVars>
      </dgm:prSet>
      <dgm:spPr/>
    </dgm:pt>
    <dgm:pt modelId="{F783A86F-EAC6-4B46-A7EB-2EBE0B9C931F}" type="pres">
      <dgm:prSet presAssocID="{CC6DC2AE-FF67-4B8B-A29B-022C3CCC7924}" presName="descendantText" presStyleLbl="alignAccFollowNode1" presStyleIdx="0" presStyleCnt="3">
        <dgm:presLayoutVars>
          <dgm:bulletEnabled val="1"/>
        </dgm:presLayoutVars>
      </dgm:prSet>
      <dgm:spPr/>
    </dgm:pt>
    <dgm:pt modelId="{55EF8012-1A13-5A47-86DF-A17C6417C0C2}" type="pres">
      <dgm:prSet presAssocID="{7924EDCE-8EC7-4E95-B38D-B16DE64A0DC9}" presName="sp" presStyleCnt="0"/>
      <dgm:spPr/>
    </dgm:pt>
    <dgm:pt modelId="{7EFFE14F-5E1C-4843-B1E5-F7F9F4F673DF}" type="pres">
      <dgm:prSet presAssocID="{2120FFD7-07AB-479D-98C7-10C6404BCDEA}" presName="linNode" presStyleCnt="0"/>
      <dgm:spPr/>
    </dgm:pt>
    <dgm:pt modelId="{A8068524-0FFB-B34C-997D-B616D632EF13}" type="pres">
      <dgm:prSet presAssocID="{2120FFD7-07AB-479D-98C7-10C6404BCDEA}" presName="parentText" presStyleLbl="node1" presStyleIdx="2" presStyleCnt="6">
        <dgm:presLayoutVars>
          <dgm:chMax val="1"/>
          <dgm:bulletEnabled val="1"/>
        </dgm:presLayoutVars>
      </dgm:prSet>
      <dgm:spPr/>
    </dgm:pt>
    <dgm:pt modelId="{64F807EE-63A0-8040-9CEF-FA467A7F700D}" type="pres">
      <dgm:prSet presAssocID="{4DECAE79-1B36-43EA-B180-B3801FEA098E}" presName="sp" presStyleCnt="0"/>
      <dgm:spPr/>
    </dgm:pt>
    <dgm:pt modelId="{03773BE5-9150-DC43-BF7C-8F5E1CA3D5C5}" type="pres">
      <dgm:prSet presAssocID="{93F7BFF8-4770-4F27-A0D1-7EDED6AA1E30}" presName="linNode" presStyleCnt="0"/>
      <dgm:spPr/>
    </dgm:pt>
    <dgm:pt modelId="{BE81B024-D6F0-524A-AC34-2B496952589E}" type="pres">
      <dgm:prSet presAssocID="{93F7BFF8-4770-4F27-A0D1-7EDED6AA1E30}" presName="parentText" presStyleLbl="node1" presStyleIdx="3" presStyleCnt="6">
        <dgm:presLayoutVars>
          <dgm:chMax val="1"/>
          <dgm:bulletEnabled val="1"/>
        </dgm:presLayoutVars>
      </dgm:prSet>
      <dgm:spPr/>
    </dgm:pt>
    <dgm:pt modelId="{54464E6E-8296-B140-AAD7-880CDC72B502}" type="pres">
      <dgm:prSet presAssocID="{93F7BFF8-4770-4F27-A0D1-7EDED6AA1E30}" presName="descendantText" presStyleLbl="alignAccFollowNode1" presStyleIdx="1" presStyleCnt="3">
        <dgm:presLayoutVars>
          <dgm:bulletEnabled val="1"/>
        </dgm:presLayoutVars>
      </dgm:prSet>
      <dgm:spPr/>
    </dgm:pt>
    <dgm:pt modelId="{80E9F8F8-FC4B-0A4C-8D4B-8BC970693DE4}" type="pres">
      <dgm:prSet presAssocID="{E81208B5-BCFE-43C3-AEE1-D3E71083A751}" presName="sp" presStyleCnt="0"/>
      <dgm:spPr/>
    </dgm:pt>
    <dgm:pt modelId="{E3B24FA1-C804-1B4D-ADE8-4CD4FC916D7D}" type="pres">
      <dgm:prSet presAssocID="{F387B30D-AB04-4E19-9D2D-F4876858A01D}" presName="linNode" presStyleCnt="0"/>
      <dgm:spPr/>
    </dgm:pt>
    <dgm:pt modelId="{B927B305-52BD-F44B-9A10-1B93447DB9C7}" type="pres">
      <dgm:prSet presAssocID="{F387B30D-AB04-4E19-9D2D-F4876858A01D}" presName="parentText" presStyleLbl="node1" presStyleIdx="4" presStyleCnt="6">
        <dgm:presLayoutVars>
          <dgm:chMax val="1"/>
          <dgm:bulletEnabled val="1"/>
        </dgm:presLayoutVars>
      </dgm:prSet>
      <dgm:spPr/>
    </dgm:pt>
    <dgm:pt modelId="{C915B668-9E0E-994E-B05D-CC35D9248BB7}" type="pres">
      <dgm:prSet presAssocID="{F387B30D-AB04-4E19-9D2D-F4876858A01D}" presName="descendantText" presStyleLbl="alignAccFollowNode1" presStyleIdx="2" presStyleCnt="3">
        <dgm:presLayoutVars>
          <dgm:bulletEnabled val="1"/>
        </dgm:presLayoutVars>
      </dgm:prSet>
      <dgm:spPr/>
    </dgm:pt>
    <dgm:pt modelId="{3E33634B-D1C4-B547-ABDA-034FBB8BD2FE}" type="pres">
      <dgm:prSet presAssocID="{02EE3DB0-5675-4365-89E4-A681C55264FE}" presName="sp" presStyleCnt="0"/>
      <dgm:spPr/>
    </dgm:pt>
    <dgm:pt modelId="{D79D320E-7E77-3F41-AF2E-2BF993C1B3F2}" type="pres">
      <dgm:prSet presAssocID="{51023FE5-C25A-4993-A059-F55E53F1734A}" presName="linNode" presStyleCnt="0"/>
      <dgm:spPr/>
    </dgm:pt>
    <dgm:pt modelId="{F5DD14C7-68E5-D043-8F8D-A3C9B632B968}" type="pres">
      <dgm:prSet presAssocID="{51023FE5-C25A-4993-A059-F55E53F1734A}" presName="parentText" presStyleLbl="node1" presStyleIdx="5" presStyleCnt="6">
        <dgm:presLayoutVars>
          <dgm:chMax val="1"/>
          <dgm:bulletEnabled val="1"/>
        </dgm:presLayoutVars>
      </dgm:prSet>
      <dgm:spPr/>
    </dgm:pt>
  </dgm:ptLst>
  <dgm:cxnLst>
    <dgm:cxn modelId="{0FE7B208-4EA3-6742-B567-27E29E7709F6}" type="presOf" srcId="{5C91CDD8-B099-418A-A10D-BE93E3C20B10}" destId="{B69E289F-9FF3-0D41-83D4-E3B837E11AEF}" srcOrd="0" destOrd="0" presId="urn:microsoft.com/office/officeart/2005/8/layout/vList5"/>
    <dgm:cxn modelId="{CC77400F-BEDF-7F4C-A2AF-A6088D808DDD}" type="presOf" srcId="{51023FE5-C25A-4993-A059-F55E53F1734A}" destId="{F5DD14C7-68E5-D043-8F8D-A3C9B632B968}" srcOrd="0" destOrd="0" presId="urn:microsoft.com/office/officeart/2005/8/layout/vList5"/>
    <dgm:cxn modelId="{78D51911-BEC4-4BE5-87B4-07F4BF07B7BA}" srcId="{A7BB0C84-072E-40A5-A336-5597A9B114C4}" destId="{5C91CDD8-B099-418A-A10D-BE93E3C20B10}" srcOrd="0" destOrd="0" parTransId="{C23399FB-A1C5-44BC-A327-6DA7D7A6D0CD}" sibTransId="{3562B661-928F-4306-B738-33BF243ADE9A}"/>
    <dgm:cxn modelId="{27DD0327-C29C-4E9E-A86B-B5462338635C}" srcId="{CC6DC2AE-FF67-4B8B-A29B-022C3CCC7924}" destId="{0449B90E-C241-40D1-A46F-B58F667A95E5}" srcOrd="0" destOrd="0" parTransId="{DAE38376-C2F2-40A9-AB58-3FFBB73EAA4A}" sibTransId="{7DF9E0DB-5DB8-4B82-B005-415D6708B3D0}"/>
    <dgm:cxn modelId="{0B38C32F-5B20-4A8F-93E4-583788F16712}" srcId="{A7BB0C84-072E-40A5-A336-5597A9B114C4}" destId="{51023FE5-C25A-4993-A059-F55E53F1734A}" srcOrd="5" destOrd="0" parTransId="{58398631-4094-427E-8576-72B884267350}" sibTransId="{60E0A4D8-1B15-455F-B397-E22127308C67}"/>
    <dgm:cxn modelId="{90104548-7D0F-4981-8725-3643CC26943E}" srcId="{F387B30D-AB04-4E19-9D2D-F4876858A01D}" destId="{64C90F57-962C-4FDA-8699-9D083FEF2BDD}" srcOrd="1" destOrd="0" parTransId="{EA774D66-365D-4006-B301-3860882C30EA}" sibTransId="{D24E834E-556A-461A-A8BD-2FCE242BB063}"/>
    <dgm:cxn modelId="{61D0F65A-E879-4DC4-9CE9-D7571ACD4B28}" srcId="{A7BB0C84-072E-40A5-A336-5597A9B114C4}" destId="{2120FFD7-07AB-479D-98C7-10C6404BCDEA}" srcOrd="2" destOrd="0" parTransId="{EC1F7E8F-077F-4697-AB14-84CA8F46D8A6}" sibTransId="{4DECAE79-1B36-43EA-B180-B3801FEA098E}"/>
    <dgm:cxn modelId="{FEC8825E-4B36-5D43-911E-13D15E5C5347}" type="presOf" srcId="{A7BB0C84-072E-40A5-A336-5597A9B114C4}" destId="{2D9B9E1B-9D44-FD47-A9ED-F693F0B73E39}" srcOrd="0" destOrd="0" presId="urn:microsoft.com/office/officeart/2005/8/layout/vList5"/>
    <dgm:cxn modelId="{7E700169-F225-0B43-924D-FB08AADEE4AE}" type="presOf" srcId="{93F7BFF8-4770-4F27-A0D1-7EDED6AA1E30}" destId="{BE81B024-D6F0-524A-AC34-2B496952589E}" srcOrd="0" destOrd="0" presId="urn:microsoft.com/office/officeart/2005/8/layout/vList5"/>
    <dgm:cxn modelId="{EFBB6C6A-8975-459D-A0DC-D3A9E20AB3F3}" srcId="{A7BB0C84-072E-40A5-A336-5597A9B114C4}" destId="{F387B30D-AB04-4E19-9D2D-F4876858A01D}" srcOrd="4" destOrd="0" parTransId="{F5C0B925-64D8-4495-BA85-1A549AFFC754}" sibTransId="{02EE3DB0-5675-4365-89E4-A681C55264FE}"/>
    <dgm:cxn modelId="{DDC6B16D-4B42-1740-B84E-7E4F733B44F3}" type="presOf" srcId="{2120FFD7-07AB-479D-98C7-10C6404BCDEA}" destId="{A8068524-0FFB-B34C-997D-B616D632EF13}" srcOrd="0" destOrd="0" presId="urn:microsoft.com/office/officeart/2005/8/layout/vList5"/>
    <dgm:cxn modelId="{2A75469B-673E-43E1-8EA2-545AB65729FB}" srcId="{A7BB0C84-072E-40A5-A336-5597A9B114C4}" destId="{93F7BFF8-4770-4F27-A0D1-7EDED6AA1E30}" srcOrd="3" destOrd="0" parTransId="{3B6B7DBB-16A8-4A4C-A884-C1D275CE71DB}" sibTransId="{E81208B5-BCFE-43C3-AEE1-D3E71083A751}"/>
    <dgm:cxn modelId="{D07A72A8-0437-49AA-8B48-433040387629}" srcId="{F387B30D-AB04-4E19-9D2D-F4876858A01D}" destId="{B2995C66-109D-408B-9502-DCB988594B40}" srcOrd="0" destOrd="0" parTransId="{FEAA833A-84A1-4960-AB6B-48308FDE65FC}" sibTransId="{D04D0D85-2875-42A9-A904-504CE4821A7D}"/>
    <dgm:cxn modelId="{98E606D3-D5B0-2642-839D-F34183659001}" type="presOf" srcId="{64C90F57-962C-4FDA-8699-9D083FEF2BDD}" destId="{C915B668-9E0E-994E-B05D-CC35D9248BB7}" srcOrd="0" destOrd="1" presId="urn:microsoft.com/office/officeart/2005/8/layout/vList5"/>
    <dgm:cxn modelId="{C2E3A4D3-F81A-8349-A880-43FB887C2037}" type="presOf" srcId="{CC6DC2AE-FF67-4B8B-A29B-022C3CCC7924}" destId="{51C68883-AA8A-DD4C-A6AC-71F51BB2EB15}" srcOrd="0" destOrd="0" presId="urn:microsoft.com/office/officeart/2005/8/layout/vList5"/>
    <dgm:cxn modelId="{CFC558DB-F93D-BB4A-9936-FB837C877F91}" type="presOf" srcId="{5257F664-0F59-40C7-B2DE-2C7B50302871}" destId="{54464E6E-8296-B140-AAD7-880CDC72B502}" srcOrd="0" destOrd="0" presId="urn:microsoft.com/office/officeart/2005/8/layout/vList5"/>
    <dgm:cxn modelId="{729788DB-D977-1F47-B8EA-31FFFD4647BD}" type="presOf" srcId="{B2995C66-109D-408B-9502-DCB988594B40}" destId="{C915B668-9E0E-994E-B05D-CC35D9248BB7}" srcOrd="0" destOrd="0" presId="urn:microsoft.com/office/officeart/2005/8/layout/vList5"/>
    <dgm:cxn modelId="{60F7AFDD-A647-43B8-8246-E83FA6907981}" srcId="{A7BB0C84-072E-40A5-A336-5597A9B114C4}" destId="{CC6DC2AE-FF67-4B8B-A29B-022C3CCC7924}" srcOrd="1" destOrd="0" parTransId="{240ED5F1-46FB-4A68-9E9C-4F306A212FBC}" sibTransId="{7924EDCE-8EC7-4E95-B38D-B16DE64A0DC9}"/>
    <dgm:cxn modelId="{ECF554E4-6C0C-764C-9D4D-C67FBC5B4B49}" type="presOf" srcId="{F387B30D-AB04-4E19-9D2D-F4876858A01D}" destId="{B927B305-52BD-F44B-9A10-1B93447DB9C7}" srcOrd="0" destOrd="0" presId="urn:microsoft.com/office/officeart/2005/8/layout/vList5"/>
    <dgm:cxn modelId="{48EAA4E4-9145-AD4C-897B-92A8512AD425}" type="presOf" srcId="{0449B90E-C241-40D1-A46F-B58F667A95E5}" destId="{F783A86F-EAC6-4B46-A7EB-2EBE0B9C931F}" srcOrd="0" destOrd="0" presId="urn:microsoft.com/office/officeart/2005/8/layout/vList5"/>
    <dgm:cxn modelId="{9DCF1AF8-C5F7-419F-9FE9-1A45AF0A8CB0}" srcId="{93F7BFF8-4770-4F27-A0D1-7EDED6AA1E30}" destId="{5257F664-0F59-40C7-B2DE-2C7B50302871}" srcOrd="0" destOrd="0" parTransId="{81033564-E4D8-4C51-93AA-043DC22E95FA}" sibTransId="{71BA3A2D-BAD9-4EA7-A310-7467C4163C4C}"/>
    <dgm:cxn modelId="{3944BF36-ED72-CF48-8C4D-2344C9DD7FE0}" type="presParOf" srcId="{2D9B9E1B-9D44-FD47-A9ED-F693F0B73E39}" destId="{27CB219B-FC4D-AB41-8A22-128D8CE51ED4}" srcOrd="0" destOrd="0" presId="urn:microsoft.com/office/officeart/2005/8/layout/vList5"/>
    <dgm:cxn modelId="{AADAD515-1BEC-714E-B323-80F0F9F8F919}" type="presParOf" srcId="{27CB219B-FC4D-AB41-8A22-128D8CE51ED4}" destId="{B69E289F-9FF3-0D41-83D4-E3B837E11AEF}" srcOrd="0" destOrd="0" presId="urn:microsoft.com/office/officeart/2005/8/layout/vList5"/>
    <dgm:cxn modelId="{D80C9FB4-2E27-8B43-BD99-8F968A46C51D}" type="presParOf" srcId="{2D9B9E1B-9D44-FD47-A9ED-F693F0B73E39}" destId="{C522455F-41BE-6C4A-A603-8FC014589DDB}" srcOrd="1" destOrd="0" presId="urn:microsoft.com/office/officeart/2005/8/layout/vList5"/>
    <dgm:cxn modelId="{5366D7CE-257F-C547-BBDD-E50822E5DEDB}" type="presParOf" srcId="{2D9B9E1B-9D44-FD47-A9ED-F693F0B73E39}" destId="{017FA9D2-4DFD-6044-A18A-DE68087A720D}" srcOrd="2" destOrd="0" presId="urn:microsoft.com/office/officeart/2005/8/layout/vList5"/>
    <dgm:cxn modelId="{BE459FAD-C744-464F-9F02-EBD2455A53C6}" type="presParOf" srcId="{017FA9D2-4DFD-6044-A18A-DE68087A720D}" destId="{51C68883-AA8A-DD4C-A6AC-71F51BB2EB15}" srcOrd="0" destOrd="0" presId="urn:microsoft.com/office/officeart/2005/8/layout/vList5"/>
    <dgm:cxn modelId="{12D51CBD-FB32-2642-A987-46287EFBD43B}" type="presParOf" srcId="{017FA9D2-4DFD-6044-A18A-DE68087A720D}" destId="{F783A86F-EAC6-4B46-A7EB-2EBE0B9C931F}" srcOrd="1" destOrd="0" presId="urn:microsoft.com/office/officeart/2005/8/layout/vList5"/>
    <dgm:cxn modelId="{42F946AE-5E1E-1E47-9862-9B30C578FAC1}" type="presParOf" srcId="{2D9B9E1B-9D44-FD47-A9ED-F693F0B73E39}" destId="{55EF8012-1A13-5A47-86DF-A17C6417C0C2}" srcOrd="3" destOrd="0" presId="urn:microsoft.com/office/officeart/2005/8/layout/vList5"/>
    <dgm:cxn modelId="{A799374F-D55F-834F-9D68-3A05EF79F5BD}" type="presParOf" srcId="{2D9B9E1B-9D44-FD47-A9ED-F693F0B73E39}" destId="{7EFFE14F-5E1C-4843-B1E5-F7F9F4F673DF}" srcOrd="4" destOrd="0" presId="urn:microsoft.com/office/officeart/2005/8/layout/vList5"/>
    <dgm:cxn modelId="{69F17DF4-F833-AF47-8116-F3E8D1BECD59}" type="presParOf" srcId="{7EFFE14F-5E1C-4843-B1E5-F7F9F4F673DF}" destId="{A8068524-0FFB-B34C-997D-B616D632EF13}" srcOrd="0" destOrd="0" presId="urn:microsoft.com/office/officeart/2005/8/layout/vList5"/>
    <dgm:cxn modelId="{93E485FF-16C3-1844-9C2B-00333DCB6973}" type="presParOf" srcId="{2D9B9E1B-9D44-FD47-A9ED-F693F0B73E39}" destId="{64F807EE-63A0-8040-9CEF-FA467A7F700D}" srcOrd="5" destOrd="0" presId="urn:microsoft.com/office/officeart/2005/8/layout/vList5"/>
    <dgm:cxn modelId="{12C1F62F-1B75-5D46-820B-CB440C14D941}" type="presParOf" srcId="{2D9B9E1B-9D44-FD47-A9ED-F693F0B73E39}" destId="{03773BE5-9150-DC43-BF7C-8F5E1CA3D5C5}" srcOrd="6" destOrd="0" presId="urn:microsoft.com/office/officeart/2005/8/layout/vList5"/>
    <dgm:cxn modelId="{0F9C2A38-DDCC-C249-BFFF-1ACA98F0E348}" type="presParOf" srcId="{03773BE5-9150-DC43-BF7C-8F5E1CA3D5C5}" destId="{BE81B024-D6F0-524A-AC34-2B496952589E}" srcOrd="0" destOrd="0" presId="urn:microsoft.com/office/officeart/2005/8/layout/vList5"/>
    <dgm:cxn modelId="{89EB23E8-CCD2-3D45-9936-C8559892EA8B}" type="presParOf" srcId="{03773BE5-9150-DC43-BF7C-8F5E1CA3D5C5}" destId="{54464E6E-8296-B140-AAD7-880CDC72B502}" srcOrd="1" destOrd="0" presId="urn:microsoft.com/office/officeart/2005/8/layout/vList5"/>
    <dgm:cxn modelId="{8014C798-FD0F-E649-80D9-AB44B6278DFD}" type="presParOf" srcId="{2D9B9E1B-9D44-FD47-A9ED-F693F0B73E39}" destId="{80E9F8F8-FC4B-0A4C-8D4B-8BC970693DE4}" srcOrd="7" destOrd="0" presId="urn:microsoft.com/office/officeart/2005/8/layout/vList5"/>
    <dgm:cxn modelId="{1FF715B0-0ABB-5345-9BEE-EB4B57977AA8}" type="presParOf" srcId="{2D9B9E1B-9D44-FD47-A9ED-F693F0B73E39}" destId="{E3B24FA1-C804-1B4D-ADE8-4CD4FC916D7D}" srcOrd="8" destOrd="0" presId="urn:microsoft.com/office/officeart/2005/8/layout/vList5"/>
    <dgm:cxn modelId="{A5D4999D-3841-0C41-941D-DD03CF2D1D6E}" type="presParOf" srcId="{E3B24FA1-C804-1B4D-ADE8-4CD4FC916D7D}" destId="{B927B305-52BD-F44B-9A10-1B93447DB9C7}" srcOrd="0" destOrd="0" presId="urn:microsoft.com/office/officeart/2005/8/layout/vList5"/>
    <dgm:cxn modelId="{825B97D1-5394-5E4A-B60A-8F324FBFF0E8}" type="presParOf" srcId="{E3B24FA1-C804-1B4D-ADE8-4CD4FC916D7D}" destId="{C915B668-9E0E-994E-B05D-CC35D9248BB7}" srcOrd="1" destOrd="0" presId="urn:microsoft.com/office/officeart/2005/8/layout/vList5"/>
    <dgm:cxn modelId="{B77D6434-774A-8149-8E10-388B75746114}" type="presParOf" srcId="{2D9B9E1B-9D44-FD47-A9ED-F693F0B73E39}" destId="{3E33634B-D1C4-B547-ABDA-034FBB8BD2FE}" srcOrd="9" destOrd="0" presId="urn:microsoft.com/office/officeart/2005/8/layout/vList5"/>
    <dgm:cxn modelId="{4C4C3CBC-AD80-6645-9018-084A39D33AD6}" type="presParOf" srcId="{2D9B9E1B-9D44-FD47-A9ED-F693F0B73E39}" destId="{D79D320E-7E77-3F41-AF2E-2BF993C1B3F2}" srcOrd="10" destOrd="0" presId="urn:microsoft.com/office/officeart/2005/8/layout/vList5"/>
    <dgm:cxn modelId="{08EEB135-9AD9-0345-97C2-38661340B51B}" type="presParOf" srcId="{D79D320E-7E77-3F41-AF2E-2BF993C1B3F2}" destId="{F5DD14C7-68E5-D043-8F8D-A3C9B632B96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0C7B1A-FCBB-43CA-B6D1-8ACC0CF96D5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7FEE16-4C34-4235-97A7-EB79C8320549}">
      <dgm:prSet/>
      <dgm:spPr/>
      <dgm:t>
        <a:bodyPr/>
        <a:lstStyle/>
        <a:p>
          <a:r>
            <a:rPr lang="en-US"/>
            <a:t>Very fast learning and testing (basically just count words)</a:t>
          </a:r>
        </a:p>
      </dgm:t>
    </dgm:pt>
    <dgm:pt modelId="{307C6696-DA39-4D75-9734-576675C66494}" type="parTrans" cxnId="{11C7F831-3388-42ED-9110-58130B16C910}">
      <dgm:prSet/>
      <dgm:spPr/>
      <dgm:t>
        <a:bodyPr/>
        <a:lstStyle/>
        <a:p>
          <a:endParaRPr lang="en-US"/>
        </a:p>
      </dgm:t>
    </dgm:pt>
    <dgm:pt modelId="{92CB5EE1-5F43-49CB-A301-18CC3BE73B7E}" type="sibTrans" cxnId="{11C7F831-3388-42ED-9110-58130B16C910}">
      <dgm:prSet/>
      <dgm:spPr/>
      <dgm:t>
        <a:bodyPr/>
        <a:lstStyle/>
        <a:p>
          <a:endParaRPr lang="en-US"/>
        </a:p>
      </dgm:t>
    </dgm:pt>
    <dgm:pt modelId="{B7172A9F-512A-4193-A51A-A16FDBB1FA95}">
      <dgm:prSet/>
      <dgm:spPr/>
      <dgm:t>
        <a:bodyPr/>
        <a:lstStyle/>
        <a:p>
          <a:r>
            <a:rPr lang="en-US"/>
            <a:t>Low storage requirements</a:t>
          </a:r>
        </a:p>
      </dgm:t>
    </dgm:pt>
    <dgm:pt modelId="{CEE63134-49D6-4CFA-AFB1-94CDDF0DDE71}" type="parTrans" cxnId="{F559C7C4-3722-4643-B677-2DA79B1D56A8}">
      <dgm:prSet/>
      <dgm:spPr/>
      <dgm:t>
        <a:bodyPr/>
        <a:lstStyle/>
        <a:p>
          <a:endParaRPr lang="en-US"/>
        </a:p>
      </dgm:t>
    </dgm:pt>
    <dgm:pt modelId="{2BEE4BD5-BC1D-4663-89F2-DE4F46BFE3CB}" type="sibTrans" cxnId="{F559C7C4-3722-4643-B677-2DA79B1D56A8}">
      <dgm:prSet/>
      <dgm:spPr/>
      <dgm:t>
        <a:bodyPr/>
        <a:lstStyle/>
        <a:p>
          <a:endParaRPr lang="en-US"/>
        </a:p>
      </dgm:t>
    </dgm:pt>
    <dgm:pt modelId="{3EC5D915-F06A-41A6-9C12-C9C44E22AB14}">
      <dgm:prSet/>
      <dgm:spPr/>
      <dgm:t>
        <a:bodyPr/>
        <a:lstStyle/>
        <a:p>
          <a:r>
            <a:rPr lang="en-US"/>
            <a:t>Very good in domains with many </a:t>
          </a:r>
          <a:r>
            <a:rPr lang="en-US" u="sng"/>
            <a:t>equally important</a:t>
          </a:r>
          <a:r>
            <a:rPr lang="en-US"/>
            <a:t> features</a:t>
          </a:r>
        </a:p>
      </dgm:t>
    </dgm:pt>
    <dgm:pt modelId="{8590312E-848D-4E85-BD17-423D98EFE2D8}" type="parTrans" cxnId="{BDD0B19A-6A90-4D04-A3E8-2152F0E7F65D}">
      <dgm:prSet/>
      <dgm:spPr/>
      <dgm:t>
        <a:bodyPr/>
        <a:lstStyle/>
        <a:p>
          <a:endParaRPr lang="en-US"/>
        </a:p>
      </dgm:t>
    </dgm:pt>
    <dgm:pt modelId="{FEA5D30C-3896-4C9E-B911-01CD12374742}" type="sibTrans" cxnId="{BDD0B19A-6A90-4D04-A3E8-2152F0E7F65D}">
      <dgm:prSet/>
      <dgm:spPr/>
      <dgm:t>
        <a:bodyPr/>
        <a:lstStyle/>
        <a:p>
          <a:endParaRPr lang="en-US"/>
        </a:p>
      </dgm:t>
    </dgm:pt>
    <dgm:pt modelId="{F52683EB-85A6-4112-A7E1-769D099859A4}">
      <dgm:prSet/>
      <dgm:spPr/>
      <dgm:t>
        <a:bodyPr/>
        <a:lstStyle/>
        <a:p>
          <a:r>
            <a:rPr lang="en-US"/>
            <a:t>More robust to irrelevant features than many learning methods</a:t>
          </a:r>
        </a:p>
      </dgm:t>
    </dgm:pt>
    <dgm:pt modelId="{0AE99EE6-A528-429E-A93A-568F84B2B1D8}" type="parTrans" cxnId="{6481FA05-8B60-40D6-B731-A300591613C2}">
      <dgm:prSet/>
      <dgm:spPr/>
      <dgm:t>
        <a:bodyPr/>
        <a:lstStyle/>
        <a:p>
          <a:endParaRPr lang="en-US"/>
        </a:p>
      </dgm:t>
    </dgm:pt>
    <dgm:pt modelId="{E05C09A1-D05E-4069-B354-802910C7D349}" type="sibTrans" cxnId="{6481FA05-8B60-40D6-B731-A300591613C2}">
      <dgm:prSet/>
      <dgm:spPr/>
      <dgm:t>
        <a:bodyPr/>
        <a:lstStyle/>
        <a:p>
          <a:endParaRPr lang="en-US"/>
        </a:p>
      </dgm:t>
    </dgm:pt>
    <dgm:pt modelId="{AF9928A0-21AF-4DD1-8671-ED1DDDCC90B2}">
      <dgm:prSet/>
      <dgm:spPr/>
      <dgm:t>
        <a:bodyPr/>
        <a:lstStyle/>
        <a:p>
          <a:r>
            <a:rPr lang="en-US"/>
            <a:t>Irrelevant features cancel each other without affecting results</a:t>
          </a:r>
        </a:p>
      </dgm:t>
    </dgm:pt>
    <dgm:pt modelId="{AF97D230-F34C-4DBF-B5D2-6263D3902469}" type="parTrans" cxnId="{E01EC6CA-BB79-4E43-98E8-C3A2CD7CAD00}">
      <dgm:prSet/>
      <dgm:spPr/>
      <dgm:t>
        <a:bodyPr/>
        <a:lstStyle/>
        <a:p>
          <a:endParaRPr lang="en-US"/>
        </a:p>
      </dgm:t>
    </dgm:pt>
    <dgm:pt modelId="{2BB8ED47-96BB-40C2-A6E9-2AEA0DA60B96}" type="sibTrans" cxnId="{E01EC6CA-BB79-4E43-98E8-C3A2CD7CAD00}">
      <dgm:prSet/>
      <dgm:spPr/>
      <dgm:t>
        <a:bodyPr/>
        <a:lstStyle/>
        <a:p>
          <a:endParaRPr lang="en-US"/>
        </a:p>
      </dgm:t>
    </dgm:pt>
    <dgm:pt modelId="{ADDCF619-0F90-4DFA-BC31-B281DC9B4472}" type="pres">
      <dgm:prSet presAssocID="{610C7B1A-FCBB-43CA-B6D1-8ACC0CF96D51}" presName="root" presStyleCnt="0">
        <dgm:presLayoutVars>
          <dgm:dir/>
          <dgm:resizeHandles val="exact"/>
        </dgm:presLayoutVars>
      </dgm:prSet>
      <dgm:spPr/>
    </dgm:pt>
    <dgm:pt modelId="{6B67F932-BCF8-49BE-8535-5942059EA460}" type="pres">
      <dgm:prSet presAssocID="{847FEE16-4C34-4235-97A7-EB79C8320549}" presName="compNode" presStyleCnt="0"/>
      <dgm:spPr/>
    </dgm:pt>
    <dgm:pt modelId="{34E8C006-F73F-41A7-B506-34DC0C5C2D91}" type="pres">
      <dgm:prSet presAssocID="{847FEE16-4C34-4235-97A7-EB79C8320549}" presName="bgRect" presStyleLbl="bgShp" presStyleIdx="0" presStyleCnt="4"/>
      <dgm:spPr/>
    </dgm:pt>
    <dgm:pt modelId="{D727225F-2E46-4412-95BD-3D0BA45E9CED}" type="pres">
      <dgm:prSet presAssocID="{847FEE16-4C34-4235-97A7-EB79C83205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FB9E96A-D73A-45E3-A26D-F1314F5E6787}" type="pres">
      <dgm:prSet presAssocID="{847FEE16-4C34-4235-97A7-EB79C8320549}" presName="spaceRect" presStyleCnt="0"/>
      <dgm:spPr/>
    </dgm:pt>
    <dgm:pt modelId="{38B64A45-82F4-4B5D-B088-37746D33F6B7}" type="pres">
      <dgm:prSet presAssocID="{847FEE16-4C34-4235-97A7-EB79C8320549}" presName="parTx" presStyleLbl="revTx" presStyleIdx="0" presStyleCnt="5">
        <dgm:presLayoutVars>
          <dgm:chMax val="0"/>
          <dgm:chPref val="0"/>
        </dgm:presLayoutVars>
      </dgm:prSet>
      <dgm:spPr/>
    </dgm:pt>
    <dgm:pt modelId="{D84E7E4C-B26C-477C-B2F3-4C0D6F29924E}" type="pres">
      <dgm:prSet presAssocID="{92CB5EE1-5F43-49CB-A301-18CC3BE73B7E}" presName="sibTrans" presStyleCnt="0"/>
      <dgm:spPr/>
    </dgm:pt>
    <dgm:pt modelId="{CC6E1CD8-B926-49C2-91C3-8ED3DCC0DAC3}" type="pres">
      <dgm:prSet presAssocID="{B7172A9F-512A-4193-A51A-A16FDBB1FA95}" presName="compNode" presStyleCnt="0"/>
      <dgm:spPr/>
    </dgm:pt>
    <dgm:pt modelId="{6DFF8B0E-4BB8-4707-AF19-723EC73BEC44}" type="pres">
      <dgm:prSet presAssocID="{B7172A9F-512A-4193-A51A-A16FDBB1FA95}" presName="bgRect" presStyleLbl="bgShp" presStyleIdx="1" presStyleCnt="4"/>
      <dgm:spPr/>
    </dgm:pt>
    <dgm:pt modelId="{7C90BF55-B0EA-4E36-BA1F-EB9F83621E6C}" type="pres">
      <dgm:prSet presAssocID="{B7172A9F-512A-4193-A51A-A16FDBB1FA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3CC4165-D002-4566-ABE5-A60AFFA1654F}" type="pres">
      <dgm:prSet presAssocID="{B7172A9F-512A-4193-A51A-A16FDBB1FA95}" presName="spaceRect" presStyleCnt="0"/>
      <dgm:spPr/>
    </dgm:pt>
    <dgm:pt modelId="{56ADD4C3-A656-4A1B-9FDF-FFCBD1225F6E}" type="pres">
      <dgm:prSet presAssocID="{B7172A9F-512A-4193-A51A-A16FDBB1FA95}" presName="parTx" presStyleLbl="revTx" presStyleIdx="1" presStyleCnt="5">
        <dgm:presLayoutVars>
          <dgm:chMax val="0"/>
          <dgm:chPref val="0"/>
        </dgm:presLayoutVars>
      </dgm:prSet>
      <dgm:spPr/>
    </dgm:pt>
    <dgm:pt modelId="{4530B548-8C25-4799-A343-AEEAD421EF7E}" type="pres">
      <dgm:prSet presAssocID="{2BEE4BD5-BC1D-4663-89F2-DE4F46BFE3CB}" presName="sibTrans" presStyleCnt="0"/>
      <dgm:spPr/>
    </dgm:pt>
    <dgm:pt modelId="{88952513-966A-42A4-91AB-FE9E91A4C2F6}" type="pres">
      <dgm:prSet presAssocID="{3EC5D915-F06A-41A6-9C12-C9C44E22AB14}" presName="compNode" presStyleCnt="0"/>
      <dgm:spPr/>
    </dgm:pt>
    <dgm:pt modelId="{742C1DE4-2B65-489D-8139-DD0E8FDD817F}" type="pres">
      <dgm:prSet presAssocID="{3EC5D915-F06A-41A6-9C12-C9C44E22AB14}" presName="bgRect" presStyleLbl="bgShp" presStyleIdx="2" presStyleCnt="4"/>
      <dgm:spPr/>
    </dgm:pt>
    <dgm:pt modelId="{3E93EE70-A11F-4F54-AEC3-3A67BFB94569}" type="pres">
      <dgm:prSet presAssocID="{3EC5D915-F06A-41A6-9C12-C9C44E22AB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78BB3A4F-87EB-4786-9F05-191DFD2A0A7B}" type="pres">
      <dgm:prSet presAssocID="{3EC5D915-F06A-41A6-9C12-C9C44E22AB14}" presName="spaceRect" presStyleCnt="0"/>
      <dgm:spPr/>
    </dgm:pt>
    <dgm:pt modelId="{F7F96ADF-269C-4B56-8DDF-7E3318E100CD}" type="pres">
      <dgm:prSet presAssocID="{3EC5D915-F06A-41A6-9C12-C9C44E22AB14}" presName="parTx" presStyleLbl="revTx" presStyleIdx="2" presStyleCnt="5">
        <dgm:presLayoutVars>
          <dgm:chMax val="0"/>
          <dgm:chPref val="0"/>
        </dgm:presLayoutVars>
      </dgm:prSet>
      <dgm:spPr/>
    </dgm:pt>
    <dgm:pt modelId="{E1054E57-68F2-49D4-B177-86AD4060AD44}" type="pres">
      <dgm:prSet presAssocID="{FEA5D30C-3896-4C9E-B911-01CD12374742}" presName="sibTrans" presStyleCnt="0"/>
      <dgm:spPr/>
    </dgm:pt>
    <dgm:pt modelId="{8C408158-7B33-4FC3-A3A6-0611B60EFC3B}" type="pres">
      <dgm:prSet presAssocID="{F52683EB-85A6-4112-A7E1-769D099859A4}" presName="compNode" presStyleCnt="0"/>
      <dgm:spPr/>
    </dgm:pt>
    <dgm:pt modelId="{B8638F2D-65A9-44F9-A83F-C632E847D874}" type="pres">
      <dgm:prSet presAssocID="{F52683EB-85A6-4112-A7E1-769D099859A4}" presName="bgRect" presStyleLbl="bgShp" presStyleIdx="3" presStyleCnt="4"/>
      <dgm:spPr/>
    </dgm:pt>
    <dgm:pt modelId="{12DF81D4-CF58-4B56-B552-068C574FC01C}" type="pres">
      <dgm:prSet presAssocID="{F52683EB-85A6-4112-A7E1-769D099859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33083F77-6A43-4B6B-8521-22FC1A5D2BF2}" type="pres">
      <dgm:prSet presAssocID="{F52683EB-85A6-4112-A7E1-769D099859A4}" presName="spaceRect" presStyleCnt="0"/>
      <dgm:spPr/>
    </dgm:pt>
    <dgm:pt modelId="{CC0AA21A-205E-435C-BABA-EA5F7B46F44C}" type="pres">
      <dgm:prSet presAssocID="{F52683EB-85A6-4112-A7E1-769D099859A4}" presName="parTx" presStyleLbl="revTx" presStyleIdx="3" presStyleCnt="5">
        <dgm:presLayoutVars>
          <dgm:chMax val="0"/>
          <dgm:chPref val="0"/>
        </dgm:presLayoutVars>
      </dgm:prSet>
      <dgm:spPr/>
    </dgm:pt>
    <dgm:pt modelId="{ABCF673F-1CE2-45C0-8B9B-52EB39C82A8C}" type="pres">
      <dgm:prSet presAssocID="{F52683EB-85A6-4112-A7E1-769D099859A4}" presName="desTx" presStyleLbl="revTx" presStyleIdx="4" presStyleCnt="5">
        <dgm:presLayoutVars/>
      </dgm:prSet>
      <dgm:spPr/>
    </dgm:pt>
  </dgm:ptLst>
  <dgm:cxnLst>
    <dgm:cxn modelId="{6481FA05-8B60-40D6-B731-A300591613C2}" srcId="{610C7B1A-FCBB-43CA-B6D1-8ACC0CF96D51}" destId="{F52683EB-85A6-4112-A7E1-769D099859A4}" srcOrd="3" destOrd="0" parTransId="{0AE99EE6-A528-429E-A93A-568F84B2B1D8}" sibTransId="{E05C09A1-D05E-4069-B354-802910C7D349}"/>
    <dgm:cxn modelId="{11C7F831-3388-42ED-9110-58130B16C910}" srcId="{610C7B1A-FCBB-43CA-B6D1-8ACC0CF96D51}" destId="{847FEE16-4C34-4235-97A7-EB79C8320549}" srcOrd="0" destOrd="0" parTransId="{307C6696-DA39-4D75-9734-576675C66494}" sibTransId="{92CB5EE1-5F43-49CB-A301-18CC3BE73B7E}"/>
    <dgm:cxn modelId="{D9D4D75F-AC46-41FE-9698-8CFDADBF8C6B}" type="presOf" srcId="{847FEE16-4C34-4235-97A7-EB79C8320549}" destId="{38B64A45-82F4-4B5D-B088-37746D33F6B7}" srcOrd="0" destOrd="0" presId="urn:microsoft.com/office/officeart/2018/2/layout/IconVerticalSolidList"/>
    <dgm:cxn modelId="{A79AD476-65D2-40E8-87D0-67658B2BD043}" type="presOf" srcId="{AF9928A0-21AF-4DD1-8671-ED1DDDCC90B2}" destId="{ABCF673F-1CE2-45C0-8B9B-52EB39C82A8C}" srcOrd="0" destOrd="0" presId="urn:microsoft.com/office/officeart/2018/2/layout/IconVerticalSolidList"/>
    <dgm:cxn modelId="{3C262695-F6FF-4901-A977-C83DA51A7598}" type="presOf" srcId="{3EC5D915-F06A-41A6-9C12-C9C44E22AB14}" destId="{F7F96ADF-269C-4B56-8DDF-7E3318E100CD}" srcOrd="0" destOrd="0" presId="urn:microsoft.com/office/officeart/2018/2/layout/IconVerticalSolidList"/>
    <dgm:cxn modelId="{BDD0B19A-6A90-4D04-A3E8-2152F0E7F65D}" srcId="{610C7B1A-FCBB-43CA-B6D1-8ACC0CF96D51}" destId="{3EC5D915-F06A-41A6-9C12-C9C44E22AB14}" srcOrd="2" destOrd="0" parTransId="{8590312E-848D-4E85-BD17-423D98EFE2D8}" sibTransId="{FEA5D30C-3896-4C9E-B911-01CD12374742}"/>
    <dgm:cxn modelId="{F559C7C4-3722-4643-B677-2DA79B1D56A8}" srcId="{610C7B1A-FCBB-43CA-B6D1-8ACC0CF96D51}" destId="{B7172A9F-512A-4193-A51A-A16FDBB1FA95}" srcOrd="1" destOrd="0" parTransId="{CEE63134-49D6-4CFA-AFB1-94CDDF0DDE71}" sibTransId="{2BEE4BD5-BC1D-4663-89F2-DE4F46BFE3CB}"/>
    <dgm:cxn modelId="{E01EC6CA-BB79-4E43-98E8-C3A2CD7CAD00}" srcId="{F52683EB-85A6-4112-A7E1-769D099859A4}" destId="{AF9928A0-21AF-4DD1-8671-ED1DDDCC90B2}" srcOrd="0" destOrd="0" parTransId="{AF97D230-F34C-4DBF-B5D2-6263D3902469}" sibTransId="{2BB8ED47-96BB-40C2-A6E9-2AEA0DA60B96}"/>
    <dgm:cxn modelId="{F73485D3-3C4D-432A-B2BD-E27D94B3145C}" type="presOf" srcId="{F52683EB-85A6-4112-A7E1-769D099859A4}" destId="{CC0AA21A-205E-435C-BABA-EA5F7B46F44C}" srcOrd="0" destOrd="0" presId="urn:microsoft.com/office/officeart/2018/2/layout/IconVerticalSolidList"/>
    <dgm:cxn modelId="{AD4F8EDC-EB99-4B30-BFD9-FFEE95D664A9}" type="presOf" srcId="{610C7B1A-FCBB-43CA-B6D1-8ACC0CF96D51}" destId="{ADDCF619-0F90-4DFA-BC31-B281DC9B4472}" srcOrd="0" destOrd="0" presId="urn:microsoft.com/office/officeart/2018/2/layout/IconVerticalSolidList"/>
    <dgm:cxn modelId="{08D77DE4-141E-4D3E-8092-4801F73D003A}" type="presOf" srcId="{B7172A9F-512A-4193-A51A-A16FDBB1FA95}" destId="{56ADD4C3-A656-4A1B-9FDF-FFCBD1225F6E}" srcOrd="0" destOrd="0" presId="urn:microsoft.com/office/officeart/2018/2/layout/IconVerticalSolidList"/>
    <dgm:cxn modelId="{A686EC55-F589-4742-8980-BEE45D372EE3}" type="presParOf" srcId="{ADDCF619-0F90-4DFA-BC31-B281DC9B4472}" destId="{6B67F932-BCF8-49BE-8535-5942059EA460}" srcOrd="0" destOrd="0" presId="urn:microsoft.com/office/officeart/2018/2/layout/IconVerticalSolidList"/>
    <dgm:cxn modelId="{933F2AA4-7B53-472F-895D-C1A475EFD55E}" type="presParOf" srcId="{6B67F932-BCF8-49BE-8535-5942059EA460}" destId="{34E8C006-F73F-41A7-B506-34DC0C5C2D91}" srcOrd="0" destOrd="0" presId="urn:microsoft.com/office/officeart/2018/2/layout/IconVerticalSolidList"/>
    <dgm:cxn modelId="{40F6B607-49BD-4852-8161-8D19F2C021EC}" type="presParOf" srcId="{6B67F932-BCF8-49BE-8535-5942059EA460}" destId="{D727225F-2E46-4412-95BD-3D0BA45E9CED}" srcOrd="1" destOrd="0" presId="urn:microsoft.com/office/officeart/2018/2/layout/IconVerticalSolidList"/>
    <dgm:cxn modelId="{8A4D824B-3D5E-41F2-905C-DA1B7A16A20F}" type="presParOf" srcId="{6B67F932-BCF8-49BE-8535-5942059EA460}" destId="{AFB9E96A-D73A-45E3-A26D-F1314F5E6787}" srcOrd="2" destOrd="0" presId="urn:microsoft.com/office/officeart/2018/2/layout/IconVerticalSolidList"/>
    <dgm:cxn modelId="{D0AF7D1B-34A0-4CB5-BD1C-42D01F28C41F}" type="presParOf" srcId="{6B67F932-BCF8-49BE-8535-5942059EA460}" destId="{38B64A45-82F4-4B5D-B088-37746D33F6B7}" srcOrd="3" destOrd="0" presId="urn:microsoft.com/office/officeart/2018/2/layout/IconVerticalSolidList"/>
    <dgm:cxn modelId="{750EA598-7478-4235-905E-187C575D05DA}" type="presParOf" srcId="{ADDCF619-0F90-4DFA-BC31-B281DC9B4472}" destId="{D84E7E4C-B26C-477C-B2F3-4C0D6F29924E}" srcOrd="1" destOrd="0" presId="urn:microsoft.com/office/officeart/2018/2/layout/IconVerticalSolidList"/>
    <dgm:cxn modelId="{41853D16-988A-4E26-A436-19167E02D542}" type="presParOf" srcId="{ADDCF619-0F90-4DFA-BC31-B281DC9B4472}" destId="{CC6E1CD8-B926-49C2-91C3-8ED3DCC0DAC3}" srcOrd="2" destOrd="0" presId="urn:microsoft.com/office/officeart/2018/2/layout/IconVerticalSolidList"/>
    <dgm:cxn modelId="{6B667A2B-13C6-454F-9BD8-0AD2C912E13B}" type="presParOf" srcId="{CC6E1CD8-B926-49C2-91C3-8ED3DCC0DAC3}" destId="{6DFF8B0E-4BB8-4707-AF19-723EC73BEC44}" srcOrd="0" destOrd="0" presId="urn:microsoft.com/office/officeart/2018/2/layout/IconVerticalSolidList"/>
    <dgm:cxn modelId="{00C8086D-42F6-488E-B88A-C9FBB0392CAA}" type="presParOf" srcId="{CC6E1CD8-B926-49C2-91C3-8ED3DCC0DAC3}" destId="{7C90BF55-B0EA-4E36-BA1F-EB9F83621E6C}" srcOrd="1" destOrd="0" presId="urn:microsoft.com/office/officeart/2018/2/layout/IconVerticalSolidList"/>
    <dgm:cxn modelId="{D79B495E-3BE7-4434-8178-D4E363A74D80}" type="presParOf" srcId="{CC6E1CD8-B926-49C2-91C3-8ED3DCC0DAC3}" destId="{F3CC4165-D002-4566-ABE5-A60AFFA1654F}" srcOrd="2" destOrd="0" presId="urn:microsoft.com/office/officeart/2018/2/layout/IconVerticalSolidList"/>
    <dgm:cxn modelId="{C7AB62D6-BFE5-4C29-9AE8-13BD834768E1}" type="presParOf" srcId="{CC6E1CD8-B926-49C2-91C3-8ED3DCC0DAC3}" destId="{56ADD4C3-A656-4A1B-9FDF-FFCBD1225F6E}" srcOrd="3" destOrd="0" presId="urn:microsoft.com/office/officeart/2018/2/layout/IconVerticalSolidList"/>
    <dgm:cxn modelId="{8AB9C0AC-7759-4440-ABE5-3EEA30498670}" type="presParOf" srcId="{ADDCF619-0F90-4DFA-BC31-B281DC9B4472}" destId="{4530B548-8C25-4799-A343-AEEAD421EF7E}" srcOrd="3" destOrd="0" presId="urn:microsoft.com/office/officeart/2018/2/layout/IconVerticalSolidList"/>
    <dgm:cxn modelId="{8B8F27D2-0E5A-4C82-A564-D8CC118F2F7A}" type="presParOf" srcId="{ADDCF619-0F90-4DFA-BC31-B281DC9B4472}" destId="{88952513-966A-42A4-91AB-FE9E91A4C2F6}" srcOrd="4" destOrd="0" presId="urn:microsoft.com/office/officeart/2018/2/layout/IconVerticalSolidList"/>
    <dgm:cxn modelId="{C9954A91-E80B-4724-A78D-708B77596F27}" type="presParOf" srcId="{88952513-966A-42A4-91AB-FE9E91A4C2F6}" destId="{742C1DE4-2B65-489D-8139-DD0E8FDD817F}" srcOrd="0" destOrd="0" presId="urn:microsoft.com/office/officeart/2018/2/layout/IconVerticalSolidList"/>
    <dgm:cxn modelId="{9594C4D5-99FB-4FE4-AD47-7F33306C53BE}" type="presParOf" srcId="{88952513-966A-42A4-91AB-FE9E91A4C2F6}" destId="{3E93EE70-A11F-4F54-AEC3-3A67BFB94569}" srcOrd="1" destOrd="0" presId="urn:microsoft.com/office/officeart/2018/2/layout/IconVerticalSolidList"/>
    <dgm:cxn modelId="{C84FCE8C-60AE-4DDC-BFA6-4B8AF1973EA7}" type="presParOf" srcId="{88952513-966A-42A4-91AB-FE9E91A4C2F6}" destId="{78BB3A4F-87EB-4786-9F05-191DFD2A0A7B}" srcOrd="2" destOrd="0" presId="urn:microsoft.com/office/officeart/2018/2/layout/IconVerticalSolidList"/>
    <dgm:cxn modelId="{87A867E7-36EF-46C7-81A6-8D784FA3D10C}" type="presParOf" srcId="{88952513-966A-42A4-91AB-FE9E91A4C2F6}" destId="{F7F96ADF-269C-4B56-8DDF-7E3318E100CD}" srcOrd="3" destOrd="0" presId="urn:microsoft.com/office/officeart/2018/2/layout/IconVerticalSolidList"/>
    <dgm:cxn modelId="{201041FF-6A13-4592-8345-683854685F91}" type="presParOf" srcId="{ADDCF619-0F90-4DFA-BC31-B281DC9B4472}" destId="{E1054E57-68F2-49D4-B177-86AD4060AD44}" srcOrd="5" destOrd="0" presId="urn:microsoft.com/office/officeart/2018/2/layout/IconVerticalSolidList"/>
    <dgm:cxn modelId="{AFEE193C-BE7A-4ADB-822D-6973C5947A48}" type="presParOf" srcId="{ADDCF619-0F90-4DFA-BC31-B281DC9B4472}" destId="{8C408158-7B33-4FC3-A3A6-0611B60EFC3B}" srcOrd="6" destOrd="0" presId="urn:microsoft.com/office/officeart/2018/2/layout/IconVerticalSolidList"/>
    <dgm:cxn modelId="{706CA738-0BFF-43D3-A39D-48A71C8793A7}" type="presParOf" srcId="{8C408158-7B33-4FC3-A3A6-0611B60EFC3B}" destId="{B8638F2D-65A9-44F9-A83F-C632E847D874}" srcOrd="0" destOrd="0" presId="urn:microsoft.com/office/officeart/2018/2/layout/IconVerticalSolidList"/>
    <dgm:cxn modelId="{3D15F2E4-9F0D-49EF-A4AA-916E059CA9E0}" type="presParOf" srcId="{8C408158-7B33-4FC3-A3A6-0611B60EFC3B}" destId="{12DF81D4-CF58-4B56-B552-068C574FC01C}" srcOrd="1" destOrd="0" presId="urn:microsoft.com/office/officeart/2018/2/layout/IconVerticalSolidList"/>
    <dgm:cxn modelId="{29B673DE-F0C3-47C6-AE24-B502099588D6}" type="presParOf" srcId="{8C408158-7B33-4FC3-A3A6-0611B60EFC3B}" destId="{33083F77-6A43-4B6B-8521-22FC1A5D2BF2}" srcOrd="2" destOrd="0" presId="urn:microsoft.com/office/officeart/2018/2/layout/IconVerticalSolidList"/>
    <dgm:cxn modelId="{9E1A2BE5-82FF-4407-A781-9155647804A2}" type="presParOf" srcId="{8C408158-7B33-4FC3-A3A6-0611B60EFC3B}" destId="{CC0AA21A-205E-435C-BABA-EA5F7B46F44C}" srcOrd="3" destOrd="0" presId="urn:microsoft.com/office/officeart/2018/2/layout/IconVerticalSolidList"/>
    <dgm:cxn modelId="{6634CB8C-F29C-4ED1-A86A-470C52BB4A58}" type="presParOf" srcId="{8C408158-7B33-4FC3-A3A6-0611B60EFC3B}" destId="{ABCF673F-1CE2-45C0-8B9B-52EB39C82A8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014552-D25E-44B9-B701-751BF22D27C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94A2A7C-AE05-4BAC-8C6F-BB983EA70F61}">
      <dgm:prSet/>
      <dgm:spPr/>
      <dgm:t>
        <a:bodyPr/>
        <a:lstStyle/>
        <a:p>
          <a:r>
            <a:rPr lang="en-US"/>
            <a:t>More robust to concept drift (changing class definition over time)</a:t>
          </a:r>
        </a:p>
      </dgm:t>
    </dgm:pt>
    <dgm:pt modelId="{4ED2DAE4-231A-47F9-ABEF-171D898996D5}" type="parTrans" cxnId="{03CB2C19-12D3-47A1-B9CB-870734437C8E}">
      <dgm:prSet/>
      <dgm:spPr/>
      <dgm:t>
        <a:bodyPr/>
        <a:lstStyle/>
        <a:p>
          <a:endParaRPr lang="en-US"/>
        </a:p>
      </dgm:t>
    </dgm:pt>
    <dgm:pt modelId="{CEE81C03-23B0-41A7-9068-B4AD0BE0164C}" type="sibTrans" cxnId="{03CB2C19-12D3-47A1-B9CB-870734437C8E}">
      <dgm:prSet/>
      <dgm:spPr/>
      <dgm:t>
        <a:bodyPr/>
        <a:lstStyle/>
        <a:p>
          <a:endParaRPr lang="en-US"/>
        </a:p>
      </dgm:t>
    </dgm:pt>
    <dgm:pt modelId="{B55CD869-DDCE-4739-AFF7-95237246AE1C}">
      <dgm:prSet/>
      <dgm:spPr/>
      <dgm:t>
        <a:bodyPr/>
        <a:lstStyle/>
        <a:p>
          <a:r>
            <a:rPr lang="en-US"/>
            <a:t>Naive Bayes won 1</a:t>
          </a:r>
          <a:r>
            <a:rPr lang="en-US" baseline="30000"/>
            <a:t>st</a:t>
          </a:r>
          <a:r>
            <a:rPr lang="en-US"/>
            <a:t> and 2</a:t>
          </a:r>
          <a:r>
            <a:rPr lang="en-US" baseline="30000"/>
            <a:t>nd</a:t>
          </a:r>
          <a:r>
            <a:rPr lang="en-US"/>
            <a:t>  place in KDD-CUP 97 competition out of 16 systems</a:t>
          </a:r>
        </a:p>
      </dgm:t>
    </dgm:pt>
    <dgm:pt modelId="{24350C91-3DB2-49B2-940C-1E92BD8CA7FB}" type="parTrans" cxnId="{9DA36351-C0A6-435D-B17C-07A122A46212}">
      <dgm:prSet/>
      <dgm:spPr/>
      <dgm:t>
        <a:bodyPr/>
        <a:lstStyle/>
        <a:p>
          <a:endParaRPr lang="en-US"/>
        </a:p>
      </dgm:t>
    </dgm:pt>
    <dgm:pt modelId="{ACC638C4-C7F9-417F-9A97-A8CCEA88ED82}" type="sibTrans" cxnId="{9DA36351-C0A6-435D-B17C-07A122A46212}">
      <dgm:prSet/>
      <dgm:spPr/>
      <dgm:t>
        <a:bodyPr/>
        <a:lstStyle/>
        <a:p>
          <a:endParaRPr lang="en-US"/>
        </a:p>
      </dgm:t>
    </dgm:pt>
    <dgm:pt modelId="{A2B4F4C5-CBC2-44EB-ACA6-BCEC87ACDD16}">
      <dgm:prSet/>
      <dgm:spPr/>
      <dgm:t>
        <a:bodyPr/>
        <a:lstStyle/>
        <a:p>
          <a:r>
            <a:rPr lang="en-US"/>
            <a:t>Goal: Financial services industry direct mail response prediction: Predict if the recipient of mail will actually respond to the advertisement – 750,000 records.</a:t>
          </a:r>
        </a:p>
      </dgm:t>
    </dgm:pt>
    <dgm:pt modelId="{E4D7D1C4-A460-4B31-B52F-283E03738ED1}" type="parTrans" cxnId="{A0F37F4D-B062-4D9F-BFC6-9A3CCC993C8D}">
      <dgm:prSet/>
      <dgm:spPr/>
      <dgm:t>
        <a:bodyPr/>
        <a:lstStyle/>
        <a:p>
          <a:endParaRPr lang="en-US"/>
        </a:p>
      </dgm:t>
    </dgm:pt>
    <dgm:pt modelId="{80160DC3-F14A-48B6-ACD9-38770748D8E7}" type="sibTrans" cxnId="{A0F37F4D-B062-4D9F-BFC6-9A3CCC993C8D}">
      <dgm:prSet/>
      <dgm:spPr/>
      <dgm:t>
        <a:bodyPr/>
        <a:lstStyle/>
        <a:p>
          <a:endParaRPr lang="en-US"/>
        </a:p>
      </dgm:t>
    </dgm:pt>
    <dgm:pt modelId="{59B7B060-2394-41CA-89A3-53D5B47ECB7C}">
      <dgm:prSet/>
      <dgm:spPr/>
      <dgm:t>
        <a:bodyPr/>
        <a:lstStyle/>
        <a:p>
          <a:r>
            <a:rPr lang="en-US"/>
            <a:t>A good dependable baseline for text classification (but not the best)!</a:t>
          </a:r>
        </a:p>
      </dgm:t>
    </dgm:pt>
    <dgm:pt modelId="{DCA57A83-A050-4746-817C-3DFADE2DAE25}" type="parTrans" cxnId="{EB3BBE52-5C9D-4AA5-B21B-FC2EC16D46EE}">
      <dgm:prSet/>
      <dgm:spPr/>
      <dgm:t>
        <a:bodyPr/>
        <a:lstStyle/>
        <a:p>
          <a:endParaRPr lang="en-US"/>
        </a:p>
      </dgm:t>
    </dgm:pt>
    <dgm:pt modelId="{78380113-89BB-4652-B7BF-7C439D731025}" type="sibTrans" cxnId="{EB3BBE52-5C9D-4AA5-B21B-FC2EC16D46EE}">
      <dgm:prSet/>
      <dgm:spPr/>
      <dgm:t>
        <a:bodyPr/>
        <a:lstStyle/>
        <a:p>
          <a:endParaRPr lang="en-US"/>
        </a:p>
      </dgm:t>
    </dgm:pt>
    <dgm:pt modelId="{659DEB18-833B-9045-81B5-BC1F1CAC176B}" type="pres">
      <dgm:prSet presAssocID="{5F014552-D25E-44B9-B701-751BF22D27CB}" presName="outerComposite" presStyleCnt="0">
        <dgm:presLayoutVars>
          <dgm:chMax val="5"/>
          <dgm:dir/>
          <dgm:resizeHandles val="exact"/>
        </dgm:presLayoutVars>
      </dgm:prSet>
      <dgm:spPr/>
    </dgm:pt>
    <dgm:pt modelId="{3F9F738A-6CFF-5D48-9639-0BCF304AC27C}" type="pres">
      <dgm:prSet presAssocID="{5F014552-D25E-44B9-B701-751BF22D27CB}" presName="dummyMaxCanvas" presStyleCnt="0">
        <dgm:presLayoutVars/>
      </dgm:prSet>
      <dgm:spPr/>
    </dgm:pt>
    <dgm:pt modelId="{383ABF04-22E3-6A43-807D-DC887CAE2061}" type="pres">
      <dgm:prSet presAssocID="{5F014552-D25E-44B9-B701-751BF22D27CB}" presName="ThreeNodes_1" presStyleLbl="node1" presStyleIdx="0" presStyleCnt="3">
        <dgm:presLayoutVars>
          <dgm:bulletEnabled val="1"/>
        </dgm:presLayoutVars>
      </dgm:prSet>
      <dgm:spPr/>
    </dgm:pt>
    <dgm:pt modelId="{C0D26DFE-1D85-A94A-A3B6-B0890203D2AE}" type="pres">
      <dgm:prSet presAssocID="{5F014552-D25E-44B9-B701-751BF22D27CB}" presName="ThreeNodes_2" presStyleLbl="node1" presStyleIdx="1" presStyleCnt="3">
        <dgm:presLayoutVars>
          <dgm:bulletEnabled val="1"/>
        </dgm:presLayoutVars>
      </dgm:prSet>
      <dgm:spPr/>
    </dgm:pt>
    <dgm:pt modelId="{10B74236-D2F1-0C45-9BF4-4D79BF6A188B}" type="pres">
      <dgm:prSet presAssocID="{5F014552-D25E-44B9-B701-751BF22D27CB}" presName="ThreeNodes_3" presStyleLbl="node1" presStyleIdx="2" presStyleCnt="3">
        <dgm:presLayoutVars>
          <dgm:bulletEnabled val="1"/>
        </dgm:presLayoutVars>
      </dgm:prSet>
      <dgm:spPr/>
    </dgm:pt>
    <dgm:pt modelId="{2A88DD6B-8DAC-4D4D-9E7C-E6E3440ECC5E}" type="pres">
      <dgm:prSet presAssocID="{5F014552-D25E-44B9-B701-751BF22D27CB}" presName="ThreeConn_1-2" presStyleLbl="fgAccFollowNode1" presStyleIdx="0" presStyleCnt="2">
        <dgm:presLayoutVars>
          <dgm:bulletEnabled val="1"/>
        </dgm:presLayoutVars>
      </dgm:prSet>
      <dgm:spPr/>
    </dgm:pt>
    <dgm:pt modelId="{31292546-5FF8-BA44-AE8C-D30FB1469CD8}" type="pres">
      <dgm:prSet presAssocID="{5F014552-D25E-44B9-B701-751BF22D27CB}" presName="ThreeConn_2-3" presStyleLbl="fgAccFollowNode1" presStyleIdx="1" presStyleCnt="2">
        <dgm:presLayoutVars>
          <dgm:bulletEnabled val="1"/>
        </dgm:presLayoutVars>
      </dgm:prSet>
      <dgm:spPr/>
    </dgm:pt>
    <dgm:pt modelId="{A0DC5EDC-4DC1-8142-A5E8-95B97200A32F}" type="pres">
      <dgm:prSet presAssocID="{5F014552-D25E-44B9-B701-751BF22D27CB}" presName="ThreeNodes_1_text" presStyleLbl="node1" presStyleIdx="2" presStyleCnt="3">
        <dgm:presLayoutVars>
          <dgm:bulletEnabled val="1"/>
        </dgm:presLayoutVars>
      </dgm:prSet>
      <dgm:spPr/>
    </dgm:pt>
    <dgm:pt modelId="{1079EB0F-29C7-5345-B73E-B6D3D4710BE8}" type="pres">
      <dgm:prSet presAssocID="{5F014552-D25E-44B9-B701-751BF22D27CB}" presName="ThreeNodes_2_text" presStyleLbl="node1" presStyleIdx="2" presStyleCnt="3">
        <dgm:presLayoutVars>
          <dgm:bulletEnabled val="1"/>
        </dgm:presLayoutVars>
      </dgm:prSet>
      <dgm:spPr/>
    </dgm:pt>
    <dgm:pt modelId="{B2C8C2A4-4BB6-9642-A810-AD8C348BB7A0}" type="pres">
      <dgm:prSet presAssocID="{5F014552-D25E-44B9-B701-751BF22D27CB}" presName="ThreeNodes_3_text" presStyleLbl="node1" presStyleIdx="2" presStyleCnt="3">
        <dgm:presLayoutVars>
          <dgm:bulletEnabled val="1"/>
        </dgm:presLayoutVars>
      </dgm:prSet>
      <dgm:spPr/>
    </dgm:pt>
  </dgm:ptLst>
  <dgm:cxnLst>
    <dgm:cxn modelId="{4624CC08-1A99-0040-A1B8-21D4A391C597}" type="presOf" srcId="{A2B4F4C5-CBC2-44EB-ACA6-BCEC87ACDD16}" destId="{1079EB0F-29C7-5345-B73E-B6D3D4710BE8}" srcOrd="1" destOrd="1" presId="urn:microsoft.com/office/officeart/2005/8/layout/vProcess5"/>
    <dgm:cxn modelId="{909CB20C-DC03-D543-B2A5-80B2E824BEAF}" type="presOf" srcId="{CEE81C03-23B0-41A7-9068-B4AD0BE0164C}" destId="{2A88DD6B-8DAC-4D4D-9E7C-E6E3440ECC5E}" srcOrd="0" destOrd="0" presId="urn:microsoft.com/office/officeart/2005/8/layout/vProcess5"/>
    <dgm:cxn modelId="{03CB2C19-12D3-47A1-B9CB-870734437C8E}" srcId="{5F014552-D25E-44B9-B701-751BF22D27CB}" destId="{E94A2A7C-AE05-4BAC-8C6F-BB983EA70F61}" srcOrd="0" destOrd="0" parTransId="{4ED2DAE4-231A-47F9-ABEF-171D898996D5}" sibTransId="{CEE81C03-23B0-41A7-9068-B4AD0BE0164C}"/>
    <dgm:cxn modelId="{33E1FE23-D225-4D48-8ACE-0D456785CE25}" type="presOf" srcId="{5F014552-D25E-44B9-B701-751BF22D27CB}" destId="{659DEB18-833B-9045-81B5-BC1F1CAC176B}" srcOrd="0" destOrd="0" presId="urn:microsoft.com/office/officeart/2005/8/layout/vProcess5"/>
    <dgm:cxn modelId="{9189802E-47E5-4A44-B8F8-146D1C3C8348}" type="presOf" srcId="{B55CD869-DDCE-4739-AFF7-95237246AE1C}" destId="{1079EB0F-29C7-5345-B73E-B6D3D4710BE8}" srcOrd="1" destOrd="0" presId="urn:microsoft.com/office/officeart/2005/8/layout/vProcess5"/>
    <dgm:cxn modelId="{4B2C1245-4DCF-064F-A421-639F7A837515}" type="presOf" srcId="{ACC638C4-C7F9-417F-9A97-A8CCEA88ED82}" destId="{31292546-5FF8-BA44-AE8C-D30FB1469CD8}" srcOrd="0" destOrd="0" presId="urn:microsoft.com/office/officeart/2005/8/layout/vProcess5"/>
    <dgm:cxn modelId="{C3996748-5BA4-AB4B-BD90-C9A2D84B3AED}" type="presOf" srcId="{59B7B060-2394-41CA-89A3-53D5B47ECB7C}" destId="{B2C8C2A4-4BB6-9642-A810-AD8C348BB7A0}" srcOrd="1" destOrd="0" presId="urn:microsoft.com/office/officeart/2005/8/layout/vProcess5"/>
    <dgm:cxn modelId="{A0F37F4D-B062-4D9F-BFC6-9A3CCC993C8D}" srcId="{B55CD869-DDCE-4739-AFF7-95237246AE1C}" destId="{A2B4F4C5-CBC2-44EB-ACA6-BCEC87ACDD16}" srcOrd="0" destOrd="0" parTransId="{E4D7D1C4-A460-4B31-B52F-283E03738ED1}" sibTransId="{80160DC3-F14A-48B6-ACD9-38770748D8E7}"/>
    <dgm:cxn modelId="{255D944E-CA41-CC4A-91B2-249D6DC94ED6}" type="presOf" srcId="{59B7B060-2394-41CA-89A3-53D5B47ECB7C}" destId="{10B74236-D2F1-0C45-9BF4-4D79BF6A188B}" srcOrd="0" destOrd="0" presId="urn:microsoft.com/office/officeart/2005/8/layout/vProcess5"/>
    <dgm:cxn modelId="{9DA36351-C0A6-435D-B17C-07A122A46212}" srcId="{5F014552-D25E-44B9-B701-751BF22D27CB}" destId="{B55CD869-DDCE-4739-AFF7-95237246AE1C}" srcOrd="1" destOrd="0" parTransId="{24350C91-3DB2-49B2-940C-1E92BD8CA7FB}" sibTransId="{ACC638C4-C7F9-417F-9A97-A8CCEA88ED82}"/>
    <dgm:cxn modelId="{EB3BBE52-5C9D-4AA5-B21B-FC2EC16D46EE}" srcId="{5F014552-D25E-44B9-B701-751BF22D27CB}" destId="{59B7B060-2394-41CA-89A3-53D5B47ECB7C}" srcOrd="2" destOrd="0" parTransId="{DCA57A83-A050-4746-817C-3DFADE2DAE25}" sibTransId="{78380113-89BB-4652-B7BF-7C439D731025}"/>
    <dgm:cxn modelId="{1A3C4D89-856D-D04D-A28A-7A5EB89400E3}" type="presOf" srcId="{E94A2A7C-AE05-4BAC-8C6F-BB983EA70F61}" destId="{383ABF04-22E3-6A43-807D-DC887CAE2061}" srcOrd="0" destOrd="0" presId="urn:microsoft.com/office/officeart/2005/8/layout/vProcess5"/>
    <dgm:cxn modelId="{8DE5189C-9686-3E4B-BAE5-8CAF02087517}" type="presOf" srcId="{A2B4F4C5-CBC2-44EB-ACA6-BCEC87ACDD16}" destId="{C0D26DFE-1D85-A94A-A3B6-B0890203D2AE}" srcOrd="0" destOrd="1" presId="urn:microsoft.com/office/officeart/2005/8/layout/vProcess5"/>
    <dgm:cxn modelId="{860160B6-D76E-0841-B4F8-2C69D66E8F67}" type="presOf" srcId="{B55CD869-DDCE-4739-AFF7-95237246AE1C}" destId="{C0D26DFE-1D85-A94A-A3B6-B0890203D2AE}" srcOrd="0" destOrd="0" presId="urn:microsoft.com/office/officeart/2005/8/layout/vProcess5"/>
    <dgm:cxn modelId="{80B2CBFE-6FF7-034D-919F-2CC431EECA1F}" type="presOf" srcId="{E94A2A7C-AE05-4BAC-8C6F-BB983EA70F61}" destId="{A0DC5EDC-4DC1-8142-A5E8-95B97200A32F}" srcOrd="1" destOrd="0" presId="urn:microsoft.com/office/officeart/2005/8/layout/vProcess5"/>
    <dgm:cxn modelId="{FCCAAB46-5118-3F43-A116-3491AD3F5724}" type="presParOf" srcId="{659DEB18-833B-9045-81B5-BC1F1CAC176B}" destId="{3F9F738A-6CFF-5D48-9639-0BCF304AC27C}" srcOrd="0" destOrd="0" presId="urn:microsoft.com/office/officeart/2005/8/layout/vProcess5"/>
    <dgm:cxn modelId="{AA9E294F-6FB3-054E-888A-68D89C00D9D8}" type="presParOf" srcId="{659DEB18-833B-9045-81B5-BC1F1CAC176B}" destId="{383ABF04-22E3-6A43-807D-DC887CAE2061}" srcOrd="1" destOrd="0" presId="urn:microsoft.com/office/officeart/2005/8/layout/vProcess5"/>
    <dgm:cxn modelId="{3F832959-2038-6346-BB65-FDDB0B2594E8}" type="presParOf" srcId="{659DEB18-833B-9045-81B5-BC1F1CAC176B}" destId="{C0D26DFE-1D85-A94A-A3B6-B0890203D2AE}" srcOrd="2" destOrd="0" presId="urn:microsoft.com/office/officeart/2005/8/layout/vProcess5"/>
    <dgm:cxn modelId="{E726E877-5B63-BD4B-8014-F3EDB8B29809}" type="presParOf" srcId="{659DEB18-833B-9045-81B5-BC1F1CAC176B}" destId="{10B74236-D2F1-0C45-9BF4-4D79BF6A188B}" srcOrd="3" destOrd="0" presId="urn:microsoft.com/office/officeart/2005/8/layout/vProcess5"/>
    <dgm:cxn modelId="{B9C41327-28B3-4F44-ADB3-66774DB7B19E}" type="presParOf" srcId="{659DEB18-833B-9045-81B5-BC1F1CAC176B}" destId="{2A88DD6B-8DAC-4D4D-9E7C-E6E3440ECC5E}" srcOrd="4" destOrd="0" presId="urn:microsoft.com/office/officeart/2005/8/layout/vProcess5"/>
    <dgm:cxn modelId="{07B02AAE-A902-DB43-8E92-F3A37F15E394}" type="presParOf" srcId="{659DEB18-833B-9045-81B5-BC1F1CAC176B}" destId="{31292546-5FF8-BA44-AE8C-D30FB1469CD8}" srcOrd="5" destOrd="0" presId="urn:microsoft.com/office/officeart/2005/8/layout/vProcess5"/>
    <dgm:cxn modelId="{B515A208-252A-D64A-B30C-730FF2CC7358}" type="presParOf" srcId="{659DEB18-833B-9045-81B5-BC1F1CAC176B}" destId="{A0DC5EDC-4DC1-8142-A5E8-95B97200A32F}" srcOrd="6" destOrd="0" presId="urn:microsoft.com/office/officeart/2005/8/layout/vProcess5"/>
    <dgm:cxn modelId="{F7F43FFD-BB05-754E-B814-0B8B61F6F4C4}" type="presParOf" srcId="{659DEB18-833B-9045-81B5-BC1F1CAC176B}" destId="{1079EB0F-29C7-5345-B73E-B6D3D4710BE8}" srcOrd="7" destOrd="0" presId="urn:microsoft.com/office/officeart/2005/8/layout/vProcess5"/>
    <dgm:cxn modelId="{4D84720C-135C-134B-BDEF-C558DF011796}" type="presParOf" srcId="{659DEB18-833B-9045-81B5-BC1F1CAC176B}" destId="{B2C8C2A4-4BB6-9642-A810-AD8C348BB7A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E289F-9FF3-0D41-83D4-E3B837E11AEF}">
      <dsp:nvSpPr>
        <dsp:cNvPr id="0" name=""/>
        <dsp:cNvSpPr/>
      </dsp:nvSpPr>
      <dsp:spPr>
        <a:xfrm>
          <a:off x="0" y="1273"/>
          <a:ext cx="1596628" cy="741526"/>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kern="1200"/>
            <a:t>The path from IR to text classification:</a:t>
          </a:r>
        </a:p>
      </dsp:txBody>
      <dsp:txXfrm>
        <a:off x="36198" y="37471"/>
        <a:ext cx="1524232" cy="669130"/>
      </dsp:txXfrm>
    </dsp:sp>
    <dsp:sp modelId="{F783A86F-EAC6-4B46-A7EB-2EBE0B9C931F}">
      <dsp:nvSpPr>
        <dsp:cNvPr id="0" name=""/>
        <dsp:cNvSpPr/>
      </dsp:nvSpPr>
      <dsp:spPr>
        <a:xfrm rot="5400000">
          <a:off x="2719242" y="-268585"/>
          <a:ext cx="593221" cy="2838449"/>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Unrest in the Niger delta region</a:t>
          </a:r>
        </a:p>
      </dsp:txBody>
      <dsp:txXfrm rot="-5400000">
        <a:off x="1596629" y="882987"/>
        <a:ext cx="2809490" cy="535303"/>
      </dsp:txXfrm>
    </dsp:sp>
    <dsp:sp modelId="{51C68883-AA8A-DD4C-A6AC-71F51BB2EB15}">
      <dsp:nvSpPr>
        <dsp:cNvPr id="0" name=""/>
        <dsp:cNvSpPr/>
      </dsp:nvSpPr>
      <dsp:spPr>
        <a:xfrm>
          <a:off x="0" y="779876"/>
          <a:ext cx="1596628" cy="741526"/>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kern="1200"/>
            <a:t>You have an information need to monitor, say:</a:t>
          </a:r>
        </a:p>
      </dsp:txBody>
      <dsp:txXfrm>
        <a:off x="36198" y="816074"/>
        <a:ext cx="1524232" cy="669130"/>
      </dsp:txXfrm>
    </dsp:sp>
    <dsp:sp modelId="{A8068524-0FFB-B34C-997D-B616D632EF13}">
      <dsp:nvSpPr>
        <dsp:cNvPr id="0" name=""/>
        <dsp:cNvSpPr/>
      </dsp:nvSpPr>
      <dsp:spPr>
        <a:xfrm>
          <a:off x="0" y="1558479"/>
          <a:ext cx="1596628" cy="741526"/>
        </a:xfrm>
        <a:prstGeom prst="round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kern="1200"/>
            <a:t>You want to rerun an appropriate query periodically to find new news items on this topic</a:t>
          </a:r>
        </a:p>
      </dsp:txBody>
      <dsp:txXfrm>
        <a:off x="36198" y="1594677"/>
        <a:ext cx="1524232" cy="669130"/>
      </dsp:txXfrm>
    </dsp:sp>
    <dsp:sp modelId="{54464E6E-8296-B140-AAD7-880CDC72B502}">
      <dsp:nvSpPr>
        <dsp:cNvPr id="0" name=""/>
        <dsp:cNvSpPr/>
      </dsp:nvSpPr>
      <dsp:spPr>
        <a:xfrm rot="5400000">
          <a:off x="2719242" y="1288620"/>
          <a:ext cx="593221" cy="2838449"/>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I.e., it’s not ranking but classification (relevant vs. not relevant)</a:t>
          </a:r>
        </a:p>
      </dsp:txBody>
      <dsp:txXfrm rot="-5400000">
        <a:off x="1596629" y="2440193"/>
        <a:ext cx="2809490" cy="535303"/>
      </dsp:txXfrm>
    </dsp:sp>
    <dsp:sp modelId="{BE81B024-D6F0-524A-AC34-2B496952589E}">
      <dsp:nvSpPr>
        <dsp:cNvPr id="0" name=""/>
        <dsp:cNvSpPr/>
      </dsp:nvSpPr>
      <dsp:spPr>
        <a:xfrm>
          <a:off x="0" y="2337082"/>
          <a:ext cx="1596628" cy="741526"/>
        </a:xfrm>
        <a:prstGeom prst="round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3000"/>
                <a:lumMod val="100000"/>
              </a:schemeClr>
            </a:gs>
            <a:gs pos="100000">
              <a:schemeClr val="accent5">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kern="1200"/>
            <a:t>You will be sent new documents that are found </a:t>
          </a:r>
        </a:p>
      </dsp:txBody>
      <dsp:txXfrm>
        <a:off x="36198" y="2373280"/>
        <a:ext cx="1524232" cy="669130"/>
      </dsp:txXfrm>
    </dsp:sp>
    <dsp:sp modelId="{C915B668-9E0E-994E-B05D-CC35D9248BB7}">
      <dsp:nvSpPr>
        <dsp:cNvPr id="0" name=""/>
        <dsp:cNvSpPr/>
      </dsp:nvSpPr>
      <dsp:spPr>
        <a:xfrm rot="5400000">
          <a:off x="2719242" y="2067223"/>
          <a:ext cx="593221" cy="2838449"/>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Long used by “information professionals”</a:t>
          </a:r>
        </a:p>
        <a:p>
          <a:pPr marL="57150" lvl="1" indent="-57150" algn="l" defTabSz="488950">
            <a:lnSpc>
              <a:spcPct val="90000"/>
            </a:lnSpc>
            <a:spcBef>
              <a:spcPct val="0"/>
            </a:spcBef>
            <a:spcAft>
              <a:spcPct val="15000"/>
            </a:spcAft>
            <a:buChar char="•"/>
          </a:pPr>
          <a:r>
            <a:rPr lang="en-US" sz="1100" kern="1200"/>
            <a:t>A modern mass instantiation is Google Alerts</a:t>
          </a:r>
        </a:p>
      </dsp:txBody>
      <dsp:txXfrm rot="-5400000">
        <a:off x="1596629" y="3218796"/>
        <a:ext cx="2809490" cy="535303"/>
      </dsp:txXfrm>
    </dsp:sp>
    <dsp:sp modelId="{B927B305-52BD-F44B-9A10-1B93447DB9C7}">
      <dsp:nvSpPr>
        <dsp:cNvPr id="0" name=""/>
        <dsp:cNvSpPr/>
      </dsp:nvSpPr>
      <dsp:spPr>
        <a:xfrm>
          <a:off x="0" y="3115685"/>
          <a:ext cx="1596628" cy="741526"/>
        </a:xfrm>
        <a:prstGeom prst="roundRect">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kern="1200"/>
            <a:t>Such queries are called standing queries</a:t>
          </a:r>
        </a:p>
      </dsp:txBody>
      <dsp:txXfrm>
        <a:off x="36198" y="3151883"/>
        <a:ext cx="1524232" cy="669130"/>
      </dsp:txXfrm>
    </dsp:sp>
    <dsp:sp modelId="{F5DD14C7-68E5-D043-8F8D-A3C9B632B968}">
      <dsp:nvSpPr>
        <dsp:cNvPr id="0" name=""/>
        <dsp:cNvSpPr/>
      </dsp:nvSpPr>
      <dsp:spPr>
        <a:xfrm>
          <a:off x="0" y="3894287"/>
          <a:ext cx="1596628" cy="741526"/>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kern="1200"/>
            <a:t>Standing queries are (hand-written) text classifiers</a:t>
          </a:r>
        </a:p>
      </dsp:txBody>
      <dsp:txXfrm>
        <a:off x="36198" y="3930485"/>
        <a:ext cx="1524232" cy="669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8C006-F73F-41A7-B506-34DC0C5C2D91}">
      <dsp:nvSpPr>
        <dsp:cNvPr id="0" name=""/>
        <dsp:cNvSpPr/>
      </dsp:nvSpPr>
      <dsp:spPr>
        <a:xfrm>
          <a:off x="0" y="2190"/>
          <a:ext cx="6151562" cy="11099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7225F-2E46-4412-95BD-3D0BA45E9CED}">
      <dsp:nvSpPr>
        <dsp:cNvPr id="0" name=""/>
        <dsp:cNvSpPr/>
      </dsp:nvSpPr>
      <dsp:spPr>
        <a:xfrm>
          <a:off x="335773" y="251938"/>
          <a:ext cx="610496" cy="610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B64A45-82F4-4B5D-B088-37746D33F6B7}">
      <dsp:nvSpPr>
        <dsp:cNvPr id="0" name=""/>
        <dsp:cNvSpPr/>
      </dsp:nvSpPr>
      <dsp:spPr>
        <a:xfrm>
          <a:off x="1282042" y="2190"/>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33450">
            <a:lnSpc>
              <a:spcPct val="90000"/>
            </a:lnSpc>
            <a:spcBef>
              <a:spcPct val="0"/>
            </a:spcBef>
            <a:spcAft>
              <a:spcPct val="35000"/>
            </a:spcAft>
            <a:buNone/>
          </a:pPr>
          <a:r>
            <a:rPr lang="en-US" sz="2100" kern="1200"/>
            <a:t>Very fast learning and testing (basically just count words)</a:t>
          </a:r>
        </a:p>
      </dsp:txBody>
      <dsp:txXfrm>
        <a:off x="1282042" y="2190"/>
        <a:ext cx="4869520" cy="1109993"/>
      </dsp:txXfrm>
    </dsp:sp>
    <dsp:sp modelId="{6DFF8B0E-4BB8-4707-AF19-723EC73BEC44}">
      <dsp:nvSpPr>
        <dsp:cNvPr id="0" name=""/>
        <dsp:cNvSpPr/>
      </dsp:nvSpPr>
      <dsp:spPr>
        <a:xfrm>
          <a:off x="0" y="1389682"/>
          <a:ext cx="6151562" cy="110999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0BF55-B0EA-4E36-BA1F-EB9F83621E6C}">
      <dsp:nvSpPr>
        <dsp:cNvPr id="0" name=""/>
        <dsp:cNvSpPr/>
      </dsp:nvSpPr>
      <dsp:spPr>
        <a:xfrm>
          <a:off x="335773" y="1639430"/>
          <a:ext cx="610496" cy="610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ADD4C3-A656-4A1B-9FDF-FFCBD1225F6E}">
      <dsp:nvSpPr>
        <dsp:cNvPr id="0" name=""/>
        <dsp:cNvSpPr/>
      </dsp:nvSpPr>
      <dsp:spPr>
        <a:xfrm>
          <a:off x="1282042" y="1389682"/>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33450">
            <a:lnSpc>
              <a:spcPct val="90000"/>
            </a:lnSpc>
            <a:spcBef>
              <a:spcPct val="0"/>
            </a:spcBef>
            <a:spcAft>
              <a:spcPct val="35000"/>
            </a:spcAft>
            <a:buNone/>
          </a:pPr>
          <a:r>
            <a:rPr lang="en-US" sz="2100" kern="1200"/>
            <a:t>Low storage requirements</a:t>
          </a:r>
        </a:p>
      </dsp:txBody>
      <dsp:txXfrm>
        <a:off x="1282042" y="1389682"/>
        <a:ext cx="4869520" cy="1109993"/>
      </dsp:txXfrm>
    </dsp:sp>
    <dsp:sp modelId="{742C1DE4-2B65-489D-8139-DD0E8FDD817F}">
      <dsp:nvSpPr>
        <dsp:cNvPr id="0" name=""/>
        <dsp:cNvSpPr/>
      </dsp:nvSpPr>
      <dsp:spPr>
        <a:xfrm>
          <a:off x="0" y="2777174"/>
          <a:ext cx="6151562" cy="110999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93EE70-A11F-4F54-AEC3-3A67BFB94569}">
      <dsp:nvSpPr>
        <dsp:cNvPr id="0" name=""/>
        <dsp:cNvSpPr/>
      </dsp:nvSpPr>
      <dsp:spPr>
        <a:xfrm>
          <a:off x="335773" y="3026922"/>
          <a:ext cx="610496" cy="610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F96ADF-269C-4B56-8DDF-7E3318E100CD}">
      <dsp:nvSpPr>
        <dsp:cNvPr id="0" name=""/>
        <dsp:cNvSpPr/>
      </dsp:nvSpPr>
      <dsp:spPr>
        <a:xfrm>
          <a:off x="1282042" y="2777174"/>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33450">
            <a:lnSpc>
              <a:spcPct val="90000"/>
            </a:lnSpc>
            <a:spcBef>
              <a:spcPct val="0"/>
            </a:spcBef>
            <a:spcAft>
              <a:spcPct val="35000"/>
            </a:spcAft>
            <a:buNone/>
          </a:pPr>
          <a:r>
            <a:rPr lang="en-US" sz="2100" kern="1200"/>
            <a:t>Very good in domains with many </a:t>
          </a:r>
          <a:r>
            <a:rPr lang="en-US" sz="2100" u="sng" kern="1200"/>
            <a:t>equally important</a:t>
          </a:r>
          <a:r>
            <a:rPr lang="en-US" sz="2100" kern="1200"/>
            <a:t> features</a:t>
          </a:r>
        </a:p>
      </dsp:txBody>
      <dsp:txXfrm>
        <a:off x="1282042" y="2777174"/>
        <a:ext cx="4869520" cy="1109993"/>
      </dsp:txXfrm>
    </dsp:sp>
    <dsp:sp modelId="{B8638F2D-65A9-44F9-A83F-C632E847D874}">
      <dsp:nvSpPr>
        <dsp:cNvPr id="0" name=""/>
        <dsp:cNvSpPr/>
      </dsp:nvSpPr>
      <dsp:spPr>
        <a:xfrm>
          <a:off x="0" y="4164666"/>
          <a:ext cx="6151562" cy="110999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F81D4-CF58-4B56-B552-068C574FC01C}">
      <dsp:nvSpPr>
        <dsp:cNvPr id="0" name=""/>
        <dsp:cNvSpPr/>
      </dsp:nvSpPr>
      <dsp:spPr>
        <a:xfrm>
          <a:off x="335773" y="4414414"/>
          <a:ext cx="610496" cy="610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0AA21A-205E-435C-BABA-EA5F7B46F44C}">
      <dsp:nvSpPr>
        <dsp:cNvPr id="0" name=""/>
        <dsp:cNvSpPr/>
      </dsp:nvSpPr>
      <dsp:spPr>
        <a:xfrm>
          <a:off x="1282042" y="4164666"/>
          <a:ext cx="2768203"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33450">
            <a:lnSpc>
              <a:spcPct val="90000"/>
            </a:lnSpc>
            <a:spcBef>
              <a:spcPct val="0"/>
            </a:spcBef>
            <a:spcAft>
              <a:spcPct val="35000"/>
            </a:spcAft>
            <a:buNone/>
          </a:pPr>
          <a:r>
            <a:rPr lang="en-US" sz="2100" kern="1200"/>
            <a:t>More robust to irrelevant features than many learning methods</a:t>
          </a:r>
        </a:p>
      </dsp:txBody>
      <dsp:txXfrm>
        <a:off x="1282042" y="4164666"/>
        <a:ext cx="2768203" cy="1109993"/>
      </dsp:txXfrm>
    </dsp:sp>
    <dsp:sp modelId="{ABCF673F-1CE2-45C0-8B9B-52EB39C82A8C}">
      <dsp:nvSpPr>
        <dsp:cNvPr id="0" name=""/>
        <dsp:cNvSpPr/>
      </dsp:nvSpPr>
      <dsp:spPr>
        <a:xfrm>
          <a:off x="4050246" y="4164666"/>
          <a:ext cx="2101316"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666750">
            <a:lnSpc>
              <a:spcPct val="90000"/>
            </a:lnSpc>
            <a:spcBef>
              <a:spcPct val="0"/>
            </a:spcBef>
            <a:spcAft>
              <a:spcPct val="35000"/>
            </a:spcAft>
            <a:buNone/>
          </a:pPr>
          <a:r>
            <a:rPr lang="en-US" sz="1500" kern="1200"/>
            <a:t>Irrelevant features cancel each other without affecting results</a:t>
          </a:r>
        </a:p>
      </dsp:txBody>
      <dsp:txXfrm>
        <a:off x="4050246" y="4164666"/>
        <a:ext cx="2101316" cy="11099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ABF04-22E3-6A43-807D-DC887CAE2061}">
      <dsp:nvSpPr>
        <dsp:cNvPr id="0" name=""/>
        <dsp:cNvSpPr/>
      </dsp:nvSpPr>
      <dsp:spPr>
        <a:xfrm>
          <a:off x="0" y="0"/>
          <a:ext cx="5228828" cy="15830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More robust to concept drift (changing class definition over time)</a:t>
          </a:r>
        </a:p>
      </dsp:txBody>
      <dsp:txXfrm>
        <a:off x="46366" y="46366"/>
        <a:ext cx="3520588" cy="1490323"/>
      </dsp:txXfrm>
    </dsp:sp>
    <dsp:sp modelId="{C0D26DFE-1D85-A94A-A3B6-B0890203D2AE}">
      <dsp:nvSpPr>
        <dsp:cNvPr id="0" name=""/>
        <dsp:cNvSpPr/>
      </dsp:nvSpPr>
      <dsp:spPr>
        <a:xfrm>
          <a:off x="461367" y="1846897"/>
          <a:ext cx="5228828" cy="1583055"/>
        </a:xfrm>
        <a:prstGeom prst="roundRect">
          <a:avLst>
            <a:gd name="adj" fmla="val 10000"/>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Naive Bayes won 1</a:t>
          </a:r>
          <a:r>
            <a:rPr lang="en-US" sz="1600" kern="1200" baseline="30000"/>
            <a:t>st</a:t>
          </a:r>
          <a:r>
            <a:rPr lang="en-US" sz="1600" kern="1200"/>
            <a:t> and 2</a:t>
          </a:r>
          <a:r>
            <a:rPr lang="en-US" sz="1600" kern="1200" baseline="30000"/>
            <a:t>nd</a:t>
          </a:r>
          <a:r>
            <a:rPr lang="en-US" sz="1600" kern="1200"/>
            <a:t>  place in KDD-CUP 97 competition out of 16 systems</a:t>
          </a:r>
        </a:p>
        <a:p>
          <a:pPr marL="114300" lvl="1" indent="-114300" algn="l" defTabSz="533400">
            <a:lnSpc>
              <a:spcPct val="90000"/>
            </a:lnSpc>
            <a:spcBef>
              <a:spcPct val="0"/>
            </a:spcBef>
            <a:spcAft>
              <a:spcPct val="15000"/>
            </a:spcAft>
            <a:buChar char="•"/>
          </a:pPr>
          <a:r>
            <a:rPr lang="en-US" sz="1200" kern="1200"/>
            <a:t>Goal: Financial services industry direct mail response prediction: Predict if the recipient of mail will actually respond to the advertisement – 750,000 records.</a:t>
          </a:r>
        </a:p>
      </dsp:txBody>
      <dsp:txXfrm>
        <a:off x="507733" y="1893263"/>
        <a:ext cx="3645743" cy="1490323"/>
      </dsp:txXfrm>
    </dsp:sp>
    <dsp:sp modelId="{10B74236-D2F1-0C45-9BF4-4D79BF6A188B}">
      <dsp:nvSpPr>
        <dsp:cNvPr id="0" name=""/>
        <dsp:cNvSpPr/>
      </dsp:nvSpPr>
      <dsp:spPr>
        <a:xfrm>
          <a:off x="922734" y="3693795"/>
          <a:ext cx="5228828" cy="1583055"/>
        </a:xfrm>
        <a:prstGeom prst="roundRect">
          <a:avLst>
            <a:gd name="adj" fmla="val 10000"/>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good dependable baseline for text classification (but not the best)!</a:t>
          </a:r>
        </a:p>
      </dsp:txBody>
      <dsp:txXfrm>
        <a:off x="969100" y="3740161"/>
        <a:ext cx="3645743" cy="1490323"/>
      </dsp:txXfrm>
    </dsp:sp>
    <dsp:sp modelId="{2A88DD6B-8DAC-4D4D-9E7C-E6E3440ECC5E}">
      <dsp:nvSpPr>
        <dsp:cNvPr id="0" name=""/>
        <dsp:cNvSpPr/>
      </dsp:nvSpPr>
      <dsp:spPr>
        <a:xfrm>
          <a:off x="4199842" y="1200483"/>
          <a:ext cx="1028985" cy="102898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31364" y="1200483"/>
        <a:ext cx="565941" cy="774311"/>
      </dsp:txXfrm>
    </dsp:sp>
    <dsp:sp modelId="{31292546-5FF8-BA44-AE8C-D30FB1469CD8}">
      <dsp:nvSpPr>
        <dsp:cNvPr id="0" name=""/>
        <dsp:cNvSpPr/>
      </dsp:nvSpPr>
      <dsp:spPr>
        <a:xfrm>
          <a:off x="4661210" y="3036827"/>
          <a:ext cx="1028985" cy="1028985"/>
        </a:xfrm>
        <a:prstGeom prst="downArrow">
          <a:avLst>
            <a:gd name="adj1" fmla="val 55000"/>
            <a:gd name="adj2" fmla="val 45000"/>
          </a:avLst>
        </a:prstGeom>
        <a:solidFill>
          <a:schemeClr val="accent2">
            <a:tint val="40000"/>
            <a:alpha val="90000"/>
            <a:hueOff val="-10945986"/>
            <a:satOff val="31321"/>
            <a:lumOff val="-2084"/>
            <a:alphaOff val="0"/>
          </a:schemeClr>
        </a:solidFill>
        <a:ln w="12700" cap="flat" cmpd="sng" algn="ctr">
          <a:solidFill>
            <a:schemeClr val="accent2">
              <a:tint val="40000"/>
              <a:alpha val="90000"/>
              <a:hueOff val="-10945986"/>
              <a:satOff val="31321"/>
              <a:lumOff val="-20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92732" y="3036827"/>
        <a:ext cx="565941" cy="77431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7E151-80F5-0F45-8EB4-7A48EF5C047C}" type="datetimeFigureOut">
              <a:rPr lang="en-US" smtClean="0"/>
              <a:t>4/18/19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B2D45-07FB-9449-8C4C-67F58A4170C6}" type="slidenum">
              <a:rPr lang="en-US" smtClean="0"/>
              <a:t>‹#›</a:t>
            </a:fld>
            <a:endParaRPr lang="en-US"/>
          </a:p>
        </p:txBody>
      </p:sp>
    </p:spTree>
    <p:extLst>
      <p:ext uri="{BB962C8B-B14F-4D97-AF65-F5344CB8AC3E}">
        <p14:creationId xmlns:p14="http://schemas.microsoft.com/office/powerpoint/2010/main" val="105466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CA4CF8B9-28A6-AD4D-9A72-9C49EBD4FFEC}" type="slidenum">
              <a:rPr lang="en-US" altLang="en-US" sz="1100">
                <a:solidFill>
                  <a:schemeClr val="tx1"/>
                </a:solidFill>
                <a:latin typeface="Lucida Sans" charset="0"/>
                <a:ea typeface="MS PGothic" charset="-128"/>
                <a:cs typeface="Arial Unicode MS" charset="0"/>
              </a:rPr>
              <a:pPr eaLnBrk="1" hangingPunct="1"/>
              <a:t>40</a:t>
            </a:fld>
            <a:endParaRPr lang="en-US" altLang="en-US" sz="1100">
              <a:solidFill>
                <a:schemeClr val="tx1"/>
              </a:solidFill>
              <a:latin typeface="Lucida Sans" charset="0"/>
              <a:ea typeface="MS PGothic" charset="-128"/>
              <a:cs typeface="Arial Unicode MS"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ln/>
        </p:spPr>
        <p:txBody>
          <a:bodyPr/>
          <a:lstStyle/>
          <a:p>
            <a:pPr eaLnBrk="1" hangingPunct="1">
              <a:defRPr/>
            </a:pPr>
            <a:r>
              <a:rPr lang="en-US">
                <a:ea typeface="ＭＳ Ｐゴシック" charset="0"/>
              </a:rPr>
              <a:t>Bias/variance in terms of resulting classifier given randomly selected training set; why it is a tradeoff; when to choose low-bias method, when to choose low-variance method</a:t>
            </a:r>
          </a:p>
        </p:txBody>
      </p:sp>
    </p:spTree>
    <p:extLst>
      <p:ext uri="{BB962C8B-B14F-4D97-AF65-F5344CB8AC3E}">
        <p14:creationId xmlns:p14="http://schemas.microsoft.com/office/powerpoint/2010/main" val="291869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6BA2A0E5-5116-C540-AED9-55DA70F0F529}" type="slidenum">
              <a:rPr lang="en-US" altLang="en-US" sz="1100">
                <a:solidFill>
                  <a:schemeClr val="tx1"/>
                </a:solidFill>
                <a:latin typeface="Lucida Sans" charset="0"/>
                <a:ea typeface="MS PGothic" charset="-128"/>
                <a:cs typeface="Arial Unicode MS" charset="0"/>
              </a:rPr>
              <a:pPr eaLnBrk="1" hangingPunct="1"/>
              <a:t>41</a:t>
            </a:fld>
            <a:endParaRPr lang="en-US" altLang="en-US" sz="1100">
              <a:solidFill>
                <a:schemeClr val="tx1"/>
              </a:solidFill>
              <a:latin typeface="Lucida Sans" charset="0"/>
              <a:ea typeface="MS PGothic" charset="-128"/>
              <a:cs typeface="Arial Unicode MS"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ln/>
        </p:spPr>
        <p:txBody>
          <a:bodyPr/>
          <a:lstStyle/>
          <a:p>
            <a:pPr eaLnBrk="1" hangingPunct="1">
              <a:defRPr/>
            </a:pPr>
            <a:r>
              <a:rPr lang="en-US">
                <a:ea typeface="ＭＳ Ｐゴシック" charset="0"/>
              </a:rPr>
              <a:t>Bias/variance in terms of resulting classifier given randomly selected training set; why it is a tradeoff; when to choose low-bias method, when to choose low-variance method</a:t>
            </a:r>
          </a:p>
        </p:txBody>
      </p:sp>
    </p:spTree>
    <p:extLst>
      <p:ext uri="{BB962C8B-B14F-4D97-AF65-F5344CB8AC3E}">
        <p14:creationId xmlns:p14="http://schemas.microsoft.com/office/powerpoint/2010/main" val="229265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C8847B43-2522-3540-8ACB-10CC0C2061EB}" type="slidenum">
              <a:rPr lang="en-US" altLang="en-US" sz="1100">
                <a:solidFill>
                  <a:schemeClr val="tx1"/>
                </a:solidFill>
                <a:latin typeface="Lucida Sans" charset="0"/>
                <a:ea typeface="MS PGothic" charset="-128"/>
                <a:cs typeface="Arial Unicode MS" charset="0"/>
              </a:rPr>
              <a:pPr eaLnBrk="1" hangingPunct="1"/>
              <a:t>43</a:t>
            </a:fld>
            <a:endParaRPr lang="en-US" altLang="en-US" sz="1100">
              <a:solidFill>
                <a:schemeClr val="tx1"/>
              </a:solidFill>
              <a:latin typeface="Lucida Sans" charset="0"/>
              <a:ea typeface="MS PGothic" charset="-128"/>
              <a:cs typeface="Arial Unicode MS"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ln/>
        </p:spPr>
        <p:txBody>
          <a:bodyPr/>
          <a:lstStyle/>
          <a:p>
            <a:pPr eaLnBrk="1" hangingPunct="1">
              <a:defRPr/>
            </a:pPr>
            <a:r>
              <a:rPr lang="en-US">
                <a:ea typeface="ＭＳ Ｐゴシック" charset="0"/>
              </a:rPr>
              <a:t>Explain supervised learning</a:t>
            </a:r>
          </a:p>
        </p:txBody>
      </p:sp>
    </p:spTree>
    <p:extLst>
      <p:ext uri="{BB962C8B-B14F-4D97-AF65-F5344CB8AC3E}">
        <p14:creationId xmlns:p14="http://schemas.microsoft.com/office/powerpoint/2010/main" val="133559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039F7-9394-A245-B939-DF533F2CB660}" type="slidenum">
              <a:rPr lang="en-US" smtClean="0"/>
              <a:t>47</a:t>
            </a:fld>
            <a:endParaRPr lang="en-US"/>
          </a:p>
        </p:txBody>
      </p:sp>
    </p:spTree>
    <p:extLst>
      <p:ext uri="{BB962C8B-B14F-4D97-AF65-F5344CB8AC3E}">
        <p14:creationId xmlns:p14="http://schemas.microsoft.com/office/powerpoint/2010/main" val="3493858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E597121-5852-3142-A787-FBA07CA58C2F}" type="datetimeFigureOut">
              <a:rPr lang="en-US" smtClean="0"/>
              <a:t>4/18/19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1123504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97121-5852-3142-A787-FBA07CA58C2F}"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85963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97121-5852-3142-A787-FBA07CA58C2F}"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256937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597121-5852-3142-A787-FBA07CA58C2F}" type="datetimeFigureOut">
              <a:rPr lang="en-US" smtClean="0"/>
              <a:t>4/18/19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03325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E597121-5852-3142-A787-FBA07CA58C2F}" type="datetimeFigureOut">
              <a:rPr lang="en-US" smtClean="0"/>
              <a:t>4/18/19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26331032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E597121-5852-3142-A787-FBA07CA58C2F}" type="datetimeFigureOut">
              <a:rPr lang="en-US" smtClean="0"/>
              <a:t>4/18/19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285045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E597121-5852-3142-A787-FBA07CA58C2F}" type="datetimeFigureOut">
              <a:rPr lang="en-US" smtClean="0"/>
              <a:t>4/18/19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1D3B1-856A-A44B-8FF7-E8CE56EBD3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6737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597121-5852-3142-A787-FBA07CA58C2F}" type="datetimeFigureOut">
              <a:rPr lang="en-US" smtClean="0"/>
              <a:t>4/18/19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270431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97121-5852-3142-A787-FBA07CA58C2F}" type="datetimeFigureOut">
              <a:rPr lang="en-US" smtClean="0"/>
              <a:t>4/18/19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11558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E597121-5852-3142-A787-FBA07CA58C2F}" type="datetimeFigureOut">
              <a:rPr lang="en-US" smtClean="0"/>
              <a:t>4/18/19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1148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E597121-5852-3142-A787-FBA07CA58C2F}" type="datetimeFigureOut">
              <a:rPr lang="en-US" smtClean="0"/>
              <a:t>4/18/19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5C1D3B1-856A-A44B-8FF7-E8CE56EBD37F}" type="slidenum">
              <a:rPr lang="en-US" smtClean="0"/>
              <a:t>‹#›</a:t>
            </a:fld>
            <a:endParaRPr lang="en-US"/>
          </a:p>
        </p:txBody>
      </p:sp>
    </p:spTree>
    <p:extLst>
      <p:ext uri="{BB962C8B-B14F-4D97-AF65-F5344CB8AC3E}">
        <p14:creationId xmlns:p14="http://schemas.microsoft.com/office/powerpoint/2010/main" val="69314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E597121-5852-3142-A787-FBA07CA58C2F}" type="datetimeFigureOut">
              <a:rPr lang="en-US" smtClean="0"/>
              <a:t>4/18/19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5C1D3B1-856A-A44B-8FF7-E8CE56EBD37F}" type="slidenum">
              <a:rPr lang="en-US" smtClean="0"/>
              <a:t>‹#›</a:t>
            </a:fld>
            <a:endParaRPr lang="en-US"/>
          </a:p>
        </p:txBody>
      </p:sp>
    </p:spTree>
    <p:extLst>
      <p:ext uri="{BB962C8B-B14F-4D97-AF65-F5344CB8AC3E}">
        <p14:creationId xmlns:p14="http://schemas.microsoft.com/office/powerpoint/2010/main" val="395350484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google.com/url?sa=t&amp;rct=j&amp;q=&amp;esrc=s&amp;source=web&amp;cd=1&amp;ved=2ahUKEwjxro6Ri9rhAhWMdd8KHTLZDnAQFjAAegQIAxAC&amp;url=http%3A%2F%2Ftimes.cs.uiuc.edu%2Fcourse%2F510f17%2Fppt%2Fdeep-learning.pptx&amp;usg=AOvVaw1c6oxZmk4wWhZpx7DS7xJh" TargetMode="External"/><Relationship Id="rId2" Type="http://schemas.openxmlformats.org/officeDocument/2006/relationships/hyperlink" Target="http://web.stanford.edu/class/cs276/" TargetMode="External"/><Relationship Id="rId1" Type="http://schemas.openxmlformats.org/officeDocument/2006/relationships/slideLayout" Target="../slideLayouts/slideLayout2.xml"/><Relationship Id="rId4" Type="http://schemas.openxmlformats.org/officeDocument/2006/relationships/hyperlink" Target="https://www.cs.utexas.edu/~mooney/ir-cour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AD056-7EFD-9B4B-9DB9-C28FCAEF484C}"/>
              </a:ext>
            </a:extLst>
          </p:cNvPr>
          <p:cNvSpPr>
            <a:spLocks noGrp="1"/>
          </p:cNvSpPr>
          <p:nvPr>
            <p:ph type="ctrTitle"/>
          </p:nvPr>
        </p:nvSpPr>
        <p:spPr>
          <a:xfrm>
            <a:off x="804672" y="2386744"/>
            <a:ext cx="5925310" cy="1645920"/>
          </a:xfrm>
        </p:spPr>
        <p:txBody>
          <a:bodyPr vert="horz" lIns="91440" tIns="45720" rIns="91440" bIns="45720" rtlCol="0">
            <a:normAutofit/>
          </a:bodyPr>
          <a:lstStyle/>
          <a:p>
            <a:r>
              <a:rPr lang="en-US" sz="3500" b="0" i="0" kern="1200" cap="all">
                <a:effectLst/>
                <a:latin typeface="+mj-lt"/>
                <a:ea typeface="+mj-ea"/>
                <a:cs typeface="+mj-cs"/>
              </a:rPr>
              <a:t>Deep Learning with Python: from Theory to Application</a:t>
            </a:r>
          </a:p>
        </p:txBody>
      </p:sp>
      <p:sp>
        <p:nvSpPr>
          <p:cNvPr id="3" name="Subtitle 2">
            <a:extLst>
              <a:ext uri="{FF2B5EF4-FFF2-40B4-BE49-F238E27FC236}">
                <a16:creationId xmlns:a16="http://schemas.microsoft.com/office/drawing/2014/main" id="{BDEA7269-FC64-7F48-AEC0-14AB27E99D92}"/>
              </a:ext>
            </a:extLst>
          </p:cNvPr>
          <p:cNvSpPr>
            <a:spLocks noGrp="1"/>
          </p:cNvSpPr>
          <p:nvPr>
            <p:ph type="subTitle" idx="1"/>
          </p:nvPr>
        </p:nvSpPr>
        <p:spPr>
          <a:xfrm>
            <a:off x="1148615" y="4352544"/>
            <a:ext cx="5242560" cy="1239894"/>
          </a:xfrm>
        </p:spPr>
        <p:txBody>
          <a:bodyPr vert="horz" lIns="91440" tIns="45720" rIns="91440" bIns="45720" rtlCol="0">
            <a:normAutofit/>
          </a:bodyPr>
          <a:lstStyle/>
          <a:p>
            <a:pPr indent="-228600">
              <a:lnSpc>
                <a:spcPct val="90000"/>
              </a:lnSpc>
              <a:buFont typeface="Arial" panose="020B0604020202020204" pitchFamily="34" charset="0"/>
              <a:buChar char="•"/>
            </a:pPr>
            <a:r>
              <a:rPr lang="en-US" sz="1600">
                <a:solidFill>
                  <a:srgbClr val="FFFFFF"/>
                </a:solidFill>
              </a:rPr>
              <a:t>Hamid Hassanzadeh, Priyanka Goyal, Ferosh Jacob, Mitchell Bowden, Pramod Salian, and Ravi Sambhu</a:t>
            </a:r>
          </a:p>
          <a:p>
            <a:pPr indent="-228600">
              <a:lnSpc>
                <a:spcPct val="90000"/>
              </a:lnSpc>
              <a:buFont typeface="Arial" panose="020B0604020202020204" pitchFamily="34" charset="0"/>
              <a:buChar char="•"/>
            </a:pPr>
            <a:endParaRPr lang="en-US" sz="1600">
              <a:solidFill>
                <a:srgbClr val="FFFFFF"/>
              </a:solidFill>
            </a:endParaRPr>
          </a:p>
          <a:p>
            <a:pPr indent="-228600">
              <a:lnSpc>
                <a:spcPct val="90000"/>
              </a:lnSpc>
              <a:buFont typeface="Arial" panose="020B0604020202020204" pitchFamily="34" charset="0"/>
              <a:buChar char="•"/>
            </a:pPr>
            <a:r>
              <a:rPr lang="en-US" sz="1600">
                <a:solidFill>
                  <a:srgbClr val="FFFFFF"/>
                </a:solidFill>
              </a:rPr>
              <a:t>HOMEDEPOT, Search, Online technology</a:t>
            </a:r>
          </a:p>
          <a:p>
            <a:pPr indent="-228600">
              <a:lnSpc>
                <a:spcPct val="90000"/>
              </a:lnSpc>
              <a:buFont typeface="Arial" panose="020B0604020202020204" pitchFamily="34" charset="0"/>
              <a:buChar char="•"/>
            </a:pPr>
            <a:endParaRPr lang="en-US" sz="1600">
              <a:solidFill>
                <a:srgbClr val="FFFFFF"/>
              </a:solidFill>
            </a:endParaRPr>
          </a:p>
        </p:txBody>
      </p:sp>
      <p:sp>
        <p:nvSpPr>
          <p:cNvPr id="20" name="Rectangle 11">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6" descr="Head with Gears">
            <a:extLst>
              <a:ext uri="{FF2B5EF4-FFF2-40B4-BE49-F238E27FC236}">
                <a16:creationId xmlns:a16="http://schemas.microsoft.com/office/drawing/2014/main" id="{C6121C37-3797-456F-9C2B-94423D55CB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811" y="1749171"/>
            <a:ext cx="3044952" cy="3044952"/>
          </a:xfrm>
          <a:prstGeom prst="rect">
            <a:avLst/>
          </a:prstGeom>
        </p:spPr>
      </p:pic>
    </p:spTree>
    <p:extLst>
      <p:ext uri="{BB962C8B-B14F-4D97-AF65-F5344CB8AC3E}">
        <p14:creationId xmlns:p14="http://schemas.microsoft.com/office/powerpoint/2010/main" val="148271755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11"/>
          <p:cNvSpPr>
            <a:spLocks noGrp="1" noChangeArrowheads="1"/>
          </p:cNvSpPr>
          <p:nvPr>
            <p:ph type="title"/>
          </p:nvPr>
        </p:nvSpPr>
        <p:spPr>
          <a:xfrm>
            <a:off x="804672" y="1290025"/>
            <a:ext cx="4475892" cy="1188720"/>
          </a:xfrm>
          <a:solidFill>
            <a:srgbClr val="FFFFFF"/>
          </a:solidFill>
          <a:ln>
            <a:solidFill>
              <a:srgbClr val="404040"/>
            </a:solidFill>
          </a:ln>
        </p:spPr>
        <p:txBody>
          <a:bodyPr vert="horz" lIns="91440" tIns="45720" rIns="132080" bIns="45720" rtlCol="0">
            <a:normAutofit/>
          </a:bodyPr>
          <a:lstStyle/>
          <a:p>
            <a:pPr>
              <a:defRPr/>
            </a:pPr>
            <a:r>
              <a:rPr lang="en-US" sz="2600"/>
              <a:t>A Verity topic </a:t>
            </a:r>
            <a:br>
              <a:rPr lang="en-US" sz="2600"/>
            </a:br>
            <a:r>
              <a:rPr lang="en-US" sz="2600"/>
              <a:t>A complex classification rule</a:t>
            </a:r>
          </a:p>
        </p:txBody>
      </p:sp>
      <p:sp>
        <p:nvSpPr>
          <p:cNvPr id="20492" name="Rectangle 12"/>
          <p:cNvSpPr>
            <a:spLocks noGrp="1" noChangeArrowheads="1"/>
          </p:cNvSpPr>
          <p:nvPr>
            <p:ph idx="1"/>
          </p:nvPr>
        </p:nvSpPr>
        <p:spPr>
          <a:xfrm>
            <a:off x="804672" y="2858703"/>
            <a:ext cx="4475892" cy="3042547"/>
          </a:xfrm>
        </p:spPr>
        <p:txBody>
          <a:bodyPr vert="horz" lIns="91440" tIns="45720" rIns="132080" bIns="45720" rtlCol="0">
            <a:normAutofit/>
          </a:bodyPr>
          <a:lstStyle/>
          <a:p>
            <a:pPr eaLnBrk="1" hangingPunct="1">
              <a:buFont typeface="Wingdings" pitchFamily="2" charset="2"/>
              <a:buChar char="§"/>
              <a:defRPr/>
            </a:pPr>
            <a:r>
              <a:rPr lang="en-US">
                <a:solidFill>
                  <a:srgbClr val="FFFFFF"/>
                </a:solidFill>
                <a:sym typeface="Lucida Grande" pitchFamily="-84" charset="0"/>
              </a:rPr>
              <a:t>Note:</a:t>
            </a:r>
          </a:p>
          <a:p>
            <a:pPr marL="782638" lvl="1">
              <a:buFont typeface="Wingdings" pitchFamily="2" charset="2"/>
              <a:buChar char="§"/>
              <a:defRPr/>
            </a:pPr>
            <a:r>
              <a:rPr lang="en-US">
                <a:solidFill>
                  <a:srgbClr val="FFFFFF"/>
                </a:solidFill>
                <a:sym typeface="Lucida Grande" pitchFamily="-84" charset="0"/>
              </a:rPr>
              <a:t>maintenance issues (author, etc.)</a:t>
            </a:r>
          </a:p>
          <a:p>
            <a:pPr marL="782638" lvl="1">
              <a:buFont typeface="Wingdings" pitchFamily="2" charset="2"/>
              <a:buChar char="§"/>
              <a:defRPr/>
            </a:pPr>
            <a:r>
              <a:rPr lang="en-US">
                <a:solidFill>
                  <a:srgbClr val="FFFFFF"/>
                </a:solidFill>
                <a:sym typeface="Lucida Grande" pitchFamily="-84" charset="0"/>
              </a:rPr>
              <a:t>Hand-weighting of terms</a:t>
            </a:r>
          </a:p>
          <a:p>
            <a:pPr marL="782638" lvl="1">
              <a:buFont typeface="Wingdings" pitchFamily="2" charset="2"/>
              <a:buChar char="§"/>
              <a:defRPr/>
            </a:pPr>
            <a:endParaRPr lang="en-US">
              <a:solidFill>
                <a:srgbClr val="FFFFFF"/>
              </a:solidFill>
              <a:sym typeface="Lucida Grande" pitchFamily="-84" charset="0"/>
            </a:endParaRPr>
          </a:p>
          <a:p>
            <a:pPr marL="782638" lvl="1">
              <a:buFont typeface="Wingdings" pitchFamily="2" charset="2"/>
              <a:buChar char="§"/>
              <a:defRPr/>
            </a:pPr>
            <a:endParaRPr lang="en-US">
              <a:solidFill>
                <a:srgbClr val="FFFFFF"/>
              </a:solidFill>
              <a:sym typeface="Lucida Grande" pitchFamily="-84" charset="0"/>
            </a:endParaRPr>
          </a:p>
          <a:p>
            <a:pPr marL="782638" lvl="1">
              <a:buNone/>
              <a:defRPr/>
            </a:pPr>
            <a:r>
              <a:rPr lang="en-US">
                <a:solidFill>
                  <a:srgbClr val="FFFFFF"/>
                </a:solidFill>
                <a:sym typeface="Lucida Grande" pitchFamily="-84" charset="0"/>
              </a:rPr>
              <a:t>[Verity was bought by Autonomy, which was bought by HP ...]</a:t>
            </a:r>
          </a:p>
        </p:txBody>
      </p:sp>
      <p:sp>
        <p:nvSpPr>
          <p:cNvPr id="147" name="Rectangle 146">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Rectangle 148">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4" name="Picture 13"/>
          <p:cNvPicPr>
            <a:picLocks noChangeArrowheads="1"/>
          </p:cNvPicPr>
          <p:nvPr/>
        </p:nvPicPr>
        <p:blipFill>
          <a:blip r:embed="rId2">
            <a:extLst>
              <a:ext uri="{28A0092B-C50C-407E-A947-70E740481C1C}">
                <a14:useLocalDpi xmlns:a14="http://schemas.microsoft.com/office/drawing/2010/main" val="0"/>
              </a:ext>
            </a:extLst>
          </a:blip>
          <a:srcRect t="1529" b="1367"/>
          <a:stretch>
            <a:fillRect/>
          </a:stretch>
        </p:blipFill>
        <p:spPr bwMode="auto">
          <a:xfrm>
            <a:off x="7611000" y="970949"/>
            <a:ext cx="3066951" cy="45994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197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 name="Oval 8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1" name="Rectangle 11"/>
          <p:cNvSpPr>
            <a:spLocks noGrp="1" noChangeArrowheads="1"/>
          </p:cNvSpPr>
          <p:nvPr>
            <p:ph type="title"/>
          </p:nvPr>
        </p:nvSpPr>
        <p:spPr>
          <a:xfrm>
            <a:off x="1121344" y="1586484"/>
            <a:ext cx="3685032" cy="3685032"/>
          </a:xfrm>
          <a:prstGeom prst="ellipse">
            <a:avLst/>
          </a:prstGeom>
          <a:solidFill>
            <a:schemeClr val="accent2"/>
          </a:solidFill>
          <a:ln>
            <a:noFill/>
          </a:ln>
        </p:spPr>
        <p:txBody>
          <a:bodyPr vert="horz" lIns="91440" tIns="45720" rIns="132080" bIns="45720" rtlCol="0">
            <a:normAutofit/>
          </a:bodyPr>
          <a:lstStyle/>
          <a:p>
            <a:pPr>
              <a:defRPr/>
            </a:pPr>
            <a:r>
              <a:rPr lang="en-US" sz="2100">
                <a:solidFill>
                  <a:srgbClr val="FFFFFF"/>
                </a:solidFill>
              </a:rPr>
              <a:t>Classification Methods (3):</a:t>
            </a:r>
            <a:br>
              <a:rPr lang="en-US" sz="2100">
                <a:solidFill>
                  <a:srgbClr val="FFFFFF"/>
                </a:solidFill>
              </a:rPr>
            </a:br>
            <a:r>
              <a:rPr lang="en-US" sz="2100">
                <a:solidFill>
                  <a:srgbClr val="FFFFFF"/>
                </a:solidFill>
              </a:rPr>
              <a:t>Supervised learning</a:t>
            </a:r>
          </a:p>
        </p:txBody>
      </p:sp>
      <p:sp>
        <p:nvSpPr>
          <p:cNvPr id="83" name="Rectangle 82">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2" name="Rectangle 12"/>
          <p:cNvSpPr>
            <a:spLocks noGrp="1" noChangeArrowheads="1"/>
          </p:cNvSpPr>
          <p:nvPr>
            <p:ph idx="1"/>
          </p:nvPr>
        </p:nvSpPr>
        <p:spPr>
          <a:xfrm>
            <a:off x="6259551" y="1444752"/>
            <a:ext cx="4652840" cy="3968496"/>
          </a:xfrm>
        </p:spPr>
        <p:txBody>
          <a:bodyPr vert="horz" lIns="91440" tIns="45720" rIns="132080" bIns="45720" rtlCol="0" anchor="ctr">
            <a:normAutofit/>
          </a:bodyPr>
          <a:lstStyle/>
          <a:p>
            <a:pPr eaLnBrk="1" hangingPunct="1">
              <a:buFont typeface="Wingdings" pitchFamily="2" charset="2"/>
              <a:buChar char="§"/>
              <a:defRPr/>
            </a:pPr>
            <a:r>
              <a:rPr lang="en-US">
                <a:solidFill>
                  <a:srgbClr val="404040"/>
                </a:solidFill>
                <a:sym typeface="Lucida Grande" pitchFamily="-84" charset="0"/>
              </a:rPr>
              <a:t>Given:</a:t>
            </a:r>
          </a:p>
          <a:p>
            <a:pPr marL="782638" lvl="1">
              <a:buFont typeface="Wingdings" pitchFamily="2" charset="2"/>
              <a:buChar char="§"/>
              <a:defRPr/>
            </a:pPr>
            <a:r>
              <a:rPr lang="en-US">
                <a:solidFill>
                  <a:srgbClr val="404040"/>
                </a:solidFill>
                <a:sym typeface="Lucida Grande" pitchFamily="-84" charset="0"/>
              </a:rPr>
              <a:t>A document </a:t>
            </a:r>
            <a:r>
              <a:rPr lang="en-US" i="1">
                <a:solidFill>
                  <a:srgbClr val="404040"/>
                </a:solidFill>
                <a:sym typeface="Lucida Grande" pitchFamily="-84" charset="0"/>
              </a:rPr>
              <a:t>d</a:t>
            </a:r>
          </a:p>
          <a:p>
            <a:pPr marL="782638" lvl="1">
              <a:buFont typeface="Wingdings" pitchFamily="2" charset="2"/>
              <a:buChar char="§"/>
              <a:defRPr/>
            </a:pPr>
            <a:r>
              <a:rPr lang="en-US">
                <a:solidFill>
                  <a:srgbClr val="404040"/>
                </a:solidFill>
                <a:sym typeface="Lucida Grande" pitchFamily="-84" charset="0"/>
              </a:rPr>
              <a:t>A fixed set of classes:</a:t>
            </a:r>
          </a:p>
          <a:p>
            <a:pPr marL="782638" lvl="1">
              <a:buNone/>
              <a:defRPr/>
            </a:pPr>
            <a:r>
              <a:rPr lang="en-US">
                <a:solidFill>
                  <a:srgbClr val="404040"/>
                </a:solidFill>
                <a:sym typeface="Lucida Grande" pitchFamily="-84" charset="0"/>
              </a:rPr>
              <a:t>	</a:t>
            </a:r>
            <a:r>
              <a:rPr lang="en-US" i="1">
                <a:solidFill>
                  <a:srgbClr val="404040"/>
                </a:solidFill>
                <a:sym typeface="Lucida Grande" pitchFamily="-84" charset="0"/>
              </a:rPr>
              <a:t>C = {c</a:t>
            </a:r>
            <a:r>
              <a:rPr lang="en-US" i="1" baseline="-25000">
                <a:solidFill>
                  <a:srgbClr val="404040"/>
                </a:solidFill>
                <a:sym typeface="Lucida Grande" pitchFamily="-84" charset="0"/>
              </a:rPr>
              <a:t>1</a:t>
            </a:r>
            <a:r>
              <a:rPr lang="en-US" i="1">
                <a:solidFill>
                  <a:srgbClr val="404040"/>
                </a:solidFill>
                <a:sym typeface="Lucida Grande" pitchFamily="-84" charset="0"/>
              </a:rPr>
              <a:t>, c</a:t>
            </a:r>
            <a:r>
              <a:rPr lang="en-US" i="1" baseline="-25000">
                <a:solidFill>
                  <a:srgbClr val="404040"/>
                </a:solidFill>
                <a:sym typeface="Lucida Grande" pitchFamily="-84" charset="0"/>
              </a:rPr>
              <a:t>2</a:t>
            </a:r>
            <a:r>
              <a:rPr lang="en-US" i="1">
                <a:solidFill>
                  <a:srgbClr val="404040"/>
                </a:solidFill>
                <a:sym typeface="Lucida Grande" pitchFamily="-84" charset="0"/>
              </a:rPr>
              <a:t>,…, c</a:t>
            </a:r>
            <a:r>
              <a:rPr lang="en-US" i="1" baseline="-25000">
                <a:solidFill>
                  <a:srgbClr val="404040"/>
                </a:solidFill>
                <a:sym typeface="Lucida Grande" pitchFamily="-84" charset="0"/>
              </a:rPr>
              <a:t>J</a:t>
            </a:r>
            <a:r>
              <a:rPr lang="en-US" i="1">
                <a:solidFill>
                  <a:srgbClr val="404040"/>
                </a:solidFill>
                <a:sym typeface="Lucida Grande" pitchFamily="-84" charset="0"/>
              </a:rPr>
              <a:t>}</a:t>
            </a:r>
          </a:p>
          <a:p>
            <a:pPr marL="782638" lvl="1">
              <a:buFont typeface="Wingdings" pitchFamily="2" charset="2"/>
              <a:buChar char="§"/>
              <a:defRPr/>
            </a:pPr>
            <a:r>
              <a:rPr lang="en-US">
                <a:solidFill>
                  <a:srgbClr val="404040"/>
                </a:solidFill>
                <a:ea typeface="MS PGothic" pitchFamily="34" charset="-128"/>
                <a:sym typeface="Lucida Grande" pitchFamily="-84" charset="0"/>
              </a:rPr>
              <a:t>A </a:t>
            </a:r>
            <a:r>
              <a:rPr lang="en-US" u="sng">
                <a:solidFill>
                  <a:srgbClr val="404040"/>
                </a:solidFill>
                <a:ea typeface="MS PGothic" pitchFamily="34" charset="-128"/>
                <a:sym typeface="Lucida Grande" pitchFamily="-84" charset="0"/>
              </a:rPr>
              <a:t>training set</a:t>
            </a:r>
            <a:r>
              <a:rPr lang="en-US">
                <a:solidFill>
                  <a:srgbClr val="404040"/>
                </a:solidFill>
                <a:ea typeface="MS PGothic" pitchFamily="34" charset="-128"/>
                <a:sym typeface="Lucida Grande" pitchFamily="-84" charset="0"/>
              </a:rPr>
              <a:t> </a:t>
            </a:r>
            <a:r>
              <a:rPr lang="en-US" i="1">
                <a:solidFill>
                  <a:srgbClr val="404040"/>
                </a:solidFill>
                <a:ea typeface="MS PGothic" pitchFamily="34" charset="-128"/>
                <a:sym typeface="Lucida Grande" pitchFamily="-84" charset="0"/>
              </a:rPr>
              <a:t>D</a:t>
            </a:r>
            <a:r>
              <a:rPr lang="en-US">
                <a:solidFill>
                  <a:srgbClr val="404040"/>
                </a:solidFill>
                <a:ea typeface="MS PGothic" pitchFamily="34" charset="-128"/>
                <a:sym typeface="Lucida Grande" pitchFamily="-84" charset="0"/>
              </a:rPr>
              <a:t> of documents each with a label in </a:t>
            </a:r>
            <a:r>
              <a:rPr lang="en-US" i="1">
                <a:solidFill>
                  <a:srgbClr val="404040"/>
                </a:solidFill>
                <a:sym typeface="Lucida Grande" pitchFamily="-84" charset="0"/>
              </a:rPr>
              <a:t>C</a:t>
            </a:r>
          </a:p>
          <a:p>
            <a:pPr eaLnBrk="1" hangingPunct="1">
              <a:buFont typeface="Wingdings" pitchFamily="2" charset="2"/>
              <a:buChar char="§"/>
              <a:defRPr/>
            </a:pPr>
            <a:r>
              <a:rPr lang="en-US">
                <a:solidFill>
                  <a:srgbClr val="404040"/>
                </a:solidFill>
                <a:sym typeface="Lucida Grande" pitchFamily="-84" charset="0"/>
              </a:rPr>
              <a:t>Determine:</a:t>
            </a:r>
          </a:p>
          <a:p>
            <a:pPr marL="782638" lvl="1">
              <a:buFont typeface="Wingdings" pitchFamily="2" charset="2"/>
              <a:buChar char="§"/>
              <a:defRPr/>
            </a:pPr>
            <a:r>
              <a:rPr lang="en-US">
                <a:solidFill>
                  <a:srgbClr val="404040"/>
                </a:solidFill>
                <a:sym typeface="Lucida Grande" pitchFamily="-84" charset="0"/>
              </a:rPr>
              <a:t>A learning method or algorithm which will enable us to learn a classifier </a:t>
            </a:r>
            <a:r>
              <a:rPr lang="en-US" i="1">
                <a:solidFill>
                  <a:srgbClr val="404040"/>
                </a:solidFill>
                <a:sym typeface="Lucida Grande" pitchFamily="-84" charset="0"/>
              </a:rPr>
              <a:t>γ</a:t>
            </a:r>
          </a:p>
          <a:p>
            <a:pPr marL="782638" lvl="1">
              <a:buFont typeface="Wingdings" pitchFamily="2" charset="2"/>
              <a:buChar char="§"/>
              <a:defRPr/>
            </a:pPr>
            <a:r>
              <a:rPr lang="en-US">
                <a:solidFill>
                  <a:srgbClr val="404040"/>
                </a:solidFill>
                <a:sym typeface="Lucida Grande" pitchFamily="-84" charset="0"/>
              </a:rPr>
              <a:t>For a test document </a:t>
            </a:r>
            <a:r>
              <a:rPr lang="en-US" i="1">
                <a:solidFill>
                  <a:srgbClr val="404040"/>
                </a:solidFill>
                <a:sym typeface="Lucida Grande" pitchFamily="-84" charset="0"/>
              </a:rPr>
              <a:t>d</a:t>
            </a:r>
            <a:r>
              <a:rPr lang="en-US">
                <a:solidFill>
                  <a:srgbClr val="404040"/>
                </a:solidFill>
                <a:sym typeface="Lucida Grande" pitchFamily="-84" charset="0"/>
              </a:rPr>
              <a:t>, we assign it the class</a:t>
            </a:r>
          </a:p>
          <a:p>
            <a:pPr marL="782638" lvl="1">
              <a:buNone/>
              <a:defRPr/>
            </a:pPr>
            <a:r>
              <a:rPr lang="en-US" i="1">
                <a:solidFill>
                  <a:srgbClr val="404040"/>
                </a:solidFill>
                <a:sym typeface="Lucida Grande" pitchFamily="-84" charset="0"/>
              </a:rPr>
              <a:t>γ(d</a:t>
            </a:r>
            <a:r>
              <a:rPr lang="en-US" i="1">
                <a:solidFill>
                  <a:srgbClr val="404040"/>
                </a:solidFill>
                <a:ea typeface="MS PGothic" pitchFamily="34" charset="-128"/>
                <a:sym typeface="Lucida Grande" pitchFamily="-84" charset="0"/>
              </a:rPr>
              <a:t>) ∈ </a:t>
            </a:r>
            <a:r>
              <a:rPr lang="en-US" i="1">
                <a:solidFill>
                  <a:srgbClr val="404040"/>
                </a:solidFill>
                <a:sym typeface="Lucida Grande" pitchFamily="-84" charset="0"/>
              </a:rPr>
              <a:t>C</a:t>
            </a:r>
          </a:p>
        </p:txBody>
      </p:sp>
    </p:spTree>
    <p:extLst>
      <p:ext uri="{BB962C8B-B14F-4D97-AF65-F5344CB8AC3E}">
        <p14:creationId xmlns:p14="http://schemas.microsoft.com/office/powerpoint/2010/main" val="99421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 name="Oval 8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15" name="Rectangle 11"/>
          <p:cNvSpPr>
            <a:spLocks noGrp="1" noChangeArrowheads="1"/>
          </p:cNvSpPr>
          <p:nvPr>
            <p:ph type="title"/>
          </p:nvPr>
        </p:nvSpPr>
        <p:spPr>
          <a:xfrm>
            <a:off x="1121344" y="1586484"/>
            <a:ext cx="3685032" cy="3685032"/>
          </a:xfrm>
          <a:prstGeom prst="ellipse">
            <a:avLst/>
          </a:prstGeom>
          <a:solidFill>
            <a:schemeClr val="accent2"/>
          </a:solidFill>
          <a:ln>
            <a:noFill/>
          </a:ln>
        </p:spPr>
        <p:txBody>
          <a:bodyPr vert="horz" lIns="91440" tIns="45720" rIns="132080" bIns="45720" rtlCol="0">
            <a:normAutofit/>
          </a:bodyPr>
          <a:lstStyle/>
          <a:p>
            <a:pPr>
              <a:defRPr/>
            </a:pPr>
            <a:r>
              <a:rPr lang="en-US" sz="2100">
                <a:solidFill>
                  <a:srgbClr val="FFFFFF"/>
                </a:solidFill>
              </a:rPr>
              <a:t>Classification Methods (3)</a:t>
            </a:r>
          </a:p>
        </p:txBody>
      </p:sp>
      <p:sp>
        <p:nvSpPr>
          <p:cNvPr id="83" name="Rectangle 82">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16" name="Rectangle 12"/>
          <p:cNvSpPr>
            <a:spLocks noGrp="1" noChangeArrowheads="1"/>
          </p:cNvSpPr>
          <p:nvPr>
            <p:ph idx="1"/>
          </p:nvPr>
        </p:nvSpPr>
        <p:spPr>
          <a:xfrm>
            <a:off x="6259551" y="1444752"/>
            <a:ext cx="4652840" cy="3968496"/>
          </a:xfrm>
        </p:spPr>
        <p:txBody>
          <a:bodyPr vert="horz" lIns="91440" tIns="45720" rIns="132080" bIns="45720" rtlCol="0" anchor="ctr">
            <a:normAutofit/>
          </a:bodyPr>
          <a:lstStyle/>
          <a:p>
            <a:pPr eaLnBrk="1" hangingPunct="1">
              <a:lnSpc>
                <a:spcPct val="90000"/>
              </a:lnSpc>
              <a:buFont typeface="Wingdings" pitchFamily="2" charset="2"/>
              <a:buChar char="§"/>
              <a:defRPr/>
            </a:pPr>
            <a:r>
              <a:rPr lang="en-US">
                <a:solidFill>
                  <a:srgbClr val="404040"/>
                </a:solidFill>
                <a:sym typeface="Lucida Grande" pitchFamily="-84" charset="0"/>
              </a:rPr>
              <a:t>Supervised learning</a:t>
            </a:r>
          </a:p>
          <a:p>
            <a:pPr lvl="1" eaLnBrk="1" hangingPunct="1">
              <a:lnSpc>
                <a:spcPct val="90000"/>
              </a:lnSpc>
              <a:buFont typeface="Wingdings" pitchFamily="2" charset="2"/>
              <a:buChar char="§"/>
              <a:defRPr/>
            </a:pPr>
            <a:r>
              <a:rPr lang="en-US">
                <a:solidFill>
                  <a:srgbClr val="404040"/>
                </a:solidFill>
                <a:sym typeface="Lucida Grande" pitchFamily="-84" charset="0"/>
              </a:rPr>
              <a:t>Naive Bayes (simple, common) – see video</a:t>
            </a:r>
          </a:p>
          <a:p>
            <a:pPr lvl="1" eaLnBrk="1" hangingPunct="1">
              <a:lnSpc>
                <a:spcPct val="90000"/>
              </a:lnSpc>
              <a:buFont typeface="Wingdings" pitchFamily="2" charset="2"/>
              <a:buChar char="§"/>
              <a:defRPr/>
            </a:pPr>
            <a:r>
              <a:rPr lang="en-US">
                <a:solidFill>
                  <a:srgbClr val="404040"/>
                </a:solidFill>
                <a:sym typeface="Lucida Grande" pitchFamily="-84" charset="0"/>
              </a:rPr>
              <a:t>k-Nearest Neighbors (simple, powerful)</a:t>
            </a:r>
          </a:p>
          <a:p>
            <a:pPr lvl="1" eaLnBrk="1" hangingPunct="1">
              <a:lnSpc>
                <a:spcPct val="90000"/>
              </a:lnSpc>
              <a:buFont typeface="Wingdings" pitchFamily="2" charset="2"/>
              <a:buChar char="§"/>
              <a:defRPr/>
            </a:pPr>
            <a:r>
              <a:rPr lang="en-US">
                <a:solidFill>
                  <a:srgbClr val="404040"/>
                </a:solidFill>
                <a:sym typeface="Lucida Grande" pitchFamily="-84" charset="0"/>
              </a:rPr>
              <a:t>Support-vector machines (new, generally more powerful)</a:t>
            </a:r>
          </a:p>
          <a:p>
            <a:pPr lvl="1" eaLnBrk="1" hangingPunct="1">
              <a:lnSpc>
                <a:spcPct val="90000"/>
              </a:lnSpc>
              <a:buFont typeface="Wingdings" pitchFamily="2" charset="2"/>
              <a:buChar char="§"/>
              <a:defRPr/>
            </a:pPr>
            <a:r>
              <a:rPr lang="en-US">
                <a:solidFill>
                  <a:srgbClr val="404040"/>
                </a:solidFill>
                <a:sym typeface="Lucida Grande" pitchFamily="-84" charset="0"/>
              </a:rPr>
              <a:t>… plus many other methods</a:t>
            </a:r>
          </a:p>
          <a:p>
            <a:pPr lvl="1" eaLnBrk="1" hangingPunct="1">
              <a:lnSpc>
                <a:spcPct val="90000"/>
              </a:lnSpc>
              <a:buFont typeface="Wingdings" pitchFamily="2" charset="2"/>
              <a:buChar char="§"/>
              <a:defRPr/>
            </a:pPr>
            <a:r>
              <a:rPr lang="en-US">
                <a:solidFill>
                  <a:srgbClr val="404040"/>
                </a:solidFill>
                <a:sym typeface="Lucida Grande" pitchFamily="-84" charset="0"/>
              </a:rPr>
              <a:t>No free lunch: requires hand-classified training data</a:t>
            </a:r>
          </a:p>
          <a:p>
            <a:pPr lvl="1" eaLnBrk="1" hangingPunct="1">
              <a:lnSpc>
                <a:spcPct val="90000"/>
              </a:lnSpc>
              <a:buFont typeface="Wingdings" pitchFamily="2" charset="2"/>
              <a:buChar char="§"/>
              <a:defRPr/>
            </a:pPr>
            <a:r>
              <a:rPr lang="en-US">
                <a:solidFill>
                  <a:srgbClr val="404040"/>
                </a:solidFill>
                <a:sym typeface="Lucida Grande" pitchFamily="-84" charset="0"/>
              </a:rPr>
              <a:t>But data can be built up (and refined) by amateurs</a:t>
            </a:r>
          </a:p>
          <a:p>
            <a:pPr eaLnBrk="1" hangingPunct="1">
              <a:lnSpc>
                <a:spcPct val="90000"/>
              </a:lnSpc>
              <a:buFont typeface="Wingdings" pitchFamily="2" charset="2"/>
              <a:buChar char="§"/>
              <a:defRPr/>
            </a:pPr>
            <a:r>
              <a:rPr lang="en-US">
                <a:solidFill>
                  <a:srgbClr val="404040"/>
                </a:solidFill>
                <a:sym typeface="Lucida Grande" pitchFamily="-84" charset="0"/>
              </a:rPr>
              <a:t>Many commercial systems use a mixture of methods</a:t>
            </a:r>
          </a:p>
        </p:txBody>
      </p:sp>
    </p:spTree>
    <p:extLst>
      <p:ext uri="{BB962C8B-B14F-4D97-AF65-F5344CB8AC3E}">
        <p14:creationId xmlns:p14="http://schemas.microsoft.com/office/powerpoint/2010/main" val="392169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5" name="Rectangle 11"/>
          <p:cNvSpPr>
            <a:spLocks noGrp="1" noChangeArrowheads="1"/>
          </p:cNvSpPr>
          <p:nvPr>
            <p:ph type="title"/>
          </p:nvPr>
        </p:nvSpPr>
        <p:spPr>
          <a:xfrm>
            <a:off x="1752600" y="0"/>
            <a:ext cx="8610600" cy="1371600"/>
          </a:xfrm>
        </p:spPr>
        <p:txBody>
          <a:bodyPr vert="horz" lIns="91440" tIns="45720" rIns="132080" bIns="45720" rtlCol="0" anchor="t">
            <a:normAutofit/>
          </a:bodyPr>
          <a:lstStyle/>
          <a:p>
            <a:pPr>
              <a:defRPr/>
            </a:pPr>
            <a:r>
              <a:rPr lang="en-US" dirty="0"/>
              <a:t>The bag of words representation</a:t>
            </a:r>
          </a:p>
        </p:txBody>
      </p:sp>
      <p:grpSp>
        <p:nvGrpSpPr>
          <p:cNvPr id="22535" name="Group 14"/>
          <p:cNvGrpSpPr>
            <a:grpSpLocks/>
          </p:cNvGrpSpPr>
          <p:nvPr/>
        </p:nvGrpSpPr>
        <p:grpSpPr bwMode="auto">
          <a:xfrm>
            <a:off x="3429000" y="1803400"/>
            <a:ext cx="4876800" cy="4368800"/>
            <a:chOff x="0" y="0"/>
            <a:chExt cx="3072" cy="2752"/>
          </a:xfrm>
        </p:grpSpPr>
        <p:sp>
          <p:nvSpPr>
            <p:cNvPr id="22538" name="Rectangle 12"/>
            <p:cNvSpPr>
              <a:spLocks/>
            </p:cNvSpPr>
            <p:nvPr/>
          </p:nvSpPr>
          <p:spPr bwMode="auto">
            <a:xfrm>
              <a:off x="0" y="0"/>
              <a:ext cx="3072" cy="2752"/>
            </a:xfrm>
            <a:prstGeom prst="rect">
              <a:avLst/>
            </a:prstGeom>
            <a:solidFill>
              <a:srgbClr val="FCD5B5"/>
            </a:solidFill>
            <a:ln w="28575">
              <a:solidFill>
                <a:schemeClr val="tx1"/>
              </a:solidFill>
              <a:miter lim="800000"/>
              <a:headEnd/>
              <a:tailEnd/>
            </a:ln>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22539" name="Rectangle 13"/>
            <p:cNvSpPr>
              <a:spLocks/>
            </p:cNvSpPr>
            <p:nvPr/>
          </p:nvSpPr>
          <p:spPr bwMode="auto">
            <a:xfrm>
              <a:off x="0" y="0"/>
              <a:ext cx="3072" cy="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lnSpc>
                  <a:spcPct val="80000"/>
                </a:lnSpc>
                <a:spcBef>
                  <a:spcPts val="475"/>
                </a:spcBef>
              </a:pPr>
              <a:r>
                <a:rPr lang="en-US" altLang="en-US" sz="2000" dirty="0">
                  <a:solidFill>
                    <a:schemeClr val="tx1"/>
                  </a:solidFill>
                  <a:latin typeface="Courier" charset="0"/>
                  <a:ea typeface="MS PGothic" charset="-128"/>
                  <a:sym typeface="Courier" charset="0"/>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grpSp>
      <p:sp>
        <p:nvSpPr>
          <p:cNvPr id="22536" name="Rectangle 15"/>
          <p:cNvSpPr>
            <a:spLocks/>
          </p:cNvSpPr>
          <p:nvPr/>
        </p:nvSpPr>
        <p:spPr bwMode="auto">
          <a:xfrm>
            <a:off x="1981200" y="2311400"/>
            <a:ext cx="1384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40639" bIns="0"/>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0600">
                <a:solidFill>
                  <a:schemeClr val="tx1"/>
                </a:solidFill>
                <a:ea typeface="MS PGothic" charset="-128"/>
              </a:rPr>
              <a:t>γ(</a:t>
            </a:r>
          </a:p>
        </p:txBody>
      </p:sp>
      <p:sp>
        <p:nvSpPr>
          <p:cNvPr id="22537" name="Rectangle 16"/>
          <p:cNvSpPr>
            <a:spLocks/>
          </p:cNvSpPr>
          <p:nvPr/>
        </p:nvSpPr>
        <p:spPr bwMode="auto">
          <a:xfrm>
            <a:off x="8256589" y="2451100"/>
            <a:ext cx="23510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0600">
                <a:solidFill>
                  <a:schemeClr val="tx1"/>
                </a:solidFill>
                <a:ea typeface="MS PGothic" charset="-128"/>
              </a:rPr>
              <a:t>)=c</a:t>
            </a:r>
          </a:p>
        </p:txBody>
      </p:sp>
    </p:spTree>
    <p:extLst>
      <p:ext uri="{BB962C8B-B14F-4D97-AF65-F5344CB8AC3E}">
        <p14:creationId xmlns:p14="http://schemas.microsoft.com/office/powerpoint/2010/main" val="57045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9" name="Rectangle 11"/>
          <p:cNvSpPr>
            <a:spLocks noGrp="1" noChangeArrowheads="1"/>
          </p:cNvSpPr>
          <p:nvPr>
            <p:ph type="title"/>
          </p:nvPr>
        </p:nvSpPr>
        <p:spPr>
          <a:xfrm>
            <a:off x="1981200" y="0"/>
            <a:ext cx="8382000" cy="1371600"/>
          </a:xfrm>
        </p:spPr>
        <p:txBody>
          <a:bodyPr vert="horz" lIns="91440" tIns="45720" rIns="132080" bIns="45720" rtlCol="0" anchor="t">
            <a:normAutofit/>
          </a:bodyPr>
          <a:lstStyle/>
          <a:p>
            <a:pPr>
              <a:defRPr/>
            </a:pPr>
            <a:r>
              <a:rPr lang="en-US"/>
              <a:t>The bag of words representation</a:t>
            </a:r>
          </a:p>
        </p:txBody>
      </p:sp>
      <p:sp>
        <p:nvSpPr>
          <p:cNvPr id="23559" name="Rectangle 12"/>
          <p:cNvSpPr>
            <a:spLocks/>
          </p:cNvSpPr>
          <p:nvPr/>
        </p:nvSpPr>
        <p:spPr bwMode="auto">
          <a:xfrm>
            <a:off x="3429000" y="1803400"/>
            <a:ext cx="4876800" cy="4368800"/>
          </a:xfrm>
          <a:prstGeom prst="rect">
            <a:avLst/>
          </a:prstGeom>
          <a:solidFill>
            <a:srgbClr val="FCD5B5"/>
          </a:solidFill>
          <a:ln w="28575">
            <a:solidFill>
              <a:schemeClr val="tx1"/>
            </a:solidFill>
            <a:miter lim="800000"/>
            <a:headEnd/>
            <a:tailEnd/>
          </a:ln>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23560" name="Rectangle 13"/>
          <p:cNvSpPr>
            <a:spLocks/>
          </p:cNvSpPr>
          <p:nvPr/>
        </p:nvSpPr>
        <p:spPr bwMode="auto">
          <a:xfrm>
            <a:off x="1981200" y="2311400"/>
            <a:ext cx="1384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40639" bIns="0"/>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0600">
                <a:solidFill>
                  <a:schemeClr val="tx1"/>
                </a:solidFill>
                <a:ea typeface="MS PGothic" charset="-128"/>
              </a:rPr>
              <a:t>γ(</a:t>
            </a:r>
          </a:p>
        </p:txBody>
      </p:sp>
      <p:sp>
        <p:nvSpPr>
          <p:cNvPr id="23561" name="Rectangle 14"/>
          <p:cNvSpPr>
            <a:spLocks/>
          </p:cNvSpPr>
          <p:nvPr/>
        </p:nvSpPr>
        <p:spPr bwMode="auto">
          <a:xfrm>
            <a:off x="8256589" y="2451100"/>
            <a:ext cx="23510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0600">
                <a:solidFill>
                  <a:schemeClr val="tx1"/>
                </a:solidFill>
                <a:ea typeface="MS PGothic" charset="-128"/>
              </a:rPr>
              <a:t>)=c</a:t>
            </a:r>
          </a:p>
        </p:txBody>
      </p:sp>
      <p:graphicFrame>
        <p:nvGraphicFramePr>
          <p:cNvPr id="27663" name="Group 15"/>
          <p:cNvGraphicFramePr>
            <a:graphicFrameLocks noGrp="1"/>
          </p:cNvGraphicFramePr>
          <p:nvPr/>
        </p:nvGraphicFramePr>
        <p:xfrm>
          <a:off x="3429000" y="1803401"/>
          <a:ext cx="4876800" cy="4387855"/>
        </p:xfrm>
        <a:graphic>
          <a:graphicData uri="http://schemas.openxmlformats.org/drawingml/2006/table">
            <a:tbl>
              <a:tblPr/>
              <a:tblGrid>
                <a:gridCol w="2925763">
                  <a:extLst>
                    <a:ext uri="{9D8B030D-6E8A-4147-A177-3AD203B41FA5}">
                      <a16:colId xmlns:a16="http://schemas.microsoft.com/office/drawing/2014/main" val="20000"/>
                    </a:ext>
                  </a:extLst>
                </a:gridCol>
                <a:gridCol w="1951037">
                  <a:extLst>
                    <a:ext uri="{9D8B030D-6E8A-4147-A177-3AD203B41FA5}">
                      <a16:colId xmlns:a16="http://schemas.microsoft.com/office/drawing/2014/main" val="20001"/>
                    </a:ext>
                  </a:extLst>
                </a:gridCol>
              </a:tblGrid>
              <a:tr h="665460">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great</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2</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3276">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love</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2</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1532">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recommend</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1</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460">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laugh</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1</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329">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happy</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1</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794">
                <a:tc>
                  <a:txBody>
                    <a:bodyPr/>
                    <a:lstStyle/>
                    <a:p>
                      <a:pPr marL="39688" marR="0" lvl="0" indent="0" algn="ctr"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1545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 name="Oval 8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9" name="Rectangle 11"/>
          <p:cNvSpPr>
            <a:spLocks noGrp="1" noChangeArrowheads="1"/>
          </p:cNvSpPr>
          <p:nvPr>
            <p:ph type="title"/>
          </p:nvPr>
        </p:nvSpPr>
        <p:spPr>
          <a:xfrm>
            <a:off x="1121344" y="1586484"/>
            <a:ext cx="3685032" cy="3685032"/>
          </a:xfrm>
          <a:prstGeom prst="ellipse">
            <a:avLst/>
          </a:prstGeom>
          <a:solidFill>
            <a:schemeClr val="accent2"/>
          </a:solidFill>
          <a:ln>
            <a:noFill/>
          </a:ln>
        </p:spPr>
        <p:txBody>
          <a:bodyPr vert="horz" lIns="91440" tIns="45720" rIns="132080" bIns="45720" rtlCol="0">
            <a:normAutofit/>
          </a:bodyPr>
          <a:lstStyle/>
          <a:p>
            <a:pPr>
              <a:defRPr/>
            </a:pPr>
            <a:r>
              <a:rPr lang="en-US" sz="3000">
                <a:solidFill>
                  <a:srgbClr val="FFFFFF"/>
                </a:solidFill>
              </a:rPr>
              <a:t>Features</a:t>
            </a:r>
          </a:p>
        </p:txBody>
      </p:sp>
      <p:sp>
        <p:nvSpPr>
          <p:cNvPr id="83" name="Rectangle 82">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0" name="Rectangle 12"/>
          <p:cNvSpPr>
            <a:spLocks noGrp="1" noChangeArrowheads="1"/>
          </p:cNvSpPr>
          <p:nvPr>
            <p:ph idx="1"/>
          </p:nvPr>
        </p:nvSpPr>
        <p:spPr>
          <a:xfrm>
            <a:off x="6259551" y="1444752"/>
            <a:ext cx="4652840" cy="3968496"/>
          </a:xfrm>
        </p:spPr>
        <p:txBody>
          <a:bodyPr vert="horz" lIns="91440" tIns="45720" rIns="132080" bIns="45720" rtlCol="0" anchor="ctr">
            <a:normAutofit/>
          </a:bodyPr>
          <a:lstStyle/>
          <a:p>
            <a:pPr eaLnBrk="1" hangingPunct="1">
              <a:buFont typeface="Wingdings" charset="0"/>
              <a:buChar char="§"/>
              <a:defRPr/>
            </a:pPr>
            <a:r>
              <a:rPr lang="en-US">
                <a:solidFill>
                  <a:srgbClr val="404040"/>
                </a:solidFill>
              </a:rPr>
              <a:t>Supervised learning classifiers can use any sort of feature</a:t>
            </a:r>
          </a:p>
          <a:p>
            <a:pPr marL="782638" lvl="1">
              <a:buFont typeface="Wingdings" charset="0"/>
              <a:buChar char="§"/>
              <a:defRPr/>
            </a:pPr>
            <a:r>
              <a:rPr lang="en-US">
                <a:solidFill>
                  <a:srgbClr val="404040"/>
                </a:solidFill>
              </a:rPr>
              <a:t>URL, email address, punctuation, capitalization, dictionaries, network features</a:t>
            </a:r>
          </a:p>
          <a:p>
            <a:pPr eaLnBrk="1" hangingPunct="1">
              <a:buFont typeface="Wingdings" charset="0"/>
              <a:buChar char="§"/>
              <a:defRPr/>
            </a:pPr>
            <a:r>
              <a:rPr lang="en-US">
                <a:solidFill>
                  <a:srgbClr val="404040"/>
                </a:solidFill>
              </a:rPr>
              <a:t>In the bag of words view of documents</a:t>
            </a:r>
          </a:p>
          <a:p>
            <a:pPr marL="782638" lvl="1">
              <a:buFont typeface="Wingdings" charset="0"/>
              <a:buChar char="§"/>
              <a:defRPr/>
            </a:pPr>
            <a:r>
              <a:rPr lang="en-US">
                <a:solidFill>
                  <a:srgbClr val="404040"/>
                </a:solidFill>
              </a:rPr>
              <a:t>We use </a:t>
            </a:r>
            <a:r>
              <a:rPr lang="en-US" b="1">
                <a:solidFill>
                  <a:srgbClr val="404040"/>
                </a:solidFill>
              </a:rPr>
              <a:t>only</a:t>
            </a:r>
            <a:r>
              <a:rPr lang="en-US">
                <a:solidFill>
                  <a:srgbClr val="404040"/>
                </a:solidFill>
              </a:rPr>
              <a:t> word features </a:t>
            </a:r>
          </a:p>
          <a:p>
            <a:pPr marL="782638" lvl="1">
              <a:buFont typeface="Wingdings" charset="0"/>
              <a:buChar char="§"/>
              <a:defRPr/>
            </a:pPr>
            <a:r>
              <a:rPr lang="en-US">
                <a:solidFill>
                  <a:srgbClr val="404040"/>
                </a:solidFill>
              </a:rPr>
              <a:t>we use </a:t>
            </a:r>
            <a:r>
              <a:rPr lang="en-US" b="1">
                <a:solidFill>
                  <a:srgbClr val="404040"/>
                </a:solidFill>
              </a:rPr>
              <a:t>all</a:t>
            </a:r>
            <a:r>
              <a:rPr lang="en-US">
                <a:solidFill>
                  <a:srgbClr val="404040"/>
                </a:solidFill>
              </a:rPr>
              <a:t> of the words in the text (not a subset)</a:t>
            </a:r>
          </a:p>
        </p:txBody>
      </p:sp>
    </p:spTree>
    <p:extLst>
      <p:ext uri="{BB962C8B-B14F-4D97-AF65-F5344CB8AC3E}">
        <p14:creationId xmlns:p14="http://schemas.microsoft.com/office/powerpoint/2010/main" val="311694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9" name="Rectangle 11"/>
          <p:cNvSpPr>
            <a:spLocks noGrp="1" noChangeArrowheads="1"/>
          </p:cNvSpPr>
          <p:nvPr>
            <p:ph type="title"/>
          </p:nvPr>
        </p:nvSpPr>
        <p:spPr>
          <a:xfrm>
            <a:off x="1260873" y="1586484"/>
            <a:ext cx="3685032" cy="3685032"/>
          </a:xfrm>
          <a:prstGeom prst="ellipse">
            <a:avLst/>
          </a:prstGeom>
          <a:solidFill>
            <a:schemeClr val="accent2">
              <a:lumMod val="75000"/>
            </a:schemeClr>
          </a:solidFill>
          <a:ln>
            <a:noFill/>
          </a:ln>
        </p:spPr>
        <p:txBody>
          <a:bodyPr vert="horz" lIns="91440" tIns="45720" rIns="132080" bIns="45720" rtlCol="0">
            <a:normAutofit/>
          </a:bodyPr>
          <a:lstStyle/>
          <a:p>
            <a:pPr>
              <a:defRPr/>
            </a:pPr>
            <a:r>
              <a:rPr lang="en-US" sz="3000">
                <a:solidFill>
                  <a:srgbClr val="FFFFFF"/>
                </a:solidFill>
              </a:rPr>
              <a:t>Feature Selection: Why?</a:t>
            </a:r>
          </a:p>
        </p:txBody>
      </p:sp>
      <p:sp>
        <p:nvSpPr>
          <p:cNvPr id="53260" name="Rectangle 12"/>
          <p:cNvSpPr>
            <a:spLocks noGrp="1" noChangeArrowheads="1"/>
          </p:cNvSpPr>
          <p:nvPr>
            <p:ph idx="1"/>
          </p:nvPr>
        </p:nvSpPr>
        <p:spPr>
          <a:xfrm>
            <a:off x="5591695" y="1402080"/>
            <a:ext cx="5320696" cy="4053840"/>
          </a:xfrm>
        </p:spPr>
        <p:txBody>
          <a:bodyPr vert="horz" lIns="91440" tIns="45720" rIns="132080" bIns="45720" rtlCol="0" anchor="ctr">
            <a:normAutofit/>
          </a:bodyPr>
          <a:lstStyle/>
          <a:p>
            <a:pPr eaLnBrk="1" hangingPunct="1">
              <a:lnSpc>
                <a:spcPct val="90000"/>
              </a:lnSpc>
              <a:buFont typeface="Wingdings" pitchFamily="2" charset="2"/>
              <a:buChar char="§"/>
              <a:defRPr/>
            </a:pPr>
            <a:r>
              <a:rPr lang="en-US">
                <a:sym typeface="Lucida Grande" pitchFamily="-84" charset="0"/>
              </a:rPr>
              <a:t>Text collections have a large number of features</a:t>
            </a:r>
          </a:p>
          <a:p>
            <a:pPr marL="782638" lvl="1">
              <a:lnSpc>
                <a:spcPct val="90000"/>
              </a:lnSpc>
              <a:buFont typeface="Wingdings" pitchFamily="2" charset="2"/>
              <a:buChar char="§"/>
              <a:defRPr/>
            </a:pPr>
            <a:r>
              <a:rPr lang="en-US">
                <a:sym typeface="Lucida Grande" pitchFamily="-84" charset="0"/>
              </a:rPr>
              <a:t>10,000 – 1,000,000 unique words … and more</a:t>
            </a:r>
          </a:p>
          <a:p>
            <a:pPr eaLnBrk="1" hangingPunct="1">
              <a:lnSpc>
                <a:spcPct val="90000"/>
              </a:lnSpc>
              <a:buFont typeface="Wingdings" pitchFamily="2" charset="2"/>
              <a:buChar char="§"/>
              <a:defRPr/>
            </a:pPr>
            <a:r>
              <a:rPr lang="en-US">
                <a:sym typeface="Lucida Grande" pitchFamily="-84" charset="0"/>
              </a:rPr>
              <a:t>Selection may make a particular classifier feasible</a:t>
            </a:r>
          </a:p>
          <a:p>
            <a:pPr marL="782638" lvl="1">
              <a:lnSpc>
                <a:spcPct val="90000"/>
              </a:lnSpc>
              <a:buFont typeface="Wingdings" pitchFamily="2" charset="2"/>
              <a:buChar char="§"/>
              <a:defRPr/>
            </a:pPr>
            <a:r>
              <a:rPr lang="en-US">
                <a:sym typeface="Lucida Grande" pitchFamily="-84" charset="0"/>
              </a:rPr>
              <a:t>Some classifiers can</a:t>
            </a:r>
            <a:r>
              <a:rPr lang="ja-JP" altLang="en-US">
                <a:latin typeface="Arial" pitchFamily="34" charset="0"/>
                <a:sym typeface="Lucida Grande" pitchFamily="-84" charset="0"/>
              </a:rPr>
              <a:t>’</a:t>
            </a:r>
            <a:r>
              <a:rPr lang="en-US" altLang="ja-JP">
                <a:sym typeface="Lucida Grande" pitchFamily="-84" charset="0"/>
              </a:rPr>
              <a:t>t deal with 1,000,000 features</a:t>
            </a:r>
          </a:p>
          <a:p>
            <a:pPr eaLnBrk="1" hangingPunct="1">
              <a:lnSpc>
                <a:spcPct val="90000"/>
              </a:lnSpc>
              <a:buFont typeface="Wingdings" pitchFamily="2" charset="2"/>
              <a:buChar char="§"/>
              <a:defRPr/>
            </a:pPr>
            <a:r>
              <a:rPr lang="en-US">
                <a:sym typeface="Lucida Grande" pitchFamily="-84" charset="0"/>
              </a:rPr>
              <a:t>Reduces training time</a:t>
            </a:r>
          </a:p>
          <a:p>
            <a:pPr marL="782638" lvl="1">
              <a:lnSpc>
                <a:spcPct val="90000"/>
              </a:lnSpc>
              <a:buFont typeface="Wingdings" pitchFamily="2" charset="2"/>
              <a:buChar char="§"/>
              <a:defRPr/>
            </a:pPr>
            <a:r>
              <a:rPr lang="en-US">
                <a:sym typeface="Lucida Grande" pitchFamily="-84" charset="0"/>
              </a:rPr>
              <a:t>Training time for some methods is quadratic or worse in the number of features</a:t>
            </a:r>
          </a:p>
          <a:p>
            <a:pPr eaLnBrk="1" hangingPunct="1">
              <a:lnSpc>
                <a:spcPct val="90000"/>
              </a:lnSpc>
              <a:buFont typeface="Wingdings" pitchFamily="2" charset="2"/>
              <a:buChar char="§"/>
              <a:defRPr/>
            </a:pPr>
            <a:r>
              <a:rPr lang="en-US">
                <a:sym typeface="Lucida Grande" pitchFamily="-84" charset="0"/>
              </a:rPr>
              <a:t>Makes runtime models smaller and faster</a:t>
            </a:r>
          </a:p>
          <a:p>
            <a:pPr eaLnBrk="1" hangingPunct="1">
              <a:lnSpc>
                <a:spcPct val="90000"/>
              </a:lnSpc>
              <a:buFont typeface="Wingdings" pitchFamily="2" charset="2"/>
              <a:buChar char="§"/>
              <a:defRPr/>
            </a:pPr>
            <a:r>
              <a:rPr lang="en-US">
                <a:sym typeface="Lucida Grande" pitchFamily="-84" charset="0"/>
              </a:rPr>
              <a:t>Can improve generalization (performance)</a:t>
            </a:r>
          </a:p>
          <a:p>
            <a:pPr marL="782638" lvl="1">
              <a:lnSpc>
                <a:spcPct val="90000"/>
              </a:lnSpc>
              <a:buFont typeface="Wingdings" pitchFamily="2" charset="2"/>
              <a:buChar char="§"/>
              <a:defRPr/>
            </a:pPr>
            <a:r>
              <a:rPr lang="en-US">
                <a:sym typeface="Lucida Grande" pitchFamily="-84" charset="0"/>
              </a:rPr>
              <a:t>Eliminates noise features</a:t>
            </a:r>
          </a:p>
          <a:p>
            <a:pPr marL="782638" lvl="1">
              <a:lnSpc>
                <a:spcPct val="90000"/>
              </a:lnSpc>
              <a:buFont typeface="Wingdings" pitchFamily="2" charset="2"/>
              <a:buChar char="§"/>
              <a:defRPr/>
            </a:pPr>
            <a:r>
              <a:rPr lang="en-US">
                <a:sym typeface="Lucida Grande" pitchFamily="-84" charset="0"/>
              </a:rPr>
              <a:t>Avoids overfitting</a:t>
            </a:r>
          </a:p>
        </p:txBody>
      </p:sp>
    </p:spTree>
    <p:extLst>
      <p:ext uri="{BB962C8B-B14F-4D97-AF65-F5344CB8AC3E}">
        <p14:creationId xmlns:p14="http://schemas.microsoft.com/office/powerpoint/2010/main" val="352899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 name="Oval 8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27" name="Rectangle 11"/>
          <p:cNvSpPr>
            <a:spLocks noGrp="1" noChangeArrowheads="1"/>
          </p:cNvSpPr>
          <p:nvPr>
            <p:ph type="title"/>
          </p:nvPr>
        </p:nvSpPr>
        <p:spPr>
          <a:xfrm>
            <a:off x="1121344" y="1586484"/>
            <a:ext cx="3685032" cy="3685032"/>
          </a:xfrm>
          <a:prstGeom prst="ellipse">
            <a:avLst/>
          </a:prstGeom>
          <a:solidFill>
            <a:schemeClr val="accent2"/>
          </a:solidFill>
          <a:ln>
            <a:noFill/>
          </a:ln>
        </p:spPr>
        <p:txBody>
          <a:bodyPr vert="horz" lIns="91440" tIns="45720" rIns="132080" bIns="45720" rtlCol="0">
            <a:normAutofit/>
          </a:bodyPr>
          <a:lstStyle/>
          <a:p>
            <a:pPr>
              <a:defRPr/>
            </a:pPr>
            <a:r>
              <a:rPr lang="en-US">
                <a:solidFill>
                  <a:srgbClr val="FFFFFF"/>
                </a:solidFill>
              </a:rPr>
              <a:t>Feature Selection: Frequency</a:t>
            </a:r>
          </a:p>
        </p:txBody>
      </p:sp>
      <p:sp>
        <p:nvSpPr>
          <p:cNvPr id="83" name="Rectangle 82">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28" name="Rectangle 12"/>
          <p:cNvSpPr>
            <a:spLocks noGrp="1" noChangeArrowheads="1"/>
          </p:cNvSpPr>
          <p:nvPr>
            <p:ph idx="1"/>
          </p:nvPr>
        </p:nvSpPr>
        <p:spPr>
          <a:xfrm>
            <a:off x="6259551" y="1444752"/>
            <a:ext cx="4652840" cy="3968496"/>
          </a:xfrm>
        </p:spPr>
        <p:txBody>
          <a:bodyPr vert="horz" lIns="91440" tIns="45720" rIns="132080" bIns="45720" rtlCol="0" anchor="ctr">
            <a:normAutofit/>
          </a:bodyPr>
          <a:lstStyle/>
          <a:p>
            <a:pPr eaLnBrk="1" hangingPunct="1">
              <a:buFont typeface="Wingdings" pitchFamily="2" charset="2"/>
              <a:buChar char="§"/>
              <a:defRPr/>
            </a:pPr>
            <a:r>
              <a:rPr lang="en-US">
                <a:solidFill>
                  <a:srgbClr val="404040"/>
                </a:solidFill>
                <a:sym typeface="Lucida Grande" pitchFamily="-84" charset="0"/>
              </a:rPr>
              <a:t>The simplest feature selection method:</a:t>
            </a:r>
          </a:p>
          <a:p>
            <a:pPr marL="782638" lvl="1">
              <a:buFont typeface="Wingdings" pitchFamily="2" charset="2"/>
              <a:buChar char="§"/>
              <a:defRPr/>
            </a:pPr>
            <a:r>
              <a:rPr lang="en-US">
                <a:solidFill>
                  <a:srgbClr val="404040"/>
                </a:solidFill>
                <a:sym typeface="Lucida Grande" pitchFamily="-84" charset="0"/>
              </a:rPr>
              <a:t>Just use the commonest terms</a:t>
            </a:r>
          </a:p>
          <a:p>
            <a:pPr marL="782638" lvl="1">
              <a:buFont typeface="Wingdings" pitchFamily="2" charset="2"/>
              <a:buChar char="§"/>
              <a:defRPr/>
            </a:pPr>
            <a:r>
              <a:rPr lang="en-US">
                <a:solidFill>
                  <a:srgbClr val="404040"/>
                </a:solidFill>
                <a:sym typeface="Lucida Grande" pitchFamily="-84" charset="0"/>
              </a:rPr>
              <a:t>No particular foundation</a:t>
            </a:r>
          </a:p>
          <a:p>
            <a:pPr marL="782638" lvl="1">
              <a:buFont typeface="Wingdings" pitchFamily="2" charset="2"/>
              <a:buChar char="§"/>
              <a:defRPr/>
            </a:pPr>
            <a:r>
              <a:rPr lang="en-US">
                <a:solidFill>
                  <a:srgbClr val="404040"/>
                </a:solidFill>
                <a:sym typeface="Lucida Grande" pitchFamily="-84" charset="0"/>
              </a:rPr>
              <a:t>But it make sense why this works</a:t>
            </a:r>
          </a:p>
          <a:p>
            <a:pPr marL="1182688" lvl="2">
              <a:buFont typeface="Wingdings" pitchFamily="2" charset="2"/>
              <a:buChar char="§"/>
              <a:defRPr/>
            </a:pPr>
            <a:r>
              <a:rPr lang="en-US">
                <a:solidFill>
                  <a:srgbClr val="404040"/>
                </a:solidFill>
                <a:sym typeface="Lucida Grande" pitchFamily="-84" charset="0"/>
              </a:rPr>
              <a:t>They</a:t>
            </a:r>
            <a:r>
              <a:rPr lang="ja-JP" altLang="en-US">
                <a:solidFill>
                  <a:srgbClr val="404040"/>
                </a:solidFill>
                <a:latin typeface="Arial" pitchFamily="34" charset="0"/>
                <a:sym typeface="Lucida Grande" pitchFamily="-84" charset="0"/>
              </a:rPr>
              <a:t>’</a:t>
            </a:r>
            <a:r>
              <a:rPr lang="en-US" altLang="ja-JP">
                <a:solidFill>
                  <a:srgbClr val="404040"/>
                </a:solidFill>
                <a:sym typeface="Lucida Grande" pitchFamily="-84" charset="0"/>
              </a:rPr>
              <a:t>re the words that can be well-estimated and are most often available as evidence</a:t>
            </a:r>
          </a:p>
          <a:p>
            <a:pPr marL="782638" lvl="1">
              <a:buFont typeface="Wingdings" pitchFamily="2" charset="2"/>
              <a:buChar char="§"/>
              <a:defRPr/>
            </a:pPr>
            <a:r>
              <a:rPr lang="en-US">
                <a:solidFill>
                  <a:srgbClr val="404040"/>
                </a:solidFill>
                <a:sym typeface="Lucida Grande" pitchFamily="-84" charset="0"/>
              </a:rPr>
              <a:t>In practice, this is often 90% as good as better methods</a:t>
            </a:r>
          </a:p>
          <a:p>
            <a:pPr marL="782638" lvl="1">
              <a:buFont typeface="Wingdings" pitchFamily="2" charset="2"/>
              <a:buChar char="§"/>
              <a:defRPr/>
            </a:pPr>
            <a:r>
              <a:rPr lang="en-US">
                <a:solidFill>
                  <a:srgbClr val="404040"/>
                </a:solidFill>
                <a:sym typeface="Lucida Grande" pitchFamily="-84" charset="0"/>
              </a:rPr>
              <a:t>Smarter feature selection – future lecture</a:t>
            </a:r>
          </a:p>
        </p:txBody>
      </p:sp>
    </p:spTree>
    <p:extLst>
      <p:ext uri="{BB962C8B-B14F-4D97-AF65-F5344CB8AC3E}">
        <p14:creationId xmlns:p14="http://schemas.microsoft.com/office/powerpoint/2010/main" val="1004837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2475" name="Rectangle 11"/>
          <p:cNvSpPr>
            <a:spLocks noGrp="1" noChangeArrowheads="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vert="horz" wrap="square" lIns="91440" tIns="45720" rIns="132080" bIns="45720" rtlCol="0" anchor="ctr">
            <a:normAutofit/>
          </a:bodyPr>
          <a:lstStyle/>
          <a:p>
            <a:pPr>
              <a:defRPr/>
            </a:pPr>
            <a:r>
              <a:rPr lang="en-US" sz="3200">
                <a:solidFill>
                  <a:srgbClr val="FFFFFF"/>
                </a:solidFill>
              </a:rPr>
              <a:t>Evaluating Categorization</a:t>
            </a:r>
          </a:p>
        </p:txBody>
      </p:sp>
      <p:sp>
        <p:nvSpPr>
          <p:cNvPr id="62476" name="Rectangle 12"/>
          <p:cNvSpPr>
            <a:spLocks noGrp="1" noChangeArrowheads="1"/>
          </p:cNvSpPr>
          <p:nvPr>
            <p:ph idx="1"/>
          </p:nvPr>
        </p:nvSpPr>
        <p:spPr>
          <a:xfrm>
            <a:off x="6095999" y="1444752"/>
            <a:ext cx="4816392" cy="3968496"/>
          </a:xfrm>
        </p:spPr>
        <p:txBody>
          <a:bodyPr vert="horz" lIns="91440" tIns="45720" rIns="132080" bIns="45720" rtlCol="0" anchor="ctr">
            <a:normAutofit/>
          </a:bodyPr>
          <a:lstStyle/>
          <a:p>
            <a:pPr eaLnBrk="1" hangingPunct="1">
              <a:buFont typeface="Wingdings" pitchFamily="2" charset="2"/>
              <a:buChar char="§"/>
              <a:defRPr/>
            </a:pPr>
            <a:r>
              <a:rPr lang="en-US">
                <a:solidFill>
                  <a:schemeClr val="tx1">
                    <a:lumMod val="75000"/>
                    <a:lumOff val="25000"/>
                  </a:schemeClr>
                </a:solidFill>
                <a:sym typeface="Lucida Grande" pitchFamily="-84" charset="0"/>
              </a:rPr>
              <a:t>Evaluation must be done on test data that are independent of the training data</a:t>
            </a:r>
          </a:p>
          <a:p>
            <a:pPr lvl="1" eaLnBrk="1" hangingPunct="1">
              <a:buFont typeface="Wingdings" pitchFamily="2" charset="2"/>
              <a:buChar char="§"/>
              <a:defRPr/>
            </a:pPr>
            <a:r>
              <a:rPr lang="en-US">
                <a:solidFill>
                  <a:schemeClr val="tx1">
                    <a:lumMod val="75000"/>
                    <a:lumOff val="25000"/>
                  </a:schemeClr>
                </a:solidFill>
                <a:sym typeface="Lucida Grande" pitchFamily="-84" charset="0"/>
              </a:rPr>
              <a:t>Sometimes use cross-validation (averaging results over multiple training and test splits of the overall data)</a:t>
            </a:r>
          </a:p>
          <a:p>
            <a:pPr eaLnBrk="1" hangingPunct="1">
              <a:buFont typeface="Wingdings" pitchFamily="2" charset="2"/>
              <a:buChar char="§"/>
              <a:defRPr/>
            </a:pPr>
            <a:r>
              <a:rPr lang="en-US">
                <a:solidFill>
                  <a:schemeClr val="tx1">
                    <a:lumMod val="75000"/>
                    <a:lumOff val="25000"/>
                  </a:schemeClr>
                </a:solidFill>
                <a:sym typeface="Lucida Grande" pitchFamily="-84" charset="0"/>
              </a:rPr>
              <a:t>Easy to get good performance on a test set that was available to the learner during training (e.g., just memorize the test set)</a:t>
            </a:r>
          </a:p>
        </p:txBody>
      </p:sp>
    </p:spTree>
    <p:extLst>
      <p:ext uri="{BB962C8B-B14F-4D97-AF65-F5344CB8AC3E}">
        <p14:creationId xmlns:p14="http://schemas.microsoft.com/office/powerpoint/2010/main" val="9310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 name="Oval 8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75" name="Rectangle 11"/>
          <p:cNvSpPr>
            <a:spLocks noGrp="1" noChangeArrowheads="1"/>
          </p:cNvSpPr>
          <p:nvPr>
            <p:ph type="title"/>
          </p:nvPr>
        </p:nvSpPr>
        <p:spPr>
          <a:xfrm>
            <a:off x="1121344" y="1586484"/>
            <a:ext cx="3685032" cy="3685032"/>
          </a:xfrm>
          <a:prstGeom prst="ellipse">
            <a:avLst/>
          </a:prstGeom>
          <a:solidFill>
            <a:schemeClr val="accent2"/>
          </a:solidFill>
          <a:ln>
            <a:noFill/>
          </a:ln>
        </p:spPr>
        <p:txBody>
          <a:bodyPr vert="horz" lIns="91440" tIns="45720" rIns="132080" bIns="45720" rtlCol="0">
            <a:normAutofit/>
          </a:bodyPr>
          <a:lstStyle/>
          <a:p>
            <a:pPr>
              <a:defRPr/>
            </a:pPr>
            <a:r>
              <a:rPr lang="en-US" sz="1700">
                <a:solidFill>
                  <a:srgbClr val="FFFFFF"/>
                </a:solidFill>
              </a:rPr>
              <a:t>Evaluating Categorization</a:t>
            </a:r>
          </a:p>
        </p:txBody>
      </p:sp>
      <p:sp>
        <p:nvSpPr>
          <p:cNvPr id="83" name="Rectangle 82">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76" name="Rectangle 12"/>
          <p:cNvSpPr>
            <a:spLocks noGrp="1" noChangeArrowheads="1"/>
          </p:cNvSpPr>
          <p:nvPr>
            <p:ph idx="1"/>
          </p:nvPr>
        </p:nvSpPr>
        <p:spPr>
          <a:xfrm>
            <a:off x="6259551" y="1444752"/>
            <a:ext cx="4652840" cy="3968496"/>
          </a:xfrm>
        </p:spPr>
        <p:txBody>
          <a:bodyPr vert="horz" lIns="91440" tIns="45720" rIns="132080" bIns="45720" rtlCol="0" anchor="ctr">
            <a:normAutofit/>
          </a:bodyPr>
          <a:lstStyle/>
          <a:p>
            <a:pPr eaLnBrk="1" hangingPunct="1">
              <a:buFont typeface="Wingdings" pitchFamily="2" charset="2"/>
              <a:buChar char="§"/>
              <a:defRPr/>
            </a:pPr>
            <a:r>
              <a:rPr lang="en-US">
                <a:solidFill>
                  <a:srgbClr val="404040"/>
                </a:solidFill>
                <a:sym typeface="Lucida Grande" pitchFamily="-84" charset="0"/>
              </a:rPr>
              <a:t>Measures: precision, recall, F1, classification accuracy</a:t>
            </a:r>
          </a:p>
          <a:p>
            <a:pPr eaLnBrk="1" hangingPunct="1">
              <a:buFont typeface="Wingdings" pitchFamily="2" charset="2"/>
              <a:buChar char="§"/>
              <a:defRPr/>
            </a:pPr>
            <a:r>
              <a:rPr lang="en-US">
                <a:solidFill>
                  <a:srgbClr val="404040"/>
                </a:solidFill>
                <a:sym typeface="Lucida Grande" pitchFamily="-84" charset="0"/>
              </a:rPr>
              <a:t>Classification accuracy: </a:t>
            </a:r>
            <a:r>
              <a:rPr lang="en-US" i="1">
                <a:solidFill>
                  <a:srgbClr val="404040"/>
                </a:solidFill>
                <a:sym typeface="Lucida Grande" pitchFamily="-84" charset="0"/>
              </a:rPr>
              <a:t>r/n </a:t>
            </a:r>
            <a:r>
              <a:rPr lang="en-US">
                <a:solidFill>
                  <a:srgbClr val="404040"/>
                </a:solidFill>
                <a:sym typeface="Lucida Grande" pitchFamily="-84" charset="0"/>
              </a:rPr>
              <a:t>where n is the total number of test docs and </a:t>
            </a:r>
            <a:r>
              <a:rPr lang="en-US" i="1">
                <a:solidFill>
                  <a:srgbClr val="404040"/>
                </a:solidFill>
                <a:sym typeface="Lucida Grande" pitchFamily="-84" charset="0"/>
              </a:rPr>
              <a:t>r</a:t>
            </a:r>
            <a:r>
              <a:rPr lang="en-US">
                <a:solidFill>
                  <a:srgbClr val="404040"/>
                </a:solidFill>
                <a:sym typeface="Lucida Grande" pitchFamily="-84" charset="0"/>
              </a:rPr>
              <a:t> is the number of test docs correctly classified</a:t>
            </a:r>
          </a:p>
        </p:txBody>
      </p:sp>
    </p:spTree>
    <p:extLst>
      <p:ext uri="{BB962C8B-B14F-4D97-AF65-F5344CB8AC3E}">
        <p14:creationId xmlns:p14="http://schemas.microsoft.com/office/powerpoint/2010/main" val="362362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67F6-0656-014D-B4B4-91075533703C}"/>
              </a:ext>
            </a:extLst>
          </p:cNvPr>
          <p:cNvSpPr>
            <a:spLocks noGrp="1"/>
          </p:cNvSpPr>
          <p:nvPr>
            <p:ph type="title"/>
          </p:nvPr>
        </p:nvSpPr>
        <p:spPr>
          <a:xfrm>
            <a:off x="2612684" y="2303047"/>
            <a:ext cx="2454070" cy="2674198"/>
          </a:xfrm>
        </p:spPr>
        <p:txBody>
          <a:bodyPr anchor="t">
            <a:normAutofit/>
          </a:bodyPr>
          <a:lstStyle/>
          <a:p>
            <a:r>
              <a:rPr lang="en-US" dirty="0"/>
              <a:t>Standing queries</a:t>
            </a:r>
          </a:p>
        </p:txBody>
      </p:sp>
      <p:graphicFrame>
        <p:nvGraphicFramePr>
          <p:cNvPr id="20" name="Content Placeholder 2">
            <a:extLst>
              <a:ext uri="{FF2B5EF4-FFF2-40B4-BE49-F238E27FC236}">
                <a16:creationId xmlns:a16="http://schemas.microsoft.com/office/drawing/2014/main" id="{84C1051F-66D9-4E02-8553-03C9E32E1F02}"/>
              </a:ext>
            </a:extLst>
          </p:cNvPr>
          <p:cNvGraphicFramePr>
            <a:graphicFrameLocks noGrp="1"/>
          </p:cNvGraphicFramePr>
          <p:nvPr>
            <p:ph idx="1"/>
            <p:extLst>
              <p:ext uri="{D42A27DB-BD31-4B8C-83A1-F6EECF244321}">
                <p14:modId xmlns:p14="http://schemas.microsoft.com/office/powerpoint/2010/main" val="3617761854"/>
              </p:ext>
            </p:extLst>
          </p:nvPr>
        </p:nvGraphicFramePr>
        <p:xfrm>
          <a:off x="5380434" y="803275"/>
          <a:ext cx="4435078"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1907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3" name="Rectangle 11"/>
          <p:cNvSpPr>
            <a:spLocks noGrp="1" noChangeArrowheads="1"/>
          </p:cNvSpPr>
          <p:nvPr>
            <p:ph type="title"/>
          </p:nvPr>
        </p:nvSpPr>
        <p:spPr/>
        <p:txBody>
          <a:bodyPr vert="horz" lIns="91440" tIns="45720" rIns="132080" bIns="45720" rtlCol="0" anchor="t">
            <a:normAutofit/>
          </a:bodyPr>
          <a:lstStyle/>
          <a:p>
            <a:pPr>
              <a:defRPr/>
            </a:pPr>
            <a:r>
              <a:rPr lang="en-US"/>
              <a:t>WebKB Experiment (1998)</a:t>
            </a:r>
          </a:p>
        </p:txBody>
      </p:sp>
      <p:sp>
        <p:nvSpPr>
          <p:cNvPr id="64524" name="Rectangle 12"/>
          <p:cNvSpPr>
            <a:spLocks noGrp="1" noChangeArrowheads="1"/>
          </p:cNvSpPr>
          <p:nvPr>
            <p:ph idx="1"/>
          </p:nvPr>
        </p:nvSpPr>
        <p:spPr>
          <a:xfrm>
            <a:off x="2231136" y="2638044"/>
            <a:ext cx="7228174" cy="1828853"/>
          </a:xfrm>
        </p:spPr>
        <p:txBody>
          <a:bodyPr vert="horz" lIns="91440" tIns="45720" rIns="132080" bIns="45720" rtlCol="0" anchor="t">
            <a:normAutofit fontScale="85000" lnSpcReduction="20000"/>
          </a:bodyPr>
          <a:lstStyle/>
          <a:p>
            <a:pPr eaLnBrk="1" hangingPunct="1">
              <a:buFont typeface="Wingdings" pitchFamily="2" charset="2"/>
              <a:buChar char="§"/>
              <a:defRPr/>
            </a:pPr>
            <a:r>
              <a:rPr lang="en-US" sz="2400" dirty="0">
                <a:sym typeface="Lucida Grande" pitchFamily="-84" charset="0"/>
              </a:rPr>
              <a:t>Classify webpages from CS departments into:</a:t>
            </a:r>
          </a:p>
          <a:p>
            <a:pPr marL="782638" lvl="1">
              <a:buFont typeface="Wingdings" pitchFamily="2" charset="2"/>
              <a:buChar char="§"/>
              <a:defRPr/>
            </a:pPr>
            <a:r>
              <a:rPr lang="en-US" sz="2000" dirty="0">
                <a:sym typeface="Lucida Grande" pitchFamily="-84" charset="0"/>
              </a:rPr>
              <a:t>student, faculty, course, project </a:t>
            </a:r>
          </a:p>
          <a:p>
            <a:pPr eaLnBrk="1" hangingPunct="1">
              <a:buFont typeface="Wingdings" pitchFamily="2" charset="2"/>
              <a:buChar char="§"/>
              <a:defRPr/>
            </a:pPr>
            <a:r>
              <a:rPr lang="en-US" sz="2400" dirty="0">
                <a:sym typeface="Lucida Grande" pitchFamily="-84" charset="0"/>
              </a:rPr>
              <a:t>Train on ~5,000 hand-labeled web pages</a:t>
            </a:r>
          </a:p>
          <a:p>
            <a:pPr marL="782638" lvl="1">
              <a:buFont typeface="Wingdings" pitchFamily="2" charset="2"/>
              <a:buChar char="§"/>
              <a:defRPr/>
            </a:pPr>
            <a:r>
              <a:rPr lang="en-US" sz="1600" dirty="0">
                <a:sym typeface="Lucida Grande" pitchFamily="-84" charset="0"/>
              </a:rPr>
              <a:t>Cornell, Washington, </a:t>
            </a:r>
            <a:r>
              <a:rPr lang="en-US" sz="1600" dirty="0" err="1">
                <a:sym typeface="Lucida Grande" pitchFamily="-84" charset="0"/>
              </a:rPr>
              <a:t>U.Texas</a:t>
            </a:r>
            <a:r>
              <a:rPr lang="en-US" sz="1600" dirty="0">
                <a:sym typeface="Lucida Grande" pitchFamily="-84" charset="0"/>
              </a:rPr>
              <a:t>, Wisconsin</a:t>
            </a:r>
          </a:p>
          <a:p>
            <a:pPr eaLnBrk="1" hangingPunct="1">
              <a:buFont typeface="Wingdings" pitchFamily="2" charset="2"/>
              <a:buChar char="§"/>
              <a:defRPr/>
            </a:pPr>
            <a:r>
              <a:rPr lang="en-US" sz="2400" dirty="0">
                <a:sym typeface="Lucida Grande" pitchFamily="-84" charset="0"/>
              </a:rPr>
              <a:t>Crawl and classify a new site (CMU) using Naïve Bayes</a:t>
            </a:r>
          </a:p>
          <a:p>
            <a:pPr eaLnBrk="1" hangingPunct="1">
              <a:buFont typeface="Wingdings" pitchFamily="2" charset="2"/>
              <a:buChar char="§"/>
              <a:defRPr/>
            </a:pPr>
            <a:endParaRPr lang="en-US" sz="1800" dirty="0">
              <a:sym typeface="Lucida Grande" pitchFamily="-84" charset="0"/>
            </a:endParaRPr>
          </a:p>
          <a:p>
            <a:pPr marL="0" indent="0" eaLnBrk="1" hangingPunct="1">
              <a:buNone/>
              <a:defRPr/>
            </a:pPr>
            <a:endParaRPr lang="en-US" sz="1800" dirty="0">
              <a:sym typeface="Lucida Grande" pitchFamily="-84" charset="0"/>
            </a:endParaRPr>
          </a:p>
        </p:txBody>
      </p:sp>
      <p:pic>
        <p:nvPicPr>
          <p:cNvPr id="29704"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4484922"/>
            <a:ext cx="7939088"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671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3"/>
          <p:cNvGrpSpPr>
            <a:grpSpLocks/>
          </p:cNvGrpSpPr>
          <p:nvPr/>
        </p:nvGrpSpPr>
        <p:grpSpPr bwMode="auto">
          <a:xfrm>
            <a:off x="1524000" y="-141288"/>
            <a:ext cx="3975100" cy="557213"/>
            <a:chOff x="0" y="0"/>
            <a:chExt cx="2504" cy="352"/>
          </a:xfrm>
        </p:grpSpPr>
        <p:sp>
          <p:nvSpPr>
            <p:cNvPr id="66561" name="Rectangle 1"/>
            <p:cNvSpPr>
              <a:spLocks/>
            </p:cNvSpPr>
            <p:nvPr/>
          </p:nvSpPr>
          <p:spPr bwMode="auto">
            <a:xfrm>
              <a:off x="0" y="89"/>
              <a:ext cx="2504" cy="171"/>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defRPr/>
              </a:pPr>
              <a:endParaRPr lang="en-US">
                <a:latin typeface="Lucida Grande" pitchFamily="-84" charset="0"/>
                <a:ea typeface="ヒラギノ角ゴ ProN W3" pitchFamily="-84" charset="-128"/>
                <a:sym typeface="Lucida Grande" pitchFamily="-84" charset="0"/>
              </a:endParaRPr>
            </a:p>
          </p:txBody>
        </p:sp>
        <p:sp>
          <p:nvSpPr>
            <p:cNvPr id="30731" name="Rectangle 2"/>
            <p:cNvSpPr>
              <a:spLocks/>
            </p:cNvSpPr>
            <p:nvPr/>
          </p:nvSpPr>
          <p:spPr bwMode="auto">
            <a:xfrm>
              <a:off x="0" y="0"/>
              <a:ext cx="25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FFFFF"/>
                  </a:solidFill>
                  <a:ea typeface="MS PGothic" charset="-128"/>
                </a:rPr>
                <a:t>Introduction to Information Retrieval</a:t>
              </a:r>
            </a:p>
          </p:txBody>
        </p:sp>
      </p:grpSp>
      <p:grpSp>
        <p:nvGrpSpPr>
          <p:cNvPr id="30723" name="Group 6"/>
          <p:cNvGrpSpPr>
            <a:grpSpLocks/>
          </p:cNvGrpSpPr>
          <p:nvPr/>
        </p:nvGrpSpPr>
        <p:grpSpPr bwMode="auto">
          <a:xfrm>
            <a:off x="5257800" y="-26988"/>
            <a:ext cx="3886200" cy="328613"/>
            <a:chOff x="0" y="0"/>
            <a:chExt cx="2448" cy="208"/>
          </a:xfrm>
        </p:grpSpPr>
        <p:sp>
          <p:nvSpPr>
            <p:cNvPr id="6656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defRPr/>
              </a:pPr>
              <a:endParaRPr lang="en-US">
                <a:latin typeface="Lucida Grande" pitchFamily="-84" charset="0"/>
                <a:ea typeface="ヒラギノ角ゴ ProN W3" pitchFamily="-84" charset="-128"/>
                <a:sym typeface="Lucida Grande" pitchFamily="-84" charset="0"/>
              </a:endParaRPr>
            </a:p>
          </p:txBody>
        </p:sp>
        <p:sp>
          <p:nvSpPr>
            <p:cNvPr id="3072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FFFFF"/>
                  </a:solidFill>
                  <a:ea typeface="MS PGothic" charset="-128"/>
                </a:rPr>
                <a:t> </a:t>
              </a:r>
            </a:p>
          </p:txBody>
        </p:sp>
      </p:grpSp>
      <p:grpSp>
        <p:nvGrpSpPr>
          <p:cNvPr id="30724" name="Group 9"/>
          <p:cNvGrpSpPr>
            <a:grpSpLocks/>
          </p:cNvGrpSpPr>
          <p:nvPr/>
        </p:nvGrpSpPr>
        <p:grpSpPr bwMode="auto">
          <a:xfrm>
            <a:off x="9144000" y="-26988"/>
            <a:ext cx="1524000" cy="328613"/>
            <a:chOff x="0" y="0"/>
            <a:chExt cx="960" cy="208"/>
          </a:xfrm>
        </p:grpSpPr>
        <p:sp>
          <p:nvSpPr>
            <p:cNvPr id="6656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defRPr/>
              </a:pPr>
              <a:endParaRPr lang="en-US">
                <a:latin typeface="Lucida Grande" pitchFamily="-84" charset="0"/>
                <a:ea typeface="ヒラギノ角ゴ ProN W3" pitchFamily="-84" charset="-128"/>
                <a:sym typeface="Lucida Grande" pitchFamily="-84" charset="0"/>
              </a:endParaRPr>
            </a:p>
          </p:txBody>
        </p:sp>
        <p:sp>
          <p:nvSpPr>
            <p:cNvPr id="30727"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FFFFF"/>
                  </a:solidFill>
                  <a:ea typeface="MS PGothic" charset="-128"/>
                </a:rPr>
                <a:t> </a:t>
              </a:r>
            </a:p>
          </p:txBody>
        </p:sp>
      </p:grpSp>
      <p:pic>
        <p:nvPicPr>
          <p:cNvPr id="30725" name="Picture 10"/>
          <p:cNvPicPr>
            <a:picLocks noChangeArrowheads="1"/>
          </p:cNvPicPr>
          <p:nvPr/>
        </p:nvPicPr>
        <p:blipFill>
          <a:blip r:embed="rId2">
            <a:extLst>
              <a:ext uri="{28A0092B-C50C-407E-A947-70E740481C1C}">
                <a14:useLocalDpi xmlns:a14="http://schemas.microsoft.com/office/drawing/2010/main" val="0"/>
              </a:ext>
            </a:extLst>
          </a:blip>
          <a:srcRect l="14267" t="15904" r="11696" b="10059"/>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865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95" name="Rectangle 11"/>
          <p:cNvSpPr>
            <a:spLocks noGrp="1" noChangeArrowheads="1"/>
          </p:cNvSpPr>
          <p:nvPr>
            <p:ph type="title"/>
          </p:nvPr>
        </p:nvSpPr>
        <p:spPr>
          <a:xfrm>
            <a:off x="1260873" y="1586484"/>
            <a:ext cx="3685032" cy="3685032"/>
          </a:xfrm>
          <a:prstGeom prst="ellipse">
            <a:avLst/>
          </a:prstGeom>
          <a:solidFill>
            <a:schemeClr val="accent2">
              <a:lumMod val="75000"/>
            </a:schemeClr>
          </a:solidFill>
          <a:ln>
            <a:noFill/>
          </a:ln>
        </p:spPr>
        <p:txBody>
          <a:bodyPr vert="horz" lIns="91440" tIns="45720" rIns="132080" bIns="45720" rtlCol="0">
            <a:normAutofit/>
          </a:bodyPr>
          <a:lstStyle/>
          <a:p>
            <a:pPr>
              <a:defRPr/>
            </a:pPr>
            <a:r>
              <a:rPr lang="en-US" sz="2300">
                <a:solidFill>
                  <a:srgbClr val="FFFFFF"/>
                </a:solidFill>
              </a:rPr>
              <a:t>SpamAssassin</a:t>
            </a:r>
          </a:p>
        </p:txBody>
      </p:sp>
      <p:sp>
        <p:nvSpPr>
          <p:cNvPr id="67596" name="Rectangle 12"/>
          <p:cNvSpPr>
            <a:spLocks noGrp="1" noChangeArrowheads="1"/>
          </p:cNvSpPr>
          <p:nvPr>
            <p:ph idx="1"/>
          </p:nvPr>
        </p:nvSpPr>
        <p:spPr>
          <a:xfrm>
            <a:off x="5591695" y="1402080"/>
            <a:ext cx="5320696" cy="4053840"/>
          </a:xfrm>
        </p:spPr>
        <p:txBody>
          <a:bodyPr vert="horz" lIns="91440" tIns="45720" rIns="132080" bIns="45720" rtlCol="0" anchor="ctr">
            <a:normAutofit/>
          </a:bodyPr>
          <a:lstStyle/>
          <a:p>
            <a:pPr eaLnBrk="1" hangingPunct="1">
              <a:buFont typeface="Wingdings" pitchFamily="2" charset="2"/>
              <a:buChar char="§"/>
              <a:defRPr/>
            </a:pPr>
            <a:r>
              <a:rPr lang="en-US">
                <a:sym typeface="Lucida Grande" pitchFamily="-84" charset="0"/>
              </a:rPr>
              <a:t>Naïve Bayes has found a home in spam filtering</a:t>
            </a:r>
          </a:p>
          <a:p>
            <a:pPr marL="782638" lvl="1">
              <a:buFont typeface="Wingdings" pitchFamily="2" charset="2"/>
              <a:buChar char="§"/>
              <a:defRPr/>
            </a:pPr>
            <a:r>
              <a:rPr lang="en-US">
                <a:sym typeface="Lucida Grande" pitchFamily="-84" charset="0"/>
              </a:rPr>
              <a:t>Paul Graham</a:t>
            </a:r>
            <a:r>
              <a:rPr lang="ja-JP" altLang="en-US">
                <a:latin typeface="Arial" pitchFamily="34" charset="0"/>
                <a:sym typeface="Lucida Grande" pitchFamily="-84" charset="0"/>
              </a:rPr>
              <a:t>’</a:t>
            </a:r>
            <a:r>
              <a:rPr lang="en-US" altLang="ja-JP">
                <a:sym typeface="Lucida Grande" pitchFamily="-84" charset="0"/>
              </a:rPr>
              <a:t>s A Plan for Spam</a:t>
            </a:r>
          </a:p>
          <a:p>
            <a:pPr marL="782638" lvl="1">
              <a:buFont typeface="Wingdings" pitchFamily="2" charset="2"/>
              <a:buChar char="§"/>
              <a:defRPr/>
            </a:pPr>
            <a:r>
              <a:rPr lang="en-US">
                <a:sym typeface="Lucida Grande" pitchFamily="-84" charset="0"/>
              </a:rPr>
              <a:t>Widely used in spam filters </a:t>
            </a:r>
          </a:p>
          <a:p>
            <a:pPr marL="782638" lvl="1">
              <a:buFont typeface="Wingdings" pitchFamily="2" charset="2"/>
              <a:buChar char="§"/>
              <a:defRPr/>
            </a:pPr>
            <a:r>
              <a:rPr lang="en-US">
                <a:sym typeface="Lucida Grande" pitchFamily="-84" charset="0"/>
              </a:rPr>
              <a:t>But many features beyond words:</a:t>
            </a:r>
          </a:p>
          <a:p>
            <a:pPr marL="1182688" lvl="2">
              <a:buFont typeface="Wingdings" pitchFamily="2" charset="2"/>
              <a:buChar char="§"/>
              <a:defRPr/>
            </a:pPr>
            <a:r>
              <a:rPr lang="en-US">
                <a:sym typeface="Lucida Grande" pitchFamily="-84" charset="0"/>
              </a:rPr>
              <a:t>black hole lists, etc.</a:t>
            </a:r>
          </a:p>
          <a:p>
            <a:pPr marL="1182688" lvl="2">
              <a:buFont typeface="Wingdings" pitchFamily="2" charset="2"/>
              <a:buChar char="§"/>
              <a:defRPr/>
            </a:pPr>
            <a:r>
              <a:rPr lang="en-US">
                <a:sym typeface="Lucida Grande" pitchFamily="-84" charset="0"/>
              </a:rPr>
              <a:t>particular hand-crafted text patterns</a:t>
            </a:r>
          </a:p>
        </p:txBody>
      </p:sp>
    </p:spTree>
    <p:extLst>
      <p:ext uri="{BB962C8B-B14F-4D97-AF65-F5344CB8AC3E}">
        <p14:creationId xmlns:p14="http://schemas.microsoft.com/office/powerpoint/2010/main" val="3387810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19" name="Rectangle 11"/>
          <p:cNvSpPr>
            <a:spLocks noGrp="1" noChangeArrowheads="1"/>
          </p:cNvSpPr>
          <p:nvPr>
            <p:ph type="title"/>
          </p:nvPr>
        </p:nvSpPr>
        <p:spPr>
          <a:xfrm>
            <a:off x="1260873" y="1586484"/>
            <a:ext cx="3685032" cy="3685032"/>
          </a:xfrm>
          <a:prstGeom prst="ellipse">
            <a:avLst/>
          </a:prstGeom>
          <a:solidFill>
            <a:schemeClr val="accent2">
              <a:lumMod val="75000"/>
            </a:schemeClr>
          </a:solidFill>
          <a:ln>
            <a:noFill/>
          </a:ln>
        </p:spPr>
        <p:txBody>
          <a:bodyPr vert="horz" lIns="91440" tIns="45720" rIns="132080" bIns="45720" rtlCol="0">
            <a:normAutofit/>
          </a:bodyPr>
          <a:lstStyle/>
          <a:p>
            <a:pPr eaLnBrk="1" hangingPunct="1">
              <a:defRPr/>
            </a:pPr>
            <a:r>
              <a:rPr lang="en-US" sz="2300">
                <a:solidFill>
                  <a:srgbClr val="FFFFFF"/>
                </a:solidFill>
              </a:rPr>
              <a:t>SpamAssassin Features:</a:t>
            </a:r>
          </a:p>
        </p:txBody>
      </p:sp>
      <p:sp>
        <p:nvSpPr>
          <p:cNvPr id="68620" name="Rectangle 12"/>
          <p:cNvSpPr>
            <a:spLocks noGrp="1" noChangeArrowheads="1"/>
          </p:cNvSpPr>
          <p:nvPr>
            <p:ph idx="1"/>
          </p:nvPr>
        </p:nvSpPr>
        <p:spPr>
          <a:xfrm>
            <a:off x="5591695" y="1402080"/>
            <a:ext cx="5320696" cy="4053840"/>
          </a:xfrm>
        </p:spPr>
        <p:txBody>
          <a:bodyPr vert="horz" lIns="91440" tIns="45720" rIns="132080" bIns="45720" rtlCol="0" anchor="ctr">
            <a:normAutofit/>
          </a:bodyPr>
          <a:lstStyle/>
          <a:p>
            <a:pPr marL="782638" lvl="1">
              <a:buFont typeface="Wingdings" pitchFamily="2" charset="2"/>
              <a:buChar char="§"/>
              <a:defRPr/>
            </a:pPr>
            <a:r>
              <a:rPr lang="en-US">
                <a:sym typeface="Lucida Grande" pitchFamily="-84" charset="0"/>
              </a:rPr>
              <a:t>Basic (Naïve) Bayes spam probability</a:t>
            </a:r>
          </a:p>
          <a:p>
            <a:pPr marL="782638" lvl="1">
              <a:buFont typeface="Wingdings" pitchFamily="2" charset="2"/>
              <a:buChar char="§"/>
              <a:defRPr/>
            </a:pPr>
            <a:r>
              <a:rPr lang="en-US">
                <a:sym typeface="Lucida Grande" pitchFamily="-84" charset="0"/>
              </a:rPr>
              <a:t>Mentions: Generic Viagra</a:t>
            </a:r>
          </a:p>
          <a:p>
            <a:pPr marL="782638" lvl="1">
              <a:buFont typeface="Wingdings" pitchFamily="2" charset="2"/>
              <a:buChar char="§"/>
              <a:defRPr/>
            </a:pPr>
            <a:r>
              <a:rPr lang="en-US">
                <a:sym typeface="Lucida Grande" pitchFamily="-84" charset="0"/>
              </a:rPr>
              <a:t>Regex: millions of (dollar) ((dollar) NN,NNN,NNN.NN)</a:t>
            </a:r>
          </a:p>
          <a:p>
            <a:pPr marL="782638" lvl="1">
              <a:buFont typeface="Wingdings" pitchFamily="2" charset="2"/>
              <a:buChar char="§"/>
              <a:defRPr/>
            </a:pPr>
            <a:r>
              <a:rPr lang="en-US">
                <a:sym typeface="Lucida Grande" pitchFamily="-84" charset="0"/>
              </a:rPr>
              <a:t>Phrase: impress ... girl</a:t>
            </a:r>
          </a:p>
          <a:p>
            <a:pPr marL="782638" lvl="1">
              <a:buFont typeface="Wingdings" pitchFamily="2" charset="2"/>
              <a:buChar char="§"/>
              <a:defRPr/>
            </a:pPr>
            <a:r>
              <a:rPr lang="en-US">
                <a:sym typeface="Lucida Grande" pitchFamily="-84" charset="0"/>
              </a:rPr>
              <a:t>Phrase: </a:t>
            </a:r>
            <a:r>
              <a:rPr lang="en-US" altLang="en-US">
                <a:sym typeface="Lucida Grande" pitchFamily="-84" charset="0"/>
              </a:rPr>
              <a:t>‘</a:t>
            </a:r>
            <a:r>
              <a:rPr lang="en-US">
                <a:sym typeface="Lucida Grande" pitchFamily="-84" charset="0"/>
              </a:rPr>
              <a:t>Prestigious Non-Accredited Universities</a:t>
            </a:r>
            <a:r>
              <a:rPr lang="ja-JP" altLang="en-US">
                <a:latin typeface="Arial" pitchFamily="34" charset="0"/>
                <a:sym typeface="Lucida Grande" pitchFamily="-84" charset="0"/>
              </a:rPr>
              <a:t>’</a:t>
            </a:r>
            <a:endParaRPr lang="en-US" altLang="ja-JP">
              <a:sym typeface="Lucida Grande" pitchFamily="-84" charset="0"/>
            </a:endParaRPr>
          </a:p>
          <a:p>
            <a:pPr marL="782638" lvl="1">
              <a:buFont typeface="Wingdings" pitchFamily="2" charset="2"/>
              <a:buChar char="§"/>
              <a:defRPr/>
            </a:pPr>
            <a:r>
              <a:rPr lang="en-US">
                <a:sym typeface="Lucida Grande" pitchFamily="-84" charset="0"/>
              </a:rPr>
              <a:t>From: starts with many numbers</a:t>
            </a:r>
          </a:p>
          <a:p>
            <a:pPr marL="782638" lvl="1">
              <a:buFont typeface="Wingdings" pitchFamily="2" charset="2"/>
              <a:buChar char="§"/>
              <a:defRPr/>
            </a:pPr>
            <a:r>
              <a:rPr lang="en-US">
                <a:sym typeface="Lucida Grande" pitchFamily="-84" charset="0"/>
              </a:rPr>
              <a:t>Subject is all capitals</a:t>
            </a:r>
          </a:p>
          <a:p>
            <a:pPr marL="782638" lvl="1">
              <a:buFont typeface="Wingdings" pitchFamily="2" charset="2"/>
              <a:buChar char="§"/>
              <a:defRPr/>
            </a:pPr>
            <a:r>
              <a:rPr lang="en-US">
                <a:sym typeface="Lucida Grande" pitchFamily="-84" charset="0"/>
              </a:rPr>
              <a:t>HTML has a low ratio of text to image area</a:t>
            </a:r>
          </a:p>
          <a:p>
            <a:pPr marL="782638" lvl="1">
              <a:buFont typeface="Wingdings" pitchFamily="2" charset="2"/>
              <a:buChar char="§"/>
              <a:defRPr/>
            </a:pPr>
            <a:r>
              <a:rPr lang="en-US">
                <a:sym typeface="Lucida Grande" pitchFamily="-84" charset="0"/>
              </a:rPr>
              <a:t>Relay in RBL, http://</a:t>
            </a:r>
            <a:r>
              <a:rPr lang="en-US" err="1">
                <a:sym typeface="Lucida Grande" pitchFamily="-84" charset="0"/>
              </a:rPr>
              <a:t>www.mail-abuse.com</a:t>
            </a:r>
            <a:r>
              <a:rPr lang="en-US">
                <a:sym typeface="Lucida Grande" pitchFamily="-84" charset="0"/>
              </a:rPr>
              <a:t>/</a:t>
            </a:r>
            <a:r>
              <a:rPr lang="en-US" err="1">
                <a:sym typeface="Lucida Grande" pitchFamily="-84" charset="0"/>
              </a:rPr>
              <a:t>enduserinfo_rbl.html</a:t>
            </a:r>
            <a:endParaRPr lang="en-US">
              <a:sym typeface="Lucida Grande" pitchFamily="-84" charset="0"/>
            </a:endParaRPr>
          </a:p>
        </p:txBody>
      </p:sp>
    </p:spTree>
    <p:extLst>
      <p:ext uri="{BB962C8B-B14F-4D97-AF65-F5344CB8AC3E}">
        <p14:creationId xmlns:p14="http://schemas.microsoft.com/office/powerpoint/2010/main" val="775749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63" name="Rectangle 11"/>
          <p:cNvSpPr>
            <a:spLocks noGrp="1" noChangeArrowheads="1"/>
          </p:cNvSpPr>
          <p:nvPr>
            <p:ph type="title"/>
          </p:nvPr>
        </p:nvSpPr>
        <p:spPr>
          <a:xfrm>
            <a:off x="640080" y="2681105"/>
            <a:ext cx="3401568" cy="1495794"/>
          </a:xfrm>
          <a:prstGeom prst="ellipse">
            <a:avLst/>
          </a:prstGeom>
          <a:solidFill>
            <a:srgbClr val="FFFFFF"/>
          </a:solidFill>
          <a:ln>
            <a:solidFill>
              <a:srgbClr val="262626"/>
            </a:solidFill>
          </a:ln>
        </p:spPr>
        <p:txBody>
          <a:bodyPr vert="horz" lIns="91440" tIns="45720" rIns="132080" bIns="45720" rtlCol="0">
            <a:normAutofit/>
          </a:bodyPr>
          <a:lstStyle/>
          <a:p>
            <a:pPr>
              <a:defRPr/>
            </a:pPr>
            <a:r>
              <a:rPr lang="en-US" sz="2200"/>
              <a:t>Naive Bayes is Not So Naive</a:t>
            </a:r>
          </a:p>
        </p:txBody>
      </p:sp>
      <p:sp useBgFill="1">
        <p:nvSpPr>
          <p:cNvPr id="193" name="Rectangle 192">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766" name="Rectangle 12">
            <a:extLst>
              <a:ext uri="{FF2B5EF4-FFF2-40B4-BE49-F238E27FC236}">
                <a16:creationId xmlns:a16="http://schemas.microsoft.com/office/drawing/2014/main" id="{530C2B69-D20D-4A73-9D47-049CDEC43BB0}"/>
              </a:ext>
            </a:extLst>
          </p:cNvPr>
          <p:cNvGraphicFramePr>
            <a:graphicFrameLocks noGrp="1"/>
          </p:cNvGraphicFramePr>
          <p:nvPr>
            <p:ph idx="1"/>
            <p:extLst>
              <p:ext uri="{D42A27DB-BD31-4B8C-83A1-F6EECF244321}">
                <p14:modId xmlns:p14="http://schemas.microsoft.com/office/powerpoint/2010/main" val="303372162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6835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Rectangle 146">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63" name="Rectangle 11"/>
          <p:cNvSpPr>
            <a:spLocks noGrp="1" noChangeArrowheads="1"/>
          </p:cNvSpPr>
          <p:nvPr>
            <p:ph type="title"/>
          </p:nvPr>
        </p:nvSpPr>
        <p:spPr>
          <a:xfrm>
            <a:off x="640080" y="2681105"/>
            <a:ext cx="3401568" cy="1495794"/>
          </a:xfrm>
          <a:prstGeom prst="ellipse">
            <a:avLst/>
          </a:prstGeom>
          <a:solidFill>
            <a:srgbClr val="FFFFFF"/>
          </a:solidFill>
          <a:ln>
            <a:solidFill>
              <a:srgbClr val="262626"/>
            </a:solidFill>
          </a:ln>
        </p:spPr>
        <p:txBody>
          <a:bodyPr vert="horz" lIns="91440" tIns="45720" rIns="132080" bIns="45720" rtlCol="0">
            <a:normAutofit/>
          </a:bodyPr>
          <a:lstStyle/>
          <a:p>
            <a:pPr>
              <a:defRPr/>
            </a:pPr>
            <a:r>
              <a:rPr lang="en-US" sz="2200"/>
              <a:t>Naive Bayes is Not So Naive</a:t>
            </a:r>
          </a:p>
        </p:txBody>
      </p:sp>
      <p:sp useBgFill="1">
        <p:nvSpPr>
          <p:cNvPr id="149" name="Rectangle 148">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766" name="Rectangle 12">
            <a:extLst>
              <a:ext uri="{FF2B5EF4-FFF2-40B4-BE49-F238E27FC236}">
                <a16:creationId xmlns:a16="http://schemas.microsoft.com/office/drawing/2014/main" id="{D5570125-2E45-4D30-8A5C-854E0D6BF187}"/>
              </a:ext>
            </a:extLst>
          </p:cNvPr>
          <p:cNvGraphicFramePr>
            <a:graphicFrameLocks noGrp="1"/>
          </p:cNvGraphicFramePr>
          <p:nvPr>
            <p:ph idx="1"/>
            <p:extLst>
              <p:ext uri="{D42A27DB-BD31-4B8C-83A1-F6EECF244321}">
                <p14:modId xmlns:p14="http://schemas.microsoft.com/office/powerpoint/2010/main" val="2164737770"/>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5771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4763" name="Rectangle 11"/>
          <p:cNvSpPr>
            <a:spLocks noGrp="1" noChangeArrowheads="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vert="horz" wrap="square" lIns="91440" tIns="45720" rIns="132080" bIns="45720" rtlCol="0" anchor="ctr">
            <a:normAutofit/>
          </a:bodyPr>
          <a:lstStyle/>
          <a:p>
            <a:pPr>
              <a:defRPr/>
            </a:pPr>
            <a:r>
              <a:rPr lang="en-US" sz="3200">
                <a:solidFill>
                  <a:srgbClr val="FFFFFF"/>
                </a:solidFill>
                <a:latin typeface="Calibri" pitchFamily="34" charset="0"/>
                <a:ea typeface="MS PGothic" pitchFamily="34" charset="-128"/>
                <a:sym typeface="Lucida Grande" pitchFamily="-84" charset="0"/>
              </a:rPr>
              <a:t>Classification Using Vector Spaces</a:t>
            </a:r>
            <a:endParaRPr lang="en-US" sz="3200">
              <a:solidFill>
                <a:srgbClr val="FFFFFF"/>
              </a:solidFill>
              <a:sym typeface="Lucida Grande" pitchFamily="-84" charset="0"/>
            </a:endParaRPr>
          </a:p>
        </p:txBody>
      </p:sp>
      <p:sp>
        <p:nvSpPr>
          <p:cNvPr id="74764" name="Rectangle 12"/>
          <p:cNvSpPr>
            <a:spLocks noGrp="1" noChangeArrowheads="1"/>
          </p:cNvSpPr>
          <p:nvPr>
            <p:ph idx="1"/>
          </p:nvPr>
        </p:nvSpPr>
        <p:spPr>
          <a:xfrm>
            <a:off x="6095999" y="1444752"/>
            <a:ext cx="4816392" cy="3968496"/>
          </a:xfrm>
        </p:spPr>
        <p:txBody>
          <a:bodyPr vert="horz" lIns="91440" tIns="45720" rIns="132080" bIns="45720" rtlCol="0" anchor="ctr">
            <a:normAutofit/>
          </a:bodyPr>
          <a:lstStyle/>
          <a:p>
            <a:pPr eaLnBrk="1" hangingPunct="1">
              <a:buFont typeface="Wingdings" pitchFamily="2" charset="2"/>
              <a:buChar char="§"/>
              <a:defRPr/>
            </a:pPr>
            <a:r>
              <a:rPr lang="en-US">
                <a:solidFill>
                  <a:schemeClr val="tx1">
                    <a:lumMod val="75000"/>
                    <a:lumOff val="25000"/>
                  </a:schemeClr>
                </a:solidFill>
                <a:sym typeface="Lucida Grande" pitchFamily="-84" charset="0"/>
              </a:rPr>
              <a:t>In vector space classification, training set corresponds to a labeled set of points (equivalently, vectors)</a:t>
            </a:r>
          </a:p>
          <a:p>
            <a:pPr eaLnBrk="1" hangingPunct="1">
              <a:buFont typeface="Wingdings" pitchFamily="2" charset="2"/>
              <a:buChar char="§"/>
              <a:defRPr/>
            </a:pPr>
            <a:r>
              <a:rPr lang="en-US">
                <a:solidFill>
                  <a:schemeClr val="tx1">
                    <a:lumMod val="75000"/>
                    <a:lumOff val="25000"/>
                  </a:schemeClr>
                </a:solidFill>
                <a:sym typeface="Lucida Grande" pitchFamily="-84" charset="0"/>
              </a:rPr>
              <a:t>Premise 1: Documents in the same class form a contiguous region of space</a:t>
            </a:r>
          </a:p>
          <a:p>
            <a:pPr eaLnBrk="1" hangingPunct="1">
              <a:buFont typeface="Wingdings" pitchFamily="2" charset="2"/>
              <a:buChar char="§"/>
              <a:defRPr/>
            </a:pPr>
            <a:r>
              <a:rPr lang="en-US">
                <a:solidFill>
                  <a:schemeClr val="tx1">
                    <a:lumMod val="75000"/>
                    <a:lumOff val="25000"/>
                  </a:schemeClr>
                </a:solidFill>
                <a:sym typeface="Lucida Grande" pitchFamily="-84" charset="0"/>
              </a:rPr>
              <a:t>Premise 2: Documents from different classes don</a:t>
            </a:r>
            <a:r>
              <a:rPr lang="en-US" altLang="en-US">
                <a:solidFill>
                  <a:schemeClr val="tx1">
                    <a:lumMod val="75000"/>
                    <a:lumOff val="25000"/>
                  </a:schemeClr>
                </a:solidFill>
                <a:sym typeface="Lucida Grande" pitchFamily="-84" charset="0"/>
              </a:rPr>
              <a:t>’</a:t>
            </a:r>
            <a:r>
              <a:rPr lang="en-US">
                <a:solidFill>
                  <a:schemeClr val="tx1">
                    <a:lumMod val="75000"/>
                    <a:lumOff val="25000"/>
                  </a:schemeClr>
                </a:solidFill>
                <a:sym typeface="Lucida Grande" pitchFamily="-84" charset="0"/>
              </a:rPr>
              <a:t>t overlap (much)</a:t>
            </a:r>
          </a:p>
          <a:p>
            <a:pPr eaLnBrk="1" hangingPunct="1">
              <a:buFont typeface="Wingdings" pitchFamily="2" charset="2"/>
              <a:buChar char="§"/>
              <a:defRPr/>
            </a:pPr>
            <a:r>
              <a:rPr lang="en-US">
                <a:solidFill>
                  <a:schemeClr val="tx1">
                    <a:lumMod val="75000"/>
                    <a:lumOff val="25000"/>
                  </a:schemeClr>
                </a:solidFill>
                <a:sym typeface="Lucida Grande" pitchFamily="-84" charset="0"/>
              </a:rPr>
              <a:t>Learning a classifier: build surfaces to delineate classes in the space</a:t>
            </a:r>
          </a:p>
        </p:txBody>
      </p:sp>
    </p:spTree>
    <p:extLst>
      <p:ext uri="{BB962C8B-B14F-4D97-AF65-F5344CB8AC3E}">
        <p14:creationId xmlns:p14="http://schemas.microsoft.com/office/powerpoint/2010/main" val="499673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a:defRPr/>
            </a:pPr>
            <a:r>
              <a:rPr lang="en-US">
                <a:latin typeface="Calibri" charset="0"/>
                <a:ea typeface="ＭＳ Ｐゴシック" charset="0"/>
                <a:cs typeface="ＭＳ Ｐゴシック" charset="0"/>
              </a:rPr>
              <a:t>Documents in a Vector Space</a:t>
            </a:r>
          </a:p>
        </p:txBody>
      </p:sp>
      <p:sp>
        <p:nvSpPr>
          <p:cNvPr id="23554" name="Slide Number Placeholder 4"/>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9508F91A-D807-1A4B-BA41-C6124F054F58}" type="slidenum">
              <a:rPr lang="en-US" altLang="en-US" sz="1200">
                <a:solidFill>
                  <a:srgbClr val="898989"/>
                </a:solidFill>
                <a:latin typeface="Calibri" charset="0"/>
                <a:ea typeface="MS PGothic" charset="-128"/>
                <a:cs typeface="Arial Unicode MS" charset="0"/>
              </a:rPr>
              <a:pPr eaLnBrk="1" hangingPunct="1"/>
              <a:t>27</a:t>
            </a:fld>
            <a:endParaRPr lang="en-US" altLang="en-US" sz="1200">
              <a:solidFill>
                <a:srgbClr val="898989"/>
              </a:solidFill>
              <a:latin typeface="Calibri" charset="0"/>
              <a:ea typeface="MS PGothic" charset="-128"/>
              <a:cs typeface="Arial Unicode MS" charset="0"/>
            </a:endParaRPr>
          </a:p>
        </p:txBody>
      </p:sp>
      <p:sp>
        <p:nvSpPr>
          <p:cNvPr id="36868" name="Oval 3"/>
          <p:cNvSpPr>
            <a:spLocks noChangeArrowheads="1"/>
          </p:cNvSpPr>
          <p:nvPr/>
        </p:nvSpPr>
        <p:spPr bwMode="auto">
          <a:xfrm>
            <a:off x="3429000" y="2667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69" name="Oval 4"/>
          <p:cNvSpPr>
            <a:spLocks noChangeArrowheads="1"/>
          </p:cNvSpPr>
          <p:nvPr/>
        </p:nvSpPr>
        <p:spPr bwMode="auto">
          <a:xfrm>
            <a:off x="5638800" y="3352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0" name="Oval 5"/>
          <p:cNvSpPr>
            <a:spLocks noChangeArrowheads="1"/>
          </p:cNvSpPr>
          <p:nvPr/>
        </p:nvSpPr>
        <p:spPr bwMode="auto">
          <a:xfrm>
            <a:off x="6172200" y="48768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1" name="Oval 6"/>
          <p:cNvSpPr>
            <a:spLocks noChangeArrowheads="1"/>
          </p:cNvSpPr>
          <p:nvPr/>
        </p:nvSpPr>
        <p:spPr bwMode="auto">
          <a:xfrm>
            <a:off x="3581400" y="32004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2" name="Oval 7"/>
          <p:cNvSpPr>
            <a:spLocks noChangeArrowheads="1"/>
          </p:cNvSpPr>
          <p:nvPr/>
        </p:nvSpPr>
        <p:spPr bwMode="auto">
          <a:xfrm>
            <a:off x="3733800" y="42672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3" name="Oval 8"/>
          <p:cNvSpPr>
            <a:spLocks noChangeArrowheads="1"/>
          </p:cNvSpPr>
          <p:nvPr/>
        </p:nvSpPr>
        <p:spPr bwMode="auto">
          <a:xfrm>
            <a:off x="4648200" y="2667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4" name="Oval 9"/>
          <p:cNvSpPr>
            <a:spLocks noChangeArrowheads="1"/>
          </p:cNvSpPr>
          <p:nvPr/>
        </p:nvSpPr>
        <p:spPr bwMode="auto">
          <a:xfrm>
            <a:off x="3124200" y="36576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5" name="Oval 10"/>
          <p:cNvSpPr>
            <a:spLocks noChangeArrowheads="1"/>
          </p:cNvSpPr>
          <p:nvPr/>
        </p:nvSpPr>
        <p:spPr bwMode="auto">
          <a:xfrm>
            <a:off x="4191000" y="3429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6" name="Oval 11"/>
          <p:cNvSpPr>
            <a:spLocks noChangeArrowheads="1"/>
          </p:cNvSpPr>
          <p:nvPr/>
        </p:nvSpPr>
        <p:spPr bwMode="auto">
          <a:xfrm>
            <a:off x="4876800" y="3048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7" name="Oval 12"/>
          <p:cNvSpPr>
            <a:spLocks noChangeArrowheads="1"/>
          </p:cNvSpPr>
          <p:nvPr/>
        </p:nvSpPr>
        <p:spPr bwMode="auto">
          <a:xfrm>
            <a:off x="4495800" y="42672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8" name="Oval 13"/>
          <p:cNvSpPr>
            <a:spLocks noChangeArrowheads="1"/>
          </p:cNvSpPr>
          <p:nvPr/>
        </p:nvSpPr>
        <p:spPr bwMode="auto">
          <a:xfrm>
            <a:off x="5791200" y="2438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79" name="Oval 14"/>
          <p:cNvSpPr>
            <a:spLocks noChangeArrowheads="1"/>
          </p:cNvSpPr>
          <p:nvPr/>
        </p:nvSpPr>
        <p:spPr bwMode="auto">
          <a:xfrm>
            <a:off x="5943600" y="3962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0" name="Oval 15"/>
          <p:cNvSpPr>
            <a:spLocks noChangeArrowheads="1"/>
          </p:cNvSpPr>
          <p:nvPr/>
        </p:nvSpPr>
        <p:spPr bwMode="auto">
          <a:xfrm>
            <a:off x="6096000" y="2743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1" name="Oval 16"/>
          <p:cNvSpPr>
            <a:spLocks noChangeArrowheads="1"/>
          </p:cNvSpPr>
          <p:nvPr/>
        </p:nvSpPr>
        <p:spPr bwMode="auto">
          <a:xfrm>
            <a:off x="7162800" y="2895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2" name="Oval 17"/>
          <p:cNvSpPr>
            <a:spLocks noChangeArrowheads="1"/>
          </p:cNvSpPr>
          <p:nvPr/>
        </p:nvSpPr>
        <p:spPr bwMode="auto">
          <a:xfrm>
            <a:off x="6400800" y="3048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3" name="Oval 18"/>
          <p:cNvSpPr>
            <a:spLocks noChangeArrowheads="1"/>
          </p:cNvSpPr>
          <p:nvPr/>
        </p:nvSpPr>
        <p:spPr bwMode="auto">
          <a:xfrm>
            <a:off x="5562600" y="50292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4" name="Oval 19"/>
          <p:cNvSpPr>
            <a:spLocks noChangeArrowheads="1"/>
          </p:cNvSpPr>
          <p:nvPr/>
        </p:nvSpPr>
        <p:spPr bwMode="auto">
          <a:xfrm>
            <a:off x="6096000" y="59436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5" name="Oval 20"/>
          <p:cNvSpPr>
            <a:spLocks noChangeArrowheads="1"/>
          </p:cNvSpPr>
          <p:nvPr/>
        </p:nvSpPr>
        <p:spPr bwMode="auto">
          <a:xfrm>
            <a:off x="6629400" y="5334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6" name="Oval 21"/>
          <p:cNvSpPr>
            <a:spLocks noChangeArrowheads="1"/>
          </p:cNvSpPr>
          <p:nvPr/>
        </p:nvSpPr>
        <p:spPr bwMode="auto">
          <a:xfrm>
            <a:off x="8763000" y="44196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7" name="Oval 22"/>
          <p:cNvSpPr>
            <a:spLocks noChangeArrowheads="1"/>
          </p:cNvSpPr>
          <p:nvPr/>
        </p:nvSpPr>
        <p:spPr bwMode="auto">
          <a:xfrm>
            <a:off x="8763000" y="4876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8" name="Oval 23"/>
          <p:cNvSpPr>
            <a:spLocks noChangeArrowheads="1"/>
          </p:cNvSpPr>
          <p:nvPr/>
        </p:nvSpPr>
        <p:spPr bwMode="auto">
          <a:xfrm>
            <a:off x="8763000" y="5334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6889" name="Line 24"/>
          <p:cNvSpPr>
            <a:spLocks noChangeShapeType="1"/>
          </p:cNvSpPr>
          <p:nvPr/>
        </p:nvSpPr>
        <p:spPr bwMode="auto">
          <a:xfrm>
            <a:off x="8153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0" name="Text Box 25"/>
          <p:cNvSpPr txBox="1">
            <a:spLocks noChangeArrowheads="1"/>
          </p:cNvSpPr>
          <p:nvPr/>
        </p:nvSpPr>
        <p:spPr bwMode="auto">
          <a:xfrm>
            <a:off x="8915400" y="4281488"/>
            <a:ext cx="15166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Government</a:t>
            </a:r>
            <a:endParaRPr lang="en-US" altLang="en-US" sz="1400">
              <a:solidFill>
                <a:schemeClr val="tx1"/>
              </a:solidFill>
              <a:latin typeface="Rockwell" charset="0"/>
              <a:ea typeface="MS PGothic" charset="-128"/>
              <a:cs typeface="Arial Unicode MS" charset="0"/>
            </a:endParaRPr>
          </a:p>
        </p:txBody>
      </p:sp>
      <p:sp>
        <p:nvSpPr>
          <p:cNvPr id="36891" name="Text Box 26"/>
          <p:cNvSpPr txBox="1">
            <a:spLocks noChangeArrowheads="1"/>
          </p:cNvSpPr>
          <p:nvPr/>
        </p:nvSpPr>
        <p:spPr bwMode="auto">
          <a:xfrm>
            <a:off x="8915401" y="4800600"/>
            <a:ext cx="1013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Science</a:t>
            </a:r>
            <a:endParaRPr lang="en-US" altLang="en-US" sz="1400">
              <a:solidFill>
                <a:schemeClr val="tx1"/>
              </a:solidFill>
              <a:latin typeface="Rockwell" charset="0"/>
              <a:ea typeface="MS PGothic" charset="-128"/>
              <a:cs typeface="Arial Unicode MS" charset="0"/>
            </a:endParaRPr>
          </a:p>
        </p:txBody>
      </p:sp>
      <p:sp>
        <p:nvSpPr>
          <p:cNvPr id="36892" name="Text Box 27"/>
          <p:cNvSpPr txBox="1">
            <a:spLocks noChangeArrowheads="1"/>
          </p:cNvSpPr>
          <p:nvPr/>
        </p:nvSpPr>
        <p:spPr bwMode="auto">
          <a:xfrm>
            <a:off x="8915401" y="5257800"/>
            <a:ext cx="620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Arts</a:t>
            </a:r>
            <a:endParaRPr lang="en-US" altLang="en-US" sz="1400">
              <a:solidFill>
                <a:schemeClr val="tx1"/>
              </a:solidFill>
              <a:latin typeface="Rockwell" charset="0"/>
              <a:ea typeface="MS PGothic" charset="-128"/>
              <a:cs typeface="Arial Unicode MS" charset="0"/>
            </a:endParaRPr>
          </a:p>
        </p:txBody>
      </p:sp>
      <p:sp>
        <p:nvSpPr>
          <p:cNvPr id="36893" name="TextBox 28"/>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Sec.14.1</a:t>
            </a:r>
          </a:p>
        </p:txBody>
      </p:sp>
    </p:spTree>
    <p:extLst>
      <p:ext uri="{BB962C8B-B14F-4D97-AF65-F5344CB8AC3E}">
        <p14:creationId xmlns:p14="http://schemas.microsoft.com/office/powerpoint/2010/main" val="940549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a:defRPr/>
            </a:pPr>
            <a:r>
              <a:rPr lang="en-US">
                <a:latin typeface="Calibri" charset="0"/>
                <a:ea typeface="ＭＳ Ｐゴシック" charset="0"/>
                <a:cs typeface="ＭＳ Ｐゴシック" charset="0"/>
              </a:rPr>
              <a:t>Test Document of what class?</a:t>
            </a:r>
          </a:p>
        </p:txBody>
      </p:sp>
      <p:sp>
        <p:nvSpPr>
          <p:cNvPr id="24578" name="Slide Number Placeholder 4"/>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CBA26546-AC99-5949-8DCF-8C2E5FCB35E6}" type="slidenum">
              <a:rPr lang="en-US" altLang="en-US" sz="1200">
                <a:solidFill>
                  <a:srgbClr val="898989"/>
                </a:solidFill>
                <a:latin typeface="Calibri" charset="0"/>
                <a:ea typeface="MS PGothic" charset="-128"/>
                <a:cs typeface="Arial Unicode MS" charset="0"/>
              </a:rPr>
              <a:pPr eaLnBrk="1" hangingPunct="1"/>
              <a:t>28</a:t>
            </a:fld>
            <a:endParaRPr lang="en-US" altLang="en-US" sz="1200">
              <a:solidFill>
                <a:srgbClr val="898989"/>
              </a:solidFill>
              <a:latin typeface="Calibri" charset="0"/>
              <a:ea typeface="MS PGothic" charset="-128"/>
              <a:cs typeface="Arial Unicode MS" charset="0"/>
            </a:endParaRPr>
          </a:p>
        </p:txBody>
      </p:sp>
      <p:sp>
        <p:nvSpPr>
          <p:cNvPr id="37892"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spcBef>
                <a:spcPct val="20000"/>
              </a:spcBef>
              <a:buClr>
                <a:srgbClr val="A50021"/>
              </a:buClr>
              <a:buSzPct val="60000"/>
              <a:buFont typeface="Wingdings" charset="2"/>
              <a:buChar char="n"/>
            </a:pPr>
            <a:endParaRPr lang="en-US" altLang="en-US" sz="2600"/>
          </a:p>
        </p:txBody>
      </p:sp>
      <p:sp>
        <p:nvSpPr>
          <p:cNvPr id="37893" name="Oval 22"/>
          <p:cNvSpPr>
            <a:spLocks noChangeArrowheads="1"/>
          </p:cNvSpPr>
          <p:nvPr/>
        </p:nvSpPr>
        <p:spPr bwMode="auto">
          <a:xfrm>
            <a:off x="8763000" y="44196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894" name="Oval 23"/>
          <p:cNvSpPr>
            <a:spLocks noChangeArrowheads="1"/>
          </p:cNvSpPr>
          <p:nvPr/>
        </p:nvSpPr>
        <p:spPr bwMode="auto">
          <a:xfrm>
            <a:off x="8763000" y="4876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895" name="Oval 24"/>
          <p:cNvSpPr>
            <a:spLocks noChangeArrowheads="1"/>
          </p:cNvSpPr>
          <p:nvPr/>
        </p:nvSpPr>
        <p:spPr bwMode="auto">
          <a:xfrm>
            <a:off x="8763000" y="5334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896" name="Line 25"/>
          <p:cNvSpPr>
            <a:spLocks noChangeShapeType="1"/>
          </p:cNvSpPr>
          <p:nvPr/>
        </p:nvSpPr>
        <p:spPr bwMode="auto">
          <a:xfrm>
            <a:off x="8153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7" name="Text Box 26"/>
          <p:cNvSpPr txBox="1">
            <a:spLocks noChangeArrowheads="1"/>
          </p:cNvSpPr>
          <p:nvPr/>
        </p:nvSpPr>
        <p:spPr bwMode="auto">
          <a:xfrm>
            <a:off x="8915400" y="4281488"/>
            <a:ext cx="15166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Government</a:t>
            </a:r>
            <a:endParaRPr lang="en-US" altLang="en-US" sz="1400">
              <a:solidFill>
                <a:schemeClr val="tx1"/>
              </a:solidFill>
              <a:latin typeface="Rockwell" charset="0"/>
              <a:ea typeface="MS PGothic" charset="-128"/>
              <a:cs typeface="Arial Unicode MS" charset="0"/>
            </a:endParaRPr>
          </a:p>
        </p:txBody>
      </p:sp>
      <p:sp>
        <p:nvSpPr>
          <p:cNvPr id="37898" name="Text Box 27"/>
          <p:cNvSpPr txBox="1">
            <a:spLocks noChangeArrowheads="1"/>
          </p:cNvSpPr>
          <p:nvPr/>
        </p:nvSpPr>
        <p:spPr bwMode="auto">
          <a:xfrm>
            <a:off x="8915401" y="4800600"/>
            <a:ext cx="1013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Science</a:t>
            </a:r>
            <a:endParaRPr lang="en-US" altLang="en-US" sz="1400">
              <a:solidFill>
                <a:schemeClr val="tx1"/>
              </a:solidFill>
              <a:latin typeface="Rockwell" charset="0"/>
              <a:ea typeface="MS PGothic" charset="-128"/>
              <a:cs typeface="Arial Unicode MS" charset="0"/>
            </a:endParaRPr>
          </a:p>
        </p:txBody>
      </p:sp>
      <p:sp>
        <p:nvSpPr>
          <p:cNvPr id="37899" name="Text Box 28"/>
          <p:cNvSpPr txBox="1">
            <a:spLocks noChangeArrowheads="1"/>
          </p:cNvSpPr>
          <p:nvPr/>
        </p:nvSpPr>
        <p:spPr bwMode="auto">
          <a:xfrm>
            <a:off x="8915401" y="5257800"/>
            <a:ext cx="620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Arts</a:t>
            </a:r>
            <a:endParaRPr lang="en-US" altLang="en-US" sz="1400">
              <a:solidFill>
                <a:schemeClr val="tx1"/>
              </a:solidFill>
              <a:latin typeface="Rockwell" charset="0"/>
              <a:ea typeface="MS PGothic" charset="-128"/>
              <a:cs typeface="Arial Unicode MS" charset="0"/>
            </a:endParaRPr>
          </a:p>
        </p:txBody>
      </p:sp>
      <p:grpSp>
        <p:nvGrpSpPr>
          <p:cNvPr id="37900" name="Group 36"/>
          <p:cNvGrpSpPr>
            <a:grpSpLocks/>
          </p:cNvGrpSpPr>
          <p:nvPr/>
        </p:nvGrpSpPr>
        <p:grpSpPr bwMode="auto">
          <a:xfrm>
            <a:off x="3124200" y="2438400"/>
            <a:ext cx="4191000" cy="3657600"/>
            <a:chOff x="1008" y="1536"/>
            <a:chExt cx="2640" cy="2304"/>
          </a:xfrm>
        </p:grpSpPr>
        <p:sp>
          <p:nvSpPr>
            <p:cNvPr id="37903" name="Oval 4"/>
            <p:cNvSpPr>
              <a:spLocks noChangeArrowheads="1"/>
            </p:cNvSpPr>
            <p:nvPr/>
          </p:nvSpPr>
          <p:spPr bwMode="auto">
            <a:xfrm>
              <a:off x="1200" y="1680"/>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04" name="Oval 5"/>
            <p:cNvSpPr>
              <a:spLocks noChangeArrowheads="1"/>
            </p:cNvSpPr>
            <p:nvPr/>
          </p:nvSpPr>
          <p:spPr bwMode="auto">
            <a:xfrm>
              <a:off x="2592" y="2112"/>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05" name="Oval 6"/>
            <p:cNvSpPr>
              <a:spLocks noChangeArrowheads="1"/>
            </p:cNvSpPr>
            <p:nvPr/>
          </p:nvSpPr>
          <p:spPr bwMode="auto">
            <a:xfrm>
              <a:off x="2928" y="3072"/>
              <a:ext cx="96" cy="96"/>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06" name="Oval 7"/>
            <p:cNvSpPr>
              <a:spLocks noChangeArrowheads="1"/>
            </p:cNvSpPr>
            <p:nvPr/>
          </p:nvSpPr>
          <p:spPr bwMode="auto">
            <a:xfrm>
              <a:off x="1296" y="2016"/>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07" name="Oval 8"/>
            <p:cNvSpPr>
              <a:spLocks noChangeArrowheads="1"/>
            </p:cNvSpPr>
            <p:nvPr/>
          </p:nvSpPr>
          <p:spPr bwMode="auto">
            <a:xfrm>
              <a:off x="1392" y="2688"/>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08" name="Oval 9"/>
            <p:cNvSpPr>
              <a:spLocks noChangeArrowheads="1"/>
            </p:cNvSpPr>
            <p:nvPr/>
          </p:nvSpPr>
          <p:spPr bwMode="auto">
            <a:xfrm>
              <a:off x="1968" y="1680"/>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09" name="Oval 10"/>
            <p:cNvSpPr>
              <a:spLocks noChangeArrowheads="1"/>
            </p:cNvSpPr>
            <p:nvPr/>
          </p:nvSpPr>
          <p:spPr bwMode="auto">
            <a:xfrm>
              <a:off x="1008" y="2304"/>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0" name="Oval 11"/>
            <p:cNvSpPr>
              <a:spLocks noChangeArrowheads="1"/>
            </p:cNvSpPr>
            <p:nvPr/>
          </p:nvSpPr>
          <p:spPr bwMode="auto">
            <a:xfrm>
              <a:off x="1680" y="2160"/>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1" name="Oval 12"/>
            <p:cNvSpPr>
              <a:spLocks noChangeArrowheads="1"/>
            </p:cNvSpPr>
            <p:nvPr/>
          </p:nvSpPr>
          <p:spPr bwMode="auto">
            <a:xfrm>
              <a:off x="2112" y="1920"/>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2" name="Oval 13"/>
            <p:cNvSpPr>
              <a:spLocks noChangeArrowheads="1"/>
            </p:cNvSpPr>
            <p:nvPr/>
          </p:nvSpPr>
          <p:spPr bwMode="auto">
            <a:xfrm>
              <a:off x="1872" y="2688"/>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3" name="Oval 14"/>
            <p:cNvSpPr>
              <a:spLocks noChangeArrowheads="1"/>
            </p:cNvSpPr>
            <p:nvPr/>
          </p:nvSpPr>
          <p:spPr bwMode="auto">
            <a:xfrm>
              <a:off x="2688" y="1536"/>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4" name="Oval 15"/>
            <p:cNvSpPr>
              <a:spLocks noChangeArrowheads="1"/>
            </p:cNvSpPr>
            <p:nvPr/>
          </p:nvSpPr>
          <p:spPr bwMode="auto">
            <a:xfrm>
              <a:off x="2784" y="2496"/>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5" name="Oval 16"/>
            <p:cNvSpPr>
              <a:spLocks noChangeArrowheads="1"/>
            </p:cNvSpPr>
            <p:nvPr/>
          </p:nvSpPr>
          <p:spPr bwMode="auto">
            <a:xfrm>
              <a:off x="2880" y="1728"/>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6" name="Oval 17"/>
            <p:cNvSpPr>
              <a:spLocks noChangeArrowheads="1"/>
            </p:cNvSpPr>
            <p:nvPr/>
          </p:nvSpPr>
          <p:spPr bwMode="auto">
            <a:xfrm>
              <a:off x="3552" y="1824"/>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7" name="Oval 18"/>
            <p:cNvSpPr>
              <a:spLocks noChangeArrowheads="1"/>
            </p:cNvSpPr>
            <p:nvPr/>
          </p:nvSpPr>
          <p:spPr bwMode="auto">
            <a:xfrm>
              <a:off x="3072" y="1920"/>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8" name="Oval 19"/>
            <p:cNvSpPr>
              <a:spLocks noChangeArrowheads="1"/>
            </p:cNvSpPr>
            <p:nvPr/>
          </p:nvSpPr>
          <p:spPr bwMode="auto">
            <a:xfrm>
              <a:off x="2544" y="3168"/>
              <a:ext cx="96" cy="96"/>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19" name="Oval 20"/>
            <p:cNvSpPr>
              <a:spLocks noChangeArrowheads="1"/>
            </p:cNvSpPr>
            <p:nvPr/>
          </p:nvSpPr>
          <p:spPr bwMode="auto">
            <a:xfrm>
              <a:off x="2880" y="3744"/>
              <a:ext cx="96" cy="96"/>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20" name="Oval 21"/>
            <p:cNvSpPr>
              <a:spLocks noChangeArrowheads="1"/>
            </p:cNvSpPr>
            <p:nvPr/>
          </p:nvSpPr>
          <p:spPr bwMode="auto">
            <a:xfrm>
              <a:off x="3216" y="3360"/>
              <a:ext cx="96" cy="96"/>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7921" name="Rectangle 32"/>
            <p:cNvSpPr>
              <a:spLocks noChangeArrowheads="1"/>
            </p:cNvSpPr>
            <p:nvPr/>
          </p:nvSpPr>
          <p:spPr bwMode="auto">
            <a:xfrm>
              <a:off x="2208" y="2448"/>
              <a:ext cx="96" cy="96"/>
            </a:xfrm>
            <a:prstGeom prst="rect">
              <a:avLst/>
            </a:prstGeom>
            <a:solidFill>
              <a:srgbClr val="000080"/>
            </a:solidFill>
            <a:ln w="9525">
              <a:solidFill>
                <a:schemeClr val="tx1"/>
              </a:solidFill>
              <a:miter lim="800000"/>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grpSp>
      <p:sp>
        <p:nvSpPr>
          <p:cNvPr id="37901" name="Line 33"/>
          <p:cNvSpPr>
            <a:spLocks noChangeShapeType="1"/>
          </p:cNvSpPr>
          <p:nvPr/>
        </p:nvSpPr>
        <p:spPr bwMode="auto">
          <a:xfrm>
            <a:off x="5105400" y="14478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2" name="TextBox 32"/>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Sec.14.1</a:t>
            </a:r>
          </a:p>
        </p:txBody>
      </p:sp>
    </p:spTree>
    <p:extLst>
      <p:ext uri="{BB962C8B-B14F-4D97-AF65-F5344CB8AC3E}">
        <p14:creationId xmlns:p14="http://schemas.microsoft.com/office/powerpoint/2010/main" val="2686980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a:defRPr/>
            </a:pPr>
            <a:r>
              <a:rPr lang="en-US">
                <a:latin typeface="Calibri" charset="0"/>
                <a:ea typeface="ＭＳ Ｐゴシック" charset="0"/>
                <a:cs typeface="ＭＳ Ｐゴシック" charset="0"/>
              </a:rPr>
              <a:t>Test Document = Government</a:t>
            </a:r>
          </a:p>
        </p:txBody>
      </p:sp>
      <p:sp>
        <p:nvSpPr>
          <p:cNvPr id="25602" name="Slide Number Placeholder 4"/>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2750C495-060E-E141-945F-5BEFA83C6226}" type="slidenum">
              <a:rPr lang="en-US" altLang="en-US" sz="1200">
                <a:solidFill>
                  <a:srgbClr val="898989"/>
                </a:solidFill>
                <a:latin typeface="Calibri" charset="0"/>
                <a:ea typeface="MS PGothic" charset="-128"/>
                <a:cs typeface="Arial Unicode MS" charset="0"/>
              </a:rPr>
              <a:pPr eaLnBrk="1" hangingPunct="1"/>
              <a:t>29</a:t>
            </a:fld>
            <a:endParaRPr lang="en-US" altLang="en-US" sz="1200">
              <a:solidFill>
                <a:srgbClr val="898989"/>
              </a:solidFill>
              <a:latin typeface="Calibri" charset="0"/>
              <a:ea typeface="MS PGothic" charset="-128"/>
              <a:cs typeface="Arial Unicode MS" charset="0"/>
            </a:endParaRPr>
          </a:p>
        </p:txBody>
      </p:sp>
      <p:sp>
        <p:nvSpPr>
          <p:cNvPr id="38916"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spcBef>
                <a:spcPct val="20000"/>
              </a:spcBef>
              <a:buClr>
                <a:srgbClr val="A50021"/>
              </a:buClr>
              <a:buSzPct val="60000"/>
              <a:buFont typeface="Wingdings" charset="2"/>
              <a:buChar char="n"/>
            </a:pPr>
            <a:endParaRPr lang="en-US" altLang="en-US" sz="2600"/>
          </a:p>
        </p:txBody>
      </p:sp>
      <p:sp>
        <p:nvSpPr>
          <p:cNvPr id="38917" name="Oval 22"/>
          <p:cNvSpPr>
            <a:spLocks noChangeArrowheads="1"/>
          </p:cNvSpPr>
          <p:nvPr/>
        </p:nvSpPr>
        <p:spPr bwMode="auto">
          <a:xfrm>
            <a:off x="8763000" y="44196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18" name="Oval 23"/>
          <p:cNvSpPr>
            <a:spLocks noChangeArrowheads="1"/>
          </p:cNvSpPr>
          <p:nvPr/>
        </p:nvSpPr>
        <p:spPr bwMode="auto">
          <a:xfrm>
            <a:off x="8763000" y="4876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19" name="Oval 24"/>
          <p:cNvSpPr>
            <a:spLocks noChangeArrowheads="1"/>
          </p:cNvSpPr>
          <p:nvPr/>
        </p:nvSpPr>
        <p:spPr bwMode="auto">
          <a:xfrm>
            <a:off x="8763000" y="5334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20" name="Line 25"/>
          <p:cNvSpPr>
            <a:spLocks noChangeShapeType="1"/>
          </p:cNvSpPr>
          <p:nvPr/>
        </p:nvSpPr>
        <p:spPr bwMode="auto">
          <a:xfrm>
            <a:off x="8153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1" name="Text Box 26"/>
          <p:cNvSpPr txBox="1">
            <a:spLocks noChangeArrowheads="1"/>
          </p:cNvSpPr>
          <p:nvPr/>
        </p:nvSpPr>
        <p:spPr bwMode="auto">
          <a:xfrm>
            <a:off x="8915400" y="4281488"/>
            <a:ext cx="15166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Government</a:t>
            </a:r>
            <a:endParaRPr lang="en-US" altLang="en-US" sz="1400">
              <a:solidFill>
                <a:schemeClr val="tx1"/>
              </a:solidFill>
              <a:latin typeface="Rockwell" charset="0"/>
              <a:ea typeface="MS PGothic" charset="-128"/>
              <a:cs typeface="Arial Unicode MS" charset="0"/>
            </a:endParaRPr>
          </a:p>
        </p:txBody>
      </p:sp>
      <p:sp>
        <p:nvSpPr>
          <p:cNvPr id="38922" name="Text Box 27"/>
          <p:cNvSpPr txBox="1">
            <a:spLocks noChangeArrowheads="1"/>
          </p:cNvSpPr>
          <p:nvPr/>
        </p:nvSpPr>
        <p:spPr bwMode="auto">
          <a:xfrm>
            <a:off x="8915401" y="4800600"/>
            <a:ext cx="1013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Science</a:t>
            </a:r>
            <a:endParaRPr lang="en-US" altLang="en-US" sz="1400">
              <a:solidFill>
                <a:schemeClr val="tx1"/>
              </a:solidFill>
              <a:latin typeface="Rockwell" charset="0"/>
              <a:ea typeface="MS PGothic" charset="-128"/>
              <a:cs typeface="Arial Unicode MS" charset="0"/>
            </a:endParaRPr>
          </a:p>
        </p:txBody>
      </p:sp>
      <p:sp>
        <p:nvSpPr>
          <p:cNvPr id="38923" name="Text Box 28"/>
          <p:cNvSpPr txBox="1">
            <a:spLocks noChangeArrowheads="1"/>
          </p:cNvSpPr>
          <p:nvPr/>
        </p:nvSpPr>
        <p:spPr bwMode="auto">
          <a:xfrm>
            <a:off x="8915401" y="5257800"/>
            <a:ext cx="620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Arts</a:t>
            </a:r>
            <a:endParaRPr lang="en-US" altLang="en-US" sz="1400">
              <a:solidFill>
                <a:schemeClr val="tx1"/>
              </a:solidFill>
              <a:latin typeface="Rockwell" charset="0"/>
              <a:ea typeface="MS PGothic" charset="-128"/>
              <a:cs typeface="Arial Unicode MS" charset="0"/>
            </a:endParaRPr>
          </a:p>
        </p:txBody>
      </p:sp>
      <p:sp>
        <p:nvSpPr>
          <p:cNvPr id="38924" name="Freeform 29"/>
          <p:cNvSpPr>
            <a:spLocks/>
          </p:cNvSpPr>
          <p:nvPr/>
        </p:nvSpPr>
        <p:spPr bwMode="auto">
          <a:xfrm>
            <a:off x="3225800" y="4343400"/>
            <a:ext cx="2184400" cy="1981200"/>
          </a:xfrm>
          <a:custGeom>
            <a:avLst/>
            <a:gdLst>
              <a:gd name="T0" fmla="*/ 2147483647 w 1376"/>
              <a:gd name="T1" fmla="*/ 0 h 1248"/>
              <a:gd name="T2" fmla="*/ 2147483647 w 1376"/>
              <a:gd name="T3" fmla="*/ 2147483647 h 1248"/>
              <a:gd name="T4" fmla="*/ 2147483647 w 1376"/>
              <a:gd name="T5" fmla="*/ 2147483647 h 1248"/>
              <a:gd name="T6" fmla="*/ 2147483647 w 1376"/>
              <a:gd name="T7" fmla="*/ 2147483647 h 1248"/>
              <a:gd name="T8" fmla="*/ 2147483647 w 1376"/>
              <a:gd name="T9" fmla="*/ 2147483647 h 1248"/>
              <a:gd name="T10" fmla="*/ 0 60000 65536"/>
              <a:gd name="T11" fmla="*/ 0 60000 65536"/>
              <a:gd name="T12" fmla="*/ 0 60000 65536"/>
              <a:gd name="T13" fmla="*/ 0 60000 65536"/>
              <a:gd name="T14" fmla="*/ 0 60000 65536"/>
              <a:gd name="T15" fmla="*/ 0 w 1376"/>
              <a:gd name="T16" fmla="*/ 0 h 1248"/>
              <a:gd name="T17" fmla="*/ 1376 w 1376"/>
              <a:gd name="T18" fmla="*/ 1248 h 1248"/>
            </a:gdLst>
            <a:ahLst/>
            <a:cxnLst>
              <a:cxn ang="T10">
                <a:pos x="T0" y="T1"/>
              </a:cxn>
              <a:cxn ang="T11">
                <a:pos x="T2" y="T3"/>
              </a:cxn>
              <a:cxn ang="T12">
                <a:pos x="T4" y="T5"/>
              </a:cxn>
              <a:cxn ang="T13">
                <a:pos x="T6" y="T7"/>
              </a:cxn>
              <a:cxn ang="T14">
                <a:pos x="T8" y="T9"/>
              </a:cxn>
            </a:cxnLst>
            <a:rect l="T15" t="T16" r="T17" b="T18"/>
            <a:pathLst>
              <a:path w="1376" h="1248">
                <a:moveTo>
                  <a:pt x="1376" y="0"/>
                </a:moveTo>
                <a:cubicBezTo>
                  <a:pt x="1208" y="44"/>
                  <a:pt x="1040" y="88"/>
                  <a:pt x="944" y="192"/>
                </a:cubicBezTo>
                <a:cubicBezTo>
                  <a:pt x="848" y="296"/>
                  <a:pt x="936" y="464"/>
                  <a:pt x="800" y="624"/>
                </a:cubicBezTo>
                <a:cubicBezTo>
                  <a:pt x="664" y="784"/>
                  <a:pt x="256" y="1056"/>
                  <a:pt x="128" y="1152"/>
                </a:cubicBezTo>
                <a:cubicBezTo>
                  <a:pt x="0" y="1248"/>
                  <a:pt x="48" y="1192"/>
                  <a:pt x="32" y="120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5" name="Freeform 30"/>
          <p:cNvSpPr>
            <a:spLocks/>
          </p:cNvSpPr>
          <p:nvPr/>
        </p:nvSpPr>
        <p:spPr bwMode="auto">
          <a:xfrm>
            <a:off x="5308600" y="2286000"/>
            <a:ext cx="266700" cy="2057400"/>
          </a:xfrm>
          <a:custGeom>
            <a:avLst/>
            <a:gdLst>
              <a:gd name="T0" fmla="*/ 2147483647 w 168"/>
              <a:gd name="T1" fmla="*/ 2147483647 h 1296"/>
              <a:gd name="T2" fmla="*/ 2147483647 w 168"/>
              <a:gd name="T3" fmla="*/ 2147483647 h 1296"/>
              <a:gd name="T4" fmla="*/ 2147483647 w 168"/>
              <a:gd name="T5" fmla="*/ 2147483647 h 1296"/>
              <a:gd name="T6" fmla="*/ 2147483647 w 168"/>
              <a:gd name="T7" fmla="*/ 0 h 1296"/>
              <a:gd name="T8" fmla="*/ 0 60000 65536"/>
              <a:gd name="T9" fmla="*/ 0 60000 65536"/>
              <a:gd name="T10" fmla="*/ 0 60000 65536"/>
              <a:gd name="T11" fmla="*/ 0 60000 65536"/>
              <a:gd name="T12" fmla="*/ 0 w 168"/>
              <a:gd name="T13" fmla="*/ 0 h 1296"/>
              <a:gd name="T14" fmla="*/ 168 w 168"/>
              <a:gd name="T15" fmla="*/ 1296 h 1296"/>
            </a:gdLst>
            <a:ahLst/>
            <a:cxnLst>
              <a:cxn ang="T8">
                <a:pos x="T0" y="T1"/>
              </a:cxn>
              <a:cxn ang="T9">
                <a:pos x="T2" y="T3"/>
              </a:cxn>
              <a:cxn ang="T10">
                <a:pos x="T4" y="T5"/>
              </a:cxn>
              <a:cxn ang="T11">
                <a:pos x="T6" y="T7"/>
              </a:cxn>
            </a:cxnLst>
            <a:rect l="T12" t="T13" r="T14" b="T15"/>
            <a:pathLst>
              <a:path w="168" h="1296">
                <a:moveTo>
                  <a:pt x="64" y="1296"/>
                </a:moveTo>
                <a:cubicBezTo>
                  <a:pt x="116" y="1248"/>
                  <a:pt x="168" y="1200"/>
                  <a:pt x="160" y="1104"/>
                </a:cubicBezTo>
                <a:cubicBezTo>
                  <a:pt x="152" y="1008"/>
                  <a:pt x="32" y="904"/>
                  <a:pt x="16" y="720"/>
                </a:cubicBezTo>
                <a:cubicBezTo>
                  <a:pt x="0" y="536"/>
                  <a:pt x="32" y="268"/>
                  <a:pt x="64"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6" name="Freeform 31"/>
          <p:cNvSpPr>
            <a:spLocks/>
          </p:cNvSpPr>
          <p:nvPr/>
        </p:nvSpPr>
        <p:spPr bwMode="auto">
          <a:xfrm>
            <a:off x="5448300" y="4292600"/>
            <a:ext cx="2628900" cy="774700"/>
          </a:xfrm>
          <a:custGeom>
            <a:avLst/>
            <a:gdLst>
              <a:gd name="T0" fmla="*/ 0 w 1656"/>
              <a:gd name="T1" fmla="*/ 2147483647 h 488"/>
              <a:gd name="T2" fmla="*/ 2147483647 w 1656"/>
              <a:gd name="T3" fmla="*/ 2147483647 h 488"/>
              <a:gd name="T4" fmla="*/ 2147483647 w 1656"/>
              <a:gd name="T5" fmla="*/ 2147483647 h 488"/>
              <a:gd name="T6" fmla="*/ 2147483647 w 1656"/>
              <a:gd name="T7" fmla="*/ 2147483647 h 488"/>
              <a:gd name="T8" fmla="*/ 2147483647 w 1656"/>
              <a:gd name="T9" fmla="*/ 2147483647 h 488"/>
              <a:gd name="T10" fmla="*/ 0 60000 65536"/>
              <a:gd name="T11" fmla="*/ 0 60000 65536"/>
              <a:gd name="T12" fmla="*/ 0 60000 65536"/>
              <a:gd name="T13" fmla="*/ 0 60000 65536"/>
              <a:gd name="T14" fmla="*/ 0 60000 65536"/>
              <a:gd name="T15" fmla="*/ 0 w 1656"/>
              <a:gd name="T16" fmla="*/ 0 h 488"/>
              <a:gd name="T17" fmla="*/ 1656 w 1656"/>
              <a:gd name="T18" fmla="*/ 488 h 488"/>
            </a:gdLst>
            <a:ahLst/>
            <a:cxnLst>
              <a:cxn ang="T10">
                <a:pos x="T0" y="T1"/>
              </a:cxn>
              <a:cxn ang="T11">
                <a:pos x="T2" y="T3"/>
              </a:cxn>
              <a:cxn ang="T12">
                <a:pos x="T4" y="T5"/>
              </a:cxn>
              <a:cxn ang="T13">
                <a:pos x="T6" y="T7"/>
              </a:cxn>
              <a:cxn ang="T14">
                <a:pos x="T8" y="T9"/>
              </a:cxn>
            </a:cxnLst>
            <a:rect l="T15" t="T16" r="T17" b="T18"/>
            <a:pathLst>
              <a:path w="1656" h="488">
                <a:moveTo>
                  <a:pt x="0" y="32"/>
                </a:moveTo>
                <a:cubicBezTo>
                  <a:pt x="0" y="128"/>
                  <a:pt x="0" y="224"/>
                  <a:pt x="144" y="224"/>
                </a:cubicBezTo>
                <a:cubicBezTo>
                  <a:pt x="288" y="224"/>
                  <a:pt x="632" y="0"/>
                  <a:pt x="864" y="32"/>
                </a:cubicBezTo>
                <a:cubicBezTo>
                  <a:pt x="1096" y="64"/>
                  <a:pt x="1416" y="344"/>
                  <a:pt x="1536" y="416"/>
                </a:cubicBezTo>
                <a:cubicBezTo>
                  <a:pt x="1656" y="488"/>
                  <a:pt x="1620" y="476"/>
                  <a:pt x="1584" y="46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38927" name="Group 36"/>
          <p:cNvGrpSpPr>
            <a:grpSpLocks/>
          </p:cNvGrpSpPr>
          <p:nvPr/>
        </p:nvGrpSpPr>
        <p:grpSpPr bwMode="auto">
          <a:xfrm>
            <a:off x="3124200" y="2438400"/>
            <a:ext cx="4191000" cy="3657600"/>
            <a:chOff x="1008" y="1536"/>
            <a:chExt cx="2640" cy="2304"/>
          </a:xfrm>
        </p:grpSpPr>
        <p:sp>
          <p:nvSpPr>
            <p:cNvPr id="38932" name="Oval 4"/>
            <p:cNvSpPr>
              <a:spLocks noChangeArrowheads="1"/>
            </p:cNvSpPr>
            <p:nvPr/>
          </p:nvSpPr>
          <p:spPr bwMode="auto">
            <a:xfrm>
              <a:off x="1200" y="1680"/>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33" name="Oval 5"/>
            <p:cNvSpPr>
              <a:spLocks noChangeArrowheads="1"/>
            </p:cNvSpPr>
            <p:nvPr/>
          </p:nvSpPr>
          <p:spPr bwMode="auto">
            <a:xfrm>
              <a:off x="2592" y="2112"/>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34" name="Oval 6"/>
            <p:cNvSpPr>
              <a:spLocks noChangeArrowheads="1"/>
            </p:cNvSpPr>
            <p:nvPr/>
          </p:nvSpPr>
          <p:spPr bwMode="auto">
            <a:xfrm>
              <a:off x="2928" y="3072"/>
              <a:ext cx="96" cy="96"/>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35" name="Oval 7"/>
            <p:cNvSpPr>
              <a:spLocks noChangeArrowheads="1"/>
            </p:cNvSpPr>
            <p:nvPr/>
          </p:nvSpPr>
          <p:spPr bwMode="auto">
            <a:xfrm>
              <a:off x="1296" y="2016"/>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36" name="Oval 8"/>
            <p:cNvSpPr>
              <a:spLocks noChangeArrowheads="1"/>
            </p:cNvSpPr>
            <p:nvPr/>
          </p:nvSpPr>
          <p:spPr bwMode="auto">
            <a:xfrm>
              <a:off x="1392" y="2688"/>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37" name="Oval 9"/>
            <p:cNvSpPr>
              <a:spLocks noChangeArrowheads="1"/>
            </p:cNvSpPr>
            <p:nvPr/>
          </p:nvSpPr>
          <p:spPr bwMode="auto">
            <a:xfrm>
              <a:off x="1968" y="1680"/>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38" name="Oval 10"/>
            <p:cNvSpPr>
              <a:spLocks noChangeArrowheads="1"/>
            </p:cNvSpPr>
            <p:nvPr/>
          </p:nvSpPr>
          <p:spPr bwMode="auto">
            <a:xfrm>
              <a:off x="1008" y="2304"/>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39" name="Oval 11"/>
            <p:cNvSpPr>
              <a:spLocks noChangeArrowheads="1"/>
            </p:cNvSpPr>
            <p:nvPr/>
          </p:nvSpPr>
          <p:spPr bwMode="auto">
            <a:xfrm>
              <a:off x="1680" y="2160"/>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0" name="Oval 12"/>
            <p:cNvSpPr>
              <a:spLocks noChangeArrowheads="1"/>
            </p:cNvSpPr>
            <p:nvPr/>
          </p:nvSpPr>
          <p:spPr bwMode="auto">
            <a:xfrm>
              <a:off x="2112" y="1920"/>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1" name="Oval 13"/>
            <p:cNvSpPr>
              <a:spLocks noChangeArrowheads="1"/>
            </p:cNvSpPr>
            <p:nvPr/>
          </p:nvSpPr>
          <p:spPr bwMode="auto">
            <a:xfrm>
              <a:off x="1872" y="2688"/>
              <a:ext cx="96" cy="96"/>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2" name="Oval 14"/>
            <p:cNvSpPr>
              <a:spLocks noChangeArrowheads="1"/>
            </p:cNvSpPr>
            <p:nvPr/>
          </p:nvSpPr>
          <p:spPr bwMode="auto">
            <a:xfrm>
              <a:off x="2688" y="1536"/>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3" name="Oval 15"/>
            <p:cNvSpPr>
              <a:spLocks noChangeArrowheads="1"/>
            </p:cNvSpPr>
            <p:nvPr/>
          </p:nvSpPr>
          <p:spPr bwMode="auto">
            <a:xfrm>
              <a:off x="2784" y="2496"/>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4" name="Oval 16"/>
            <p:cNvSpPr>
              <a:spLocks noChangeArrowheads="1"/>
            </p:cNvSpPr>
            <p:nvPr/>
          </p:nvSpPr>
          <p:spPr bwMode="auto">
            <a:xfrm>
              <a:off x="2880" y="1728"/>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5" name="Oval 17"/>
            <p:cNvSpPr>
              <a:spLocks noChangeArrowheads="1"/>
            </p:cNvSpPr>
            <p:nvPr/>
          </p:nvSpPr>
          <p:spPr bwMode="auto">
            <a:xfrm>
              <a:off x="3552" y="1824"/>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6" name="Oval 18"/>
            <p:cNvSpPr>
              <a:spLocks noChangeArrowheads="1"/>
            </p:cNvSpPr>
            <p:nvPr/>
          </p:nvSpPr>
          <p:spPr bwMode="auto">
            <a:xfrm>
              <a:off x="3072" y="1920"/>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7" name="Oval 19"/>
            <p:cNvSpPr>
              <a:spLocks noChangeArrowheads="1"/>
            </p:cNvSpPr>
            <p:nvPr/>
          </p:nvSpPr>
          <p:spPr bwMode="auto">
            <a:xfrm>
              <a:off x="2544" y="3168"/>
              <a:ext cx="96" cy="96"/>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8" name="Oval 20"/>
            <p:cNvSpPr>
              <a:spLocks noChangeArrowheads="1"/>
            </p:cNvSpPr>
            <p:nvPr/>
          </p:nvSpPr>
          <p:spPr bwMode="auto">
            <a:xfrm>
              <a:off x="2880" y="3744"/>
              <a:ext cx="96" cy="96"/>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49" name="Oval 21"/>
            <p:cNvSpPr>
              <a:spLocks noChangeArrowheads="1"/>
            </p:cNvSpPr>
            <p:nvPr/>
          </p:nvSpPr>
          <p:spPr bwMode="auto">
            <a:xfrm>
              <a:off x="3216" y="3360"/>
              <a:ext cx="96" cy="96"/>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38950" name="Rectangle 32"/>
            <p:cNvSpPr>
              <a:spLocks noChangeArrowheads="1"/>
            </p:cNvSpPr>
            <p:nvPr/>
          </p:nvSpPr>
          <p:spPr bwMode="auto">
            <a:xfrm>
              <a:off x="2208" y="2448"/>
              <a:ext cx="96" cy="96"/>
            </a:xfrm>
            <a:prstGeom prst="rect">
              <a:avLst/>
            </a:prstGeom>
            <a:solidFill>
              <a:srgbClr val="000080"/>
            </a:solidFill>
            <a:ln w="9525">
              <a:solidFill>
                <a:schemeClr val="tx1"/>
              </a:solidFill>
              <a:miter lim="800000"/>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grpSp>
      <p:sp>
        <p:nvSpPr>
          <p:cNvPr id="38928" name="Line 33"/>
          <p:cNvSpPr>
            <a:spLocks noChangeShapeType="1"/>
          </p:cNvSpPr>
          <p:nvPr/>
        </p:nvSpPr>
        <p:spPr bwMode="auto">
          <a:xfrm>
            <a:off x="5105400" y="14478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9" name="Text Box 34"/>
          <p:cNvSpPr txBox="1">
            <a:spLocks noChangeArrowheads="1"/>
          </p:cNvSpPr>
          <p:nvPr/>
        </p:nvSpPr>
        <p:spPr bwMode="auto">
          <a:xfrm>
            <a:off x="8442326" y="2097088"/>
            <a:ext cx="1800493" cy="193899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a:solidFill>
                  <a:schemeClr val="hlink"/>
                </a:solidFill>
                <a:latin typeface="Lucida Sans" charset="0"/>
                <a:ea typeface="MS PGothic" charset="-128"/>
                <a:cs typeface="Arial Unicode MS" charset="0"/>
              </a:rPr>
              <a:t>Is this </a:t>
            </a:r>
          </a:p>
          <a:p>
            <a:pPr eaLnBrk="1" hangingPunct="1"/>
            <a:r>
              <a:rPr lang="en-US" altLang="en-US">
                <a:solidFill>
                  <a:schemeClr val="hlink"/>
                </a:solidFill>
                <a:latin typeface="Lucida Sans" charset="0"/>
                <a:ea typeface="MS PGothic" charset="-128"/>
                <a:cs typeface="Arial Unicode MS" charset="0"/>
              </a:rPr>
              <a:t>similarity</a:t>
            </a:r>
          </a:p>
          <a:p>
            <a:pPr eaLnBrk="1" hangingPunct="1"/>
            <a:r>
              <a:rPr lang="en-US" altLang="en-US">
                <a:solidFill>
                  <a:schemeClr val="hlink"/>
                </a:solidFill>
                <a:latin typeface="Lucida Sans" charset="0"/>
                <a:ea typeface="MS PGothic" charset="-128"/>
                <a:cs typeface="Arial Unicode MS" charset="0"/>
              </a:rPr>
              <a:t>hypothesis</a:t>
            </a:r>
          </a:p>
          <a:p>
            <a:pPr eaLnBrk="1" hangingPunct="1"/>
            <a:r>
              <a:rPr lang="en-US" altLang="en-US">
                <a:solidFill>
                  <a:schemeClr val="hlink"/>
                </a:solidFill>
                <a:latin typeface="Lucida Sans" charset="0"/>
                <a:ea typeface="MS PGothic" charset="-128"/>
                <a:cs typeface="Arial Unicode MS" charset="0"/>
              </a:rPr>
              <a:t>true in</a:t>
            </a:r>
          </a:p>
          <a:p>
            <a:pPr eaLnBrk="1" hangingPunct="1"/>
            <a:r>
              <a:rPr lang="en-US" altLang="en-US">
                <a:solidFill>
                  <a:schemeClr val="hlink"/>
                </a:solidFill>
                <a:latin typeface="Lucida Sans" charset="0"/>
                <a:ea typeface="MS PGothic" charset="-128"/>
                <a:cs typeface="Arial Unicode MS" charset="0"/>
              </a:rPr>
              <a:t>general?</a:t>
            </a:r>
          </a:p>
        </p:txBody>
      </p:sp>
      <p:sp>
        <p:nvSpPr>
          <p:cNvPr id="38930" name="TextBox 36"/>
          <p:cNvSpPr txBox="1">
            <a:spLocks noChangeArrowheads="1"/>
          </p:cNvSpPr>
          <p:nvPr/>
        </p:nvSpPr>
        <p:spPr bwMode="auto">
          <a:xfrm>
            <a:off x="1828800" y="6248400"/>
            <a:ext cx="5094288" cy="400050"/>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2000">
                <a:solidFill>
                  <a:srgbClr val="FF0000"/>
                </a:solidFill>
                <a:latin typeface="Lucida Sans" charset="0"/>
                <a:ea typeface="MS PGothic" charset="-128"/>
                <a:cs typeface="Arial Unicode MS" charset="0"/>
              </a:rPr>
              <a:t>Our focus: how to find good separators</a:t>
            </a:r>
          </a:p>
        </p:txBody>
      </p:sp>
      <p:sp>
        <p:nvSpPr>
          <p:cNvPr id="38931" name="TextBox 37"/>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Sec.14.1</a:t>
            </a:r>
          </a:p>
        </p:txBody>
      </p:sp>
    </p:spTree>
    <p:extLst>
      <p:ext uri="{BB962C8B-B14F-4D97-AF65-F5344CB8AC3E}">
        <p14:creationId xmlns:p14="http://schemas.microsoft.com/office/powerpoint/2010/main" val="134637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67AC8C2-7CB1-4E9C-8AB7-47B632D43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920" y="804334"/>
            <a:ext cx="10550161" cy="5102266"/>
          </a:xfrm>
          <a:prstGeom prst="rect">
            <a:avLst/>
          </a:prstGeom>
          <a:noFill/>
          <a:ln w="31750" cap="sq">
            <a:solidFill>
              <a:srgbClr val="33DCF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B298CEC4-AAEA-44CE-9159-E949362D4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4" name="Picture 11"/>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2295" y="1288923"/>
            <a:ext cx="5447410" cy="4133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3" name="Rectangle 10"/>
          <p:cNvSpPr>
            <a:spLocks/>
          </p:cNvSpPr>
          <p:nvPr/>
        </p:nvSpPr>
        <p:spPr bwMode="auto">
          <a:xfrm>
            <a:off x="8077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r" eaLnBrk="1" hangingPunct="1">
              <a:spcAft>
                <a:spcPts val="600"/>
              </a:spcAft>
            </a:pPr>
            <a:r>
              <a:rPr lang="en-US" altLang="en-US" sz="1200">
                <a:solidFill>
                  <a:srgbClr val="898989"/>
                </a:solidFill>
                <a:ea typeface="MS PGothic" charset="-128"/>
              </a:rPr>
              <a:t>3</a:t>
            </a:r>
          </a:p>
        </p:txBody>
      </p:sp>
    </p:spTree>
    <p:extLst>
      <p:ext uri="{BB962C8B-B14F-4D97-AF65-F5344CB8AC3E}">
        <p14:creationId xmlns:p14="http://schemas.microsoft.com/office/powerpoint/2010/main" val="3652416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a:xfrm>
            <a:off x="2231136" y="964692"/>
            <a:ext cx="7729728" cy="1188720"/>
          </a:xfrm>
        </p:spPr>
        <p:txBody>
          <a:bodyPr/>
          <a:lstStyle/>
          <a:p>
            <a:pPr>
              <a:defRPr/>
            </a:pPr>
            <a:r>
              <a:rPr lang="en-US">
                <a:latin typeface="Calibri" charset="0"/>
                <a:ea typeface="ＭＳ Ｐゴシック" charset="0"/>
                <a:cs typeface="ＭＳ Ｐゴシック" charset="0"/>
              </a:rPr>
              <a:t>Definition of centroid</a:t>
            </a:r>
          </a:p>
        </p:txBody>
      </p:sp>
      <p:sp>
        <p:nvSpPr>
          <p:cNvPr id="29700" name="Content Placeholder 4"/>
          <p:cNvSpPr>
            <a:spLocks noGrp="1"/>
          </p:cNvSpPr>
          <p:nvPr>
            <p:ph idx="1"/>
          </p:nvPr>
        </p:nvSpPr>
        <p:spPr/>
        <p:txBody>
          <a:bodyPr>
            <a:normAutofit/>
          </a:bodyPr>
          <a:lstStyle/>
          <a:p>
            <a:pPr eaLnBrk="1" hangingPunct="1">
              <a:buFont typeface="Wingdings" pitchFamily="2" charset="2"/>
              <a:buChar char="§"/>
              <a:defRPr/>
            </a:pPr>
            <a:endParaRPr lang="en-US" dirty="0">
              <a:latin typeface="Calibri" pitchFamily="34" charset="0"/>
              <a:ea typeface="MS PGothic" pitchFamily="34" charset="-128"/>
              <a:sym typeface="Lucida Grande" pitchFamily="-84" charset="0"/>
            </a:endParaRPr>
          </a:p>
          <a:p>
            <a:pPr eaLnBrk="1" hangingPunct="1">
              <a:buFont typeface="Wingdings" pitchFamily="2" charset="2"/>
              <a:buChar char="§"/>
              <a:defRPr/>
            </a:pPr>
            <a:endParaRPr lang="en-US" dirty="0">
              <a:latin typeface="Calibri" pitchFamily="34" charset="0"/>
              <a:ea typeface="MS PGothic" pitchFamily="34" charset="-128"/>
              <a:sym typeface="Lucida Grande" pitchFamily="-84" charset="0"/>
            </a:endParaRPr>
          </a:p>
          <a:p>
            <a:pPr eaLnBrk="1" hangingPunct="1">
              <a:buFont typeface="Wingdings" pitchFamily="2" charset="2"/>
              <a:buChar char="§"/>
              <a:defRPr/>
            </a:pPr>
            <a:endParaRPr lang="en-US" dirty="0">
              <a:latin typeface="Calibri" pitchFamily="34" charset="0"/>
              <a:ea typeface="MS PGothic" pitchFamily="34" charset="-128"/>
              <a:sym typeface="Lucida Grande" pitchFamily="-84" charset="0"/>
            </a:endParaRPr>
          </a:p>
          <a:p>
            <a:pPr eaLnBrk="1" hangingPunct="1">
              <a:buFont typeface="Wingdings" pitchFamily="2" charset="2"/>
              <a:buChar char="§"/>
              <a:defRPr/>
            </a:pPr>
            <a:r>
              <a:rPr lang="en-US" dirty="0">
                <a:latin typeface="Calibri" pitchFamily="34" charset="0"/>
                <a:ea typeface="MS PGothic" pitchFamily="34" charset="-128"/>
                <a:sym typeface="Lucida Grande" pitchFamily="-84" charset="0"/>
              </a:rPr>
              <a:t>Where </a:t>
            </a:r>
            <a:r>
              <a:rPr lang="en-US" i="1" dirty="0">
                <a:latin typeface="Calibri" pitchFamily="34" charset="0"/>
                <a:ea typeface="MS PGothic" pitchFamily="34" charset="-128"/>
                <a:sym typeface="Lucida Grande" pitchFamily="-84" charset="0"/>
              </a:rPr>
              <a:t>D</a:t>
            </a:r>
            <a:r>
              <a:rPr lang="en-US" i="1" baseline="-25000" dirty="0">
                <a:latin typeface="Calibri" pitchFamily="34" charset="0"/>
                <a:ea typeface="MS PGothic" pitchFamily="34" charset="-128"/>
                <a:sym typeface="Lucida Grande" pitchFamily="-84" charset="0"/>
              </a:rPr>
              <a:t>c</a:t>
            </a:r>
            <a:r>
              <a:rPr lang="en-US" i="1" dirty="0">
                <a:latin typeface="Calibri" pitchFamily="34" charset="0"/>
                <a:ea typeface="MS PGothic" pitchFamily="34" charset="-128"/>
                <a:sym typeface="Lucida Grande" pitchFamily="-84" charset="0"/>
              </a:rPr>
              <a:t> </a:t>
            </a:r>
            <a:r>
              <a:rPr lang="en-US" dirty="0">
                <a:latin typeface="Calibri" pitchFamily="34" charset="0"/>
                <a:ea typeface="MS PGothic" pitchFamily="34" charset="-128"/>
                <a:sym typeface="Lucida Grande" pitchFamily="-84" charset="0"/>
              </a:rPr>
              <a:t>is the set of all documents that belong to class </a:t>
            </a:r>
            <a:r>
              <a:rPr lang="en-US" i="1" dirty="0">
                <a:latin typeface="Calibri" pitchFamily="34" charset="0"/>
                <a:ea typeface="MS PGothic" pitchFamily="34" charset="-128"/>
                <a:sym typeface="Lucida Grande" pitchFamily="-84" charset="0"/>
              </a:rPr>
              <a:t>c </a:t>
            </a:r>
            <a:r>
              <a:rPr lang="en-US" dirty="0">
                <a:latin typeface="Calibri" pitchFamily="34" charset="0"/>
                <a:ea typeface="MS PGothic" pitchFamily="34" charset="-128"/>
                <a:sym typeface="Lucida Grande" pitchFamily="-84" charset="0"/>
              </a:rPr>
              <a:t>and </a:t>
            </a:r>
            <a:r>
              <a:rPr lang="en-US" i="1" dirty="0">
                <a:latin typeface="Calibri" pitchFamily="34" charset="0"/>
                <a:ea typeface="MS PGothic" pitchFamily="34" charset="-128"/>
                <a:sym typeface="Lucida Grande" pitchFamily="-84" charset="0"/>
              </a:rPr>
              <a:t>v</a:t>
            </a:r>
            <a:r>
              <a:rPr lang="en-US" dirty="0">
                <a:latin typeface="Calibri" pitchFamily="34" charset="0"/>
                <a:ea typeface="MS PGothic" pitchFamily="34" charset="-128"/>
                <a:sym typeface="Lucida Grande" pitchFamily="-84" charset="0"/>
              </a:rPr>
              <a:t>(</a:t>
            </a:r>
            <a:r>
              <a:rPr lang="en-US" i="1" dirty="0">
                <a:latin typeface="Calibri" pitchFamily="34" charset="0"/>
                <a:ea typeface="MS PGothic" pitchFamily="34" charset="-128"/>
                <a:sym typeface="Lucida Grande" pitchFamily="-84" charset="0"/>
              </a:rPr>
              <a:t>d</a:t>
            </a:r>
            <a:r>
              <a:rPr lang="en-US" dirty="0">
                <a:latin typeface="Calibri" pitchFamily="34" charset="0"/>
                <a:ea typeface="MS PGothic" pitchFamily="34" charset="-128"/>
                <a:sym typeface="Lucida Grande" pitchFamily="-84" charset="0"/>
              </a:rPr>
              <a:t>) is the vector space representation of </a:t>
            </a:r>
            <a:r>
              <a:rPr lang="en-US" i="1" dirty="0">
                <a:latin typeface="Calibri" pitchFamily="34" charset="0"/>
                <a:ea typeface="MS PGothic" pitchFamily="34" charset="-128"/>
                <a:sym typeface="Lucida Grande" pitchFamily="-84" charset="0"/>
              </a:rPr>
              <a:t>d.</a:t>
            </a:r>
          </a:p>
          <a:p>
            <a:pPr eaLnBrk="1" hangingPunct="1">
              <a:buFont typeface="Wingdings" pitchFamily="2" charset="2"/>
              <a:buChar char="§"/>
              <a:defRPr/>
            </a:pPr>
            <a:endParaRPr lang="en-US" i="1" dirty="0">
              <a:latin typeface="Calibri" pitchFamily="34" charset="0"/>
              <a:ea typeface="MS PGothic" pitchFamily="34" charset="-128"/>
              <a:sym typeface="Lucida Grande" pitchFamily="-84" charset="0"/>
            </a:endParaRPr>
          </a:p>
          <a:p>
            <a:pPr eaLnBrk="1" hangingPunct="1">
              <a:buFont typeface="Wingdings" pitchFamily="2" charset="2"/>
              <a:buChar char="§"/>
              <a:defRPr/>
            </a:pPr>
            <a:r>
              <a:rPr lang="en-US" i="1" dirty="0">
                <a:latin typeface="Calibri" pitchFamily="34" charset="0"/>
                <a:ea typeface="MS PGothic" pitchFamily="34" charset="-128"/>
                <a:sym typeface="Lucida Grande" pitchFamily="-84" charset="0"/>
              </a:rPr>
              <a:t>Note that centroid will in general </a:t>
            </a:r>
            <a:r>
              <a:rPr lang="en-US" dirty="0">
                <a:latin typeface="Calibri" pitchFamily="34" charset="0"/>
                <a:ea typeface="MS PGothic" pitchFamily="34" charset="-128"/>
                <a:sym typeface="Lucida Grande" pitchFamily="-84" charset="0"/>
              </a:rPr>
              <a:t>not </a:t>
            </a:r>
            <a:r>
              <a:rPr lang="en-US" i="1" dirty="0">
                <a:latin typeface="Calibri" pitchFamily="34" charset="0"/>
                <a:ea typeface="MS PGothic" pitchFamily="34" charset="-128"/>
                <a:sym typeface="Lucida Grande" pitchFamily="-84" charset="0"/>
              </a:rPr>
              <a:t>be a unit vector even when the inputs are unit vectors.</a:t>
            </a:r>
            <a:endParaRPr lang="en-US" dirty="0">
              <a:latin typeface="Calibri" pitchFamily="34" charset="0"/>
              <a:ea typeface="MS PGothic" pitchFamily="34" charset="-128"/>
              <a:sym typeface="Lucida Grande" pitchFamily="-84" charset="0"/>
            </a:endParaRPr>
          </a:p>
        </p:txBody>
      </p:sp>
      <p:sp>
        <p:nvSpPr>
          <p:cNvPr id="29701" name="Slide Number Placeholder 2"/>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3138A26F-3268-3942-854A-7DA728252137}" type="slidenum">
              <a:rPr lang="en-US" altLang="en-US" sz="1200">
                <a:solidFill>
                  <a:srgbClr val="898989"/>
                </a:solidFill>
                <a:latin typeface="Calibri" charset="0"/>
                <a:ea typeface="MS PGothic" charset="-128"/>
                <a:cs typeface="Arial Unicode MS" charset="0"/>
              </a:rPr>
              <a:pPr eaLnBrk="1" hangingPunct="1"/>
              <a:t>30</a:t>
            </a:fld>
            <a:endParaRPr lang="en-US" altLang="en-US" sz="1200">
              <a:solidFill>
                <a:srgbClr val="898989"/>
              </a:solidFill>
              <a:latin typeface="Calibri" charset="0"/>
              <a:ea typeface="MS PGothic" charset="-128"/>
              <a:cs typeface="Arial Unicode MS" charset="0"/>
            </a:endParaRPr>
          </a:p>
        </p:txBody>
      </p:sp>
      <p:graphicFrame>
        <p:nvGraphicFramePr>
          <p:cNvPr id="39941" name="Object 2"/>
          <p:cNvGraphicFramePr>
            <a:graphicFrameLocks noChangeAspect="1"/>
          </p:cNvGraphicFramePr>
          <p:nvPr>
            <p:extLst>
              <p:ext uri="{D42A27DB-BD31-4B8C-83A1-F6EECF244321}">
                <p14:modId xmlns:p14="http://schemas.microsoft.com/office/powerpoint/2010/main" val="1129068766"/>
              </p:ext>
            </p:extLst>
          </p:nvPr>
        </p:nvGraphicFramePr>
        <p:xfrm>
          <a:off x="4070350" y="2419359"/>
          <a:ext cx="3136900" cy="1066800"/>
        </p:xfrm>
        <a:graphic>
          <a:graphicData uri="http://schemas.openxmlformats.org/presentationml/2006/ole">
            <mc:AlternateContent xmlns:mc="http://schemas.openxmlformats.org/markup-compatibility/2006">
              <mc:Choice xmlns:v="urn:schemas-microsoft-com:vml" Requires="v">
                <p:oleObj spid="_x0000_s1032" name="Equation" r:id="rId3" imgW="1270000" imgH="431800" progId="Equation.3">
                  <p:embed/>
                </p:oleObj>
              </mc:Choice>
              <mc:Fallback>
                <p:oleObj name="Equation" r:id="rId3" imgW="1270000" imgH="431800" progId="Equation.3">
                  <p:embed/>
                  <p:pic>
                    <p:nvPicPr>
                      <p:cNvPr id="3994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350" y="2419359"/>
                        <a:ext cx="31369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Box 5"/>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Sec.14.2</a:t>
            </a:r>
          </a:p>
        </p:txBody>
      </p:sp>
    </p:spTree>
    <p:extLst>
      <p:ext uri="{BB962C8B-B14F-4D97-AF65-F5344CB8AC3E}">
        <p14:creationId xmlns:p14="http://schemas.microsoft.com/office/powerpoint/2010/main" val="1121844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defRPr/>
            </a:pPr>
            <a:r>
              <a:rPr lang="en-US">
                <a:latin typeface="Calibri" charset="0"/>
                <a:ea typeface="ＭＳ Ｐゴシック" charset="0"/>
                <a:cs typeface="ＭＳ Ｐゴシック" charset="0"/>
              </a:rPr>
              <a:t>Rocchio classification</a:t>
            </a:r>
          </a:p>
        </p:txBody>
      </p:sp>
      <p:sp>
        <p:nvSpPr>
          <p:cNvPr id="32771" name="Content Placeholder 2"/>
          <p:cNvSpPr>
            <a:spLocks noGrp="1"/>
          </p:cNvSpPr>
          <p:nvPr>
            <p:ph idx="1"/>
          </p:nvPr>
        </p:nvSpPr>
        <p:spPr/>
        <p:txBody>
          <a:bodyPr>
            <a:normAutofit/>
          </a:bodyPr>
          <a:lstStyle/>
          <a:p>
            <a:pPr eaLnBrk="1" hangingPunct="1">
              <a:buFont typeface="Wingdings" charset="0"/>
              <a:buChar char="§"/>
              <a:defRPr/>
            </a:pPr>
            <a:r>
              <a:rPr lang="en-US" sz="3200" dirty="0" err="1">
                <a:latin typeface="Calibri" charset="0"/>
                <a:ea typeface="ＭＳ Ｐゴシック" charset="0"/>
                <a:cs typeface="ＭＳ Ｐゴシック" charset="0"/>
              </a:rPr>
              <a:t>Rocchio</a:t>
            </a:r>
            <a:r>
              <a:rPr lang="en-US" sz="3200" dirty="0">
                <a:latin typeface="Calibri" charset="0"/>
                <a:ea typeface="ＭＳ Ｐゴシック" charset="0"/>
                <a:cs typeface="ＭＳ Ｐゴシック" charset="0"/>
              </a:rPr>
              <a:t> forms a simple representative for each class: the centroid/prototype </a:t>
            </a:r>
          </a:p>
          <a:p>
            <a:pPr eaLnBrk="1" hangingPunct="1">
              <a:buFont typeface="Wingdings" charset="0"/>
              <a:buChar char="§"/>
              <a:defRPr/>
            </a:pPr>
            <a:r>
              <a:rPr lang="en-US" sz="3200" dirty="0">
                <a:latin typeface="Calibri" charset="0"/>
                <a:ea typeface="ＭＳ Ｐゴシック" charset="0"/>
                <a:cs typeface="ＭＳ Ｐゴシック" charset="0"/>
              </a:rPr>
              <a:t>Classification: nearest prototype/centroid</a:t>
            </a:r>
          </a:p>
          <a:p>
            <a:pPr eaLnBrk="1" hangingPunct="1">
              <a:buFont typeface="Wingdings" charset="0"/>
              <a:buChar char="§"/>
              <a:defRPr/>
            </a:pPr>
            <a:r>
              <a:rPr lang="en-US" sz="3200" dirty="0">
                <a:latin typeface="Calibri" charset="0"/>
                <a:ea typeface="ＭＳ Ｐゴシック" charset="0"/>
                <a:cs typeface="ＭＳ Ｐゴシック" charset="0"/>
              </a:rPr>
              <a:t>It does not guarantee that classifications are consistent with the given training data</a:t>
            </a:r>
          </a:p>
        </p:txBody>
      </p:sp>
      <p:sp>
        <p:nvSpPr>
          <p:cNvPr id="32772" name="Slide Number Placeholder 3"/>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F158C2E4-4D7A-E847-B6F8-0B6434880F41}" type="slidenum">
              <a:rPr lang="en-US" altLang="en-US" sz="1200">
                <a:solidFill>
                  <a:srgbClr val="898989"/>
                </a:solidFill>
                <a:latin typeface="Calibri" charset="0"/>
                <a:ea typeface="MS PGothic" charset="-128"/>
                <a:cs typeface="Arial Unicode MS" charset="0"/>
              </a:rPr>
              <a:pPr eaLnBrk="1" hangingPunct="1"/>
              <a:t>31</a:t>
            </a:fld>
            <a:endParaRPr lang="en-US" altLang="en-US" sz="1200">
              <a:solidFill>
                <a:srgbClr val="898989"/>
              </a:solidFill>
              <a:latin typeface="Calibri" charset="0"/>
              <a:ea typeface="MS PGothic" charset="-128"/>
              <a:cs typeface="Arial Unicode MS" charset="0"/>
            </a:endParaRPr>
          </a:p>
        </p:txBody>
      </p:sp>
      <p:sp>
        <p:nvSpPr>
          <p:cNvPr id="40965" name="TextBox 4"/>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Sec.14.2</a:t>
            </a:r>
          </a:p>
        </p:txBody>
      </p:sp>
    </p:spTree>
    <p:extLst>
      <p:ext uri="{BB962C8B-B14F-4D97-AF65-F5344CB8AC3E}">
        <p14:creationId xmlns:p14="http://schemas.microsoft.com/office/powerpoint/2010/main" val="976592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defRPr/>
            </a:pPr>
            <a:r>
              <a:rPr lang="en-US">
                <a:latin typeface="Calibri" charset="0"/>
                <a:ea typeface="ＭＳ Ｐゴシック" charset="0"/>
                <a:cs typeface="ＭＳ Ｐゴシック" charset="0"/>
              </a:rPr>
              <a:t>Rocchio classification</a:t>
            </a:r>
          </a:p>
        </p:txBody>
      </p:sp>
      <p:sp>
        <p:nvSpPr>
          <p:cNvPr id="32771" name="Content Placeholder 2"/>
          <p:cNvSpPr>
            <a:spLocks noGrp="1"/>
          </p:cNvSpPr>
          <p:nvPr>
            <p:ph idx="1"/>
          </p:nvPr>
        </p:nvSpPr>
        <p:spPr/>
        <p:txBody>
          <a:bodyPr>
            <a:normAutofit/>
          </a:bodyPr>
          <a:lstStyle/>
          <a:p>
            <a:pPr eaLnBrk="1" hangingPunct="1">
              <a:buFont typeface="Wingdings" pitchFamily="2" charset="2"/>
              <a:buChar char="§"/>
              <a:defRPr/>
            </a:pPr>
            <a:r>
              <a:rPr lang="en-US" sz="3200">
                <a:latin typeface="Calibri" pitchFamily="34" charset="0"/>
                <a:ea typeface="MS PGothic" pitchFamily="34" charset="-128"/>
                <a:sym typeface="Lucida Grande" pitchFamily="-84" charset="0"/>
              </a:rPr>
              <a:t>Little used outside text classification</a:t>
            </a:r>
          </a:p>
          <a:p>
            <a:pPr lvl="1" eaLnBrk="1" hangingPunct="1">
              <a:buFont typeface="Wingdings" pitchFamily="2" charset="2"/>
              <a:buChar char="§"/>
              <a:defRPr/>
            </a:pPr>
            <a:r>
              <a:rPr lang="en-US" sz="2800">
                <a:latin typeface="Calibri" pitchFamily="34" charset="0"/>
                <a:ea typeface="MS PGothic" pitchFamily="34" charset="-128"/>
                <a:sym typeface="Lucida Grande" pitchFamily="-84" charset="0"/>
              </a:rPr>
              <a:t>It has been used quite effectively for text classification</a:t>
            </a:r>
          </a:p>
          <a:p>
            <a:pPr lvl="1" eaLnBrk="1" hangingPunct="1">
              <a:buFont typeface="Wingdings" pitchFamily="2" charset="2"/>
              <a:buChar char="§"/>
              <a:defRPr/>
            </a:pPr>
            <a:r>
              <a:rPr lang="en-US" sz="2800">
                <a:latin typeface="Calibri" pitchFamily="34" charset="0"/>
                <a:ea typeface="MS PGothic" pitchFamily="34" charset="-128"/>
                <a:sym typeface="Lucida Grande" pitchFamily="-84" charset="0"/>
              </a:rPr>
              <a:t>But in general worse than Naïve Bayes</a:t>
            </a:r>
          </a:p>
          <a:p>
            <a:pPr eaLnBrk="1" hangingPunct="1">
              <a:buFont typeface="Wingdings" pitchFamily="2" charset="2"/>
              <a:buChar char="§"/>
              <a:defRPr/>
            </a:pPr>
            <a:r>
              <a:rPr lang="en-US" sz="3200">
                <a:latin typeface="Calibri" pitchFamily="34" charset="0"/>
                <a:ea typeface="MS PGothic" pitchFamily="34" charset="-128"/>
                <a:sym typeface="Lucida Grande" pitchFamily="-84" charset="0"/>
              </a:rPr>
              <a:t>Again, cheap to train and test documents</a:t>
            </a:r>
          </a:p>
        </p:txBody>
      </p:sp>
      <p:sp>
        <p:nvSpPr>
          <p:cNvPr id="32772" name="Slide Number Placeholder 3"/>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D50A083A-ADEB-0445-BE08-FE5C30F8F85F}" type="slidenum">
              <a:rPr lang="en-US" altLang="en-US" sz="1200">
                <a:solidFill>
                  <a:srgbClr val="898989"/>
                </a:solidFill>
                <a:latin typeface="Calibri" charset="0"/>
                <a:ea typeface="MS PGothic" charset="-128"/>
                <a:cs typeface="Arial Unicode MS" charset="0"/>
              </a:rPr>
              <a:pPr eaLnBrk="1" hangingPunct="1"/>
              <a:t>32</a:t>
            </a:fld>
            <a:endParaRPr lang="en-US" altLang="en-US" sz="1200">
              <a:solidFill>
                <a:srgbClr val="898989"/>
              </a:solidFill>
              <a:latin typeface="Calibri" charset="0"/>
              <a:ea typeface="MS PGothic" charset="-128"/>
              <a:cs typeface="Arial Unicode MS" charset="0"/>
            </a:endParaRPr>
          </a:p>
        </p:txBody>
      </p:sp>
      <p:sp>
        <p:nvSpPr>
          <p:cNvPr id="41989" name="TextBox 4"/>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Sec.14.2</a:t>
            </a:r>
          </a:p>
        </p:txBody>
      </p:sp>
    </p:spTree>
    <p:extLst>
      <p:ext uri="{BB962C8B-B14F-4D97-AF65-F5344CB8AC3E}">
        <p14:creationId xmlns:p14="http://schemas.microsoft.com/office/powerpoint/2010/main" val="3310700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a:defRPr/>
            </a:pPr>
            <a:r>
              <a:rPr lang="en-US" i="1" dirty="0">
                <a:latin typeface="Calibri" charset="0"/>
                <a:ea typeface="ＭＳ Ｐゴシック" charset="0"/>
                <a:cs typeface="ＭＳ Ｐゴシック" charset="0"/>
              </a:rPr>
              <a:t>k</a:t>
            </a:r>
            <a:r>
              <a:rPr lang="en-US" dirty="0">
                <a:latin typeface="Calibri" charset="0"/>
                <a:ea typeface="ＭＳ Ｐゴシック" charset="0"/>
                <a:cs typeface="ＭＳ Ｐゴシック" charset="0"/>
              </a:rPr>
              <a:t> Nearest Neighbor Classification</a:t>
            </a:r>
          </a:p>
        </p:txBody>
      </p:sp>
      <p:sp>
        <p:nvSpPr>
          <p:cNvPr id="33796" name="Rectangle 3"/>
          <p:cNvSpPr>
            <a:spLocks noGrp="1" noChangeArrowheads="1"/>
          </p:cNvSpPr>
          <p:nvPr>
            <p:ph idx="1"/>
          </p:nvPr>
        </p:nvSpPr>
        <p:spPr/>
        <p:txBody>
          <a:bodyPr>
            <a:normAutofit fontScale="85000" lnSpcReduction="10000"/>
          </a:bodyPr>
          <a:lstStyle/>
          <a:p>
            <a:pPr eaLnBrk="1" hangingPunct="1">
              <a:buFont typeface="Wingdings" pitchFamily="2" charset="2"/>
              <a:buChar char="§"/>
              <a:defRPr/>
            </a:pPr>
            <a:r>
              <a:rPr lang="en-US" sz="3200">
                <a:latin typeface="Calibri" pitchFamily="34" charset="0"/>
                <a:ea typeface="MS PGothic" pitchFamily="34" charset="-128"/>
                <a:sym typeface="Lucida Grande" pitchFamily="-84" charset="0"/>
              </a:rPr>
              <a:t>kNN = </a:t>
            </a:r>
            <a:r>
              <a:rPr lang="en-US" sz="3200" i="1">
                <a:latin typeface="Calibri" pitchFamily="34" charset="0"/>
                <a:ea typeface="MS PGothic" pitchFamily="34" charset="-128"/>
                <a:sym typeface="Lucida Grande" pitchFamily="-84" charset="0"/>
              </a:rPr>
              <a:t>k</a:t>
            </a:r>
            <a:r>
              <a:rPr lang="en-US" sz="3200">
                <a:latin typeface="Calibri" pitchFamily="34" charset="0"/>
                <a:ea typeface="MS PGothic" pitchFamily="34" charset="-128"/>
                <a:sym typeface="Lucida Grande" pitchFamily="-84" charset="0"/>
              </a:rPr>
              <a:t> Nearest Neighbor</a:t>
            </a:r>
          </a:p>
          <a:p>
            <a:pPr eaLnBrk="1" hangingPunct="1">
              <a:buFont typeface="Wingdings" pitchFamily="2" charset="2"/>
              <a:buChar char="§"/>
              <a:defRPr/>
            </a:pPr>
            <a:endParaRPr lang="en-US" sz="3200">
              <a:latin typeface="Calibri" pitchFamily="34" charset="0"/>
              <a:ea typeface="MS PGothic" pitchFamily="34" charset="-128"/>
              <a:sym typeface="Lucida Grande" pitchFamily="-84" charset="0"/>
            </a:endParaRPr>
          </a:p>
          <a:p>
            <a:pPr eaLnBrk="1" hangingPunct="1">
              <a:buFont typeface="Wingdings" pitchFamily="2" charset="2"/>
              <a:buChar char="§"/>
              <a:defRPr/>
            </a:pPr>
            <a:r>
              <a:rPr lang="en-US" sz="3200">
                <a:latin typeface="Calibri" pitchFamily="34" charset="0"/>
                <a:ea typeface="MS PGothic" pitchFamily="34" charset="-128"/>
                <a:sym typeface="Lucida Grande" pitchFamily="-84" charset="0"/>
              </a:rPr>
              <a:t>To classify a document </a:t>
            </a:r>
            <a:r>
              <a:rPr lang="en-US" sz="3200" i="1">
                <a:latin typeface="Calibri" pitchFamily="34" charset="0"/>
                <a:ea typeface="MS PGothic" pitchFamily="34" charset="-128"/>
                <a:sym typeface="Lucida Grande" pitchFamily="-84" charset="0"/>
              </a:rPr>
              <a:t>d</a:t>
            </a:r>
            <a:r>
              <a:rPr lang="en-US" sz="3200">
                <a:latin typeface="Calibri" pitchFamily="34" charset="0"/>
                <a:ea typeface="MS PGothic" pitchFamily="34" charset="-128"/>
                <a:sym typeface="Lucida Grande" pitchFamily="-84" charset="0"/>
              </a:rPr>
              <a:t>:</a:t>
            </a:r>
          </a:p>
          <a:p>
            <a:pPr eaLnBrk="1" hangingPunct="1">
              <a:buFont typeface="Wingdings" pitchFamily="2" charset="2"/>
              <a:buChar char="§"/>
              <a:defRPr/>
            </a:pPr>
            <a:r>
              <a:rPr lang="en-US" sz="3200">
                <a:latin typeface="Calibri" pitchFamily="34" charset="0"/>
                <a:ea typeface="MS PGothic" pitchFamily="34" charset="-128"/>
                <a:sym typeface="Lucida Grande" pitchFamily="-84" charset="0"/>
              </a:rPr>
              <a:t>Define </a:t>
            </a:r>
            <a:r>
              <a:rPr lang="en-US" sz="3200" i="1">
                <a:latin typeface="Calibri" pitchFamily="34" charset="0"/>
                <a:ea typeface="MS PGothic" pitchFamily="34" charset="-128"/>
                <a:sym typeface="Lucida Grande" pitchFamily="-84" charset="0"/>
              </a:rPr>
              <a:t>k</a:t>
            </a:r>
            <a:r>
              <a:rPr lang="en-US" sz="3200">
                <a:latin typeface="Calibri" pitchFamily="34" charset="0"/>
                <a:ea typeface="MS PGothic" pitchFamily="34" charset="-128"/>
                <a:sym typeface="Lucida Grande" pitchFamily="-84" charset="0"/>
              </a:rPr>
              <a:t>-neighborhood as the </a:t>
            </a:r>
            <a:r>
              <a:rPr lang="en-US" sz="3200" i="1">
                <a:latin typeface="Calibri" pitchFamily="34" charset="0"/>
                <a:ea typeface="MS PGothic" pitchFamily="34" charset="-128"/>
                <a:sym typeface="Lucida Grande" pitchFamily="-84" charset="0"/>
              </a:rPr>
              <a:t>k</a:t>
            </a:r>
            <a:r>
              <a:rPr lang="en-US" sz="3200">
                <a:latin typeface="Calibri" pitchFamily="34" charset="0"/>
                <a:ea typeface="MS PGothic" pitchFamily="34" charset="-128"/>
                <a:sym typeface="Lucida Grande" pitchFamily="-84" charset="0"/>
              </a:rPr>
              <a:t> nearest neighbors of </a:t>
            </a:r>
            <a:r>
              <a:rPr lang="en-US" sz="3200" i="1">
                <a:latin typeface="Calibri" pitchFamily="34" charset="0"/>
                <a:ea typeface="MS PGothic" pitchFamily="34" charset="-128"/>
                <a:sym typeface="Lucida Grande" pitchFamily="-84" charset="0"/>
              </a:rPr>
              <a:t>d</a:t>
            </a:r>
          </a:p>
          <a:p>
            <a:pPr eaLnBrk="1" hangingPunct="1">
              <a:buFont typeface="Wingdings" pitchFamily="2" charset="2"/>
              <a:buChar char="§"/>
              <a:defRPr/>
            </a:pPr>
            <a:r>
              <a:rPr lang="en-US" sz="3200">
                <a:latin typeface="Calibri" pitchFamily="34" charset="0"/>
                <a:ea typeface="MS PGothic" pitchFamily="34" charset="-128"/>
                <a:sym typeface="Lucida Grande" pitchFamily="-84" charset="0"/>
              </a:rPr>
              <a:t>Pick the majority class label in the </a:t>
            </a:r>
            <a:r>
              <a:rPr lang="en-US" sz="3200" i="1">
                <a:latin typeface="Calibri" pitchFamily="34" charset="0"/>
                <a:ea typeface="MS PGothic" pitchFamily="34" charset="-128"/>
                <a:sym typeface="Lucida Grande" pitchFamily="-84" charset="0"/>
              </a:rPr>
              <a:t>k</a:t>
            </a:r>
            <a:r>
              <a:rPr lang="en-US" sz="3200">
                <a:latin typeface="Calibri" pitchFamily="34" charset="0"/>
                <a:ea typeface="MS PGothic" pitchFamily="34" charset="-128"/>
                <a:sym typeface="Lucida Grande" pitchFamily="-84" charset="0"/>
              </a:rPr>
              <a:t>-neighborhood</a:t>
            </a:r>
            <a:endParaRPr lang="en-US" sz="3200" i="1">
              <a:latin typeface="Calibri" pitchFamily="34" charset="0"/>
              <a:ea typeface="MS PGothic" pitchFamily="34" charset="-128"/>
              <a:sym typeface="Lucida Grande" pitchFamily="-84" charset="0"/>
            </a:endParaRPr>
          </a:p>
          <a:p>
            <a:pPr eaLnBrk="1" hangingPunct="1">
              <a:buFont typeface="Wingdings" pitchFamily="2" charset="2"/>
              <a:buChar char="§"/>
              <a:defRPr/>
            </a:pPr>
            <a:endParaRPr lang="en-US">
              <a:latin typeface="Calibri" pitchFamily="34" charset="0"/>
              <a:ea typeface="MS PGothic" pitchFamily="34" charset="-128"/>
              <a:sym typeface="Lucida Grande" pitchFamily="-84" charset="0"/>
            </a:endParaRPr>
          </a:p>
        </p:txBody>
      </p:sp>
      <p:sp>
        <p:nvSpPr>
          <p:cNvPr id="33794" name="Slide Number Placeholder 5"/>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596BFE37-9EC8-6F4B-905A-B3A74A9CF9B0}" type="slidenum">
              <a:rPr lang="en-US" altLang="en-US" sz="1200">
                <a:solidFill>
                  <a:srgbClr val="898989"/>
                </a:solidFill>
                <a:latin typeface="Calibri" charset="0"/>
                <a:ea typeface="MS PGothic" charset="-128"/>
                <a:cs typeface="Arial Unicode MS" charset="0"/>
              </a:rPr>
              <a:pPr eaLnBrk="1" hangingPunct="1"/>
              <a:t>33</a:t>
            </a:fld>
            <a:endParaRPr lang="en-US" altLang="en-US" sz="1200">
              <a:solidFill>
                <a:srgbClr val="898989"/>
              </a:solidFill>
              <a:latin typeface="Calibri" charset="0"/>
              <a:ea typeface="MS PGothic" charset="-128"/>
              <a:cs typeface="Arial Unicode MS" charset="0"/>
            </a:endParaRPr>
          </a:p>
        </p:txBody>
      </p:sp>
      <p:sp>
        <p:nvSpPr>
          <p:cNvPr id="43013" name="TextBox 5"/>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Sec.14.3</a:t>
            </a:r>
          </a:p>
        </p:txBody>
      </p:sp>
    </p:spTree>
    <p:extLst>
      <p:ext uri="{BB962C8B-B14F-4D97-AF65-F5344CB8AC3E}">
        <p14:creationId xmlns:p14="http://schemas.microsoft.com/office/powerpoint/2010/main" val="525755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pPr>
              <a:defRPr/>
            </a:pPr>
            <a:r>
              <a:rPr lang="en-US">
                <a:latin typeface="Calibri" charset="0"/>
                <a:ea typeface="ＭＳ Ｐゴシック" charset="0"/>
                <a:cs typeface="ＭＳ Ｐゴシック" charset="0"/>
              </a:rPr>
              <a:t>Example: k=6 (6NN)</a:t>
            </a:r>
          </a:p>
        </p:txBody>
      </p:sp>
      <p:sp>
        <p:nvSpPr>
          <p:cNvPr id="34818" name="Slide Number Placeholder 4"/>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0CC767D7-FB77-AF42-AB70-742E524E2FB1}" type="slidenum">
              <a:rPr lang="en-US" altLang="en-US" sz="1200">
                <a:solidFill>
                  <a:srgbClr val="898989"/>
                </a:solidFill>
                <a:latin typeface="Calibri" charset="0"/>
                <a:ea typeface="MS PGothic" charset="-128"/>
                <a:cs typeface="Arial Unicode MS" charset="0"/>
              </a:rPr>
              <a:pPr eaLnBrk="1" hangingPunct="1"/>
              <a:t>34</a:t>
            </a:fld>
            <a:endParaRPr lang="en-US" altLang="en-US" sz="1200">
              <a:solidFill>
                <a:srgbClr val="898989"/>
              </a:solidFill>
              <a:latin typeface="Calibri" charset="0"/>
              <a:ea typeface="MS PGothic" charset="-128"/>
              <a:cs typeface="Arial Unicode MS" charset="0"/>
            </a:endParaRPr>
          </a:p>
        </p:txBody>
      </p:sp>
      <p:sp>
        <p:nvSpPr>
          <p:cNvPr id="44035" name="Oval 2"/>
          <p:cNvSpPr>
            <a:spLocks noChangeArrowheads="1"/>
          </p:cNvSpPr>
          <p:nvPr/>
        </p:nvSpPr>
        <p:spPr bwMode="auto">
          <a:xfrm>
            <a:off x="3505200" y="2438400"/>
            <a:ext cx="2514600" cy="2133600"/>
          </a:xfrm>
          <a:prstGeom prst="ellipse">
            <a:avLst/>
          </a:prstGeom>
          <a:solidFill>
            <a:schemeClr val="bg1">
              <a:alpha val="0"/>
            </a:schemeClr>
          </a:solidFill>
          <a:ln w="9525">
            <a:solidFill>
              <a:schemeClr val="tx1"/>
            </a:solidFill>
            <a:miter lim="800000"/>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37" name="Rectangle 4"/>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spcBef>
                <a:spcPct val="20000"/>
              </a:spcBef>
              <a:buClr>
                <a:srgbClr val="A50021"/>
              </a:buClr>
              <a:buSzPct val="60000"/>
              <a:buFont typeface="Wingdings" charset="2"/>
              <a:buChar char="n"/>
            </a:pPr>
            <a:endParaRPr lang="en-US" altLang="en-US" sz="2600"/>
          </a:p>
        </p:txBody>
      </p:sp>
      <p:sp>
        <p:nvSpPr>
          <p:cNvPr id="44038" name="Oval 5"/>
          <p:cNvSpPr>
            <a:spLocks noChangeArrowheads="1"/>
          </p:cNvSpPr>
          <p:nvPr/>
        </p:nvSpPr>
        <p:spPr bwMode="auto">
          <a:xfrm>
            <a:off x="3429000" y="2667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39" name="Oval 6"/>
          <p:cNvSpPr>
            <a:spLocks noChangeArrowheads="1"/>
          </p:cNvSpPr>
          <p:nvPr/>
        </p:nvSpPr>
        <p:spPr bwMode="auto">
          <a:xfrm>
            <a:off x="5638800" y="3352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0" name="Oval 7"/>
          <p:cNvSpPr>
            <a:spLocks noChangeArrowheads="1"/>
          </p:cNvSpPr>
          <p:nvPr/>
        </p:nvSpPr>
        <p:spPr bwMode="auto">
          <a:xfrm>
            <a:off x="6172200" y="48768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1" name="Oval 8"/>
          <p:cNvSpPr>
            <a:spLocks noChangeArrowheads="1"/>
          </p:cNvSpPr>
          <p:nvPr/>
        </p:nvSpPr>
        <p:spPr bwMode="auto">
          <a:xfrm>
            <a:off x="3581400" y="32004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2" name="Oval 9"/>
          <p:cNvSpPr>
            <a:spLocks noChangeArrowheads="1"/>
          </p:cNvSpPr>
          <p:nvPr/>
        </p:nvSpPr>
        <p:spPr bwMode="auto">
          <a:xfrm>
            <a:off x="3733800" y="42672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3" name="Oval 10"/>
          <p:cNvSpPr>
            <a:spLocks noChangeArrowheads="1"/>
          </p:cNvSpPr>
          <p:nvPr/>
        </p:nvSpPr>
        <p:spPr bwMode="auto">
          <a:xfrm>
            <a:off x="4648200" y="2667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4" name="Oval 11"/>
          <p:cNvSpPr>
            <a:spLocks noChangeArrowheads="1"/>
          </p:cNvSpPr>
          <p:nvPr/>
        </p:nvSpPr>
        <p:spPr bwMode="auto">
          <a:xfrm>
            <a:off x="3124200" y="36576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5" name="Oval 12"/>
          <p:cNvSpPr>
            <a:spLocks noChangeArrowheads="1"/>
          </p:cNvSpPr>
          <p:nvPr/>
        </p:nvSpPr>
        <p:spPr bwMode="auto">
          <a:xfrm>
            <a:off x="4191000" y="3429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6" name="Oval 13"/>
          <p:cNvSpPr>
            <a:spLocks noChangeArrowheads="1"/>
          </p:cNvSpPr>
          <p:nvPr/>
        </p:nvSpPr>
        <p:spPr bwMode="auto">
          <a:xfrm>
            <a:off x="4876800" y="3048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7" name="Oval 14"/>
          <p:cNvSpPr>
            <a:spLocks noChangeArrowheads="1"/>
          </p:cNvSpPr>
          <p:nvPr/>
        </p:nvSpPr>
        <p:spPr bwMode="auto">
          <a:xfrm>
            <a:off x="4495800" y="42672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8" name="Oval 15"/>
          <p:cNvSpPr>
            <a:spLocks noChangeArrowheads="1"/>
          </p:cNvSpPr>
          <p:nvPr/>
        </p:nvSpPr>
        <p:spPr bwMode="auto">
          <a:xfrm>
            <a:off x="5791200" y="2438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49" name="Oval 16"/>
          <p:cNvSpPr>
            <a:spLocks noChangeArrowheads="1"/>
          </p:cNvSpPr>
          <p:nvPr/>
        </p:nvSpPr>
        <p:spPr bwMode="auto">
          <a:xfrm>
            <a:off x="5943600" y="3962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0" name="Oval 17"/>
          <p:cNvSpPr>
            <a:spLocks noChangeArrowheads="1"/>
          </p:cNvSpPr>
          <p:nvPr/>
        </p:nvSpPr>
        <p:spPr bwMode="auto">
          <a:xfrm>
            <a:off x="6096000" y="2743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1" name="Oval 18"/>
          <p:cNvSpPr>
            <a:spLocks noChangeArrowheads="1"/>
          </p:cNvSpPr>
          <p:nvPr/>
        </p:nvSpPr>
        <p:spPr bwMode="auto">
          <a:xfrm>
            <a:off x="7162800" y="2895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2" name="Oval 19"/>
          <p:cNvSpPr>
            <a:spLocks noChangeArrowheads="1"/>
          </p:cNvSpPr>
          <p:nvPr/>
        </p:nvSpPr>
        <p:spPr bwMode="auto">
          <a:xfrm>
            <a:off x="6400800" y="3048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3" name="Oval 20"/>
          <p:cNvSpPr>
            <a:spLocks noChangeArrowheads="1"/>
          </p:cNvSpPr>
          <p:nvPr/>
        </p:nvSpPr>
        <p:spPr bwMode="auto">
          <a:xfrm>
            <a:off x="5562600" y="50292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4" name="Oval 21"/>
          <p:cNvSpPr>
            <a:spLocks noChangeArrowheads="1"/>
          </p:cNvSpPr>
          <p:nvPr/>
        </p:nvSpPr>
        <p:spPr bwMode="auto">
          <a:xfrm>
            <a:off x="6096000" y="59436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5" name="Oval 22"/>
          <p:cNvSpPr>
            <a:spLocks noChangeArrowheads="1"/>
          </p:cNvSpPr>
          <p:nvPr/>
        </p:nvSpPr>
        <p:spPr bwMode="auto">
          <a:xfrm>
            <a:off x="6629400" y="5334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6" name="Oval 23"/>
          <p:cNvSpPr>
            <a:spLocks noChangeArrowheads="1"/>
          </p:cNvSpPr>
          <p:nvPr/>
        </p:nvSpPr>
        <p:spPr bwMode="auto">
          <a:xfrm>
            <a:off x="8763000" y="44196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7" name="Oval 24"/>
          <p:cNvSpPr>
            <a:spLocks noChangeArrowheads="1"/>
          </p:cNvSpPr>
          <p:nvPr/>
        </p:nvSpPr>
        <p:spPr bwMode="auto">
          <a:xfrm>
            <a:off x="8763000" y="4876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8" name="Oval 25"/>
          <p:cNvSpPr>
            <a:spLocks noChangeArrowheads="1"/>
          </p:cNvSpPr>
          <p:nvPr/>
        </p:nvSpPr>
        <p:spPr bwMode="auto">
          <a:xfrm>
            <a:off x="8763000" y="5334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59" name="Line 26"/>
          <p:cNvSpPr>
            <a:spLocks noChangeShapeType="1"/>
          </p:cNvSpPr>
          <p:nvPr/>
        </p:nvSpPr>
        <p:spPr bwMode="auto">
          <a:xfrm>
            <a:off x="8153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0" name="Text Box 27"/>
          <p:cNvSpPr txBox="1">
            <a:spLocks noChangeArrowheads="1"/>
          </p:cNvSpPr>
          <p:nvPr/>
        </p:nvSpPr>
        <p:spPr bwMode="auto">
          <a:xfrm>
            <a:off x="8915400" y="4281488"/>
            <a:ext cx="15166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Government</a:t>
            </a:r>
            <a:endParaRPr lang="en-US" altLang="en-US" sz="1400">
              <a:solidFill>
                <a:schemeClr val="tx1"/>
              </a:solidFill>
              <a:latin typeface="Rockwell" charset="0"/>
              <a:ea typeface="MS PGothic" charset="-128"/>
              <a:cs typeface="Arial Unicode MS" charset="0"/>
            </a:endParaRPr>
          </a:p>
        </p:txBody>
      </p:sp>
      <p:sp>
        <p:nvSpPr>
          <p:cNvPr id="44061" name="Text Box 28"/>
          <p:cNvSpPr txBox="1">
            <a:spLocks noChangeArrowheads="1"/>
          </p:cNvSpPr>
          <p:nvPr/>
        </p:nvSpPr>
        <p:spPr bwMode="auto">
          <a:xfrm>
            <a:off x="8915401" y="4800600"/>
            <a:ext cx="1013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Science</a:t>
            </a:r>
            <a:endParaRPr lang="en-US" altLang="en-US" sz="1400">
              <a:solidFill>
                <a:schemeClr val="tx1"/>
              </a:solidFill>
              <a:latin typeface="Rockwell" charset="0"/>
              <a:ea typeface="MS PGothic" charset="-128"/>
              <a:cs typeface="Arial Unicode MS" charset="0"/>
            </a:endParaRPr>
          </a:p>
        </p:txBody>
      </p:sp>
      <p:sp>
        <p:nvSpPr>
          <p:cNvPr id="44062" name="Text Box 29"/>
          <p:cNvSpPr txBox="1">
            <a:spLocks noChangeArrowheads="1"/>
          </p:cNvSpPr>
          <p:nvPr/>
        </p:nvSpPr>
        <p:spPr bwMode="auto">
          <a:xfrm>
            <a:off x="8915401" y="5257800"/>
            <a:ext cx="620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Arts</a:t>
            </a:r>
            <a:endParaRPr lang="en-US" altLang="en-US" sz="1400">
              <a:solidFill>
                <a:schemeClr val="tx1"/>
              </a:solidFill>
              <a:latin typeface="Rockwell" charset="0"/>
              <a:ea typeface="MS PGothic" charset="-128"/>
              <a:cs typeface="Arial Unicode MS" charset="0"/>
            </a:endParaRPr>
          </a:p>
        </p:txBody>
      </p:sp>
      <p:sp>
        <p:nvSpPr>
          <p:cNvPr id="44063" name="AutoShape 30"/>
          <p:cNvSpPr>
            <a:spLocks noChangeArrowheads="1"/>
          </p:cNvSpPr>
          <p:nvPr/>
        </p:nvSpPr>
        <p:spPr bwMode="auto">
          <a:xfrm>
            <a:off x="4648200" y="3429000"/>
            <a:ext cx="228600" cy="228600"/>
          </a:xfrm>
          <a:prstGeom prst="diamond">
            <a:avLst/>
          </a:prstGeom>
          <a:solidFill>
            <a:srgbClr val="FFFF00"/>
          </a:solidFill>
          <a:ln w="9525">
            <a:solidFill>
              <a:schemeClr val="tx1"/>
            </a:solidFill>
            <a:miter lim="800000"/>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64" name="Text Box 31"/>
          <p:cNvSpPr txBox="1">
            <a:spLocks noChangeArrowheads="1"/>
          </p:cNvSpPr>
          <p:nvPr/>
        </p:nvSpPr>
        <p:spPr bwMode="auto">
          <a:xfrm>
            <a:off x="8442325" y="2173289"/>
            <a:ext cx="21531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a:solidFill>
                  <a:schemeClr val="hlink"/>
                </a:solidFill>
                <a:latin typeface="Lucida Sans" charset="0"/>
                <a:ea typeface="MS PGothic" charset="-128"/>
                <a:cs typeface="Arial Unicode MS" charset="0"/>
              </a:rPr>
              <a:t>P(science|   )?</a:t>
            </a:r>
          </a:p>
        </p:txBody>
      </p:sp>
      <p:sp>
        <p:nvSpPr>
          <p:cNvPr id="44065" name="AutoShape 32"/>
          <p:cNvSpPr>
            <a:spLocks noChangeArrowheads="1"/>
          </p:cNvSpPr>
          <p:nvPr/>
        </p:nvSpPr>
        <p:spPr bwMode="auto">
          <a:xfrm>
            <a:off x="9982200" y="2286000"/>
            <a:ext cx="228600" cy="228600"/>
          </a:xfrm>
          <a:prstGeom prst="diamond">
            <a:avLst/>
          </a:prstGeom>
          <a:solidFill>
            <a:srgbClr val="FFFF00"/>
          </a:solidFill>
          <a:ln w="9525">
            <a:solidFill>
              <a:schemeClr val="tx1"/>
            </a:solidFill>
            <a:miter lim="800000"/>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4066" name="TextBox 33"/>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Sec.14.3</a:t>
            </a:r>
          </a:p>
        </p:txBody>
      </p:sp>
    </p:spTree>
    <p:extLst>
      <p:ext uri="{BB962C8B-B14F-4D97-AF65-F5344CB8AC3E}">
        <p14:creationId xmlns:p14="http://schemas.microsoft.com/office/powerpoint/2010/main" val="3268918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2231136" y="200310"/>
            <a:ext cx="7729728" cy="1188720"/>
          </a:xfrm>
        </p:spPr>
        <p:txBody>
          <a:bodyPr/>
          <a:lstStyle/>
          <a:p>
            <a:pPr>
              <a:defRPr/>
            </a:pPr>
            <a:r>
              <a:rPr lang="en-US" dirty="0">
                <a:latin typeface="Calibri" charset="0"/>
                <a:ea typeface="ＭＳ Ｐゴシック" charset="0"/>
                <a:cs typeface="ＭＳ Ｐゴシック" charset="0"/>
              </a:rPr>
              <a:t>Nearest-Neighbor Learning</a:t>
            </a:r>
          </a:p>
        </p:txBody>
      </p:sp>
      <p:sp>
        <p:nvSpPr>
          <p:cNvPr id="35844" name="Rectangle 3"/>
          <p:cNvSpPr>
            <a:spLocks noGrp="1" noChangeArrowheads="1"/>
          </p:cNvSpPr>
          <p:nvPr>
            <p:ph idx="1"/>
          </p:nvPr>
        </p:nvSpPr>
        <p:spPr>
          <a:xfrm>
            <a:off x="1676400" y="1600200"/>
            <a:ext cx="8839200" cy="5257800"/>
          </a:xfrm>
        </p:spPr>
        <p:txBody>
          <a:bodyPr>
            <a:normAutofit/>
          </a:bodyPr>
          <a:lstStyle/>
          <a:p>
            <a:pPr eaLnBrk="1" hangingPunct="1">
              <a:lnSpc>
                <a:spcPct val="90000"/>
              </a:lnSpc>
              <a:buFont typeface="Wingdings" pitchFamily="2" charset="2"/>
              <a:buChar char="§"/>
              <a:defRPr/>
            </a:pPr>
            <a:r>
              <a:rPr lang="en-US" sz="2800" dirty="0">
                <a:latin typeface="Calibri" pitchFamily="34" charset="0"/>
                <a:ea typeface="MS PGothic" pitchFamily="34" charset="-128"/>
                <a:sym typeface="Lucida Grande" pitchFamily="-84" charset="0"/>
              </a:rPr>
              <a:t>Learning: just store the labeled training examples </a:t>
            </a:r>
            <a:r>
              <a:rPr lang="en-US" sz="2800" i="1" dirty="0">
                <a:latin typeface="Calibri" pitchFamily="34" charset="0"/>
                <a:ea typeface="MS PGothic" pitchFamily="34" charset="-128"/>
                <a:sym typeface="Lucida Grande" pitchFamily="-84" charset="0"/>
              </a:rPr>
              <a:t>D</a:t>
            </a:r>
            <a:endParaRPr lang="en-US" sz="2800" dirty="0">
              <a:latin typeface="Calibri" pitchFamily="34" charset="0"/>
              <a:ea typeface="MS PGothic" pitchFamily="34" charset="-128"/>
              <a:sym typeface="Lucida Grande" pitchFamily="-84" charset="0"/>
            </a:endParaRPr>
          </a:p>
          <a:p>
            <a:pPr eaLnBrk="1" hangingPunct="1">
              <a:lnSpc>
                <a:spcPct val="90000"/>
              </a:lnSpc>
              <a:buFont typeface="Wingdings" pitchFamily="2" charset="2"/>
              <a:buChar char="§"/>
              <a:defRPr/>
            </a:pPr>
            <a:r>
              <a:rPr lang="en-US" sz="2800" dirty="0">
                <a:latin typeface="Calibri" pitchFamily="34" charset="0"/>
                <a:ea typeface="MS PGothic" pitchFamily="34" charset="-128"/>
                <a:sym typeface="Lucida Grande" pitchFamily="-84" charset="0"/>
              </a:rPr>
              <a:t>Testing instance </a:t>
            </a:r>
            <a:r>
              <a:rPr lang="en-US" sz="2800" i="1" dirty="0">
                <a:latin typeface="Calibri" pitchFamily="34" charset="0"/>
                <a:ea typeface="MS PGothic" pitchFamily="34" charset="-128"/>
                <a:sym typeface="Lucida Grande" pitchFamily="-84" charset="0"/>
              </a:rPr>
              <a:t>x (under 1NN)</a:t>
            </a:r>
            <a:r>
              <a:rPr lang="en-US" sz="2800" dirty="0">
                <a:latin typeface="Calibri" pitchFamily="34" charset="0"/>
                <a:ea typeface="MS PGothic" pitchFamily="34" charset="-128"/>
                <a:sym typeface="Lucida Grande" pitchFamily="-84" charset="0"/>
              </a:rPr>
              <a:t>:</a:t>
            </a:r>
          </a:p>
          <a:p>
            <a:pPr lvl="1" eaLnBrk="1" hangingPunct="1">
              <a:lnSpc>
                <a:spcPct val="90000"/>
              </a:lnSpc>
              <a:buFont typeface="Wingdings" pitchFamily="2" charset="2"/>
              <a:buChar char="§"/>
              <a:defRPr/>
            </a:pPr>
            <a:r>
              <a:rPr lang="en-US" sz="2400" dirty="0">
                <a:latin typeface="Calibri" pitchFamily="34" charset="0"/>
                <a:ea typeface="MS PGothic" pitchFamily="34" charset="-128"/>
                <a:sym typeface="Lucida Grande" pitchFamily="-84" charset="0"/>
              </a:rPr>
              <a:t>Compute similarity between </a:t>
            </a:r>
            <a:r>
              <a:rPr lang="en-US" sz="2400" i="1" dirty="0">
                <a:latin typeface="Calibri" pitchFamily="34" charset="0"/>
                <a:ea typeface="MS PGothic" pitchFamily="34" charset="-128"/>
                <a:sym typeface="Lucida Grande" pitchFamily="-84" charset="0"/>
              </a:rPr>
              <a:t>x</a:t>
            </a:r>
            <a:r>
              <a:rPr lang="en-US" sz="2400" dirty="0">
                <a:latin typeface="Calibri" pitchFamily="34" charset="0"/>
                <a:ea typeface="MS PGothic" pitchFamily="34" charset="-128"/>
                <a:sym typeface="Lucida Grande" pitchFamily="-84" charset="0"/>
              </a:rPr>
              <a:t> and all examples in </a:t>
            </a:r>
            <a:r>
              <a:rPr lang="en-US" sz="2400" i="1" dirty="0">
                <a:latin typeface="Calibri" pitchFamily="34" charset="0"/>
                <a:ea typeface="MS PGothic" pitchFamily="34" charset="-128"/>
                <a:sym typeface="Lucida Grande" pitchFamily="-84" charset="0"/>
              </a:rPr>
              <a:t>D</a:t>
            </a:r>
            <a:r>
              <a:rPr lang="en-US" sz="2400" dirty="0">
                <a:latin typeface="Calibri" pitchFamily="34" charset="0"/>
                <a:ea typeface="MS PGothic" pitchFamily="34" charset="-128"/>
                <a:sym typeface="Lucida Grande" pitchFamily="-84" charset="0"/>
              </a:rPr>
              <a:t>.</a:t>
            </a:r>
          </a:p>
          <a:p>
            <a:pPr lvl="1" eaLnBrk="1" hangingPunct="1">
              <a:lnSpc>
                <a:spcPct val="90000"/>
              </a:lnSpc>
              <a:buFont typeface="Wingdings" pitchFamily="2" charset="2"/>
              <a:buChar char="§"/>
              <a:defRPr/>
            </a:pPr>
            <a:r>
              <a:rPr lang="en-US" sz="2400" dirty="0">
                <a:latin typeface="Calibri" pitchFamily="34" charset="0"/>
                <a:ea typeface="MS PGothic" pitchFamily="34" charset="-128"/>
                <a:sym typeface="Lucida Grande" pitchFamily="-84" charset="0"/>
              </a:rPr>
              <a:t>Assign </a:t>
            </a:r>
            <a:r>
              <a:rPr lang="en-US" sz="2400" i="1" dirty="0">
                <a:latin typeface="Calibri" pitchFamily="34" charset="0"/>
                <a:ea typeface="MS PGothic" pitchFamily="34" charset="-128"/>
                <a:sym typeface="Lucida Grande" pitchFamily="-84" charset="0"/>
              </a:rPr>
              <a:t>x</a:t>
            </a:r>
            <a:r>
              <a:rPr lang="en-US" sz="2400" dirty="0">
                <a:latin typeface="Calibri" pitchFamily="34" charset="0"/>
                <a:ea typeface="MS PGothic" pitchFamily="34" charset="-128"/>
                <a:sym typeface="Lucida Grande" pitchFamily="-84" charset="0"/>
              </a:rPr>
              <a:t> the category of the most similar example in </a:t>
            </a:r>
            <a:r>
              <a:rPr lang="en-US" sz="2400" i="1" dirty="0">
                <a:latin typeface="Calibri" pitchFamily="34" charset="0"/>
                <a:ea typeface="MS PGothic" pitchFamily="34" charset="-128"/>
                <a:sym typeface="Lucida Grande" pitchFamily="-84" charset="0"/>
              </a:rPr>
              <a:t>D</a:t>
            </a:r>
            <a:r>
              <a:rPr lang="en-US" sz="2400" dirty="0">
                <a:latin typeface="Calibri" pitchFamily="34" charset="0"/>
                <a:ea typeface="MS PGothic" pitchFamily="34" charset="-128"/>
                <a:sym typeface="Lucida Grande" pitchFamily="-84" charset="0"/>
              </a:rPr>
              <a:t>.</a:t>
            </a:r>
          </a:p>
          <a:p>
            <a:pPr eaLnBrk="1" hangingPunct="1">
              <a:lnSpc>
                <a:spcPct val="90000"/>
              </a:lnSpc>
              <a:buFont typeface="Wingdings" pitchFamily="2" charset="2"/>
              <a:buChar char="§"/>
              <a:defRPr/>
            </a:pPr>
            <a:r>
              <a:rPr lang="en-US" sz="2800" dirty="0">
                <a:latin typeface="Calibri" pitchFamily="34" charset="0"/>
                <a:ea typeface="MS PGothic" pitchFamily="34" charset="-128"/>
                <a:sym typeface="Lucida Grande" pitchFamily="-84" charset="0"/>
              </a:rPr>
              <a:t>Does not compute anything beyond storing the examples</a:t>
            </a:r>
          </a:p>
          <a:p>
            <a:pPr eaLnBrk="1" hangingPunct="1">
              <a:lnSpc>
                <a:spcPct val="90000"/>
              </a:lnSpc>
              <a:buFont typeface="Wingdings" pitchFamily="2" charset="2"/>
              <a:buChar char="§"/>
              <a:defRPr/>
            </a:pPr>
            <a:r>
              <a:rPr lang="en-US" sz="2800" dirty="0">
                <a:latin typeface="Calibri" pitchFamily="34" charset="0"/>
                <a:ea typeface="MS PGothic" pitchFamily="34" charset="-128"/>
                <a:sym typeface="Lucida Grande" pitchFamily="-84" charset="0"/>
              </a:rPr>
              <a:t>Also called:</a:t>
            </a:r>
          </a:p>
          <a:p>
            <a:pPr lvl="1" eaLnBrk="1" hangingPunct="1">
              <a:lnSpc>
                <a:spcPct val="90000"/>
              </a:lnSpc>
              <a:buFont typeface="Wingdings" pitchFamily="2" charset="2"/>
              <a:buChar char="§"/>
              <a:defRPr/>
            </a:pPr>
            <a:r>
              <a:rPr lang="en-US" sz="2400" dirty="0">
                <a:latin typeface="Calibri" pitchFamily="34" charset="0"/>
                <a:ea typeface="MS PGothic" pitchFamily="34" charset="-128"/>
                <a:sym typeface="Lucida Grande" pitchFamily="-84" charset="0"/>
              </a:rPr>
              <a:t>Case-based learning</a:t>
            </a:r>
          </a:p>
          <a:p>
            <a:pPr lvl="1" eaLnBrk="1" hangingPunct="1">
              <a:lnSpc>
                <a:spcPct val="90000"/>
              </a:lnSpc>
              <a:buFont typeface="Wingdings" pitchFamily="2" charset="2"/>
              <a:buChar char="§"/>
              <a:defRPr/>
            </a:pPr>
            <a:r>
              <a:rPr lang="en-US" sz="2400" dirty="0">
                <a:latin typeface="Calibri" pitchFamily="34" charset="0"/>
                <a:ea typeface="MS PGothic" pitchFamily="34" charset="-128"/>
                <a:sym typeface="Lucida Grande" pitchFamily="-84" charset="0"/>
              </a:rPr>
              <a:t>Memory-based learning</a:t>
            </a:r>
          </a:p>
          <a:p>
            <a:pPr lvl="1" eaLnBrk="1" hangingPunct="1">
              <a:lnSpc>
                <a:spcPct val="90000"/>
              </a:lnSpc>
              <a:buFont typeface="Wingdings" pitchFamily="2" charset="2"/>
              <a:buChar char="§"/>
              <a:defRPr/>
            </a:pPr>
            <a:r>
              <a:rPr lang="en-US" sz="2400" dirty="0">
                <a:latin typeface="Calibri" pitchFamily="34" charset="0"/>
                <a:ea typeface="MS PGothic" pitchFamily="34" charset="-128"/>
                <a:sym typeface="Lucida Grande" pitchFamily="-84" charset="0"/>
              </a:rPr>
              <a:t>Lazy learning</a:t>
            </a:r>
          </a:p>
          <a:p>
            <a:pPr eaLnBrk="1" hangingPunct="1">
              <a:lnSpc>
                <a:spcPct val="90000"/>
              </a:lnSpc>
              <a:buFont typeface="Wingdings" pitchFamily="2" charset="2"/>
              <a:buChar char="§"/>
              <a:defRPr/>
            </a:pPr>
            <a:r>
              <a:rPr lang="en-US" sz="2800" dirty="0">
                <a:latin typeface="Calibri" pitchFamily="34" charset="0"/>
                <a:ea typeface="MS PGothic" pitchFamily="34" charset="-128"/>
                <a:sym typeface="Lucida Grande" pitchFamily="-84" charset="0"/>
              </a:rPr>
              <a:t>Rationale of </a:t>
            </a:r>
            <a:r>
              <a:rPr lang="en-US" sz="2800" dirty="0" err="1">
                <a:latin typeface="Calibri" pitchFamily="34" charset="0"/>
                <a:ea typeface="MS PGothic" pitchFamily="34" charset="-128"/>
                <a:sym typeface="Lucida Grande" pitchFamily="-84" charset="0"/>
              </a:rPr>
              <a:t>kNN</a:t>
            </a:r>
            <a:r>
              <a:rPr lang="en-US" sz="2800" dirty="0">
                <a:latin typeface="Calibri" pitchFamily="34" charset="0"/>
                <a:ea typeface="MS PGothic" pitchFamily="34" charset="-128"/>
                <a:sym typeface="Lucida Grande" pitchFamily="-84" charset="0"/>
              </a:rPr>
              <a:t>: contiguity hypothesis</a:t>
            </a:r>
          </a:p>
        </p:txBody>
      </p:sp>
      <p:sp>
        <p:nvSpPr>
          <p:cNvPr id="35842" name="Slide Number Placeholder 5"/>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046DB665-9F13-A246-91A9-682935834F56}" type="slidenum">
              <a:rPr lang="en-US" altLang="en-US" sz="1200">
                <a:solidFill>
                  <a:srgbClr val="898989"/>
                </a:solidFill>
                <a:latin typeface="Calibri" charset="0"/>
                <a:ea typeface="MS PGothic" charset="-128"/>
                <a:cs typeface="Arial Unicode MS" charset="0"/>
              </a:rPr>
              <a:pPr eaLnBrk="1" hangingPunct="1"/>
              <a:t>35</a:t>
            </a:fld>
            <a:endParaRPr lang="en-US" altLang="en-US" sz="1200">
              <a:solidFill>
                <a:srgbClr val="898989"/>
              </a:solidFill>
              <a:latin typeface="Calibri" charset="0"/>
              <a:ea typeface="MS PGothic" charset="-128"/>
              <a:cs typeface="Arial Unicode MS" charset="0"/>
            </a:endParaRPr>
          </a:p>
        </p:txBody>
      </p:sp>
      <p:sp>
        <p:nvSpPr>
          <p:cNvPr id="45061" name="TextBox 4"/>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Sec.14.3</a:t>
            </a:r>
          </a:p>
        </p:txBody>
      </p:sp>
    </p:spTree>
    <p:extLst>
      <p:ext uri="{BB962C8B-B14F-4D97-AF65-F5344CB8AC3E}">
        <p14:creationId xmlns:p14="http://schemas.microsoft.com/office/powerpoint/2010/main" val="4134526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a:defRPr/>
            </a:pPr>
            <a:r>
              <a:rPr lang="en-US">
                <a:latin typeface="Calibri" charset="0"/>
                <a:ea typeface="ＭＳ Ｐゴシック" charset="0"/>
                <a:cs typeface="ＭＳ Ｐゴシック" charset="0"/>
              </a:rPr>
              <a:t>k Nearest Neighbor</a:t>
            </a:r>
          </a:p>
        </p:txBody>
      </p:sp>
      <p:sp>
        <p:nvSpPr>
          <p:cNvPr id="37892" name="Rectangle 3"/>
          <p:cNvSpPr>
            <a:spLocks noGrp="1" noChangeArrowheads="1"/>
          </p:cNvSpPr>
          <p:nvPr>
            <p:ph idx="1"/>
          </p:nvPr>
        </p:nvSpPr>
        <p:spPr/>
        <p:txBody>
          <a:bodyPr>
            <a:normAutofit fontScale="70000" lnSpcReduction="20000"/>
          </a:bodyPr>
          <a:lstStyle/>
          <a:p>
            <a:pPr eaLnBrk="1" hangingPunct="1">
              <a:lnSpc>
                <a:spcPct val="90000"/>
              </a:lnSpc>
              <a:buFont typeface="Wingdings" pitchFamily="2" charset="2"/>
              <a:buChar char="§"/>
              <a:defRPr/>
            </a:pPr>
            <a:r>
              <a:rPr lang="en-US" sz="3600">
                <a:latin typeface="Calibri" pitchFamily="34" charset="0"/>
                <a:ea typeface="MS PGothic" pitchFamily="34" charset="-128"/>
                <a:sym typeface="Lucida Grande" pitchFamily="-84" charset="0"/>
              </a:rPr>
              <a:t>Using only the closest example (1NN) subject to errors due to:</a:t>
            </a:r>
          </a:p>
          <a:p>
            <a:pPr lvl="1" eaLnBrk="1" hangingPunct="1">
              <a:lnSpc>
                <a:spcPct val="90000"/>
              </a:lnSpc>
              <a:buFont typeface="Wingdings" pitchFamily="2" charset="2"/>
              <a:buChar char="§"/>
              <a:defRPr/>
            </a:pPr>
            <a:r>
              <a:rPr lang="en-US" sz="3200">
                <a:latin typeface="Calibri" pitchFamily="34" charset="0"/>
                <a:ea typeface="MS PGothic" pitchFamily="34" charset="-128"/>
                <a:sym typeface="Lucida Grande" pitchFamily="-84" charset="0"/>
              </a:rPr>
              <a:t>A single atypical example. </a:t>
            </a:r>
          </a:p>
          <a:p>
            <a:pPr lvl="1" eaLnBrk="1" hangingPunct="1">
              <a:lnSpc>
                <a:spcPct val="90000"/>
              </a:lnSpc>
              <a:buFont typeface="Wingdings" pitchFamily="2" charset="2"/>
              <a:buChar char="§"/>
              <a:defRPr/>
            </a:pPr>
            <a:r>
              <a:rPr lang="en-US" sz="3200">
                <a:latin typeface="Calibri" pitchFamily="34" charset="0"/>
                <a:ea typeface="MS PGothic" pitchFamily="34" charset="-128"/>
                <a:sym typeface="Lucida Grande" pitchFamily="-84" charset="0"/>
              </a:rPr>
              <a:t>Noise (i.e., an error) in the category label of a single training example.</a:t>
            </a:r>
          </a:p>
          <a:p>
            <a:pPr eaLnBrk="1" hangingPunct="1">
              <a:lnSpc>
                <a:spcPct val="90000"/>
              </a:lnSpc>
              <a:buFont typeface="Wingdings" pitchFamily="2" charset="2"/>
              <a:buChar char="§"/>
              <a:defRPr/>
            </a:pPr>
            <a:r>
              <a:rPr lang="en-US" sz="3600">
                <a:latin typeface="Calibri" pitchFamily="34" charset="0"/>
                <a:ea typeface="MS PGothic" pitchFamily="34" charset="-128"/>
                <a:sym typeface="Lucida Grande" pitchFamily="-84" charset="0"/>
              </a:rPr>
              <a:t>More robust: find the </a:t>
            </a:r>
            <a:r>
              <a:rPr lang="en-US" sz="3600" i="1">
                <a:latin typeface="Calibri" pitchFamily="34" charset="0"/>
                <a:ea typeface="MS PGothic" pitchFamily="34" charset="-128"/>
                <a:sym typeface="Lucida Grande" pitchFamily="-84" charset="0"/>
              </a:rPr>
              <a:t>k</a:t>
            </a:r>
            <a:r>
              <a:rPr lang="en-US" sz="3600">
                <a:latin typeface="Calibri" pitchFamily="34" charset="0"/>
                <a:ea typeface="MS PGothic" pitchFamily="34" charset="-128"/>
                <a:sym typeface="Lucida Grande" pitchFamily="-84" charset="0"/>
              </a:rPr>
              <a:t> examples and return the majority category of these </a:t>
            </a:r>
            <a:r>
              <a:rPr lang="en-US" sz="3600" i="1">
                <a:latin typeface="Calibri" pitchFamily="34" charset="0"/>
                <a:ea typeface="MS PGothic" pitchFamily="34" charset="-128"/>
                <a:sym typeface="Lucida Grande" pitchFamily="-84" charset="0"/>
              </a:rPr>
              <a:t>k</a:t>
            </a:r>
            <a:endParaRPr lang="en-US" sz="3600">
              <a:latin typeface="Calibri" pitchFamily="34" charset="0"/>
              <a:ea typeface="MS PGothic" pitchFamily="34" charset="-128"/>
              <a:sym typeface="Lucida Grande" pitchFamily="-84" charset="0"/>
            </a:endParaRPr>
          </a:p>
          <a:p>
            <a:pPr eaLnBrk="1" hangingPunct="1">
              <a:lnSpc>
                <a:spcPct val="90000"/>
              </a:lnSpc>
              <a:buFont typeface="Wingdings" pitchFamily="2" charset="2"/>
              <a:buChar char="§"/>
              <a:defRPr/>
            </a:pPr>
            <a:r>
              <a:rPr lang="en-US" sz="3600" i="1">
                <a:latin typeface="Calibri" pitchFamily="34" charset="0"/>
                <a:ea typeface="MS PGothic" pitchFamily="34" charset="-128"/>
                <a:sym typeface="Lucida Grande" pitchFamily="-84" charset="0"/>
              </a:rPr>
              <a:t>k</a:t>
            </a:r>
            <a:r>
              <a:rPr lang="en-US" sz="3600">
                <a:latin typeface="Calibri" pitchFamily="34" charset="0"/>
                <a:ea typeface="MS PGothic" pitchFamily="34" charset="-128"/>
                <a:sym typeface="Lucida Grande" pitchFamily="-84" charset="0"/>
              </a:rPr>
              <a:t> is typically odd to avoid ties; 3 and 5 are most common</a:t>
            </a:r>
          </a:p>
        </p:txBody>
      </p:sp>
      <p:sp>
        <p:nvSpPr>
          <p:cNvPr id="37890" name="Slide Number Placeholder 5"/>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BF7F42D2-3737-D14A-ABAC-FAF4762E78CF}" type="slidenum">
              <a:rPr lang="en-US" altLang="en-US" sz="1200">
                <a:solidFill>
                  <a:srgbClr val="898989"/>
                </a:solidFill>
                <a:latin typeface="Calibri" charset="0"/>
                <a:ea typeface="MS PGothic" charset="-128"/>
                <a:cs typeface="Arial Unicode MS" charset="0"/>
              </a:rPr>
              <a:pPr eaLnBrk="1" hangingPunct="1"/>
              <a:t>36</a:t>
            </a:fld>
            <a:endParaRPr lang="en-US" altLang="en-US" sz="1200">
              <a:solidFill>
                <a:srgbClr val="898989"/>
              </a:solidFill>
              <a:latin typeface="Calibri" charset="0"/>
              <a:ea typeface="MS PGothic" charset="-128"/>
              <a:cs typeface="Arial Unicode MS" charset="0"/>
            </a:endParaRPr>
          </a:p>
        </p:txBody>
      </p:sp>
      <p:sp>
        <p:nvSpPr>
          <p:cNvPr id="46085" name="TextBox 4"/>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Sec.14.3</a:t>
            </a:r>
          </a:p>
        </p:txBody>
      </p:sp>
    </p:spTree>
    <p:extLst>
      <p:ext uri="{BB962C8B-B14F-4D97-AF65-F5344CB8AC3E}">
        <p14:creationId xmlns:p14="http://schemas.microsoft.com/office/powerpoint/2010/main" val="657361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307336" y="250349"/>
            <a:ext cx="7729728" cy="1188720"/>
          </a:xfrm>
        </p:spPr>
        <p:txBody>
          <a:bodyPr/>
          <a:lstStyle/>
          <a:p>
            <a:pPr>
              <a:defRPr/>
            </a:pPr>
            <a:r>
              <a:rPr lang="en-US">
                <a:latin typeface="Calibri" charset="0"/>
                <a:ea typeface="ＭＳ Ｐゴシック" charset="0"/>
                <a:cs typeface="ＭＳ Ｐゴシック" charset="0"/>
              </a:rPr>
              <a:t>kNN decision boundaries</a:t>
            </a:r>
          </a:p>
        </p:txBody>
      </p:sp>
      <p:sp>
        <p:nvSpPr>
          <p:cNvPr id="38914" name="Slide Number Placeholder 4"/>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187A6F0E-4026-FF4D-A16B-778D86CD086E}" type="slidenum">
              <a:rPr lang="en-US" altLang="en-US" sz="1200">
                <a:solidFill>
                  <a:srgbClr val="898989"/>
                </a:solidFill>
                <a:latin typeface="Calibri" charset="0"/>
                <a:ea typeface="MS PGothic" charset="-128"/>
                <a:cs typeface="Arial Unicode MS" charset="0"/>
              </a:rPr>
              <a:pPr eaLnBrk="1" hangingPunct="1"/>
              <a:t>37</a:t>
            </a:fld>
            <a:endParaRPr lang="en-US" altLang="en-US" sz="1200">
              <a:solidFill>
                <a:srgbClr val="898989"/>
              </a:solidFill>
              <a:latin typeface="Calibri" charset="0"/>
              <a:ea typeface="MS PGothic" charset="-128"/>
              <a:cs typeface="Arial Unicode MS" charset="0"/>
            </a:endParaRPr>
          </a:p>
        </p:txBody>
      </p:sp>
      <p:sp>
        <p:nvSpPr>
          <p:cNvPr id="47108" name="Oval 3"/>
          <p:cNvSpPr>
            <a:spLocks noChangeArrowheads="1"/>
          </p:cNvSpPr>
          <p:nvPr/>
        </p:nvSpPr>
        <p:spPr bwMode="auto">
          <a:xfrm>
            <a:off x="3429000" y="2667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09" name="Oval 4"/>
          <p:cNvSpPr>
            <a:spLocks noChangeArrowheads="1"/>
          </p:cNvSpPr>
          <p:nvPr/>
        </p:nvSpPr>
        <p:spPr bwMode="auto">
          <a:xfrm>
            <a:off x="5638800" y="3352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0" name="Oval 5"/>
          <p:cNvSpPr>
            <a:spLocks noChangeArrowheads="1"/>
          </p:cNvSpPr>
          <p:nvPr/>
        </p:nvSpPr>
        <p:spPr bwMode="auto">
          <a:xfrm>
            <a:off x="6172200" y="48768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1" name="Oval 6"/>
          <p:cNvSpPr>
            <a:spLocks noChangeArrowheads="1"/>
          </p:cNvSpPr>
          <p:nvPr/>
        </p:nvSpPr>
        <p:spPr bwMode="auto">
          <a:xfrm>
            <a:off x="3581400" y="32004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2" name="Oval 7"/>
          <p:cNvSpPr>
            <a:spLocks noChangeArrowheads="1"/>
          </p:cNvSpPr>
          <p:nvPr/>
        </p:nvSpPr>
        <p:spPr bwMode="auto">
          <a:xfrm>
            <a:off x="3733800" y="42672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3" name="Oval 8"/>
          <p:cNvSpPr>
            <a:spLocks noChangeArrowheads="1"/>
          </p:cNvSpPr>
          <p:nvPr/>
        </p:nvSpPr>
        <p:spPr bwMode="auto">
          <a:xfrm>
            <a:off x="4648200" y="2667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4" name="Oval 9"/>
          <p:cNvSpPr>
            <a:spLocks noChangeArrowheads="1"/>
          </p:cNvSpPr>
          <p:nvPr/>
        </p:nvSpPr>
        <p:spPr bwMode="auto">
          <a:xfrm>
            <a:off x="3124200" y="36576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5" name="Oval 10"/>
          <p:cNvSpPr>
            <a:spLocks noChangeArrowheads="1"/>
          </p:cNvSpPr>
          <p:nvPr/>
        </p:nvSpPr>
        <p:spPr bwMode="auto">
          <a:xfrm>
            <a:off x="4191000" y="3429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6" name="Oval 11"/>
          <p:cNvSpPr>
            <a:spLocks noChangeArrowheads="1"/>
          </p:cNvSpPr>
          <p:nvPr/>
        </p:nvSpPr>
        <p:spPr bwMode="auto">
          <a:xfrm>
            <a:off x="4876800" y="30480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7" name="Oval 12"/>
          <p:cNvSpPr>
            <a:spLocks noChangeArrowheads="1"/>
          </p:cNvSpPr>
          <p:nvPr/>
        </p:nvSpPr>
        <p:spPr bwMode="auto">
          <a:xfrm>
            <a:off x="4495800" y="42672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8" name="Oval 13"/>
          <p:cNvSpPr>
            <a:spLocks noChangeArrowheads="1"/>
          </p:cNvSpPr>
          <p:nvPr/>
        </p:nvSpPr>
        <p:spPr bwMode="auto">
          <a:xfrm>
            <a:off x="5791200" y="2438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19" name="Oval 14"/>
          <p:cNvSpPr>
            <a:spLocks noChangeArrowheads="1"/>
          </p:cNvSpPr>
          <p:nvPr/>
        </p:nvSpPr>
        <p:spPr bwMode="auto">
          <a:xfrm>
            <a:off x="5943600" y="3962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0" name="Oval 15"/>
          <p:cNvSpPr>
            <a:spLocks noChangeArrowheads="1"/>
          </p:cNvSpPr>
          <p:nvPr/>
        </p:nvSpPr>
        <p:spPr bwMode="auto">
          <a:xfrm>
            <a:off x="6096000" y="2743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1" name="Oval 16"/>
          <p:cNvSpPr>
            <a:spLocks noChangeArrowheads="1"/>
          </p:cNvSpPr>
          <p:nvPr/>
        </p:nvSpPr>
        <p:spPr bwMode="auto">
          <a:xfrm>
            <a:off x="7162800" y="2895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2" name="Oval 17"/>
          <p:cNvSpPr>
            <a:spLocks noChangeArrowheads="1"/>
          </p:cNvSpPr>
          <p:nvPr/>
        </p:nvSpPr>
        <p:spPr bwMode="auto">
          <a:xfrm>
            <a:off x="6400800" y="3048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3" name="Oval 18"/>
          <p:cNvSpPr>
            <a:spLocks noChangeArrowheads="1"/>
          </p:cNvSpPr>
          <p:nvPr/>
        </p:nvSpPr>
        <p:spPr bwMode="auto">
          <a:xfrm>
            <a:off x="5562600" y="50292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4" name="Oval 19"/>
          <p:cNvSpPr>
            <a:spLocks noChangeArrowheads="1"/>
          </p:cNvSpPr>
          <p:nvPr/>
        </p:nvSpPr>
        <p:spPr bwMode="auto">
          <a:xfrm>
            <a:off x="6096000" y="59436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5" name="Oval 20"/>
          <p:cNvSpPr>
            <a:spLocks noChangeArrowheads="1"/>
          </p:cNvSpPr>
          <p:nvPr/>
        </p:nvSpPr>
        <p:spPr bwMode="auto">
          <a:xfrm>
            <a:off x="6629400" y="5334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6" name="Oval 21"/>
          <p:cNvSpPr>
            <a:spLocks noChangeArrowheads="1"/>
          </p:cNvSpPr>
          <p:nvPr/>
        </p:nvSpPr>
        <p:spPr bwMode="auto">
          <a:xfrm>
            <a:off x="8763000" y="4419600"/>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7" name="Oval 22"/>
          <p:cNvSpPr>
            <a:spLocks noChangeArrowheads="1"/>
          </p:cNvSpPr>
          <p:nvPr/>
        </p:nvSpPr>
        <p:spPr bwMode="auto">
          <a:xfrm>
            <a:off x="8763000" y="4876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8" name="Oval 23"/>
          <p:cNvSpPr>
            <a:spLocks noChangeArrowheads="1"/>
          </p:cNvSpPr>
          <p:nvPr/>
        </p:nvSpPr>
        <p:spPr bwMode="auto">
          <a:xfrm>
            <a:off x="8763000" y="5334000"/>
            <a:ext cx="1524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endParaRPr lang="en-US" altLang="en-US"/>
          </a:p>
        </p:txBody>
      </p:sp>
      <p:sp>
        <p:nvSpPr>
          <p:cNvPr id="47129" name="Line 24"/>
          <p:cNvSpPr>
            <a:spLocks noChangeShapeType="1"/>
          </p:cNvSpPr>
          <p:nvPr/>
        </p:nvSpPr>
        <p:spPr bwMode="auto">
          <a:xfrm>
            <a:off x="8153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0" name="Text Box 25"/>
          <p:cNvSpPr txBox="1">
            <a:spLocks noChangeArrowheads="1"/>
          </p:cNvSpPr>
          <p:nvPr/>
        </p:nvSpPr>
        <p:spPr bwMode="auto">
          <a:xfrm>
            <a:off x="8915400" y="4281488"/>
            <a:ext cx="15166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Government</a:t>
            </a:r>
            <a:endParaRPr lang="en-US" altLang="en-US" sz="1400">
              <a:solidFill>
                <a:schemeClr val="tx1"/>
              </a:solidFill>
              <a:latin typeface="Rockwell" charset="0"/>
              <a:ea typeface="MS PGothic" charset="-128"/>
              <a:cs typeface="Arial Unicode MS" charset="0"/>
            </a:endParaRPr>
          </a:p>
        </p:txBody>
      </p:sp>
      <p:sp>
        <p:nvSpPr>
          <p:cNvPr id="47131" name="Text Box 26"/>
          <p:cNvSpPr txBox="1">
            <a:spLocks noChangeArrowheads="1"/>
          </p:cNvSpPr>
          <p:nvPr/>
        </p:nvSpPr>
        <p:spPr bwMode="auto">
          <a:xfrm>
            <a:off x="8915401" y="4800600"/>
            <a:ext cx="1013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Science</a:t>
            </a:r>
            <a:endParaRPr lang="en-US" altLang="en-US" sz="1400">
              <a:solidFill>
                <a:schemeClr val="tx1"/>
              </a:solidFill>
              <a:latin typeface="Rockwell" charset="0"/>
              <a:ea typeface="MS PGothic" charset="-128"/>
              <a:cs typeface="Arial Unicode MS" charset="0"/>
            </a:endParaRPr>
          </a:p>
        </p:txBody>
      </p:sp>
      <p:sp>
        <p:nvSpPr>
          <p:cNvPr id="47132" name="Text Box 27"/>
          <p:cNvSpPr txBox="1">
            <a:spLocks noChangeArrowheads="1"/>
          </p:cNvSpPr>
          <p:nvPr/>
        </p:nvSpPr>
        <p:spPr bwMode="auto">
          <a:xfrm>
            <a:off x="8915401" y="5257800"/>
            <a:ext cx="620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spcBef>
                <a:spcPct val="20000"/>
              </a:spcBef>
            </a:pPr>
            <a:r>
              <a:rPr lang="en-US" altLang="en-US" sz="1800">
                <a:solidFill>
                  <a:schemeClr val="tx1"/>
                </a:solidFill>
                <a:latin typeface="Rockwell" charset="0"/>
                <a:ea typeface="MS PGothic" charset="-128"/>
                <a:cs typeface="Arial Unicode MS" charset="0"/>
              </a:rPr>
              <a:t>Arts</a:t>
            </a:r>
            <a:endParaRPr lang="en-US" altLang="en-US" sz="1400">
              <a:solidFill>
                <a:schemeClr val="tx1"/>
              </a:solidFill>
              <a:latin typeface="Rockwell" charset="0"/>
              <a:ea typeface="MS PGothic" charset="-128"/>
              <a:cs typeface="Arial Unicode MS" charset="0"/>
            </a:endParaRPr>
          </a:p>
        </p:txBody>
      </p:sp>
      <p:sp>
        <p:nvSpPr>
          <p:cNvPr id="47133" name="Freeform 32"/>
          <p:cNvSpPr>
            <a:spLocks/>
          </p:cNvSpPr>
          <p:nvPr/>
        </p:nvSpPr>
        <p:spPr bwMode="auto">
          <a:xfrm>
            <a:off x="3546475" y="2241551"/>
            <a:ext cx="1766888" cy="3992563"/>
          </a:xfrm>
          <a:custGeom>
            <a:avLst/>
            <a:gdLst>
              <a:gd name="T0" fmla="*/ 2147483647 w 1113"/>
              <a:gd name="T1" fmla="*/ 0 h 2515"/>
              <a:gd name="T2" fmla="*/ 2147483647 w 1113"/>
              <a:gd name="T3" fmla="*/ 2147483647 h 2515"/>
              <a:gd name="T4" fmla="*/ 2147483647 w 1113"/>
              <a:gd name="T5" fmla="*/ 2147483647 h 2515"/>
              <a:gd name="T6" fmla="*/ 2147483647 w 1113"/>
              <a:gd name="T7" fmla="*/ 2147483647 h 2515"/>
              <a:gd name="T8" fmla="*/ 2147483647 w 1113"/>
              <a:gd name="T9" fmla="*/ 2147483647 h 2515"/>
              <a:gd name="T10" fmla="*/ 2147483647 w 1113"/>
              <a:gd name="T11" fmla="*/ 2147483647 h 2515"/>
              <a:gd name="T12" fmla="*/ 2147483647 w 1113"/>
              <a:gd name="T13" fmla="*/ 2147483647 h 2515"/>
              <a:gd name="T14" fmla="*/ 2147483647 w 1113"/>
              <a:gd name="T15" fmla="*/ 2147483647 h 2515"/>
              <a:gd name="T16" fmla="*/ 2147483647 w 1113"/>
              <a:gd name="T17" fmla="*/ 2147483647 h 2515"/>
              <a:gd name="T18" fmla="*/ 2147483647 w 1113"/>
              <a:gd name="T19" fmla="*/ 2147483647 h 2515"/>
              <a:gd name="T20" fmla="*/ 2147483647 w 1113"/>
              <a:gd name="T21" fmla="*/ 2147483647 h 2515"/>
              <a:gd name="T22" fmla="*/ 2147483647 w 1113"/>
              <a:gd name="T23" fmla="*/ 2147483647 h 2515"/>
              <a:gd name="T24" fmla="*/ 2147483647 w 1113"/>
              <a:gd name="T25" fmla="*/ 2147483647 h 2515"/>
              <a:gd name="T26" fmla="*/ 2147483647 w 1113"/>
              <a:gd name="T27" fmla="*/ 2147483647 h 2515"/>
              <a:gd name="T28" fmla="*/ 2147483647 w 1113"/>
              <a:gd name="T29" fmla="*/ 2147483647 h 2515"/>
              <a:gd name="T30" fmla="*/ 2147483647 w 1113"/>
              <a:gd name="T31" fmla="*/ 2147483647 h 2515"/>
              <a:gd name="T32" fmla="*/ 2147483647 w 1113"/>
              <a:gd name="T33" fmla="*/ 2147483647 h 2515"/>
              <a:gd name="T34" fmla="*/ 2147483647 w 1113"/>
              <a:gd name="T35" fmla="*/ 2147483647 h 2515"/>
              <a:gd name="T36" fmla="*/ 2147483647 w 1113"/>
              <a:gd name="T37" fmla="*/ 2147483647 h 2515"/>
              <a:gd name="T38" fmla="*/ 2147483647 w 1113"/>
              <a:gd name="T39" fmla="*/ 2147483647 h 2515"/>
              <a:gd name="T40" fmla="*/ 2147483647 w 1113"/>
              <a:gd name="T41" fmla="*/ 2147483647 h 2515"/>
              <a:gd name="T42" fmla="*/ 2147483647 w 1113"/>
              <a:gd name="T43" fmla="*/ 2147483647 h 2515"/>
              <a:gd name="T44" fmla="*/ 2147483647 w 1113"/>
              <a:gd name="T45" fmla="*/ 2147483647 h 2515"/>
              <a:gd name="T46" fmla="*/ 2147483647 w 1113"/>
              <a:gd name="T47" fmla="*/ 2147483647 h 2515"/>
              <a:gd name="T48" fmla="*/ 2147483647 w 1113"/>
              <a:gd name="T49" fmla="*/ 2147483647 h 2515"/>
              <a:gd name="T50" fmla="*/ 2147483647 w 1113"/>
              <a:gd name="T51" fmla="*/ 2147483647 h 2515"/>
              <a:gd name="T52" fmla="*/ 2147483647 w 1113"/>
              <a:gd name="T53" fmla="*/ 2147483647 h 2515"/>
              <a:gd name="T54" fmla="*/ 2147483647 w 1113"/>
              <a:gd name="T55" fmla="*/ 2147483647 h 2515"/>
              <a:gd name="T56" fmla="*/ 2147483647 w 1113"/>
              <a:gd name="T57" fmla="*/ 2147483647 h 2515"/>
              <a:gd name="T58" fmla="*/ 0 w 1113"/>
              <a:gd name="T59" fmla="*/ 2147483647 h 251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13"/>
              <a:gd name="T91" fmla="*/ 0 h 2515"/>
              <a:gd name="T92" fmla="*/ 1113 w 1113"/>
              <a:gd name="T93" fmla="*/ 2515 h 251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13" h="2515">
                <a:moveTo>
                  <a:pt x="876" y="0"/>
                </a:moveTo>
                <a:cubicBezTo>
                  <a:pt x="887" y="16"/>
                  <a:pt x="897" y="32"/>
                  <a:pt x="908" y="48"/>
                </a:cubicBezTo>
                <a:cubicBezTo>
                  <a:pt x="914" y="56"/>
                  <a:pt x="925" y="73"/>
                  <a:pt x="925" y="73"/>
                </a:cubicBezTo>
                <a:cubicBezTo>
                  <a:pt x="935" y="104"/>
                  <a:pt x="959" y="117"/>
                  <a:pt x="973" y="146"/>
                </a:cubicBezTo>
                <a:cubicBezTo>
                  <a:pt x="997" y="195"/>
                  <a:pt x="1031" y="244"/>
                  <a:pt x="1071" y="284"/>
                </a:cubicBezTo>
                <a:cubicBezTo>
                  <a:pt x="1076" y="300"/>
                  <a:pt x="1082" y="316"/>
                  <a:pt x="1087" y="332"/>
                </a:cubicBezTo>
                <a:cubicBezTo>
                  <a:pt x="1090" y="340"/>
                  <a:pt x="1092" y="349"/>
                  <a:pt x="1095" y="357"/>
                </a:cubicBezTo>
                <a:cubicBezTo>
                  <a:pt x="1098" y="365"/>
                  <a:pt x="1103" y="381"/>
                  <a:pt x="1103" y="381"/>
                </a:cubicBezTo>
                <a:cubicBezTo>
                  <a:pt x="1109" y="426"/>
                  <a:pt x="1101" y="461"/>
                  <a:pt x="1111" y="503"/>
                </a:cubicBezTo>
                <a:cubicBezTo>
                  <a:pt x="1098" y="567"/>
                  <a:pt x="1113" y="657"/>
                  <a:pt x="1062" y="705"/>
                </a:cubicBezTo>
                <a:cubicBezTo>
                  <a:pt x="1033" y="794"/>
                  <a:pt x="1078" y="662"/>
                  <a:pt x="1038" y="754"/>
                </a:cubicBezTo>
                <a:cubicBezTo>
                  <a:pt x="1031" y="770"/>
                  <a:pt x="1022" y="803"/>
                  <a:pt x="1022" y="803"/>
                </a:cubicBezTo>
                <a:cubicBezTo>
                  <a:pt x="1030" y="879"/>
                  <a:pt x="1043" y="954"/>
                  <a:pt x="1054" y="1030"/>
                </a:cubicBezTo>
                <a:cubicBezTo>
                  <a:pt x="1064" y="1097"/>
                  <a:pt x="1056" y="1059"/>
                  <a:pt x="1071" y="1103"/>
                </a:cubicBezTo>
                <a:cubicBezTo>
                  <a:pt x="1077" y="1119"/>
                  <a:pt x="1087" y="1152"/>
                  <a:pt x="1087" y="1152"/>
                </a:cubicBezTo>
                <a:cubicBezTo>
                  <a:pt x="1093" y="1193"/>
                  <a:pt x="1101" y="1226"/>
                  <a:pt x="1111" y="1265"/>
                </a:cubicBezTo>
                <a:cubicBezTo>
                  <a:pt x="1110" y="1275"/>
                  <a:pt x="1107" y="1334"/>
                  <a:pt x="1095" y="1354"/>
                </a:cubicBezTo>
                <a:cubicBezTo>
                  <a:pt x="1075" y="1389"/>
                  <a:pt x="1039" y="1406"/>
                  <a:pt x="1014" y="1436"/>
                </a:cubicBezTo>
                <a:cubicBezTo>
                  <a:pt x="992" y="1463"/>
                  <a:pt x="973" y="1492"/>
                  <a:pt x="949" y="1517"/>
                </a:cubicBezTo>
                <a:cubicBezTo>
                  <a:pt x="930" y="1575"/>
                  <a:pt x="834" y="1667"/>
                  <a:pt x="779" y="1703"/>
                </a:cubicBezTo>
                <a:cubicBezTo>
                  <a:pt x="758" y="1734"/>
                  <a:pt x="740" y="1766"/>
                  <a:pt x="714" y="1793"/>
                </a:cubicBezTo>
                <a:cubicBezTo>
                  <a:pt x="688" y="1862"/>
                  <a:pt x="613" y="1915"/>
                  <a:pt x="559" y="1963"/>
                </a:cubicBezTo>
                <a:cubicBezTo>
                  <a:pt x="475" y="2037"/>
                  <a:pt x="543" y="1992"/>
                  <a:pt x="486" y="2028"/>
                </a:cubicBezTo>
                <a:cubicBezTo>
                  <a:pt x="459" y="2068"/>
                  <a:pt x="452" y="2084"/>
                  <a:pt x="413" y="2109"/>
                </a:cubicBezTo>
                <a:cubicBezTo>
                  <a:pt x="391" y="2142"/>
                  <a:pt x="365" y="2177"/>
                  <a:pt x="332" y="2198"/>
                </a:cubicBezTo>
                <a:cubicBezTo>
                  <a:pt x="299" y="2247"/>
                  <a:pt x="243" y="2288"/>
                  <a:pt x="194" y="2320"/>
                </a:cubicBezTo>
                <a:cubicBezTo>
                  <a:pt x="175" y="2348"/>
                  <a:pt x="158" y="2367"/>
                  <a:pt x="129" y="2385"/>
                </a:cubicBezTo>
                <a:cubicBezTo>
                  <a:pt x="106" y="2419"/>
                  <a:pt x="67" y="2451"/>
                  <a:pt x="32" y="2474"/>
                </a:cubicBezTo>
                <a:cubicBezTo>
                  <a:pt x="27" y="2482"/>
                  <a:pt x="22" y="2490"/>
                  <a:pt x="16" y="2498"/>
                </a:cubicBezTo>
                <a:cubicBezTo>
                  <a:pt x="11" y="2504"/>
                  <a:pt x="0" y="2515"/>
                  <a:pt x="0" y="251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34" name="Freeform 33"/>
          <p:cNvSpPr>
            <a:spLocks/>
          </p:cNvSpPr>
          <p:nvPr/>
        </p:nvSpPr>
        <p:spPr bwMode="auto">
          <a:xfrm>
            <a:off x="5284789" y="4121151"/>
            <a:ext cx="2549525" cy="385763"/>
          </a:xfrm>
          <a:custGeom>
            <a:avLst/>
            <a:gdLst>
              <a:gd name="T0" fmla="*/ 0 w 1606"/>
              <a:gd name="T1" fmla="*/ 2147483647 h 243"/>
              <a:gd name="T2" fmla="*/ 2147483647 w 1606"/>
              <a:gd name="T3" fmla="*/ 2147483647 h 243"/>
              <a:gd name="T4" fmla="*/ 2147483647 w 1606"/>
              <a:gd name="T5" fmla="*/ 2147483647 h 243"/>
              <a:gd name="T6" fmla="*/ 2147483647 w 1606"/>
              <a:gd name="T7" fmla="*/ 2147483647 h 243"/>
              <a:gd name="T8" fmla="*/ 2147483647 w 1606"/>
              <a:gd name="T9" fmla="*/ 2147483647 h 243"/>
              <a:gd name="T10" fmla="*/ 2147483647 w 1606"/>
              <a:gd name="T11" fmla="*/ 2147483647 h 243"/>
              <a:gd name="T12" fmla="*/ 2147483647 w 1606"/>
              <a:gd name="T13" fmla="*/ 2147483647 h 243"/>
              <a:gd name="T14" fmla="*/ 2147483647 w 1606"/>
              <a:gd name="T15" fmla="*/ 2147483647 h 243"/>
              <a:gd name="T16" fmla="*/ 2147483647 w 1606"/>
              <a:gd name="T17" fmla="*/ 2147483647 h 243"/>
              <a:gd name="T18" fmla="*/ 2147483647 w 1606"/>
              <a:gd name="T19" fmla="*/ 2147483647 h 243"/>
              <a:gd name="T20" fmla="*/ 2147483647 w 1606"/>
              <a:gd name="T21" fmla="*/ 2147483647 h 243"/>
              <a:gd name="T22" fmla="*/ 2147483647 w 1606"/>
              <a:gd name="T23" fmla="*/ 2147483647 h 243"/>
              <a:gd name="T24" fmla="*/ 2147483647 w 1606"/>
              <a:gd name="T25" fmla="*/ 2147483647 h 243"/>
              <a:gd name="T26" fmla="*/ 2147483647 w 1606"/>
              <a:gd name="T27" fmla="*/ 0 h 2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6"/>
              <a:gd name="T43" fmla="*/ 0 h 243"/>
              <a:gd name="T44" fmla="*/ 1606 w 1606"/>
              <a:gd name="T45" fmla="*/ 243 h 2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6" h="243">
                <a:moveTo>
                  <a:pt x="0" y="170"/>
                </a:moveTo>
                <a:cubicBezTo>
                  <a:pt x="11" y="173"/>
                  <a:pt x="21" y="178"/>
                  <a:pt x="32" y="179"/>
                </a:cubicBezTo>
                <a:cubicBezTo>
                  <a:pt x="70" y="183"/>
                  <a:pt x="108" y="180"/>
                  <a:pt x="146" y="187"/>
                </a:cubicBezTo>
                <a:cubicBezTo>
                  <a:pt x="155" y="189"/>
                  <a:pt x="161" y="199"/>
                  <a:pt x="170" y="203"/>
                </a:cubicBezTo>
                <a:cubicBezTo>
                  <a:pt x="204" y="218"/>
                  <a:pt x="248" y="234"/>
                  <a:pt x="284" y="243"/>
                </a:cubicBezTo>
                <a:cubicBezTo>
                  <a:pt x="405" y="237"/>
                  <a:pt x="521" y="226"/>
                  <a:pt x="641" y="211"/>
                </a:cubicBezTo>
                <a:cubicBezTo>
                  <a:pt x="676" y="199"/>
                  <a:pt x="711" y="191"/>
                  <a:pt x="746" y="179"/>
                </a:cubicBezTo>
                <a:cubicBezTo>
                  <a:pt x="783" y="154"/>
                  <a:pt x="825" y="136"/>
                  <a:pt x="868" y="122"/>
                </a:cubicBezTo>
                <a:cubicBezTo>
                  <a:pt x="884" y="117"/>
                  <a:pt x="917" y="106"/>
                  <a:pt x="917" y="106"/>
                </a:cubicBezTo>
                <a:cubicBezTo>
                  <a:pt x="1013" y="112"/>
                  <a:pt x="1098" y="127"/>
                  <a:pt x="1192" y="146"/>
                </a:cubicBezTo>
                <a:cubicBezTo>
                  <a:pt x="1254" y="134"/>
                  <a:pt x="1288" y="92"/>
                  <a:pt x="1347" y="73"/>
                </a:cubicBezTo>
                <a:cubicBezTo>
                  <a:pt x="1395" y="41"/>
                  <a:pt x="1462" y="43"/>
                  <a:pt x="1517" y="24"/>
                </a:cubicBezTo>
                <a:cubicBezTo>
                  <a:pt x="1533" y="18"/>
                  <a:pt x="1549" y="11"/>
                  <a:pt x="1566" y="8"/>
                </a:cubicBezTo>
                <a:cubicBezTo>
                  <a:pt x="1579" y="5"/>
                  <a:pt x="1606" y="0"/>
                  <a:pt x="1606"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35" name="Text Box 34"/>
          <p:cNvSpPr txBox="1">
            <a:spLocks noChangeArrowheads="1"/>
          </p:cNvSpPr>
          <p:nvPr/>
        </p:nvSpPr>
        <p:spPr bwMode="auto">
          <a:xfrm>
            <a:off x="8610600" y="1828800"/>
            <a:ext cx="16002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spcBef>
                <a:spcPct val="50000"/>
              </a:spcBef>
            </a:pPr>
            <a:r>
              <a:rPr lang="en-US" altLang="en-US" sz="1800">
                <a:solidFill>
                  <a:schemeClr val="tx1"/>
                </a:solidFill>
                <a:latin typeface="Lucida Sans" charset="0"/>
                <a:ea typeface="MS PGothic" charset="-128"/>
                <a:cs typeface="Arial Unicode MS" charset="0"/>
              </a:rPr>
              <a:t>Boundaries are in principle arbitrary surfaces – but usually polyhedra</a:t>
            </a:r>
          </a:p>
        </p:txBody>
      </p:sp>
      <p:sp>
        <p:nvSpPr>
          <p:cNvPr id="47136" name="TextBox 31"/>
          <p:cNvSpPr txBox="1">
            <a:spLocks noChangeArrowheads="1"/>
          </p:cNvSpPr>
          <p:nvPr/>
        </p:nvSpPr>
        <p:spPr bwMode="auto">
          <a:xfrm>
            <a:off x="1676400" y="5842000"/>
            <a:ext cx="8229600" cy="1016000"/>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2000">
                <a:ea typeface="Arial Unicode MS" charset="0"/>
              </a:rPr>
              <a:t>kNN gives locally defined decision boundaries between</a:t>
            </a:r>
          </a:p>
          <a:p>
            <a:pPr eaLnBrk="1" hangingPunct="1"/>
            <a:r>
              <a:rPr lang="en-US" altLang="en-US" sz="2000">
                <a:ea typeface="Arial Unicode MS" charset="0"/>
              </a:rPr>
              <a:t>classes – far away points do not influence each classification decision (unlike in Naïve Bayes, Rocchio, etc.)</a:t>
            </a:r>
          </a:p>
        </p:txBody>
      </p:sp>
      <p:sp>
        <p:nvSpPr>
          <p:cNvPr id="47137" name="TextBox 32"/>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Sec.14.3</a:t>
            </a:r>
          </a:p>
        </p:txBody>
      </p:sp>
    </p:spTree>
    <p:extLst>
      <p:ext uri="{BB962C8B-B14F-4D97-AF65-F5344CB8AC3E}">
        <p14:creationId xmlns:p14="http://schemas.microsoft.com/office/powerpoint/2010/main" val="3075137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a:defRPr/>
            </a:pPr>
            <a:r>
              <a:rPr lang="en-US">
                <a:latin typeface="Calibri" charset="0"/>
                <a:ea typeface="ＭＳ Ｐゴシック" charset="0"/>
                <a:cs typeface="ＭＳ Ｐゴシック" charset="0"/>
              </a:rPr>
              <a:t>kNN: Discussion</a:t>
            </a:r>
          </a:p>
        </p:txBody>
      </p:sp>
      <p:sp>
        <p:nvSpPr>
          <p:cNvPr id="44036" name="Rectangle 3"/>
          <p:cNvSpPr>
            <a:spLocks noGrp="1" noChangeArrowheads="1"/>
          </p:cNvSpPr>
          <p:nvPr>
            <p:ph idx="1"/>
          </p:nvPr>
        </p:nvSpPr>
        <p:spPr/>
        <p:txBody>
          <a:bodyPr>
            <a:normAutofit lnSpcReduction="10000"/>
          </a:bodyPr>
          <a:lstStyle/>
          <a:p>
            <a:pPr eaLnBrk="1" hangingPunct="1">
              <a:buFont typeface="Wingdings" pitchFamily="2" charset="2"/>
              <a:buChar char="§"/>
              <a:defRPr/>
            </a:pPr>
            <a:r>
              <a:rPr lang="en-US">
                <a:latin typeface="Calibri" pitchFamily="34" charset="0"/>
                <a:ea typeface="MS PGothic" pitchFamily="34" charset="-128"/>
                <a:sym typeface="Lucida Grande" pitchFamily="-84" charset="0"/>
              </a:rPr>
              <a:t>No feature selection necessary</a:t>
            </a:r>
          </a:p>
          <a:p>
            <a:pPr eaLnBrk="1" hangingPunct="1">
              <a:buFont typeface="Wingdings" pitchFamily="2" charset="2"/>
              <a:buChar char="§"/>
              <a:defRPr/>
            </a:pPr>
            <a:r>
              <a:rPr lang="en-US">
                <a:latin typeface="Calibri" pitchFamily="34" charset="0"/>
                <a:ea typeface="MS PGothic" pitchFamily="34" charset="-128"/>
                <a:sym typeface="Lucida Grande" pitchFamily="-84" charset="0"/>
              </a:rPr>
              <a:t>No training necessary</a:t>
            </a:r>
          </a:p>
          <a:p>
            <a:pPr eaLnBrk="1" hangingPunct="1">
              <a:buFont typeface="Wingdings" pitchFamily="2" charset="2"/>
              <a:buChar char="§"/>
              <a:defRPr/>
            </a:pPr>
            <a:r>
              <a:rPr lang="en-US">
                <a:latin typeface="Calibri" pitchFamily="34" charset="0"/>
                <a:ea typeface="MS PGothic" pitchFamily="34" charset="-128"/>
                <a:sym typeface="Lucida Grande" pitchFamily="-84" charset="0"/>
              </a:rPr>
              <a:t>Scales well with large number of classes</a:t>
            </a:r>
          </a:p>
          <a:p>
            <a:pPr lvl="1" eaLnBrk="1" hangingPunct="1">
              <a:buFont typeface="Wingdings" pitchFamily="2" charset="2"/>
              <a:buChar char="§"/>
              <a:defRPr/>
            </a:pPr>
            <a:r>
              <a:rPr lang="en-US">
                <a:latin typeface="Calibri" pitchFamily="34" charset="0"/>
                <a:ea typeface="MS PGothic" pitchFamily="34" charset="-128"/>
                <a:sym typeface="Lucida Grande" pitchFamily="-84" charset="0"/>
              </a:rPr>
              <a:t>Don</a:t>
            </a:r>
            <a:r>
              <a:rPr lang="en-US" altLang="en-US">
                <a:latin typeface="Calibri" pitchFamily="34" charset="0"/>
                <a:ea typeface="MS PGothic" pitchFamily="34" charset="-128"/>
                <a:sym typeface="Lucida Grande" pitchFamily="-84" charset="0"/>
              </a:rPr>
              <a:t>’</a:t>
            </a:r>
            <a:r>
              <a:rPr lang="en-US">
                <a:latin typeface="Calibri" pitchFamily="34" charset="0"/>
                <a:ea typeface="MS PGothic" pitchFamily="34" charset="-128"/>
                <a:sym typeface="Lucida Grande" pitchFamily="-84" charset="0"/>
              </a:rPr>
              <a:t>t need to train </a:t>
            </a:r>
            <a:r>
              <a:rPr lang="en-US" i="1">
                <a:latin typeface="Calibri" pitchFamily="34" charset="0"/>
                <a:ea typeface="MS PGothic" pitchFamily="34" charset="-128"/>
                <a:sym typeface="Lucida Grande" pitchFamily="-84" charset="0"/>
              </a:rPr>
              <a:t>n</a:t>
            </a:r>
            <a:r>
              <a:rPr lang="en-US">
                <a:latin typeface="Calibri" pitchFamily="34" charset="0"/>
                <a:ea typeface="MS PGothic" pitchFamily="34" charset="-128"/>
                <a:sym typeface="Lucida Grande" pitchFamily="-84" charset="0"/>
              </a:rPr>
              <a:t> classifiers for </a:t>
            </a:r>
            <a:r>
              <a:rPr lang="en-US" i="1">
                <a:latin typeface="Calibri" pitchFamily="34" charset="0"/>
                <a:ea typeface="MS PGothic" pitchFamily="34" charset="-128"/>
                <a:sym typeface="Lucida Grande" pitchFamily="-84" charset="0"/>
              </a:rPr>
              <a:t>n</a:t>
            </a:r>
            <a:r>
              <a:rPr lang="en-US">
                <a:latin typeface="Calibri" pitchFamily="34" charset="0"/>
                <a:ea typeface="MS PGothic" pitchFamily="34" charset="-128"/>
                <a:sym typeface="Lucida Grande" pitchFamily="-84" charset="0"/>
              </a:rPr>
              <a:t> classes</a:t>
            </a:r>
          </a:p>
          <a:p>
            <a:pPr eaLnBrk="1" hangingPunct="1">
              <a:buFont typeface="Wingdings" pitchFamily="2" charset="2"/>
              <a:buChar char="§"/>
              <a:defRPr/>
            </a:pPr>
            <a:r>
              <a:rPr lang="en-US">
                <a:latin typeface="Calibri" pitchFamily="34" charset="0"/>
                <a:ea typeface="MS PGothic" pitchFamily="34" charset="-128"/>
                <a:sym typeface="Lucida Grande" pitchFamily="-84" charset="0"/>
              </a:rPr>
              <a:t>Classes can influence each other</a:t>
            </a:r>
          </a:p>
          <a:p>
            <a:pPr lvl="1" eaLnBrk="1" hangingPunct="1">
              <a:buFont typeface="Wingdings" pitchFamily="2" charset="2"/>
              <a:buChar char="§"/>
              <a:defRPr/>
            </a:pPr>
            <a:r>
              <a:rPr lang="en-US">
                <a:latin typeface="Calibri" pitchFamily="34" charset="0"/>
                <a:ea typeface="MS PGothic" pitchFamily="34" charset="-128"/>
                <a:sym typeface="Lucida Grande" pitchFamily="-84" charset="0"/>
              </a:rPr>
              <a:t>Small changes to one class can have ripple effect</a:t>
            </a:r>
          </a:p>
          <a:p>
            <a:pPr eaLnBrk="1" hangingPunct="1">
              <a:buFont typeface="Wingdings" pitchFamily="2" charset="2"/>
              <a:buChar char="§"/>
              <a:defRPr/>
            </a:pPr>
            <a:r>
              <a:rPr lang="en-US">
                <a:latin typeface="Calibri" pitchFamily="34" charset="0"/>
                <a:ea typeface="MS PGothic" pitchFamily="34" charset="-128"/>
                <a:sym typeface="Lucida Grande" pitchFamily="-84" charset="0"/>
              </a:rPr>
              <a:t>May be expensive at test time</a:t>
            </a:r>
          </a:p>
          <a:p>
            <a:pPr eaLnBrk="1" hangingPunct="1">
              <a:buFont typeface="Wingdings" pitchFamily="2" charset="2"/>
              <a:buChar char="§"/>
              <a:defRPr/>
            </a:pPr>
            <a:r>
              <a:rPr lang="en-US">
                <a:latin typeface="Calibri" pitchFamily="34" charset="0"/>
                <a:ea typeface="MS PGothic" pitchFamily="34" charset="-128"/>
                <a:sym typeface="Lucida Grande" pitchFamily="-84" charset="0"/>
              </a:rPr>
              <a:t>In most cases it</a:t>
            </a:r>
            <a:r>
              <a:rPr lang="en-US" altLang="en-US">
                <a:latin typeface="Calibri" pitchFamily="34" charset="0"/>
                <a:ea typeface="MS PGothic" pitchFamily="34" charset="-128"/>
                <a:sym typeface="Lucida Grande" pitchFamily="-84" charset="0"/>
              </a:rPr>
              <a:t>’</a:t>
            </a:r>
            <a:r>
              <a:rPr lang="en-US">
                <a:latin typeface="Calibri" pitchFamily="34" charset="0"/>
                <a:ea typeface="MS PGothic" pitchFamily="34" charset="-128"/>
                <a:sym typeface="Lucida Grande" pitchFamily="-84" charset="0"/>
              </a:rPr>
              <a:t>s more accurate than NB or Rocchio</a:t>
            </a:r>
          </a:p>
        </p:txBody>
      </p:sp>
      <p:sp>
        <p:nvSpPr>
          <p:cNvPr id="44034" name="Slide Number Placeholder 5"/>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0F67D6A2-69D8-624F-A467-6BA25CC2681B}" type="slidenum">
              <a:rPr lang="en-US" altLang="en-US" sz="1200">
                <a:solidFill>
                  <a:srgbClr val="898989"/>
                </a:solidFill>
                <a:latin typeface="Calibri" charset="0"/>
                <a:ea typeface="MS PGothic" charset="-128"/>
                <a:cs typeface="Arial Unicode MS" charset="0"/>
              </a:rPr>
              <a:pPr eaLnBrk="1" hangingPunct="1"/>
              <a:t>38</a:t>
            </a:fld>
            <a:endParaRPr lang="en-US" altLang="en-US" sz="1200">
              <a:solidFill>
                <a:srgbClr val="898989"/>
              </a:solidFill>
              <a:latin typeface="Calibri" charset="0"/>
              <a:ea typeface="MS PGothic" charset="-128"/>
              <a:cs typeface="Arial Unicode MS" charset="0"/>
            </a:endParaRPr>
          </a:p>
        </p:txBody>
      </p:sp>
      <p:sp>
        <p:nvSpPr>
          <p:cNvPr id="50181" name="TextBox 4"/>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Sec.14.3</a:t>
            </a:r>
          </a:p>
        </p:txBody>
      </p:sp>
    </p:spTree>
    <p:extLst>
      <p:ext uri="{BB962C8B-B14F-4D97-AF65-F5344CB8AC3E}">
        <p14:creationId xmlns:p14="http://schemas.microsoft.com/office/powerpoint/2010/main" val="1367778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wrap="square" anchor="ctr">
            <a:normAutofit/>
          </a:bodyPr>
          <a:lstStyle/>
          <a:p>
            <a:pPr>
              <a:defRPr/>
            </a:pPr>
            <a:r>
              <a:rPr lang="en-US" sz="3200">
                <a:solidFill>
                  <a:srgbClr val="FFFFFF"/>
                </a:solidFill>
                <a:sym typeface="Lucida Grande" pitchFamily="-84" charset="0"/>
              </a:rPr>
              <a:t>Let</a:t>
            </a:r>
            <a:r>
              <a:rPr lang="en-US" altLang="en-US" sz="3200">
                <a:solidFill>
                  <a:srgbClr val="FFFFFF"/>
                </a:solidFill>
                <a:sym typeface="Lucida Grande" pitchFamily="-84" charset="0"/>
              </a:rPr>
              <a:t>’</a:t>
            </a:r>
            <a:r>
              <a:rPr lang="en-US" sz="3200">
                <a:solidFill>
                  <a:srgbClr val="FFFFFF"/>
                </a:solidFill>
                <a:sym typeface="Lucida Grande" pitchFamily="-84" charset="0"/>
              </a:rPr>
              <a:t>s test our intuition</a:t>
            </a:r>
          </a:p>
        </p:txBody>
      </p:sp>
      <p:sp>
        <p:nvSpPr>
          <p:cNvPr id="3" name="Content Placeholder 2"/>
          <p:cNvSpPr>
            <a:spLocks noGrp="1"/>
          </p:cNvSpPr>
          <p:nvPr>
            <p:ph idx="1"/>
          </p:nvPr>
        </p:nvSpPr>
        <p:spPr>
          <a:xfrm>
            <a:off x="6095999" y="1444752"/>
            <a:ext cx="4816392" cy="3968496"/>
          </a:xfrm>
        </p:spPr>
        <p:txBody>
          <a:bodyPr anchor="ctr">
            <a:normAutofit/>
          </a:bodyPr>
          <a:lstStyle/>
          <a:p>
            <a:pPr>
              <a:buFont typeface="Wingdings" pitchFamily="2" charset="2"/>
              <a:buChar char="§"/>
              <a:defRPr/>
            </a:pPr>
            <a:r>
              <a:rPr lang="en-US">
                <a:solidFill>
                  <a:schemeClr val="tx1">
                    <a:lumMod val="75000"/>
                    <a:lumOff val="25000"/>
                  </a:schemeClr>
                </a:solidFill>
                <a:sym typeface="Lucida Grande" pitchFamily="-84" charset="0"/>
              </a:rPr>
              <a:t>Can a bag of words always be viewed as a vector space?</a:t>
            </a:r>
          </a:p>
          <a:p>
            <a:pPr>
              <a:buFont typeface="Wingdings" pitchFamily="2" charset="2"/>
              <a:buChar char="§"/>
              <a:defRPr/>
            </a:pPr>
            <a:r>
              <a:rPr lang="en-US">
                <a:solidFill>
                  <a:schemeClr val="tx1">
                    <a:lumMod val="75000"/>
                    <a:lumOff val="25000"/>
                  </a:schemeClr>
                </a:solidFill>
                <a:sym typeface="Lucida Grande" pitchFamily="-84" charset="0"/>
              </a:rPr>
              <a:t>What about a bag of features?</a:t>
            </a:r>
          </a:p>
          <a:p>
            <a:pPr>
              <a:buFont typeface="Wingdings" pitchFamily="2" charset="2"/>
              <a:buChar char="§"/>
              <a:defRPr/>
            </a:pPr>
            <a:r>
              <a:rPr lang="en-US">
                <a:solidFill>
                  <a:schemeClr val="tx1">
                    <a:lumMod val="75000"/>
                    <a:lumOff val="25000"/>
                  </a:schemeClr>
                </a:solidFill>
                <a:sym typeface="Lucida Grande" pitchFamily="-84" charset="0"/>
              </a:rPr>
              <a:t>Can we always view a standing query as a region in a vector space?</a:t>
            </a:r>
          </a:p>
          <a:p>
            <a:pPr>
              <a:buFont typeface="Wingdings" pitchFamily="2" charset="2"/>
              <a:buChar char="§"/>
              <a:defRPr/>
            </a:pPr>
            <a:r>
              <a:rPr lang="en-US">
                <a:solidFill>
                  <a:schemeClr val="tx1">
                    <a:lumMod val="75000"/>
                    <a:lumOff val="25000"/>
                  </a:schemeClr>
                </a:solidFill>
                <a:sym typeface="Lucida Grande" pitchFamily="-84" charset="0"/>
              </a:rPr>
              <a:t>What about Boolean queries on terms?</a:t>
            </a:r>
          </a:p>
          <a:p>
            <a:pPr>
              <a:buFont typeface="Wingdings" pitchFamily="2" charset="2"/>
              <a:buChar char="§"/>
              <a:defRPr/>
            </a:pPr>
            <a:r>
              <a:rPr lang="en-US">
                <a:solidFill>
                  <a:schemeClr val="tx1">
                    <a:lumMod val="75000"/>
                    <a:lumOff val="25000"/>
                  </a:schemeClr>
                </a:solidFill>
                <a:sym typeface="Lucida Grande" pitchFamily="-84" charset="0"/>
              </a:rPr>
              <a:t>What do </a:t>
            </a:r>
            <a:r>
              <a:rPr lang="en-US" altLang="en-US">
                <a:solidFill>
                  <a:schemeClr val="tx1">
                    <a:lumMod val="75000"/>
                    <a:lumOff val="25000"/>
                  </a:schemeClr>
                </a:solidFill>
                <a:sym typeface="Lucida Grande" pitchFamily="-84" charset="0"/>
              </a:rPr>
              <a:t>“</a:t>
            </a:r>
            <a:r>
              <a:rPr lang="en-US">
                <a:solidFill>
                  <a:schemeClr val="tx1">
                    <a:lumMod val="75000"/>
                    <a:lumOff val="25000"/>
                  </a:schemeClr>
                </a:solidFill>
                <a:sym typeface="Lucida Grande" pitchFamily="-84" charset="0"/>
              </a:rPr>
              <a:t>rectangles</a:t>
            </a:r>
            <a:r>
              <a:rPr lang="en-US" altLang="en-US">
                <a:solidFill>
                  <a:schemeClr val="tx1">
                    <a:lumMod val="75000"/>
                    <a:lumOff val="25000"/>
                  </a:schemeClr>
                </a:solidFill>
                <a:sym typeface="Lucida Grande" pitchFamily="-84" charset="0"/>
              </a:rPr>
              <a:t>”</a:t>
            </a:r>
            <a:r>
              <a:rPr lang="en-US">
                <a:solidFill>
                  <a:schemeClr val="tx1">
                    <a:lumMod val="75000"/>
                    <a:lumOff val="25000"/>
                  </a:schemeClr>
                </a:solidFill>
                <a:sym typeface="Lucida Grande" pitchFamily="-84" charset="0"/>
              </a:rPr>
              <a:t> equate to?</a:t>
            </a:r>
          </a:p>
        </p:txBody>
      </p:sp>
      <p:sp>
        <p:nvSpPr>
          <p:cNvPr id="4" name="Slide Number Placeholder 3"/>
          <p:cNvSpPr>
            <a:spLocks noGrp="1"/>
          </p:cNvSpPr>
          <p:nvPr>
            <p:ph type="sldNum" sz="quarter" idx="12"/>
          </p:nvPr>
        </p:nvSpPr>
        <p:spPr>
          <a:xfrm>
            <a:off x="10758922" y="6217920"/>
            <a:ext cx="365760" cy="365760"/>
          </a:xfrm>
        </p:spPr>
        <p:txBody>
          <a:bodyPr>
            <a:norm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lnSpc>
                <a:spcPct val="90000"/>
              </a:lnSpc>
              <a:spcAft>
                <a:spcPts val="600"/>
              </a:spcAft>
            </a:pPr>
            <a:fld id="{C3E07306-A60A-2B4E-9C9A-1AD3EBBB22FA}" type="slidenum">
              <a:rPr lang="en-US" altLang="en-US" sz="1100">
                <a:ea typeface="MS PGothic" charset="-128"/>
              </a:rPr>
              <a:pPr eaLnBrk="1" hangingPunct="1">
                <a:lnSpc>
                  <a:spcPct val="90000"/>
                </a:lnSpc>
                <a:spcAft>
                  <a:spcPts val="600"/>
                </a:spcAft>
              </a:pPr>
              <a:t>3</a:t>
            </a:fld>
            <a:endParaRPr lang="en-US" altLang="en-US" sz="1100">
              <a:ea typeface="MS PGothic" charset="-128"/>
            </a:endParaRPr>
          </a:p>
        </p:txBody>
      </p:sp>
    </p:spTree>
    <p:extLst>
      <p:ext uri="{BB962C8B-B14F-4D97-AF65-F5344CB8AC3E}">
        <p14:creationId xmlns:p14="http://schemas.microsoft.com/office/powerpoint/2010/main" val="290837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302" name="Oval 8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1"/>
          <p:cNvSpPr>
            <a:spLocks noGrp="1" noChangeArrowheads="1"/>
          </p:cNvSpPr>
          <p:nvPr>
            <p:ph type="title"/>
          </p:nvPr>
        </p:nvSpPr>
        <p:spPr>
          <a:xfrm>
            <a:off x="1121344" y="1586484"/>
            <a:ext cx="3685032" cy="3685032"/>
          </a:xfrm>
          <a:prstGeom prst="ellipse">
            <a:avLst/>
          </a:prstGeom>
          <a:solidFill>
            <a:schemeClr val="accent2"/>
          </a:solidFill>
          <a:ln>
            <a:noFill/>
          </a:ln>
        </p:spPr>
        <p:txBody>
          <a:bodyPr vert="horz" lIns="91440" tIns="45720" rIns="132080" bIns="45720" rtlCol="0">
            <a:normAutofit/>
          </a:bodyPr>
          <a:lstStyle/>
          <a:p>
            <a:pPr>
              <a:defRPr/>
            </a:pPr>
            <a:r>
              <a:rPr lang="en-US" sz="2100">
                <a:solidFill>
                  <a:srgbClr val="FFFFFF"/>
                </a:solidFill>
              </a:rPr>
              <a:t>Spam filtering</a:t>
            </a:r>
            <a:br>
              <a:rPr lang="en-US" sz="2100">
                <a:solidFill>
                  <a:srgbClr val="FFFFFF"/>
                </a:solidFill>
              </a:rPr>
            </a:br>
            <a:r>
              <a:rPr lang="en-US" sz="2100">
                <a:solidFill>
                  <a:srgbClr val="FFFFFF"/>
                </a:solidFill>
              </a:rPr>
              <a:t>Another text classification task</a:t>
            </a:r>
          </a:p>
        </p:txBody>
      </p:sp>
      <p:sp>
        <p:nvSpPr>
          <p:cNvPr id="83" name="Rectangle 82">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0" name="Rectangle 12"/>
          <p:cNvSpPr>
            <a:spLocks noGrp="1" noChangeArrowheads="1"/>
          </p:cNvSpPr>
          <p:nvPr>
            <p:ph idx="1"/>
          </p:nvPr>
        </p:nvSpPr>
        <p:spPr>
          <a:xfrm>
            <a:off x="6259551" y="1444752"/>
            <a:ext cx="4652840" cy="3968496"/>
          </a:xfrm>
        </p:spPr>
        <p:txBody>
          <a:bodyPr vert="horz" lIns="91440" tIns="45720" rIns="132080" bIns="45720" rtlCol="0" anchor="ctr">
            <a:normAutofit/>
          </a:bodyPr>
          <a:lstStyle/>
          <a:p>
            <a:pPr eaLnBrk="1" hangingPunct="1">
              <a:lnSpc>
                <a:spcPct val="90000"/>
              </a:lnSpc>
              <a:buFont typeface="Wingdings" pitchFamily="2" charset="2"/>
              <a:buNone/>
              <a:defRPr/>
            </a:pPr>
            <a:r>
              <a:rPr lang="en-US" sz="1100">
                <a:solidFill>
                  <a:srgbClr val="404040"/>
                </a:solidFill>
                <a:sym typeface="Lucida Grande" pitchFamily="-84" charset="0"/>
              </a:rPr>
              <a:t>From: "" &lt;takworlld@hotmail.com&gt;</a:t>
            </a:r>
          </a:p>
          <a:p>
            <a:pPr eaLnBrk="1" hangingPunct="1">
              <a:lnSpc>
                <a:spcPct val="90000"/>
              </a:lnSpc>
              <a:buFont typeface="Wingdings" pitchFamily="2" charset="2"/>
              <a:buNone/>
              <a:defRPr/>
            </a:pPr>
            <a:r>
              <a:rPr lang="en-US" sz="1100">
                <a:solidFill>
                  <a:srgbClr val="404040"/>
                </a:solidFill>
                <a:sym typeface="Lucida Grande" pitchFamily="-84" charset="0"/>
              </a:rPr>
              <a:t>Subject: real estate is the only way... gem  oalvgkay</a:t>
            </a:r>
            <a:endParaRPr lang="en-US" sz="1100">
              <a:solidFill>
                <a:srgbClr val="404040"/>
              </a:solidFill>
              <a:ea typeface=".Aqua かな" charset="-128"/>
              <a:sym typeface="Lucida Grande" pitchFamily="-84" charset="0"/>
            </a:endParaRPr>
          </a:p>
          <a:p>
            <a:pPr eaLnBrk="1" hangingPunct="1">
              <a:lnSpc>
                <a:spcPct val="90000"/>
              </a:lnSpc>
              <a:buFont typeface="Wingdings" pitchFamily="2" charset="2"/>
              <a:buNone/>
              <a:defRPr/>
            </a:pPr>
            <a:r>
              <a:rPr lang="en-US" sz="1100">
                <a:solidFill>
                  <a:srgbClr val="404040"/>
                </a:solidFill>
                <a:sym typeface="Lucida Grande" pitchFamily="-84" charset="0"/>
              </a:rPr>
              <a:t>Anyone can buy real estate with no money down</a:t>
            </a:r>
            <a:endParaRPr lang="en-US" sz="1100">
              <a:solidFill>
                <a:srgbClr val="404040"/>
              </a:solidFill>
              <a:ea typeface=".Aqua かな" charset="-128"/>
              <a:sym typeface="Lucida Grande" pitchFamily="-84" charset="0"/>
            </a:endParaRPr>
          </a:p>
          <a:p>
            <a:pPr eaLnBrk="1" hangingPunct="1">
              <a:lnSpc>
                <a:spcPct val="90000"/>
              </a:lnSpc>
              <a:buFont typeface="Wingdings" pitchFamily="2" charset="2"/>
              <a:buNone/>
              <a:defRPr/>
            </a:pPr>
            <a:r>
              <a:rPr lang="en-US" sz="1100">
                <a:solidFill>
                  <a:srgbClr val="404040"/>
                </a:solidFill>
                <a:sym typeface="Lucida Grande" pitchFamily="-84" charset="0"/>
              </a:rPr>
              <a:t>Stop paying rent TODAY !</a:t>
            </a:r>
            <a:endParaRPr lang="en-US" sz="1100">
              <a:solidFill>
                <a:srgbClr val="404040"/>
              </a:solidFill>
              <a:ea typeface=".Aqua かな" charset="-128"/>
              <a:sym typeface="Lucida Grande" pitchFamily="-84" charset="0"/>
            </a:endParaRPr>
          </a:p>
          <a:p>
            <a:pPr eaLnBrk="1" hangingPunct="1">
              <a:lnSpc>
                <a:spcPct val="90000"/>
              </a:lnSpc>
              <a:buFont typeface="Wingdings" pitchFamily="2" charset="2"/>
              <a:buNone/>
              <a:defRPr/>
            </a:pPr>
            <a:r>
              <a:rPr lang="en-US" sz="1100">
                <a:solidFill>
                  <a:srgbClr val="404040"/>
                </a:solidFill>
                <a:sym typeface="Lucida Grande" pitchFamily="-84" charset="0"/>
              </a:rPr>
              <a:t>There is no need to spend hundreds or even thousands for similar courses</a:t>
            </a:r>
            <a:endParaRPr lang="en-US" sz="1100">
              <a:solidFill>
                <a:srgbClr val="404040"/>
              </a:solidFill>
              <a:ea typeface=".Aqua かな" charset="-128"/>
              <a:sym typeface="Lucida Grande" pitchFamily="-84" charset="0"/>
            </a:endParaRPr>
          </a:p>
          <a:p>
            <a:pPr eaLnBrk="1" hangingPunct="1">
              <a:lnSpc>
                <a:spcPct val="90000"/>
              </a:lnSpc>
              <a:buFont typeface="Wingdings" pitchFamily="2" charset="2"/>
              <a:buNone/>
              <a:defRPr/>
            </a:pPr>
            <a:r>
              <a:rPr lang="en-US" sz="1100">
                <a:solidFill>
                  <a:srgbClr val="404040"/>
                </a:solidFill>
                <a:sym typeface="Lucida Grande" pitchFamily="-84" charset="0"/>
              </a:rPr>
              <a:t>I am 22 years old and I have already purchased 6 properties using the</a:t>
            </a:r>
          </a:p>
          <a:p>
            <a:pPr eaLnBrk="1" hangingPunct="1">
              <a:lnSpc>
                <a:spcPct val="90000"/>
              </a:lnSpc>
              <a:buFont typeface="Wingdings" pitchFamily="2" charset="2"/>
              <a:buNone/>
              <a:defRPr/>
            </a:pPr>
            <a:r>
              <a:rPr lang="en-US" sz="1100">
                <a:solidFill>
                  <a:srgbClr val="404040"/>
                </a:solidFill>
                <a:sym typeface="Lucida Grande" pitchFamily="-84" charset="0"/>
              </a:rPr>
              <a:t>methods outlined in this truly INCREDIBLE ebook.</a:t>
            </a:r>
            <a:endParaRPr lang="en-US" sz="1100">
              <a:solidFill>
                <a:srgbClr val="404040"/>
              </a:solidFill>
              <a:ea typeface=".Aqua かな" charset="-128"/>
              <a:sym typeface="Lucida Grande" pitchFamily="-84" charset="0"/>
            </a:endParaRPr>
          </a:p>
          <a:p>
            <a:pPr eaLnBrk="1" hangingPunct="1">
              <a:lnSpc>
                <a:spcPct val="90000"/>
              </a:lnSpc>
              <a:buFont typeface="Wingdings" pitchFamily="2" charset="2"/>
              <a:buNone/>
              <a:defRPr/>
            </a:pPr>
            <a:r>
              <a:rPr lang="en-US" sz="1100">
                <a:solidFill>
                  <a:srgbClr val="404040"/>
                </a:solidFill>
                <a:sym typeface="Lucida Grande" pitchFamily="-84" charset="0"/>
              </a:rPr>
              <a:t>Change your life NOW !</a:t>
            </a:r>
            <a:endParaRPr lang="en-US" sz="1100">
              <a:solidFill>
                <a:srgbClr val="404040"/>
              </a:solidFill>
              <a:ea typeface=".Aqua かな" charset="-128"/>
              <a:sym typeface="Lucida Grande" pitchFamily="-84" charset="0"/>
            </a:endParaRPr>
          </a:p>
          <a:p>
            <a:pPr eaLnBrk="1" hangingPunct="1">
              <a:lnSpc>
                <a:spcPct val="90000"/>
              </a:lnSpc>
              <a:buFont typeface="Wingdings" pitchFamily="2" charset="2"/>
              <a:buNone/>
              <a:defRPr/>
            </a:pPr>
            <a:r>
              <a:rPr lang="en-US" sz="1100">
                <a:solidFill>
                  <a:srgbClr val="404040"/>
                </a:solidFill>
                <a:sym typeface="Lucida Grande" pitchFamily="-84" charset="0"/>
              </a:rPr>
              <a:t>=================================================</a:t>
            </a:r>
          </a:p>
          <a:p>
            <a:pPr eaLnBrk="1" hangingPunct="1">
              <a:lnSpc>
                <a:spcPct val="90000"/>
              </a:lnSpc>
              <a:buFont typeface="Wingdings" pitchFamily="2" charset="2"/>
              <a:buNone/>
              <a:defRPr/>
            </a:pPr>
            <a:r>
              <a:rPr lang="en-US" sz="1100">
                <a:solidFill>
                  <a:srgbClr val="404040"/>
                </a:solidFill>
                <a:sym typeface="Lucida Grande" pitchFamily="-84" charset="0"/>
              </a:rPr>
              <a:t>Click Below to order:</a:t>
            </a:r>
          </a:p>
          <a:p>
            <a:pPr eaLnBrk="1" hangingPunct="1">
              <a:lnSpc>
                <a:spcPct val="90000"/>
              </a:lnSpc>
              <a:buFont typeface="Wingdings" pitchFamily="2" charset="2"/>
              <a:buNone/>
              <a:defRPr/>
            </a:pPr>
            <a:r>
              <a:rPr lang="en-US" sz="1100">
                <a:solidFill>
                  <a:srgbClr val="404040"/>
                </a:solidFill>
                <a:sym typeface="Lucida Grande" pitchFamily="-84" charset="0"/>
              </a:rPr>
              <a:t>http://www.wholesaledaily.com/sales/nmd.htm</a:t>
            </a:r>
          </a:p>
          <a:p>
            <a:pPr eaLnBrk="1" hangingPunct="1">
              <a:lnSpc>
                <a:spcPct val="90000"/>
              </a:lnSpc>
              <a:buFont typeface="Wingdings" pitchFamily="2" charset="2"/>
              <a:buNone/>
              <a:defRPr/>
            </a:pPr>
            <a:r>
              <a:rPr lang="en-US" sz="1100">
                <a:solidFill>
                  <a:srgbClr val="404040"/>
                </a:solidFill>
                <a:sym typeface="Lucida Grande" pitchFamily="-84" charset="0"/>
              </a:rPr>
              <a:t>=================================================</a:t>
            </a:r>
          </a:p>
        </p:txBody>
      </p:sp>
    </p:spTree>
    <p:extLst>
      <p:ext uri="{BB962C8B-B14F-4D97-AF65-F5344CB8AC3E}">
        <p14:creationId xmlns:p14="http://schemas.microsoft.com/office/powerpoint/2010/main" val="3588208865"/>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a:bodyPr>
          <a:lstStyle/>
          <a:p>
            <a:pPr>
              <a:defRPr/>
            </a:pPr>
            <a:r>
              <a:rPr lang="en-US">
                <a:latin typeface="Calibri" pitchFamily="34" charset="0"/>
                <a:ea typeface="MS PGothic" pitchFamily="34" charset="-128"/>
                <a:sym typeface="Lucida Grande" pitchFamily="-84" charset="0"/>
              </a:rPr>
              <a:t>Bias vs. capacity – notions and terminology</a:t>
            </a:r>
          </a:p>
        </p:txBody>
      </p:sp>
      <p:sp>
        <p:nvSpPr>
          <p:cNvPr id="45060" name="Rectangle 3"/>
          <p:cNvSpPr>
            <a:spLocks noGrp="1" noChangeArrowheads="1"/>
          </p:cNvSpPr>
          <p:nvPr>
            <p:ph idx="1"/>
          </p:nvPr>
        </p:nvSpPr>
        <p:spPr/>
        <p:txBody>
          <a:bodyPr>
            <a:normAutofit fontScale="85000" lnSpcReduction="10000"/>
          </a:bodyPr>
          <a:lstStyle/>
          <a:p>
            <a:pPr eaLnBrk="1" hangingPunct="1">
              <a:lnSpc>
                <a:spcPct val="90000"/>
              </a:lnSpc>
              <a:buFont typeface="Wingdings" pitchFamily="2" charset="2"/>
              <a:buChar char="§"/>
              <a:defRPr/>
            </a:pPr>
            <a:r>
              <a:rPr lang="en-US">
                <a:latin typeface="Calibri" pitchFamily="34" charset="0"/>
                <a:ea typeface="MS PGothic" pitchFamily="34" charset="-128"/>
                <a:sym typeface="Lucida Grande" pitchFamily="-84" charset="0"/>
              </a:rPr>
              <a:t>Consider asking a botanist: </a:t>
            </a:r>
            <a:r>
              <a:rPr lang="en-US">
                <a:solidFill>
                  <a:srgbClr val="00A000"/>
                </a:solidFill>
                <a:latin typeface="Calibri" pitchFamily="34" charset="0"/>
                <a:ea typeface="MS PGothic" pitchFamily="34" charset="-128"/>
                <a:sym typeface="Lucida Grande" pitchFamily="-84" charset="0"/>
              </a:rPr>
              <a:t>Is an object a tree?</a:t>
            </a:r>
            <a:r>
              <a:rPr lang="en-US">
                <a:latin typeface="Calibri" pitchFamily="34" charset="0"/>
                <a:ea typeface="MS PGothic" pitchFamily="34" charset="-128"/>
                <a:sym typeface="Lucida Grande" pitchFamily="-84" charset="0"/>
              </a:rPr>
              <a:t> </a:t>
            </a:r>
          </a:p>
          <a:p>
            <a:pPr lvl="1" eaLnBrk="1" hangingPunct="1">
              <a:lnSpc>
                <a:spcPct val="90000"/>
              </a:lnSpc>
              <a:buFont typeface="Wingdings" pitchFamily="2" charset="2"/>
              <a:buChar char="§"/>
              <a:defRPr/>
            </a:pPr>
            <a:r>
              <a:rPr lang="en-US" sz="2800">
                <a:latin typeface="Calibri" pitchFamily="34" charset="0"/>
                <a:ea typeface="MS PGothic" pitchFamily="34" charset="-128"/>
                <a:sym typeface="Lucida Grande" pitchFamily="-84" charset="0"/>
              </a:rPr>
              <a:t>Too much </a:t>
            </a:r>
            <a:r>
              <a:rPr lang="en-US" sz="2800" i="1">
                <a:latin typeface="Calibri" pitchFamily="34" charset="0"/>
                <a:ea typeface="MS PGothic" pitchFamily="34" charset="-128"/>
                <a:sym typeface="Lucida Grande" pitchFamily="-84" charset="0"/>
              </a:rPr>
              <a:t>capacity</a:t>
            </a:r>
            <a:r>
              <a:rPr lang="en-US" sz="2800">
                <a:latin typeface="Calibri" pitchFamily="34" charset="0"/>
                <a:ea typeface="MS PGothic" pitchFamily="34" charset="-128"/>
                <a:sym typeface="Lucida Grande" pitchFamily="-84" charset="0"/>
              </a:rPr>
              <a:t>, low </a:t>
            </a:r>
            <a:r>
              <a:rPr lang="en-US" sz="2800" i="1">
                <a:latin typeface="Calibri" pitchFamily="34" charset="0"/>
                <a:ea typeface="MS PGothic" pitchFamily="34" charset="-128"/>
                <a:sym typeface="Lucida Grande" pitchFamily="-84" charset="0"/>
              </a:rPr>
              <a:t>bias</a:t>
            </a:r>
          </a:p>
          <a:p>
            <a:pPr lvl="2" eaLnBrk="1" hangingPunct="1">
              <a:lnSpc>
                <a:spcPct val="90000"/>
              </a:lnSpc>
              <a:buFont typeface="Wingdings" pitchFamily="2" charset="2"/>
              <a:buChar char="§"/>
              <a:defRPr/>
            </a:pPr>
            <a:r>
              <a:rPr lang="en-US" sz="2400">
                <a:latin typeface="Calibri" pitchFamily="34" charset="0"/>
                <a:ea typeface="MS PGothic" pitchFamily="34" charset="-128"/>
                <a:sym typeface="Lucida Grande" pitchFamily="-84" charset="0"/>
              </a:rPr>
              <a:t>Botanist who memorizes</a:t>
            </a:r>
          </a:p>
          <a:p>
            <a:pPr lvl="2" eaLnBrk="1" hangingPunct="1">
              <a:lnSpc>
                <a:spcPct val="90000"/>
              </a:lnSpc>
              <a:buFont typeface="Wingdings" pitchFamily="2" charset="2"/>
              <a:buChar char="§"/>
              <a:defRPr/>
            </a:pPr>
            <a:r>
              <a:rPr lang="en-US" sz="2400">
                <a:latin typeface="Calibri" pitchFamily="34" charset="0"/>
                <a:ea typeface="MS PGothic" pitchFamily="34" charset="-128"/>
                <a:sym typeface="Lucida Grande" pitchFamily="-84" charset="0"/>
              </a:rPr>
              <a:t>Will always say </a:t>
            </a:r>
            <a:r>
              <a:rPr lang="ja-JP" altLang="en-US" sz="2400">
                <a:latin typeface="Calibri" pitchFamily="34" charset="0"/>
                <a:ea typeface="MS PGothic" pitchFamily="34" charset="-128"/>
                <a:sym typeface="Lucida Grande" pitchFamily="-84" charset="0"/>
              </a:rPr>
              <a:t>“</a:t>
            </a:r>
            <a:r>
              <a:rPr lang="en-US" altLang="ja-JP" sz="2400">
                <a:latin typeface="Calibri" pitchFamily="34" charset="0"/>
                <a:ea typeface="MS PGothic" pitchFamily="34" charset="-128"/>
                <a:sym typeface="Lucida Grande" pitchFamily="-84" charset="0"/>
              </a:rPr>
              <a:t>no</a:t>
            </a:r>
            <a:r>
              <a:rPr lang="ja-JP" altLang="en-US" sz="2400">
                <a:latin typeface="Calibri" pitchFamily="34" charset="0"/>
                <a:ea typeface="MS PGothic" pitchFamily="34" charset="-128"/>
                <a:sym typeface="Lucida Grande" pitchFamily="-84" charset="0"/>
              </a:rPr>
              <a:t>”</a:t>
            </a:r>
            <a:r>
              <a:rPr lang="en-US" altLang="ja-JP" sz="2400">
                <a:latin typeface="Calibri" pitchFamily="34" charset="0"/>
                <a:ea typeface="MS PGothic" pitchFamily="34" charset="-128"/>
                <a:sym typeface="Lucida Grande" pitchFamily="-84" charset="0"/>
              </a:rPr>
              <a:t> to new object (e.g., different # of leaves)</a:t>
            </a:r>
          </a:p>
          <a:p>
            <a:pPr lvl="1" eaLnBrk="1" hangingPunct="1">
              <a:lnSpc>
                <a:spcPct val="90000"/>
              </a:lnSpc>
              <a:buFont typeface="Wingdings" pitchFamily="2" charset="2"/>
              <a:buChar char="§"/>
              <a:defRPr/>
            </a:pPr>
            <a:r>
              <a:rPr lang="en-US" sz="2800">
                <a:latin typeface="Calibri" pitchFamily="34" charset="0"/>
                <a:ea typeface="MS PGothic" pitchFamily="34" charset="-128"/>
                <a:sym typeface="Lucida Grande" pitchFamily="-84" charset="0"/>
              </a:rPr>
              <a:t>Not enough capacity, high bias</a:t>
            </a:r>
          </a:p>
          <a:p>
            <a:pPr lvl="2" eaLnBrk="1" hangingPunct="1">
              <a:lnSpc>
                <a:spcPct val="90000"/>
              </a:lnSpc>
              <a:buFont typeface="Wingdings" pitchFamily="2" charset="2"/>
              <a:buChar char="§"/>
              <a:defRPr/>
            </a:pPr>
            <a:r>
              <a:rPr lang="en-US" sz="2400">
                <a:latin typeface="Calibri" pitchFamily="34" charset="0"/>
                <a:ea typeface="MS PGothic" pitchFamily="34" charset="-128"/>
                <a:sym typeface="Lucida Grande" pitchFamily="-84" charset="0"/>
              </a:rPr>
              <a:t>Lazy botanist</a:t>
            </a:r>
          </a:p>
          <a:p>
            <a:pPr lvl="2" eaLnBrk="1" hangingPunct="1">
              <a:lnSpc>
                <a:spcPct val="90000"/>
              </a:lnSpc>
              <a:buFont typeface="Wingdings" pitchFamily="2" charset="2"/>
              <a:buChar char="§"/>
              <a:defRPr/>
            </a:pPr>
            <a:r>
              <a:rPr lang="en-US" sz="2400">
                <a:latin typeface="Calibri" pitchFamily="34" charset="0"/>
                <a:ea typeface="MS PGothic" pitchFamily="34" charset="-128"/>
                <a:sym typeface="Lucida Grande" pitchFamily="-84" charset="0"/>
              </a:rPr>
              <a:t>Says </a:t>
            </a:r>
            <a:r>
              <a:rPr lang="ja-JP" altLang="en-US" sz="2400">
                <a:latin typeface="Calibri" pitchFamily="34" charset="0"/>
                <a:ea typeface="MS PGothic" pitchFamily="34" charset="-128"/>
                <a:sym typeface="Lucida Grande" pitchFamily="-84" charset="0"/>
              </a:rPr>
              <a:t>“</a:t>
            </a:r>
            <a:r>
              <a:rPr lang="en-US" altLang="ja-JP" sz="2400">
                <a:latin typeface="Calibri" pitchFamily="34" charset="0"/>
                <a:ea typeface="MS PGothic" pitchFamily="34" charset="-128"/>
                <a:sym typeface="Lucida Grande" pitchFamily="-84" charset="0"/>
              </a:rPr>
              <a:t>yes</a:t>
            </a:r>
            <a:r>
              <a:rPr lang="ja-JP" altLang="en-US" sz="2400">
                <a:latin typeface="Calibri" pitchFamily="34" charset="0"/>
                <a:ea typeface="MS PGothic" pitchFamily="34" charset="-128"/>
                <a:sym typeface="Lucida Grande" pitchFamily="-84" charset="0"/>
              </a:rPr>
              <a:t>”</a:t>
            </a:r>
            <a:r>
              <a:rPr lang="en-US" altLang="ja-JP" sz="2400">
                <a:latin typeface="Calibri" pitchFamily="34" charset="0"/>
                <a:ea typeface="MS PGothic" pitchFamily="34" charset="-128"/>
                <a:sym typeface="Lucida Grande" pitchFamily="-84" charset="0"/>
              </a:rPr>
              <a:t> if the object is green</a:t>
            </a:r>
          </a:p>
          <a:p>
            <a:pPr lvl="1" eaLnBrk="1" hangingPunct="1">
              <a:lnSpc>
                <a:spcPct val="90000"/>
              </a:lnSpc>
              <a:buFont typeface="Wingdings" pitchFamily="2" charset="2"/>
              <a:buChar char="§"/>
              <a:defRPr/>
            </a:pPr>
            <a:r>
              <a:rPr lang="en-US" sz="2800">
                <a:latin typeface="Calibri" pitchFamily="34" charset="0"/>
                <a:ea typeface="MS PGothic" pitchFamily="34" charset="-128"/>
                <a:sym typeface="Lucida Grande" pitchFamily="-84" charset="0"/>
              </a:rPr>
              <a:t>You want the middle ground</a:t>
            </a:r>
          </a:p>
        </p:txBody>
      </p:sp>
      <p:sp>
        <p:nvSpPr>
          <p:cNvPr id="45058" name="Slide Number Placeholder 5"/>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BB9ACAA1-B0A1-5444-A17D-9B749FD11F17}" type="slidenum">
              <a:rPr lang="en-US" altLang="en-US" sz="1200">
                <a:solidFill>
                  <a:srgbClr val="898989"/>
                </a:solidFill>
                <a:latin typeface="Calibri" charset="0"/>
                <a:ea typeface="MS PGothic" charset="-128"/>
                <a:cs typeface="Arial Unicode MS" charset="0"/>
              </a:rPr>
              <a:pPr eaLnBrk="1" hangingPunct="1"/>
              <a:t>40</a:t>
            </a:fld>
            <a:endParaRPr lang="en-US" altLang="en-US" sz="1200">
              <a:solidFill>
                <a:srgbClr val="898989"/>
              </a:solidFill>
              <a:latin typeface="Calibri" charset="0"/>
              <a:ea typeface="MS PGothic" charset="-128"/>
              <a:cs typeface="Arial Unicode MS" charset="0"/>
            </a:endParaRPr>
          </a:p>
        </p:txBody>
      </p:sp>
      <p:sp>
        <p:nvSpPr>
          <p:cNvPr id="52230" name="TextBox 5"/>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Sec.14.6</a:t>
            </a:r>
          </a:p>
        </p:txBody>
      </p:sp>
    </p:spTree>
    <p:extLst>
      <p:ext uri="{BB962C8B-B14F-4D97-AF65-F5344CB8AC3E}">
        <p14:creationId xmlns:p14="http://schemas.microsoft.com/office/powerpoint/2010/main" val="324404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a:defRPr/>
            </a:pPr>
            <a:r>
              <a:rPr lang="en-US">
                <a:latin typeface="Calibri" charset="0"/>
                <a:ea typeface="ＭＳ Ｐゴシック" charset="0"/>
                <a:cs typeface="ＭＳ Ｐゴシック" charset="0"/>
              </a:rPr>
              <a:t>kNN vs. Naive Bayes</a:t>
            </a:r>
          </a:p>
        </p:txBody>
      </p:sp>
      <p:sp>
        <p:nvSpPr>
          <p:cNvPr id="45060" name="Rectangle 3"/>
          <p:cNvSpPr>
            <a:spLocks noGrp="1" noChangeArrowheads="1"/>
          </p:cNvSpPr>
          <p:nvPr>
            <p:ph idx="1"/>
          </p:nvPr>
        </p:nvSpPr>
        <p:spPr/>
        <p:txBody>
          <a:bodyPr>
            <a:normAutofit fontScale="92500" lnSpcReduction="20000"/>
          </a:bodyPr>
          <a:lstStyle/>
          <a:p>
            <a:pPr eaLnBrk="1" hangingPunct="1">
              <a:lnSpc>
                <a:spcPct val="90000"/>
              </a:lnSpc>
              <a:buFont typeface="Wingdings" pitchFamily="2" charset="2"/>
              <a:buChar char="§"/>
              <a:defRPr/>
            </a:pPr>
            <a:r>
              <a:rPr lang="en-US" sz="3200" dirty="0">
                <a:latin typeface="Calibri" pitchFamily="34" charset="0"/>
                <a:ea typeface="MS PGothic" pitchFamily="34" charset="-128"/>
                <a:sym typeface="Lucida Grande" pitchFamily="-84" charset="0"/>
              </a:rPr>
              <a:t>Bias/Variance tradeoff</a:t>
            </a:r>
          </a:p>
          <a:p>
            <a:pPr lvl="1" eaLnBrk="1" hangingPunct="1">
              <a:lnSpc>
                <a:spcPct val="90000"/>
              </a:lnSpc>
              <a:buFont typeface="Wingdings" pitchFamily="2" charset="2"/>
              <a:buChar char="§"/>
              <a:defRPr/>
            </a:pPr>
            <a:r>
              <a:rPr lang="en-US" sz="3200" dirty="0">
                <a:latin typeface="Calibri" pitchFamily="34" charset="0"/>
                <a:ea typeface="MS PGothic" pitchFamily="34" charset="-128"/>
                <a:sym typeface="Lucida Grande" pitchFamily="-84" charset="0"/>
              </a:rPr>
              <a:t>Variance ≈ Capacity</a:t>
            </a:r>
          </a:p>
          <a:p>
            <a:pPr eaLnBrk="1" hangingPunct="1">
              <a:lnSpc>
                <a:spcPct val="90000"/>
              </a:lnSpc>
              <a:buFont typeface="Wingdings" pitchFamily="2" charset="2"/>
              <a:buChar char="§"/>
              <a:defRPr/>
            </a:pPr>
            <a:r>
              <a:rPr lang="en-US" sz="3200" dirty="0" err="1">
                <a:latin typeface="Calibri" pitchFamily="34" charset="0"/>
                <a:ea typeface="MS PGothic" pitchFamily="34" charset="-128"/>
                <a:sym typeface="Lucida Grande" pitchFamily="-84" charset="0"/>
              </a:rPr>
              <a:t>kNN</a:t>
            </a:r>
            <a:r>
              <a:rPr lang="en-US" sz="3200" dirty="0">
                <a:latin typeface="Calibri" pitchFamily="34" charset="0"/>
                <a:ea typeface="MS PGothic" pitchFamily="34" charset="-128"/>
                <a:sym typeface="Lucida Grande" pitchFamily="-84" charset="0"/>
              </a:rPr>
              <a:t> has </a:t>
            </a:r>
            <a:r>
              <a:rPr lang="en-US" sz="3200" dirty="0">
                <a:solidFill>
                  <a:schemeClr val="hlink"/>
                </a:solidFill>
                <a:latin typeface="Calibri" pitchFamily="34" charset="0"/>
                <a:ea typeface="MS PGothic" pitchFamily="34" charset="-128"/>
                <a:sym typeface="Lucida Grande" pitchFamily="-84" charset="0"/>
              </a:rPr>
              <a:t>high variance</a:t>
            </a:r>
            <a:r>
              <a:rPr lang="en-US" sz="3200" dirty="0">
                <a:latin typeface="Calibri" pitchFamily="34" charset="0"/>
                <a:ea typeface="MS PGothic" pitchFamily="34" charset="-128"/>
                <a:sym typeface="Lucida Grande" pitchFamily="-84" charset="0"/>
              </a:rPr>
              <a:t> and </a:t>
            </a:r>
            <a:r>
              <a:rPr lang="en-US" sz="3200" dirty="0">
                <a:solidFill>
                  <a:schemeClr val="hlink"/>
                </a:solidFill>
                <a:latin typeface="Calibri" pitchFamily="34" charset="0"/>
                <a:ea typeface="MS PGothic" pitchFamily="34" charset="-128"/>
                <a:sym typeface="Lucida Grande" pitchFamily="-84" charset="0"/>
              </a:rPr>
              <a:t>low bias</a:t>
            </a:r>
            <a:r>
              <a:rPr lang="en-US" sz="3200" dirty="0">
                <a:latin typeface="Calibri" pitchFamily="34" charset="0"/>
                <a:ea typeface="MS PGothic" pitchFamily="34" charset="-128"/>
                <a:sym typeface="Lucida Grande" pitchFamily="-84" charset="0"/>
              </a:rPr>
              <a:t>.</a:t>
            </a:r>
          </a:p>
          <a:p>
            <a:pPr lvl="1" eaLnBrk="1" hangingPunct="1">
              <a:lnSpc>
                <a:spcPct val="90000"/>
              </a:lnSpc>
              <a:buFont typeface="Wingdings" pitchFamily="2" charset="2"/>
              <a:buChar char="§"/>
              <a:defRPr/>
            </a:pPr>
            <a:r>
              <a:rPr lang="en-US" sz="3200" dirty="0">
                <a:latin typeface="Calibri" pitchFamily="34" charset="0"/>
                <a:ea typeface="MS PGothic" pitchFamily="34" charset="-128"/>
                <a:sym typeface="Lucida Grande" pitchFamily="-84" charset="0"/>
              </a:rPr>
              <a:t>Infinite memory</a:t>
            </a:r>
          </a:p>
          <a:p>
            <a:pPr eaLnBrk="1" hangingPunct="1">
              <a:lnSpc>
                <a:spcPct val="90000"/>
              </a:lnSpc>
              <a:buFont typeface="Wingdings" pitchFamily="2" charset="2"/>
              <a:buChar char="§"/>
              <a:defRPr/>
            </a:pPr>
            <a:r>
              <a:rPr lang="en-US" sz="3200" dirty="0">
                <a:latin typeface="Calibri" pitchFamily="34" charset="0"/>
                <a:ea typeface="MS PGothic" pitchFamily="34" charset="-128"/>
                <a:sym typeface="Lucida Grande" pitchFamily="-84" charset="0"/>
              </a:rPr>
              <a:t>NB has </a:t>
            </a:r>
            <a:r>
              <a:rPr lang="en-US" sz="3200" dirty="0">
                <a:solidFill>
                  <a:schemeClr val="hlink"/>
                </a:solidFill>
                <a:latin typeface="Calibri" pitchFamily="34" charset="0"/>
                <a:ea typeface="MS PGothic" pitchFamily="34" charset="-128"/>
                <a:sym typeface="Lucida Grande" pitchFamily="-84" charset="0"/>
              </a:rPr>
              <a:t>low variance</a:t>
            </a:r>
            <a:r>
              <a:rPr lang="en-US" sz="3200" dirty="0">
                <a:latin typeface="Calibri" pitchFamily="34" charset="0"/>
                <a:ea typeface="MS PGothic" pitchFamily="34" charset="-128"/>
                <a:sym typeface="Lucida Grande" pitchFamily="-84" charset="0"/>
              </a:rPr>
              <a:t> and </a:t>
            </a:r>
            <a:r>
              <a:rPr lang="en-US" sz="3200" dirty="0">
                <a:solidFill>
                  <a:schemeClr val="hlink"/>
                </a:solidFill>
                <a:latin typeface="Calibri" pitchFamily="34" charset="0"/>
                <a:ea typeface="MS PGothic" pitchFamily="34" charset="-128"/>
                <a:sym typeface="Lucida Grande" pitchFamily="-84" charset="0"/>
              </a:rPr>
              <a:t>high bias</a:t>
            </a:r>
            <a:r>
              <a:rPr lang="en-US" sz="3200" dirty="0">
                <a:latin typeface="Calibri" pitchFamily="34" charset="0"/>
                <a:ea typeface="MS PGothic" pitchFamily="34" charset="-128"/>
                <a:sym typeface="Lucida Grande" pitchFamily="-84" charset="0"/>
              </a:rPr>
              <a:t>.</a:t>
            </a:r>
          </a:p>
          <a:p>
            <a:pPr lvl="1" eaLnBrk="1" hangingPunct="1">
              <a:lnSpc>
                <a:spcPct val="90000"/>
              </a:lnSpc>
              <a:buFont typeface="Wingdings" pitchFamily="2" charset="2"/>
              <a:buChar char="§"/>
              <a:defRPr/>
            </a:pPr>
            <a:r>
              <a:rPr lang="en-US" sz="3200" dirty="0">
                <a:latin typeface="Calibri" pitchFamily="34" charset="0"/>
                <a:ea typeface="MS PGothic" pitchFamily="34" charset="-128"/>
                <a:sym typeface="Lucida Grande" pitchFamily="-84" charset="0"/>
              </a:rPr>
              <a:t>Linear decision surface (hyperplane – see later)</a:t>
            </a:r>
          </a:p>
        </p:txBody>
      </p:sp>
      <p:sp>
        <p:nvSpPr>
          <p:cNvPr id="45058" name="Slide Number Placeholder 5"/>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8F3E18F0-0A35-5047-A463-860CBF9C74C8}" type="slidenum">
              <a:rPr lang="en-US" altLang="en-US" sz="1200">
                <a:solidFill>
                  <a:srgbClr val="898989"/>
                </a:solidFill>
                <a:latin typeface="Calibri" charset="0"/>
                <a:ea typeface="MS PGothic" charset="-128"/>
                <a:cs typeface="Arial Unicode MS" charset="0"/>
              </a:rPr>
              <a:pPr eaLnBrk="1" hangingPunct="1"/>
              <a:t>41</a:t>
            </a:fld>
            <a:endParaRPr lang="en-US" altLang="en-US" sz="1200">
              <a:solidFill>
                <a:srgbClr val="898989"/>
              </a:solidFill>
              <a:latin typeface="Calibri" charset="0"/>
              <a:ea typeface="MS PGothic" charset="-128"/>
              <a:cs typeface="Arial Unicode MS" charset="0"/>
            </a:endParaRPr>
          </a:p>
        </p:txBody>
      </p:sp>
      <p:sp>
        <p:nvSpPr>
          <p:cNvPr id="53253" name="TextBox 5"/>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Sec.14.6</a:t>
            </a:r>
          </a:p>
        </p:txBody>
      </p:sp>
    </p:spTree>
    <p:extLst>
      <p:ext uri="{BB962C8B-B14F-4D97-AF65-F5344CB8AC3E}">
        <p14:creationId xmlns:p14="http://schemas.microsoft.com/office/powerpoint/2010/main" val="3367354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231136" y="777241"/>
            <a:ext cx="7729728" cy="1188720"/>
          </a:xfrm>
        </p:spPr>
        <p:txBody>
          <a:bodyPr>
            <a:normAutofit fontScale="90000"/>
          </a:bodyPr>
          <a:lstStyle/>
          <a:p>
            <a:pPr>
              <a:defRPr/>
            </a:pPr>
            <a:r>
              <a:rPr lang="en-US" sz="3600">
                <a:latin typeface="Calibri" charset="0"/>
                <a:ea typeface="ＭＳ Ｐゴシック" charset="0"/>
                <a:cs typeface="ＭＳ Ｐゴシック" charset="0"/>
              </a:rPr>
              <a:t>Bias vs. variance: </a:t>
            </a:r>
            <a:br>
              <a:rPr lang="en-US" sz="3600">
                <a:latin typeface="Calibri" charset="0"/>
                <a:ea typeface="ＭＳ Ｐゴシック" charset="0"/>
                <a:cs typeface="ＭＳ Ｐゴシック" charset="0"/>
              </a:rPr>
            </a:br>
            <a:r>
              <a:rPr lang="en-US" sz="3600">
                <a:latin typeface="Calibri" charset="0"/>
                <a:ea typeface="ＭＳ Ｐゴシック" charset="0"/>
                <a:cs typeface="ＭＳ Ｐゴシック" charset="0"/>
              </a:rPr>
              <a:t>Choosing the correct model capacity</a:t>
            </a:r>
          </a:p>
        </p:txBody>
      </p:sp>
      <p:pic>
        <p:nvPicPr>
          <p:cNvPr id="47108" name="Picture 3"/>
          <p:cNvPicPr>
            <a:picLocks noGrp="1" noChangeAspect="1" noChangeArrowheads="1"/>
          </p:cNvPicPr>
          <p:nvPr>
            <p:ph idx="1"/>
          </p:nvPr>
        </p:nvPicPr>
        <p:blipFill>
          <a:blip r:embed="rId2"/>
          <a:stretch>
            <a:fillRect/>
          </a:stretch>
        </p:blipFill>
        <p:spPr>
          <a:xfrm>
            <a:off x="3880304" y="2638425"/>
            <a:ext cx="4431392" cy="3101975"/>
          </a:xfrm>
        </p:spPr>
      </p:pic>
      <p:sp>
        <p:nvSpPr>
          <p:cNvPr id="47106" name="Slide Number Placeholder 5"/>
          <p:cNvSpPr>
            <a:spLocks noGrp="1"/>
          </p:cNvSpPr>
          <p:nvPr>
            <p:ph type="sldNum" sz="quarter" idx="12"/>
          </p:nvPr>
        </p:nvSpPr>
        <p:spPr>
          <a:xfrm>
            <a:off x="8077200" y="6477001"/>
            <a:ext cx="2133600" cy="244475"/>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fld id="{25459555-605F-7149-936B-D15ADC2660E1}" type="slidenum">
              <a:rPr lang="en-US" altLang="en-US" sz="1200">
                <a:solidFill>
                  <a:srgbClr val="898989"/>
                </a:solidFill>
                <a:latin typeface="Calibri" charset="0"/>
                <a:ea typeface="MS PGothic" charset="-128"/>
                <a:cs typeface="Arial Unicode MS" charset="0"/>
              </a:rPr>
              <a:pPr eaLnBrk="1" hangingPunct="1"/>
              <a:t>42</a:t>
            </a:fld>
            <a:endParaRPr lang="en-US" altLang="en-US" sz="1200">
              <a:solidFill>
                <a:srgbClr val="898989"/>
              </a:solidFill>
              <a:latin typeface="Calibri" charset="0"/>
              <a:ea typeface="MS PGothic" charset="-128"/>
              <a:cs typeface="Arial Unicode MS" charset="0"/>
            </a:endParaRPr>
          </a:p>
        </p:txBody>
      </p:sp>
      <p:sp>
        <p:nvSpPr>
          <p:cNvPr id="54277" name="Line 4"/>
          <p:cNvSpPr>
            <a:spLocks noChangeShapeType="1"/>
          </p:cNvSpPr>
          <p:nvPr/>
        </p:nvSpPr>
        <p:spPr bwMode="auto">
          <a:xfrm flipV="1">
            <a:off x="3657600" y="2590800"/>
            <a:ext cx="4876800" cy="2819400"/>
          </a:xfrm>
          <a:prstGeom prst="line">
            <a:avLst/>
          </a:prstGeom>
          <a:noFill/>
          <a:ln w="19050">
            <a:solidFill>
              <a:srgbClr val="A5002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8" name="TextBox 6"/>
          <p:cNvSpPr txBox="1">
            <a:spLocks noChangeArrowheads="1"/>
          </p:cNvSpPr>
          <p:nvPr/>
        </p:nvSpPr>
        <p:spPr bwMode="auto">
          <a:xfrm>
            <a:off x="9144001"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600">
                <a:solidFill>
                  <a:srgbClr val="FBFCFF"/>
                </a:solidFill>
                <a:latin typeface="Lucida Sans" charset="0"/>
                <a:ea typeface="MS PGothic" charset="-128"/>
                <a:cs typeface="Arial Unicode MS" charset="0"/>
              </a:rPr>
              <a:t>Sec.14.6</a:t>
            </a:r>
          </a:p>
        </p:txBody>
      </p:sp>
    </p:spTree>
    <p:extLst>
      <p:ext uri="{BB962C8B-B14F-4D97-AF65-F5344CB8AC3E}">
        <p14:creationId xmlns:p14="http://schemas.microsoft.com/office/powerpoint/2010/main" val="1032965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wrap="square" anchor="ctr">
            <a:normAutofit/>
          </a:bodyPr>
          <a:lstStyle/>
          <a:p>
            <a:pPr>
              <a:defRPr/>
            </a:pPr>
            <a:r>
              <a:rPr lang="en-US" sz="3200">
                <a:solidFill>
                  <a:srgbClr val="FFFFFF"/>
                </a:solidFill>
                <a:latin typeface="Calibri" charset="0"/>
                <a:ea typeface="ＭＳ Ｐゴシック" charset="0"/>
                <a:cs typeface="ＭＳ Ｐゴシック" charset="0"/>
              </a:rPr>
              <a:t>Summary: Representation of</a:t>
            </a:r>
            <a:br>
              <a:rPr lang="en-US" sz="3200">
                <a:solidFill>
                  <a:srgbClr val="FFFFFF"/>
                </a:solidFill>
                <a:latin typeface="Calibri" charset="0"/>
                <a:ea typeface="ＭＳ Ｐゴシック" charset="0"/>
                <a:cs typeface="ＭＳ Ｐゴシック" charset="0"/>
              </a:rPr>
            </a:br>
            <a:r>
              <a:rPr lang="en-US" sz="3200">
                <a:solidFill>
                  <a:srgbClr val="FFFFFF"/>
                </a:solidFill>
                <a:latin typeface="Calibri" charset="0"/>
                <a:ea typeface="ＭＳ Ｐゴシック" charset="0"/>
                <a:cs typeface="ＭＳ Ｐゴシック" charset="0"/>
              </a:rPr>
              <a:t>Text Categorization Attributes</a:t>
            </a:r>
          </a:p>
        </p:txBody>
      </p:sp>
      <p:sp>
        <p:nvSpPr>
          <p:cNvPr id="63492" name="Rectangle 3"/>
          <p:cNvSpPr>
            <a:spLocks noGrp="1" noChangeArrowheads="1"/>
          </p:cNvSpPr>
          <p:nvPr>
            <p:ph idx="1"/>
          </p:nvPr>
        </p:nvSpPr>
        <p:spPr>
          <a:xfrm>
            <a:off x="6095999" y="1444752"/>
            <a:ext cx="4816392" cy="3968496"/>
          </a:xfrm>
        </p:spPr>
        <p:txBody>
          <a:bodyPr anchor="ctr">
            <a:normAutofit/>
          </a:bodyPr>
          <a:lstStyle/>
          <a:p>
            <a:pPr eaLnBrk="1" hangingPunct="1">
              <a:buFont typeface="Wingdings" charset="0"/>
              <a:buChar char="§"/>
              <a:defRPr/>
            </a:pPr>
            <a:r>
              <a:rPr lang="en-US">
                <a:solidFill>
                  <a:schemeClr val="tx1">
                    <a:lumMod val="75000"/>
                    <a:lumOff val="25000"/>
                  </a:schemeClr>
                </a:solidFill>
                <a:latin typeface="Calibri" charset="0"/>
                <a:ea typeface="ＭＳ Ｐゴシック" charset="0"/>
                <a:cs typeface="ＭＳ Ｐゴシック" charset="0"/>
              </a:rPr>
              <a:t>Representations of text are usually very high dimensional</a:t>
            </a:r>
          </a:p>
          <a:p>
            <a:pPr eaLnBrk="1" hangingPunct="1">
              <a:buFont typeface="Wingdings" charset="0"/>
              <a:buChar char="§"/>
              <a:defRPr/>
            </a:pPr>
            <a:r>
              <a:rPr lang="en-US">
                <a:solidFill>
                  <a:schemeClr val="tx1">
                    <a:lumMod val="75000"/>
                    <a:lumOff val="25000"/>
                  </a:schemeClr>
                </a:solidFill>
                <a:latin typeface="Calibri" charset="0"/>
                <a:ea typeface="ＭＳ Ｐゴシック" charset="0"/>
                <a:cs typeface="ＭＳ Ｐゴシック" charset="0"/>
              </a:rPr>
              <a:t>High-bias algorithms that prevent overfitting should generally work best in high-dimensional space</a:t>
            </a:r>
          </a:p>
          <a:p>
            <a:pPr eaLnBrk="1" hangingPunct="1">
              <a:buFont typeface="Wingdings" charset="0"/>
              <a:buChar char="§"/>
              <a:defRPr/>
            </a:pPr>
            <a:r>
              <a:rPr lang="en-US">
                <a:solidFill>
                  <a:schemeClr val="tx1">
                    <a:lumMod val="75000"/>
                    <a:lumOff val="25000"/>
                  </a:schemeClr>
                </a:solidFill>
                <a:latin typeface="Calibri" charset="0"/>
                <a:ea typeface="ＭＳ Ｐゴシック" charset="0"/>
                <a:cs typeface="ＭＳ Ｐゴシック" charset="0"/>
              </a:rPr>
              <a:t>For most text categorization tasks, there are many relevant features and many irrelevant ones</a:t>
            </a:r>
          </a:p>
        </p:txBody>
      </p:sp>
      <p:sp>
        <p:nvSpPr>
          <p:cNvPr id="63490" name="Slide Number Placeholder 5"/>
          <p:cNvSpPr>
            <a:spLocks noGrp="1"/>
          </p:cNvSpPr>
          <p:nvPr>
            <p:ph type="sldNum" sz="quarter" idx="12"/>
          </p:nvPr>
        </p:nvSpPr>
        <p:spPr>
          <a:xfrm>
            <a:off x="10758922" y="6217920"/>
            <a:ext cx="365760" cy="365760"/>
          </a:xfrm>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lnSpc>
                <a:spcPct val="90000"/>
              </a:lnSpc>
              <a:spcAft>
                <a:spcPts val="600"/>
              </a:spcAft>
            </a:pPr>
            <a:fld id="{0EF4B4DB-1EB2-5347-BF03-D9EB0883D179}" type="slidenum">
              <a:rPr lang="en-US" altLang="en-US" sz="1100">
                <a:latin typeface="Calibri" charset="0"/>
                <a:ea typeface="MS PGothic" charset="-128"/>
                <a:cs typeface="Arial Unicode MS" charset="0"/>
              </a:rPr>
              <a:pPr eaLnBrk="1" hangingPunct="1">
                <a:lnSpc>
                  <a:spcPct val="90000"/>
                </a:lnSpc>
                <a:spcAft>
                  <a:spcPts val="600"/>
                </a:spcAft>
              </a:pPr>
              <a:t>2</a:t>
            </a:fld>
            <a:endParaRPr lang="en-US" altLang="en-US" sz="1100">
              <a:latin typeface="Calibri" charset="0"/>
              <a:ea typeface="MS PGothic" charset="-128"/>
              <a:cs typeface="Arial Unicode MS" charset="0"/>
            </a:endParaRPr>
          </a:p>
        </p:txBody>
      </p:sp>
    </p:spTree>
    <p:extLst>
      <p:ext uri="{BB962C8B-B14F-4D97-AF65-F5344CB8AC3E}">
        <p14:creationId xmlns:p14="http://schemas.microsoft.com/office/powerpoint/2010/main" val="1055268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5538" name="Title 1"/>
          <p:cNvSpPr>
            <a:spLocks noGrp="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wrap="square" anchor="ctr">
            <a:normAutofit/>
          </a:bodyPr>
          <a:lstStyle/>
          <a:p>
            <a:pPr>
              <a:defRPr/>
            </a:pPr>
            <a:r>
              <a:rPr lang="en-US" sz="3200">
                <a:solidFill>
                  <a:srgbClr val="FFFFFF"/>
                </a:solidFill>
                <a:latin typeface="Calibri" charset="0"/>
                <a:ea typeface="ＭＳ Ｐゴシック" charset="0"/>
                <a:cs typeface="ＭＳ Ｐゴシック" charset="0"/>
              </a:rPr>
              <a:t>Which classifier do I use for a given text classification problem?</a:t>
            </a:r>
          </a:p>
        </p:txBody>
      </p:sp>
      <p:sp>
        <p:nvSpPr>
          <p:cNvPr id="65539" name="Content Placeholder 5"/>
          <p:cNvSpPr>
            <a:spLocks noGrp="1"/>
          </p:cNvSpPr>
          <p:nvPr>
            <p:ph idx="1"/>
          </p:nvPr>
        </p:nvSpPr>
        <p:spPr>
          <a:xfrm>
            <a:off x="6095999" y="1444752"/>
            <a:ext cx="4816392" cy="3968496"/>
          </a:xfrm>
        </p:spPr>
        <p:txBody>
          <a:bodyPr anchor="ctr">
            <a:normAutofit/>
          </a:bodyPr>
          <a:lstStyle/>
          <a:p>
            <a:pPr eaLnBrk="1" hangingPunct="1">
              <a:lnSpc>
                <a:spcPct val="90000"/>
              </a:lnSpc>
              <a:buFont typeface="Wingdings" charset="0"/>
              <a:buChar char="§"/>
              <a:defRPr/>
            </a:pPr>
            <a:r>
              <a:rPr lang="en-US">
                <a:solidFill>
                  <a:schemeClr val="tx1">
                    <a:lumMod val="75000"/>
                    <a:lumOff val="25000"/>
                  </a:schemeClr>
                </a:solidFill>
                <a:latin typeface="Calibri" charset="0"/>
                <a:ea typeface="ＭＳ Ｐゴシック" charset="0"/>
                <a:cs typeface="ＭＳ Ｐゴシック" charset="0"/>
              </a:rPr>
              <a:t>Is there a learning method that is optimal for all text classification problems?</a:t>
            </a:r>
          </a:p>
          <a:p>
            <a:pPr eaLnBrk="1" hangingPunct="1">
              <a:lnSpc>
                <a:spcPct val="90000"/>
              </a:lnSpc>
              <a:buFont typeface="Wingdings" charset="0"/>
              <a:buChar char="§"/>
              <a:defRPr/>
            </a:pPr>
            <a:r>
              <a:rPr lang="en-US">
                <a:solidFill>
                  <a:schemeClr val="tx1">
                    <a:lumMod val="75000"/>
                    <a:lumOff val="25000"/>
                  </a:schemeClr>
                </a:solidFill>
                <a:latin typeface="Calibri" charset="0"/>
                <a:ea typeface="ＭＳ Ｐゴシック" charset="0"/>
                <a:cs typeface="ＭＳ Ｐゴシック" charset="0"/>
              </a:rPr>
              <a:t>No, because there is a tradeoff between bias and variance.</a:t>
            </a:r>
          </a:p>
          <a:p>
            <a:pPr eaLnBrk="1" hangingPunct="1">
              <a:lnSpc>
                <a:spcPct val="90000"/>
              </a:lnSpc>
              <a:buFont typeface="Wingdings" charset="0"/>
              <a:buChar char="§"/>
              <a:defRPr/>
            </a:pPr>
            <a:r>
              <a:rPr lang="en-US">
                <a:solidFill>
                  <a:schemeClr val="tx1">
                    <a:lumMod val="75000"/>
                    <a:lumOff val="25000"/>
                  </a:schemeClr>
                </a:solidFill>
                <a:latin typeface="Calibri" charset="0"/>
                <a:ea typeface="ＭＳ Ｐゴシック" charset="0"/>
                <a:cs typeface="ＭＳ Ｐゴシック" charset="0"/>
              </a:rPr>
              <a:t>Factors to take into account:</a:t>
            </a:r>
          </a:p>
          <a:p>
            <a:pPr lvl="1" eaLnBrk="1" hangingPunct="1">
              <a:lnSpc>
                <a:spcPct val="90000"/>
              </a:lnSpc>
              <a:buFont typeface="Wingdings" charset="0"/>
              <a:buChar char="§"/>
              <a:defRPr/>
            </a:pPr>
            <a:r>
              <a:rPr lang="en-US">
                <a:solidFill>
                  <a:schemeClr val="tx1">
                    <a:lumMod val="75000"/>
                    <a:lumOff val="25000"/>
                  </a:schemeClr>
                </a:solidFill>
                <a:latin typeface="Calibri" charset="0"/>
                <a:ea typeface="ＭＳ Ｐゴシック" charset="0"/>
              </a:rPr>
              <a:t>How much training data is available?</a:t>
            </a:r>
          </a:p>
          <a:p>
            <a:pPr lvl="1" eaLnBrk="1" hangingPunct="1">
              <a:lnSpc>
                <a:spcPct val="90000"/>
              </a:lnSpc>
              <a:buFont typeface="Wingdings" charset="0"/>
              <a:buChar char="§"/>
              <a:defRPr/>
            </a:pPr>
            <a:r>
              <a:rPr lang="en-US">
                <a:solidFill>
                  <a:schemeClr val="tx1">
                    <a:lumMod val="75000"/>
                    <a:lumOff val="25000"/>
                  </a:schemeClr>
                </a:solidFill>
                <a:latin typeface="Calibri" charset="0"/>
                <a:ea typeface="ＭＳ Ｐゴシック" charset="0"/>
              </a:rPr>
              <a:t>How simple/complex is the problem? (linear vs. nonlinear decision boundary)</a:t>
            </a:r>
          </a:p>
          <a:p>
            <a:pPr lvl="1" eaLnBrk="1" hangingPunct="1">
              <a:lnSpc>
                <a:spcPct val="90000"/>
              </a:lnSpc>
              <a:buFont typeface="Wingdings" charset="0"/>
              <a:buChar char="§"/>
              <a:defRPr/>
            </a:pPr>
            <a:r>
              <a:rPr lang="en-US">
                <a:solidFill>
                  <a:schemeClr val="tx1">
                    <a:lumMod val="75000"/>
                    <a:lumOff val="25000"/>
                  </a:schemeClr>
                </a:solidFill>
                <a:latin typeface="Calibri" charset="0"/>
                <a:ea typeface="ＭＳ Ｐゴシック" charset="0"/>
              </a:rPr>
              <a:t>How noisy is the data?</a:t>
            </a:r>
          </a:p>
          <a:p>
            <a:pPr lvl="1" eaLnBrk="1" hangingPunct="1">
              <a:lnSpc>
                <a:spcPct val="90000"/>
              </a:lnSpc>
              <a:buFont typeface="Wingdings" charset="0"/>
              <a:buChar char="§"/>
              <a:defRPr/>
            </a:pPr>
            <a:r>
              <a:rPr lang="en-US">
                <a:solidFill>
                  <a:schemeClr val="tx1">
                    <a:lumMod val="75000"/>
                    <a:lumOff val="25000"/>
                  </a:schemeClr>
                </a:solidFill>
                <a:latin typeface="Calibri" charset="0"/>
                <a:ea typeface="ＭＳ Ｐゴシック" charset="0"/>
              </a:rPr>
              <a:t>How stable is the problem over time?</a:t>
            </a:r>
          </a:p>
          <a:p>
            <a:pPr lvl="2" eaLnBrk="1" hangingPunct="1">
              <a:lnSpc>
                <a:spcPct val="90000"/>
              </a:lnSpc>
              <a:buFont typeface="Wingdings" charset="0"/>
              <a:buChar char="§"/>
              <a:defRPr/>
            </a:pPr>
            <a:r>
              <a:rPr lang="en-US">
                <a:solidFill>
                  <a:schemeClr val="tx1">
                    <a:lumMod val="75000"/>
                    <a:lumOff val="25000"/>
                  </a:schemeClr>
                </a:solidFill>
                <a:latin typeface="Calibri" charset="0"/>
                <a:ea typeface="ＭＳ Ｐゴシック" charset="0"/>
              </a:rPr>
              <a:t>For an unstable problem, its better to use a simple and robust classifier.</a:t>
            </a:r>
          </a:p>
        </p:txBody>
      </p:sp>
      <p:sp>
        <p:nvSpPr>
          <p:cNvPr id="65540" name="Slide Number Placeholder 4"/>
          <p:cNvSpPr>
            <a:spLocks noGrp="1"/>
          </p:cNvSpPr>
          <p:nvPr>
            <p:ph type="sldNum" sz="quarter" idx="12"/>
          </p:nvPr>
        </p:nvSpPr>
        <p:spPr>
          <a:xfrm>
            <a:off x="10758922" y="6217920"/>
            <a:ext cx="365760" cy="365760"/>
          </a:xfrm>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lnSpc>
                <a:spcPct val="90000"/>
              </a:lnSpc>
              <a:spcAft>
                <a:spcPts val="600"/>
              </a:spcAft>
            </a:pPr>
            <a:fld id="{F3AF1060-C792-E94C-BA0F-D9E2ED165525}" type="slidenum">
              <a:rPr lang="en-US" altLang="en-US" sz="1100">
                <a:latin typeface="Calibri" charset="0"/>
                <a:ea typeface="MS PGothic" charset="-128"/>
                <a:cs typeface="Arial Unicode MS" charset="0"/>
              </a:rPr>
              <a:pPr eaLnBrk="1" hangingPunct="1">
                <a:lnSpc>
                  <a:spcPct val="90000"/>
                </a:lnSpc>
                <a:spcAft>
                  <a:spcPts val="600"/>
                </a:spcAft>
              </a:pPr>
              <a:t>3</a:t>
            </a:fld>
            <a:endParaRPr lang="en-US" altLang="en-US" sz="1100">
              <a:latin typeface="Calibri" charset="0"/>
              <a:ea typeface="MS PGothic" charset="-128"/>
              <a:cs typeface="Arial Unicode MS" charset="0"/>
            </a:endParaRPr>
          </a:p>
        </p:txBody>
      </p:sp>
    </p:spTree>
    <p:extLst>
      <p:ext uri="{BB962C8B-B14F-4D97-AF65-F5344CB8AC3E}">
        <p14:creationId xmlns:p14="http://schemas.microsoft.com/office/powerpoint/2010/main" val="1734609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1424970"/>
            <a:ext cx="7899400" cy="646331"/>
          </a:xfrm>
          <a:prstGeom prst="rect">
            <a:avLst/>
          </a:prstGeom>
        </p:spPr>
        <p:txBody>
          <a:bodyPr wrap="square">
            <a:spAutoFit/>
          </a:bodyPr>
          <a:lstStyle/>
          <a:p>
            <a:r>
              <a:rPr lang="en-US" dirty="0"/>
              <a:t>Machine learning is a field of computer science that gives computers the ability to </a:t>
            </a:r>
            <a:r>
              <a:rPr lang="en-US" b="1" dirty="0">
                <a:solidFill>
                  <a:schemeClr val="accent2"/>
                </a:solidFill>
              </a:rPr>
              <a:t>learn without being explicitly programmed</a:t>
            </a:r>
          </a:p>
        </p:txBody>
      </p:sp>
      <p:sp>
        <p:nvSpPr>
          <p:cNvPr id="9" name="Rectangle 8"/>
          <p:cNvSpPr/>
          <p:nvPr/>
        </p:nvSpPr>
        <p:spPr>
          <a:xfrm>
            <a:off x="1981200" y="5551268"/>
            <a:ext cx="8496300" cy="369332"/>
          </a:xfrm>
          <a:prstGeom prst="rect">
            <a:avLst/>
          </a:prstGeom>
        </p:spPr>
        <p:txBody>
          <a:bodyPr wrap="square">
            <a:spAutoFit/>
          </a:bodyPr>
          <a:lstStyle/>
          <a:p>
            <a:r>
              <a:rPr lang="en-US" dirty="0"/>
              <a:t>Methods that can learn from and make predictions on data</a:t>
            </a:r>
          </a:p>
        </p:txBody>
      </p:sp>
      <p:grpSp>
        <p:nvGrpSpPr>
          <p:cNvPr id="78" name="Group 77"/>
          <p:cNvGrpSpPr/>
          <p:nvPr/>
        </p:nvGrpSpPr>
        <p:grpSpPr>
          <a:xfrm>
            <a:off x="1981200" y="2359582"/>
            <a:ext cx="8496300" cy="2737104"/>
            <a:chOff x="457200" y="2682748"/>
            <a:chExt cx="8496300" cy="2737104"/>
          </a:xfrm>
        </p:grpSpPr>
        <p:sp>
          <p:nvSpPr>
            <p:cNvPr id="12" name="Can 11"/>
            <p:cNvSpPr/>
            <p:nvPr/>
          </p:nvSpPr>
          <p:spPr>
            <a:xfrm>
              <a:off x="457200" y="2682748"/>
              <a:ext cx="2108200" cy="949452"/>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Labeled Data</a:t>
              </a:r>
            </a:p>
          </p:txBody>
        </p:sp>
        <p:sp>
          <p:nvSpPr>
            <p:cNvPr id="13" name="Can 12"/>
            <p:cNvSpPr/>
            <p:nvPr/>
          </p:nvSpPr>
          <p:spPr>
            <a:xfrm>
              <a:off x="457200" y="4470400"/>
              <a:ext cx="2108200" cy="949452"/>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Labeled Data</a:t>
              </a:r>
            </a:p>
          </p:txBody>
        </p:sp>
        <p:sp>
          <p:nvSpPr>
            <p:cNvPr id="14" name="Rounded Rectangle 13"/>
            <p:cNvSpPr/>
            <p:nvPr/>
          </p:nvSpPr>
          <p:spPr>
            <a:xfrm>
              <a:off x="3542697" y="2682748"/>
              <a:ext cx="2654300" cy="9494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Machine Learning algorithm</a:t>
              </a:r>
            </a:p>
          </p:txBody>
        </p:sp>
        <p:sp>
          <p:nvSpPr>
            <p:cNvPr id="15" name="Cube 14"/>
            <p:cNvSpPr/>
            <p:nvPr/>
          </p:nvSpPr>
          <p:spPr>
            <a:xfrm>
              <a:off x="3809397" y="4364454"/>
              <a:ext cx="1943100" cy="909574"/>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Learned model</a:t>
              </a:r>
            </a:p>
          </p:txBody>
        </p:sp>
        <p:sp>
          <p:nvSpPr>
            <p:cNvPr id="18" name="Bevel 17"/>
            <p:cNvSpPr/>
            <p:nvPr/>
          </p:nvSpPr>
          <p:spPr>
            <a:xfrm>
              <a:off x="6196997" y="4509782"/>
              <a:ext cx="1536700" cy="870688"/>
            </a:xfrm>
            <a:prstGeom prst="beve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Prediction</a:t>
              </a:r>
            </a:p>
          </p:txBody>
        </p:sp>
        <p:cxnSp>
          <p:nvCxnSpPr>
            <p:cNvPr id="20" name="Straight Arrow Connector 19"/>
            <p:cNvCxnSpPr>
              <a:stCxn id="12" idx="4"/>
              <a:endCxn id="14" idx="1"/>
            </p:cNvCxnSpPr>
            <p:nvPr/>
          </p:nvCxnSpPr>
          <p:spPr>
            <a:xfrm>
              <a:off x="2565400" y="3157474"/>
              <a:ext cx="97729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3" idx="4"/>
              <a:endCxn id="15" idx="2"/>
            </p:cNvCxnSpPr>
            <p:nvPr/>
          </p:nvCxnSpPr>
          <p:spPr>
            <a:xfrm flipV="1">
              <a:off x="2565400" y="4932938"/>
              <a:ext cx="1243997" cy="12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5" idx="4"/>
              <a:endCxn id="18" idx="4"/>
            </p:cNvCxnSpPr>
            <p:nvPr/>
          </p:nvCxnSpPr>
          <p:spPr>
            <a:xfrm>
              <a:off x="5525104" y="4932938"/>
              <a:ext cx="671893" cy="12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14" idx="2"/>
              <a:endCxn id="15" idx="0"/>
            </p:cNvCxnSpPr>
            <p:nvPr/>
          </p:nvCxnSpPr>
          <p:spPr>
            <a:xfrm>
              <a:off x="4869847" y="3632200"/>
              <a:ext cx="24797" cy="732254"/>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flipV="1">
              <a:off x="457200" y="4000500"/>
              <a:ext cx="8496300" cy="38100"/>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57200" y="3702446"/>
              <a:ext cx="970137" cy="338554"/>
            </a:xfrm>
            <a:prstGeom prst="rect">
              <a:avLst/>
            </a:prstGeom>
            <a:noFill/>
          </p:spPr>
          <p:txBody>
            <a:bodyPr wrap="none" rtlCol="0">
              <a:spAutoFit/>
            </a:bodyPr>
            <a:lstStyle/>
            <a:p>
              <a:r>
                <a:rPr lang="en-US" sz="1600" b="1" dirty="0">
                  <a:solidFill>
                    <a:schemeClr val="accent2"/>
                  </a:solidFill>
                </a:rPr>
                <a:t>Training</a:t>
              </a:r>
            </a:p>
          </p:txBody>
        </p:sp>
        <p:sp>
          <p:nvSpPr>
            <p:cNvPr id="46" name="TextBox 45"/>
            <p:cNvSpPr txBox="1"/>
            <p:nvPr/>
          </p:nvSpPr>
          <p:spPr>
            <a:xfrm>
              <a:off x="457200" y="4025900"/>
              <a:ext cx="1177726" cy="338554"/>
            </a:xfrm>
            <a:prstGeom prst="rect">
              <a:avLst/>
            </a:prstGeom>
            <a:noFill/>
          </p:spPr>
          <p:txBody>
            <a:bodyPr wrap="none" rtlCol="0">
              <a:spAutoFit/>
            </a:bodyPr>
            <a:lstStyle/>
            <a:p>
              <a:r>
                <a:rPr lang="en-US" sz="1600" b="1" dirty="0">
                  <a:solidFill>
                    <a:schemeClr val="accent2"/>
                  </a:solidFill>
                </a:rPr>
                <a:t>Prediction</a:t>
              </a:r>
            </a:p>
          </p:txBody>
        </p:sp>
      </p:grpSp>
      <p:sp>
        <p:nvSpPr>
          <p:cNvPr id="80" name="Title 1"/>
          <p:cNvSpPr txBox="1">
            <a:spLocks/>
          </p:cNvSpPr>
          <p:nvPr/>
        </p:nvSpPr>
        <p:spPr>
          <a:xfrm>
            <a:off x="2075280" y="182564"/>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Basics</a:t>
            </a:r>
          </a:p>
        </p:txBody>
      </p:sp>
    </p:spTree>
    <p:extLst>
      <p:ext uri="{BB962C8B-B14F-4D97-AF65-F5344CB8AC3E}">
        <p14:creationId xmlns:p14="http://schemas.microsoft.com/office/powerpoint/2010/main" val="626602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5280" y="2336437"/>
            <a:ext cx="3966912" cy="3644900"/>
          </a:xfrm>
          <a:prstGeom prst="rect">
            <a:avLst/>
          </a:prstGeom>
        </p:spPr>
      </p:pic>
      <p:sp>
        <p:nvSpPr>
          <p:cNvPr id="5" name="Rectangle 4"/>
          <p:cNvSpPr/>
          <p:nvPr/>
        </p:nvSpPr>
        <p:spPr>
          <a:xfrm>
            <a:off x="2075281" y="1266372"/>
            <a:ext cx="8275335" cy="923330"/>
          </a:xfrm>
          <a:prstGeom prst="rect">
            <a:avLst/>
          </a:prstGeom>
        </p:spPr>
        <p:txBody>
          <a:bodyPr wrap="square">
            <a:spAutoFit/>
          </a:bodyPr>
          <a:lstStyle/>
          <a:p>
            <a:r>
              <a:rPr lang="en-US" dirty="0"/>
              <a:t>Most machine learning methods work well because of </a:t>
            </a:r>
            <a:r>
              <a:rPr lang="en-US" b="1" dirty="0">
                <a:solidFill>
                  <a:srgbClr val="E68230"/>
                </a:solidFill>
              </a:rPr>
              <a:t>human-designed representations</a:t>
            </a:r>
            <a:r>
              <a:rPr lang="en-US" dirty="0">
                <a:solidFill>
                  <a:srgbClr val="E68230"/>
                </a:solidFill>
              </a:rPr>
              <a:t> </a:t>
            </a:r>
            <a:r>
              <a:rPr lang="en-US" dirty="0"/>
              <a:t>and </a:t>
            </a:r>
            <a:r>
              <a:rPr lang="en-US" b="1" dirty="0">
                <a:solidFill>
                  <a:srgbClr val="E68230"/>
                </a:solidFill>
              </a:rPr>
              <a:t>input features</a:t>
            </a:r>
          </a:p>
          <a:p>
            <a:r>
              <a:rPr lang="en-US" dirty="0"/>
              <a:t>ML becomes just </a:t>
            </a:r>
            <a:r>
              <a:rPr lang="en-US" b="1" dirty="0">
                <a:solidFill>
                  <a:srgbClr val="E68230"/>
                </a:solidFill>
              </a:rPr>
              <a:t>optimizing weights </a:t>
            </a:r>
            <a:r>
              <a:rPr lang="en-US" dirty="0"/>
              <a:t>to best make a final prediction</a:t>
            </a:r>
          </a:p>
        </p:txBody>
      </p:sp>
      <p:pic>
        <p:nvPicPr>
          <p:cNvPr id="6" name="Picture 5"/>
          <p:cNvPicPr>
            <a:picLocks noChangeAspect="1"/>
          </p:cNvPicPr>
          <p:nvPr/>
        </p:nvPicPr>
        <p:blipFill>
          <a:blip r:embed="rId3"/>
          <a:stretch>
            <a:fillRect/>
          </a:stretch>
        </p:blipFill>
        <p:spPr>
          <a:xfrm>
            <a:off x="7065797" y="2755538"/>
            <a:ext cx="2847723" cy="2222863"/>
          </a:xfrm>
          <a:prstGeom prst="rect">
            <a:avLst/>
          </a:prstGeom>
        </p:spPr>
      </p:pic>
      <p:sp>
        <p:nvSpPr>
          <p:cNvPr id="7" name="Title 1"/>
          <p:cNvSpPr txBox="1">
            <a:spLocks/>
          </p:cNvSpPr>
          <p:nvPr/>
        </p:nvSpPr>
        <p:spPr>
          <a:xfrm>
            <a:off x="2075280" y="182564"/>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ML vs. Deep Learning </a:t>
            </a:r>
          </a:p>
        </p:txBody>
      </p:sp>
    </p:spTree>
    <p:extLst>
      <p:ext uri="{BB962C8B-B14F-4D97-AF65-F5344CB8AC3E}">
        <p14:creationId xmlns:p14="http://schemas.microsoft.com/office/powerpoint/2010/main" val="163597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9872" y="1211264"/>
            <a:ext cx="8250928" cy="1754327"/>
          </a:xfrm>
          <a:prstGeom prst="rect">
            <a:avLst/>
          </a:prstGeom>
        </p:spPr>
        <p:txBody>
          <a:bodyPr wrap="square">
            <a:spAutoFit/>
          </a:bodyPr>
          <a:lstStyle/>
          <a:p>
            <a:r>
              <a:rPr lang="en-US" dirty="0"/>
              <a:t>A machine learning subfield of learning </a:t>
            </a:r>
            <a:r>
              <a:rPr lang="en-US" b="1" dirty="0">
                <a:solidFill>
                  <a:srgbClr val="E68230"/>
                </a:solidFill>
              </a:rPr>
              <a:t>representations</a:t>
            </a:r>
            <a:r>
              <a:rPr lang="en-US" dirty="0">
                <a:solidFill>
                  <a:srgbClr val="E68230"/>
                </a:solidFill>
              </a:rPr>
              <a:t> </a:t>
            </a:r>
            <a:r>
              <a:rPr lang="en-US" dirty="0"/>
              <a:t>of data. Exceptional effective at </a:t>
            </a:r>
            <a:r>
              <a:rPr lang="en-US" b="1" dirty="0">
                <a:solidFill>
                  <a:srgbClr val="E68230"/>
                </a:solidFill>
              </a:rPr>
              <a:t>learning patterns</a:t>
            </a:r>
            <a:r>
              <a:rPr lang="en-US" dirty="0"/>
              <a:t>.</a:t>
            </a:r>
          </a:p>
          <a:p>
            <a:r>
              <a:rPr lang="en-US" dirty="0"/>
              <a:t>Deep learning algorithms attempt to learn (multiple levels of) representation by using a </a:t>
            </a:r>
            <a:r>
              <a:rPr lang="en-US" b="1" dirty="0">
                <a:solidFill>
                  <a:srgbClr val="E68230"/>
                </a:solidFill>
              </a:rPr>
              <a:t>hierarchy of multiple layers</a:t>
            </a:r>
          </a:p>
          <a:p>
            <a:r>
              <a:rPr lang="en-US" dirty="0"/>
              <a:t>If you provide the system </a:t>
            </a:r>
            <a:r>
              <a:rPr lang="en-US" b="1" dirty="0">
                <a:solidFill>
                  <a:srgbClr val="E68230"/>
                </a:solidFill>
              </a:rPr>
              <a:t>tons of information</a:t>
            </a:r>
            <a:r>
              <a:rPr lang="en-US" dirty="0"/>
              <a:t>, it begins to understand it and respond in useful ways.</a:t>
            </a:r>
          </a:p>
        </p:txBody>
      </p:sp>
      <p:sp>
        <p:nvSpPr>
          <p:cNvPr id="12" name="Title 1"/>
          <p:cNvSpPr txBox="1">
            <a:spLocks/>
          </p:cNvSpPr>
          <p:nvPr/>
        </p:nvSpPr>
        <p:spPr>
          <a:xfrm>
            <a:off x="2075280" y="182564"/>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is Deep Learning </a:t>
            </a:r>
            <a:r>
              <a:rPr lang="en-US" sz="4000" dirty="0"/>
              <a:t>(DL) </a:t>
            </a:r>
            <a:r>
              <a:rPr lang="en-US" dirty="0"/>
              <a:t>? </a:t>
            </a:r>
          </a:p>
        </p:txBody>
      </p:sp>
      <p:pic>
        <p:nvPicPr>
          <p:cNvPr id="14" name="Picture 13" descr="machine-learning-vs-deep-lear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100" y="3029091"/>
            <a:ext cx="6890920" cy="3360939"/>
          </a:xfrm>
          <a:prstGeom prst="rect">
            <a:avLst/>
          </a:prstGeom>
        </p:spPr>
      </p:pic>
      <p:sp>
        <p:nvSpPr>
          <p:cNvPr id="2" name="Ορθογώνιο 1"/>
          <p:cNvSpPr/>
          <p:nvPr/>
        </p:nvSpPr>
        <p:spPr>
          <a:xfrm>
            <a:off x="2997103" y="6390030"/>
            <a:ext cx="6374361" cy="229135"/>
          </a:xfrm>
          <a:prstGeom prst="rect">
            <a:avLst/>
          </a:prstGeom>
        </p:spPr>
        <p:txBody>
          <a:bodyPr wrap="square">
            <a:spAutoFit/>
          </a:bodyPr>
          <a:lstStyle/>
          <a:p>
            <a:r>
              <a:rPr lang="en-US" sz="900" i="1" dirty="0"/>
              <a:t>https://</a:t>
            </a:r>
            <a:r>
              <a:rPr lang="en-US" sz="900" i="1" dirty="0" err="1"/>
              <a:t>www.xenonstack.com</a:t>
            </a:r>
            <a:r>
              <a:rPr lang="en-US" sz="900" i="1" dirty="0"/>
              <a:t>/blog/static/public/uploads/media/machine-learning-vs-deep-</a:t>
            </a:r>
            <a:r>
              <a:rPr lang="en-US" sz="900" i="1" dirty="0" err="1"/>
              <a:t>learning.png</a:t>
            </a:r>
            <a:endParaRPr lang="en-US" sz="900" i="1" dirty="0"/>
          </a:p>
        </p:txBody>
      </p:sp>
    </p:spTree>
    <p:extLst>
      <p:ext uri="{BB962C8B-B14F-4D97-AF65-F5344CB8AC3E}">
        <p14:creationId xmlns:p14="http://schemas.microsoft.com/office/powerpoint/2010/main" val="1288551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83300" y="3618226"/>
            <a:ext cx="4414420" cy="2998474"/>
          </a:xfrm>
          <a:prstGeom prst="rect">
            <a:avLst/>
          </a:prstGeom>
        </p:spPr>
      </p:pic>
      <p:sp>
        <p:nvSpPr>
          <p:cNvPr id="5" name="Rectangle 4"/>
          <p:cNvSpPr/>
          <p:nvPr/>
        </p:nvSpPr>
        <p:spPr>
          <a:xfrm>
            <a:off x="1854200" y="1231015"/>
            <a:ext cx="8458200" cy="2585323"/>
          </a:xfrm>
          <a:prstGeom prst="rect">
            <a:avLst/>
          </a:prstGeom>
        </p:spPr>
        <p:txBody>
          <a:bodyPr wrap="square">
            <a:spAutoFit/>
          </a:bodyPr>
          <a:lstStyle/>
          <a:p>
            <a:pPr marL="285750" indent="-285750">
              <a:buFont typeface="Courier New"/>
              <a:buChar char="o"/>
            </a:pPr>
            <a:r>
              <a:rPr lang="en-US" dirty="0"/>
              <a:t>Manually designed features are often </a:t>
            </a:r>
            <a:r>
              <a:rPr lang="en-US" b="1" dirty="0">
                <a:solidFill>
                  <a:srgbClr val="E68230"/>
                </a:solidFill>
              </a:rPr>
              <a:t>over-specified</a:t>
            </a:r>
            <a:r>
              <a:rPr lang="en-US" dirty="0"/>
              <a:t>, </a:t>
            </a:r>
            <a:r>
              <a:rPr lang="en-US" b="1" dirty="0">
                <a:solidFill>
                  <a:srgbClr val="E68230"/>
                </a:solidFill>
              </a:rPr>
              <a:t>incomplete</a:t>
            </a:r>
            <a:r>
              <a:rPr lang="en-US" dirty="0">
                <a:solidFill>
                  <a:srgbClr val="E68230"/>
                </a:solidFill>
              </a:rPr>
              <a:t> </a:t>
            </a:r>
            <a:r>
              <a:rPr lang="en-US" dirty="0"/>
              <a:t>and take a </a:t>
            </a:r>
            <a:r>
              <a:rPr lang="en-US" b="1" dirty="0">
                <a:solidFill>
                  <a:srgbClr val="E68230"/>
                </a:solidFill>
              </a:rPr>
              <a:t>long time to design </a:t>
            </a:r>
            <a:r>
              <a:rPr lang="en-US" dirty="0"/>
              <a:t>and validate</a:t>
            </a:r>
          </a:p>
          <a:p>
            <a:pPr marL="285750" indent="-285750">
              <a:buFont typeface="Courier New"/>
              <a:buChar char="o"/>
            </a:pPr>
            <a:r>
              <a:rPr lang="en-US" dirty="0"/>
              <a:t>Learned Features are </a:t>
            </a:r>
            <a:r>
              <a:rPr lang="en-US" b="1" dirty="0">
                <a:solidFill>
                  <a:srgbClr val="E68230"/>
                </a:solidFill>
              </a:rPr>
              <a:t>easy to adapt</a:t>
            </a:r>
            <a:r>
              <a:rPr lang="en-US" dirty="0"/>
              <a:t>, </a:t>
            </a:r>
            <a:r>
              <a:rPr lang="en-US" b="1" dirty="0">
                <a:solidFill>
                  <a:srgbClr val="E68230"/>
                </a:solidFill>
              </a:rPr>
              <a:t>fast</a:t>
            </a:r>
            <a:r>
              <a:rPr lang="en-US" dirty="0"/>
              <a:t> to learn</a:t>
            </a:r>
          </a:p>
          <a:p>
            <a:pPr marL="285750" indent="-285750">
              <a:buFont typeface="Courier New"/>
              <a:buChar char="o"/>
            </a:pPr>
            <a:r>
              <a:rPr lang="en-US" dirty="0"/>
              <a:t>Deep learning provides a very </a:t>
            </a:r>
            <a:r>
              <a:rPr lang="en-US" b="1" dirty="0">
                <a:solidFill>
                  <a:srgbClr val="E68230"/>
                </a:solidFill>
              </a:rPr>
              <a:t>flexible</a:t>
            </a:r>
            <a:r>
              <a:rPr lang="en-US" dirty="0"/>
              <a:t>, (almost?) </a:t>
            </a:r>
            <a:r>
              <a:rPr lang="en-US" b="1" dirty="0">
                <a:solidFill>
                  <a:srgbClr val="E68230"/>
                </a:solidFill>
              </a:rPr>
              <a:t>universal</a:t>
            </a:r>
            <a:r>
              <a:rPr lang="en-US" dirty="0"/>
              <a:t>, learnable framework for representing world, visual and linguistic information.</a:t>
            </a:r>
          </a:p>
          <a:p>
            <a:pPr marL="285750" indent="-285750">
              <a:buFont typeface="Courier New"/>
              <a:buChar char="o"/>
            </a:pPr>
            <a:r>
              <a:rPr lang="en-US" dirty="0"/>
              <a:t>Can learn both unsupervised and supervised</a:t>
            </a:r>
          </a:p>
          <a:p>
            <a:pPr marL="285750" indent="-285750">
              <a:buFont typeface="Courier New"/>
              <a:buChar char="o"/>
            </a:pPr>
            <a:r>
              <a:rPr lang="en-US" dirty="0"/>
              <a:t>Effective </a:t>
            </a:r>
            <a:r>
              <a:rPr lang="en-US" b="1" dirty="0">
                <a:solidFill>
                  <a:srgbClr val="E68230"/>
                </a:solidFill>
              </a:rPr>
              <a:t>end-to-end </a:t>
            </a:r>
            <a:r>
              <a:rPr lang="en-US" dirty="0"/>
              <a:t>joint system learning</a:t>
            </a:r>
          </a:p>
          <a:p>
            <a:pPr marL="285750" indent="-285750">
              <a:buFont typeface="Courier New"/>
              <a:buChar char="o"/>
            </a:pPr>
            <a:r>
              <a:rPr lang="en-US" dirty="0"/>
              <a:t>Utilize large amounts of training data</a:t>
            </a:r>
          </a:p>
          <a:p>
            <a:endParaRPr lang="en-US" dirty="0"/>
          </a:p>
        </p:txBody>
      </p:sp>
      <p:sp>
        <p:nvSpPr>
          <p:cNvPr id="7" name="Title 1"/>
          <p:cNvSpPr txBox="1">
            <a:spLocks/>
          </p:cNvSpPr>
          <p:nvPr/>
        </p:nvSpPr>
        <p:spPr>
          <a:xfrm>
            <a:off x="2075280" y="182564"/>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is DL useful? </a:t>
            </a:r>
          </a:p>
        </p:txBody>
      </p:sp>
      <p:sp>
        <p:nvSpPr>
          <p:cNvPr id="8" name="Rectangle 7"/>
          <p:cNvSpPr/>
          <p:nvPr/>
        </p:nvSpPr>
        <p:spPr>
          <a:xfrm>
            <a:off x="1968500" y="4402370"/>
            <a:ext cx="4114800" cy="923330"/>
          </a:xfrm>
          <a:prstGeom prst="rect">
            <a:avLst/>
          </a:prstGeom>
        </p:spPr>
        <p:txBody>
          <a:bodyPr wrap="square">
            <a:spAutoFit/>
          </a:bodyPr>
          <a:lstStyle/>
          <a:p>
            <a:r>
              <a:rPr lang="en-US" dirty="0"/>
              <a:t>In ~2010 DL started outperforming other ML techniques </a:t>
            </a:r>
          </a:p>
          <a:p>
            <a:r>
              <a:rPr lang="en-US" dirty="0"/>
              <a:t>first in speech and vision, then NLP</a:t>
            </a:r>
          </a:p>
        </p:txBody>
      </p:sp>
    </p:spTree>
    <p:extLst>
      <p:ext uri="{BB962C8B-B14F-4D97-AF65-F5344CB8AC3E}">
        <p14:creationId xmlns:p14="http://schemas.microsoft.com/office/powerpoint/2010/main" val="244776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r>
              <a:rPr lang="en-US" dirty="0"/>
              <a:t>Slides are adapted from</a:t>
            </a:r>
          </a:p>
          <a:p>
            <a:pPr marL="0" indent="0">
              <a:buNone/>
            </a:pPr>
            <a:endParaRPr lang="en-US" dirty="0"/>
          </a:p>
          <a:p>
            <a:pPr lvl="1"/>
            <a:r>
              <a:rPr lang="en-US" dirty="0">
                <a:hlinkClick r:id="rId2"/>
              </a:rPr>
              <a:t>http://web.stanford.edu/class/cs276/</a:t>
            </a:r>
            <a:endParaRPr lang="en-US" dirty="0"/>
          </a:p>
          <a:p>
            <a:pPr lvl="1"/>
            <a:r>
              <a:rPr lang="en-US" dirty="0">
                <a:hlinkClick r:id="rId3"/>
              </a:rPr>
              <a:t>times.cs.uiuc.edu/course/510f17/ppt/deep-learning.pptx</a:t>
            </a:r>
            <a:endParaRPr lang="en-US" dirty="0"/>
          </a:p>
          <a:p>
            <a:pPr lvl="1"/>
            <a:r>
              <a:rPr lang="en-US" dirty="0">
                <a:hlinkClick r:id="rId4"/>
              </a:rPr>
              <a:t>https://www.cs.utexas.edu/~mooney/ir-course/</a:t>
            </a:r>
            <a:endParaRPr lang="en-US" dirty="0"/>
          </a:p>
          <a:p>
            <a:pPr lvl="1"/>
            <a:endParaRPr lang="en-US" dirty="0"/>
          </a:p>
        </p:txBody>
      </p:sp>
    </p:spTree>
    <p:extLst>
      <p:ext uri="{BB962C8B-B14F-4D97-AF65-F5344CB8AC3E}">
        <p14:creationId xmlns:p14="http://schemas.microsoft.com/office/powerpoint/2010/main" val="400695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50" name="Rectangle 8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1"/>
          <p:cNvSpPr>
            <a:spLocks noGrp="1" noChangeArrowheads="1"/>
          </p:cNvSpPr>
          <p:nvPr>
            <p:ph type="title"/>
          </p:nvPr>
        </p:nvSpPr>
        <p:spPr>
          <a:xfrm>
            <a:off x="2231136" y="467418"/>
            <a:ext cx="7729728" cy="1188720"/>
          </a:xfrm>
          <a:solidFill>
            <a:srgbClr val="FFFFFF"/>
          </a:solidFill>
        </p:spPr>
        <p:txBody>
          <a:bodyPr vert="horz" lIns="91440" tIns="45720" rIns="132080" bIns="45720" rtlCol="0">
            <a:normAutofit/>
          </a:bodyPr>
          <a:lstStyle/>
          <a:p>
            <a:pPr>
              <a:defRPr/>
            </a:pPr>
            <a:r>
              <a:rPr lang="en-US"/>
              <a:t>Categorization/Classification</a:t>
            </a:r>
          </a:p>
        </p:txBody>
      </p:sp>
      <p:sp>
        <p:nvSpPr>
          <p:cNvPr id="14348" name="Rectangle 12"/>
          <p:cNvSpPr>
            <a:spLocks noGrp="1" noChangeArrowheads="1"/>
          </p:cNvSpPr>
          <p:nvPr>
            <p:ph idx="1"/>
          </p:nvPr>
        </p:nvSpPr>
        <p:spPr>
          <a:xfrm>
            <a:off x="1706062" y="2291262"/>
            <a:ext cx="8779512" cy="2879256"/>
          </a:xfrm>
        </p:spPr>
        <p:txBody>
          <a:bodyPr vert="horz" lIns="91440" tIns="45720" rIns="132080" bIns="45720" rtlCol="0">
            <a:normAutofit lnSpcReduction="10000"/>
          </a:bodyPr>
          <a:lstStyle/>
          <a:p>
            <a:pPr eaLnBrk="1" hangingPunct="1">
              <a:lnSpc>
                <a:spcPct val="90000"/>
              </a:lnSpc>
              <a:buFont typeface="Wingdings" pitchFamily="2" charset="2"/>
              <a:buChar char="§"/>
              <a:defRPr/>
            </a:pPr>
            <a:r>
              <a:rPr lang="en-US" sz="1500">
                <a:solidFill>
                  <a:srgbClr val="404040"/>
                </a:solidFill>
                <a:sym typeface="Lucida Grande" pitchFamily="-84" charset="0"/>
              </a:rPr>
              <a:t>Given:</a:t>
            </a:r>
          </a:p>
          <a:p>
            <a:pPr marL="782638" lvl="1">
              <a:lnSpc>
                <a:spcPct val="90000"/>
              </a:lnSpc>
              <a:buFont typeface="Wingdings" pitchFamily="2" charset="2"/>
              <a:buChar char="§"/>
              <a:defRPr/>
            </a:pPr>
            <a:r>
              <a:rPr lang="en-US" sz="1500">
                <a:solidFill>
                  <a:srgbClr val="404040"/>
                </a:solidFill>
                <a:sym typeface="Lucida Grande" pitchFamily="-84" charset="0"/>
              </a:rPr>
              <a:t>A representation of a document </a:t>
            </a:r>
            <a:r>
              <a:rPr lang="en-US" sz="1500" i="1">
                <a:solidFill>
                  <a:srgbClr val="404040"/>
                </a:solidFill>
                <a:sym typeface="Lucida Grande" pitchFamily="-84" charset="0"/>
              </a:rPr>
              <a:t>d</a:t>
            </a:r>
            <a:endParaRPr lang="en-US" sz="1500">
              <a:solidFill>
                <a:srgbClr val="404040"/>
              </a:solidFill>
              <a:sym typeface="Lucida Grande" pitchFamily="-84" charset="0"/>
            </a:endParaRPr>
          </a:p>
          <a:p>
            <a:pPr marL="1182688" lvl="2">
              <a:lnSpc>
                <a:spcPct val="90000"/>
              </a:lnSpc>
              <a:buFont typeface="Wingdings" pitchFamily="2" charset="2"/>
              <a:buChar char="§"/>
              <a:defRPr/>
            </a:pPr>
            <a:r>
              <a:rPr lang="en-US" sz="1500">
                <a:solidFill>
                  <a:srgbClr val="404040"/>
                </a:solidFill>
                <a:sym typeface="Lucida Grande" pitchFamily="-84" charset="0"/>
              </a:rPr>
              <a:t>Issue: how to represent text documents. </a:t>
            </a:r>
          </a:p>
          <a:p>
            <a:pPr marL="1182688" lvl="2">
              <a:lnSpc>
                <a:spcPct val="90000"/>
              </a:lnSpc>
              <a:buFont typeface="Wingdings" pitchFamily="2" charset="2"/>
              <a:buChar char="§"/>
              <a:defRPr/>
            </a:pPr>
            <a:r>
              <a:rPr lang="en-US" sz="1500">
                <a:solidFill>
                  <a:srgbClr val="404040"/>
                </a:solidFill>
                <a:sym typeface="Lucida Grande" pitchFamily="-84" charset="0"/>
              </a:rPr>
              <a:t>Usually some type of high-dimensional space – bag of words</a:t>
            </a:r>
          </a:p>
          <a:p>
            <a:pPr marL="782638" lvl="1">
              <a:lnSpc>
                <a:spcPct val="90000"/>
              </a:lnSpc>
              <a:buFont typeface="Wingdings" pitchFamily="2" charset="2"/>
              <a:buChar char="§"/>
              <a:defRPr/>
            </a:pPr>
            <a:r>
              <a:rPr lang="en-US" sz="1500">
                <a:solidFill>
                  <a:srgbClr val="404040"/>
                </a:solidFill>
                <a:sym typeface="Lucida Grande" pitchFamily="-84" charset="0"/>
              </a:rPr>
              <a:t>A fixed set of classes:</a:t>
            </a:r>
          </a:p>
          <a:p>
            <a:pPr marL="782638" lvl="1">
              <a:lnSpc>
                <a:spcPct val="90000"/>
              </a:lnSpc>
              <a:buNone/>
              <a:defRPr/>
            </a:pPr>
            <a:r>
              <a:rPr lang="en-US" sz="1500">
                <a:solidFill>
                  <a:srgbClr val="404040"/>
                </a:solidFill>
                <a:sym typeface="Lucida Grande" pitchFamily="-84" charset="0"/>
              </a:rPr>
              <a:t>	</a:t>
            </a:r>
            <a:r>
              <a:rPr lang="en-US" sz="1500" i="1">
                <a:solidFill>
                  <a:srgbClr val="404040"/>
                </a:solidFill>
                <a:sym typeface="Lucida Grande" pitchFamily="-84" charset="0"/>
              </a:rPr>
              <a:t>C = {c</a:t>
            </a:r>
            <a:r>
              <a:rPr lang="en-US" sz="1500" i="1" baseline="-25000">
                <a:solidFill>
                  <a:srgbClr val="404040"/>
                </a:solidFill>
                <a:sym typeface="Lucida Grande" pitchFamily="-84" charset="0"/>
              </a:rPr>
              <a:t>1</a:t>
            </a:r>
            <a:r>
              <a:rPr lang="en-US" sz="1500" i="1">
                <a:solidFill>
                  <a:srgbClr val="404040"/>
                </a:solidFill>
                <a:sym typeface="Lucida Grande" pitchFamily="-84" charset="0"/>
              </a:rPr>
              <a:t>, c</a:t>
            </a:r>
            <a:r>
              <a:rPr lang="en-US" sz="1500" i="1" baseline="-25000">
                <a:solidFill>
                  <a:srgbClr val="404040"/>
                </a:solidFill>
                <a:sym typeface="Lucida Grande" pitchFamily="-84" charset="0"/>
              </a:rPr>
              <a:t>2</a:t>
            </a:r>
            <a:r>
              <a:rPr lang="en-US" sz="1500" i="1">
                <a:solidFill>
                  <a:srgbClr val="404040"/>
                </a:solidFill>
                <a:sym typeface="Lucida Grande" pitchFamily="-84" charset="0"/>
              </a:rPr>
              <a:t>,…, c</a:t>
            </a:r>
            <a:r>
              <a:rPr lang="en-US" sz="1500" i="1" baseline="-25000">
                <a:solidFill>
                  <a:srgbClr val="404040"/>
                </a:solidFill>
                <a:sym typeface="Lucida Grande" pitchFamily="-84" charset="0"/>
              </a:rPr>
              <a:t>J</a:t>
            </a:r>
            <a:r>
              <a:rPr lang="en-US" sz="1500" i="1">
                <a:solidFill>
                  <a:srgbClr val="404040"/>
                </a:solidFill>
                <a:sym typeface="Lucida Grande" pitchFamily="-84" charset="0"/>
              </a:rPr>
              <a:t>}</a:t>
            </a:r>
          </a:p>
          <a:p>
            <a:pPr eaLnBrk="1" hangingPunct="1">
              <a:lnSpc>
                <a:spcPct val="90000"/>
              </a:lnSpc>
              <a:buFont typeface="Wingdings" pitchFamily="2" charset="2"/>
              <a:buChar char="§"/>
              <a:defRPr/>
            </a:pPr>
            <a:r>
              <a:rPr lang="en-US" sz="1500">
                <a:solidFill>
                  <a:srgbClr val="404040"/>
                </a:solidFill>
                <a:sym typeface="Lucida Grande" pitchFamily="-84" charset="0"/>
              </a:rPr>
              <a:t>Determine:</a:t>
            </a:r>
          </a:p>
          <a:p>
            <a:pPr marL="782638" lvl="1">
              <a:lnSpc>
                <a:spcPct val="90000"/>
              </a:lnSpc>
              <a:buFont typeface="Wingdings" pitchFamily="2" charset="2"/>
              <a:buChar char="§"/>
              <a:defRPr/>
            </a:pPr>
            <a:r>
              <a:rPr lang="en-US" sz="1500">
                <a:solidFill>
                  <a:srgbClr val="404040"/>
                </a:solidFill>
                <a:sym typeface="Lucida Grande" pitchFamily="-84" charset="0"/>
              </a:rPr>
              <a:t>The category of </a:t>
            </a:r>
            <a:r>
              <a:rPr lang="en-US" sz="1500" i="1">
                <a:solidFill>
                  <a:srgbClr val="404040"/>
                </a:solidFill>
                <a:sym typeface="Lucida Grande" pitchFamily="-84" charset="0"/>
              </a:rPr>
              <a:t>d: γ(d) </a:t>
            </a:r>
            <a:r>
              <a:rPr lang="en-US" sz="1500" i="1">
                <a:solidFill>
                  <a:srgbClr val="404040"/>
                </a:solidFill>
                <a:latin typeface="Symbol" pitchFamily="18" charset="2"/>
                <a:ea typeface="MS PGothic" pitchFamily="34" charset="-128"/>
                <a:sym typeface="Symbol" pitchFamily="18" charset="2"/>
              </a:rPr>
              <a:t>∈</a:t>
            </a:r>
            <a:r>
              <a:rPr lang="en-US" sz="1500" i="1">
                <a:solidFill>
                  <a:srgbClr val="404040"/>
                </a:solidFill>
                <a:sym typeface="Lucida Grande" pitchFamily="-84" charset="0"/>
              </a:rPr>
              <a:t> C</a:t>
            </a:r>
            <a:r>
              <a:rPr lang="en-US" sz="1500">
                <a:solidFill>
                  <a:srgbClr val="404040"/>
                </a:solidFill>
                <a:sym typeface="Lucida Grande" pitchFamily="-84" charset="0"/>
              </a:rPr>
              <a:t>, where </a:t>
            </a:r>
            <a:r>
              <a:rPr lang="en-US" sz="1500" i="1">
                <a:solidFill>
                  <a:srgbClr val="404040"/>
                </a:solidFill>
                <a:sym typeface="Lucida Grande" pitchFamily="-84" charset="0"/>
              </a:rPr>
              <a:t>γ(d)</a:t>
            </a:r>
            <a:r>
              <a:rPr lang="en-US" sz="1500">
                <a:solidFill>
                  <a:srgbClr val="404040"/>
                </a:solidFill>
                <a:sym typeface="Lucida Grande" pitchFamily="-84" charset="0"/>
              </a:rPr>
              <a:t> is a classification function</a:t>
            </a:r>
          </a:p>
          <a:p>
            <a:pPr marL="782638" lvl="1">
              <a:lnSpc>
                <a:spcPct val="90000"/>
              </a:lnSpc>
              <a:buFont typeface="Wingdings" pitchFamily="2" charset="2"/>
              <a:buChar char="§"/>
              <a:defRPr/>
            </a:pPr>
            <a:r>
              <a:rPr lang="en-US" sz="1500">
                <a:solidFill>
                  <a:srgbClr val="404040"/>
                </a:solidFill>
                <a:sym typeface="Lucida Grande" pitchFamily="-84" charset="0"/>
              </a:rPr>
              <a:t>We want to build classification functions (</a:t>
            </a:r>
            <a:r>
              <a:rPr lang="ja-JP" altLang="en-US" sz="1500">
                <a:solidFill>
                  <a:srgbClr val="404040"/>
                </a:solidFill>
                <a:latin typeface="Arial" pitchFamily="34" charset="0"/>
                <a:sym typeface="Lucida Grande" pitchFamily="-84" charset="0"/>
              </a:rPr>
              <a:t>“</a:t>
            </a:r>
            <a:r>
              <a:rPr lang="en-US" altLang="ja-JP" sz="1500">
                <a:solidFill>
                  <a:srgbClr val="404040"/>
                </a:solidFill>
                <a:sym typeface="Lucida Grande" pitchFamily="-84" charset="0"/>
              </a:rPr>
              <a:t>classifiers</a:t>
            </a:r>
            <a:r>
              <a:rPr lang="ja-JP" altLang="en-US" sz="1500">
                <a:solidFill>
                  <a:srgbClr val="404040"/>
                </a:solidFill>
                <a:latin typeface="Arial" pitchFamily="34" charset="0"/>
                <a:sym typeface="Lucida Grande" pitchFamily="-84" charset="0"/>
              </a:rPr>
              <a:t>”</a:t>
            </a:r>
            <a:r>
              <a:rPr lang="en-US" altLang="ja-JP" sz="1500">
                <a:solidFill>
                  <a:srgbClr val="404040"/>
                </a:solidFill>
                <a:sym typeface="Lucida Grande" pitchFamily="-84" charset="0"/>
              </a:rPr>
              <a:t>).</a:t>
            </a:r>
            <a:endParaRPr lang="en-US" sz="1500">
              <a:solidFill>
                <a:srgbClr val="404040"/>
              </a:solidFill>
              <a:sym typeface="Lucida Grande" pitchFamily="-84" charset="0"/>
            </a:endParaRPr>
          </a:p>
        </p:txBody>
      </p:sp>
    </p:spTree>
    <p:extLst>
      <p:ext uri="{BB962C8B-B14F-4D97-AF65-F5344CB8AC3E}">
        <p14:creationId xmlns:p14="http://schemas.microsoft.com/office/powerpoint/2010/main" val="12882766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11"/>
          <p:cNvSpPr>
            <a:spLocks/>
          </p:cNvSpPr>
          <p:nvPr/>
        </p:nvSpPr>
        <p:spPr bwMode="auto">
          <a:xfrm>
            <a:off x="8123238" y="3309939"/>
            <a:ext cx="1286890" cy="276999"/>
          </a:xfrm>
          <a:prstGeom prst="rect">
            <a:avLst/>
          </a:prstGeom>
          <a:noFill/>
          <a:ln w="38100">
            <a:solidFill>
              <a:srgbClr val="FF9999"/>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Multimedia</a:t>
            </a:r>
          </a:p>
        </p:txBody>
      </p:sp>
      <p:sp>
        <p:nvSpPr>
          <p:cNvPr id="15367" name="Rectangle 12"/>
          <p:cNvSpPr>
            <a:spLocks/>
          </p:cNvSpPr>
          <p:nvPr/>
        </p:nvSpPr>
        <p:spPr bwMode="auto">
          <a:xfrm>
            <a:off x="9648825" y="3309939"/>
            <a:ext cx="515846" cy="276999"/>
          </a:xfrm>
          <a:prstGeom prst="rect">
            <a:avLst/>
          </a:prstGeom>
          <a:noFill/>
          <a:ln w="3810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GUI</a:t>
            </a:r>
          </a:p>
        </p:txBody>
      </p:sp>
      <p:sp>
        <p:nvSpPr>
          <p:cNvPr id="15368" name="Rectangle 13"/>
          <p:cNvSpPr>
            <a:spLocks/>
          </p:cNvSpPr>
          <p:nvPr/>
        </p:nvSpPr>
        <p:spPr bwMode="auto">
          <a:xfrm>
            <a:off x="6751639" y="3309939"/>
            <a:ext cx="1133001" cy="276999"/>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Garb.Coll.</a:t>
            </a:r>
          </a:p>
        </p:txBody>
      </p:sp>
      <p:sp>
        <p:nvSpPr>
          <p:cNvPr id="15369" name="Rectangle 14"/>
          <p:cNvSpPr>
            <a:spLocks/>
          </p:cNvSpPr>
          <p:nvPr/>
        </p:nvSpPr>
        <p:spPr bwMode="auto">
          <a:xfrm>
            <a:off x="5402264" y="3309939"/>
            <a:ext cx="1110559" cy="276999"/>
          </a:xfrm>
          <a:prstGeom prst="rect">
            <a:avLst/>
          </a:prstGeom>
          <a:noFill/>
          <a:ln w="38100">
            <a:solidFill>
              <a:srgbClr val="C0504D"/>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Semantics</a:t>
            </a:r>
          </a:p>
        </p:txBody>
      </p:sp>
      <p:sp>
        <p:nvSpPr>
          <p:cNvPr id="15370" name="Rectangle 15"/>
          <p:cNvSpPr>
            <a:spLocks/>
          </p:cNvSpPr>
          <p:nvPr/>
        </p:nvSpPr>
        <p:spPr bwMode="auto">
          <a:xfrm>
            <a:off x="3130550" y="3314701"/>
            <a:ext cx="440504" cy="276999"/>
          </a:xfrm>
          <a:prstGeom prst="rect">
            <a:avLst/>
          </a:prstGeom>
          <a:noFill/>
          <a:ln w="38100">
            <a:solidFill>
              <a:srgbClr val="EEECE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ML</a:t>
            </a:r>
          </a:p>
        </p:txBody>
      </p:sp>
      <p:sp>
        <p:nvSpPr>
          <p:cNvPr id="15371" name="Rectangle 16"/>
          <p:cNvSpPr>
            <a:spLocks/>
          </p:cNvSpPr>
          <p:nvPr/>
        </p:nvSpPr>
        <p:spPr bwMode="auto">
          <a:xfrm>
            <a:off x="4137026" y="3309939"/>
            <a:ext cx="1003159" cy="276999"/>
          </a:xfrm>
          <a:prstGeom prst="rect">
            <a:avLst/>
          </a:prstGeom>
          <a:noFill/>
          <a:ln w="38100">
            <a:solidFill>
              <a:srgbClr val="437085"/>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Planning</a:t>
            </a:r>
          </a:p>
        </p:txBody>
      </p:sp>
      <p:sp>
        <p:nvSpPr>
          <p:cNvPr id="15372" name="Rectangle 17"/>
          <p:cNvSpPr>
            <a:spLocks/>
          </p:cNvSpPr>
          <p:nvPr/>
        </p:nvSpPr>
        <p:spPr bwMode="auto">
          <a:xfrm>
            <a:off x="4191000" y="3865564"/>
            <a:ext cx="119391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u="sng" dirty="0">
                <a:solidFill>
                  <a:schemeClr val="tx1"/>
                </a:solidFill>
                <a:latin typeface="Palatino" charset="0"/>
                <a:ea typeface="MS PGothic" charset="-128"/>
                <a:sym typeface="Palatino" charset="0"/>
              </a:rPr>
              <a:t>planning</a:t>
            </a:r>
          </a:p>
          <a:p>
            <a:pPr eaLnBrk="1" hangingPunct="1"/>
            <a:r>
              <a:rPr lang="en-US" altLang="en-US" sz="1800" dirty="0">
                <a:solidFill>
                  <a:schemeClr val="tx1"/>
                </a:solidFill>
                <a:latin typeface="Palatino" charset="0"/>
                <a:ea typeface="MS PGothic" charset="-128"/>
                <a:sym typeface="Palatino" charset="0"/>
              </a:rPr>
              <a:t>temporal</a:t>
            </a:r>
          </a:p>
          <a:p>
            <a:pPr eaLnBrk="1" hangingPunct="1"/>
            <a:r>
              <a:rPr lang="en-US" altLang="en-US" sz="1800" dirty="0">
                <a:solidFill>
                  <a:schemeClr val="tx1"/>
                </a:solidFill>
                <a:latin typeface="Palatino" charset="0"/>
                <a:ea typeface="MS PGothic" charset="-128"/>
                <a:sym typeface="Palatino" charset="0"/>
              </a:rPr>
              <a:t>reasoning</a:t>
            </a:r>
          </a:p>
          <a:p>
            <a:pPr eaLnBrk="1" hangingPunct="1"/>
            <a:r>
              <a:rPr lang="en-US" altLang="en-US" sz="1800" dirty="0">
                <a:solidFill>
                  <a:schemeClr val="tx1"/>
                </a:solidFill>
                <a:latin typeface="Palatino" charset="0"/>
                <a:ea typeface="MS PGothic" charset="-128"/>
                <a:sym typeface="Palatino" charset="0"/>
              </a:rPr>
              <a:t>plan</a:t>
            </a:r>
          </a:p>
          <a:p>
            <a:pPr eaLnBrk="1" hangingPunct="1"/>
            <a:r>
              <a:rPr lang="en-US" altLang="en-US" sz="1800" u="sng" dirty="0">
                <a:solidFill>
                  <a:schemeClr val="tx1"/>
                </a:solidFill>
                <a:latin typeface="Palatino" charset="0"/>
                <a:ea typeface="MS PGothic" charset="-128"/>
                <a:sym typeface="Palatino" charset="0"/>
              </a:rPr>
              <a:t>language</a:t>
            </a:r>
            <a:r>
              <a:rPr lang="en-US" altLang="en-US" sz="1800" dirty="0">
                <a:solidFill>
                  <a:schemeClr val="tx1"/>
                </a:solidFill>
                <a:latin typeface="Palatino" charset="0"/>
                <a:ea typeface="MS PGothic" charset="-128"/>
                <a:sym typeface="Palatino" charset="0"/>
              </a:rPr>
              <a:t>...</a:t>
            </a:r>
          </a:p>
        </p:txBody>
      </p:sp>
      <p:sp>
        <p:nvSpPr>
          <p:cNvPr id="15373" name="Rectangle 18"/>
          <p:cNvSpPr>
            <a:spLocks/>
          </p:cNvSpPr>
          <p:nvPr/>
        </p:nvSpPr>
        <p:spPr bwMode="auto">
          <a:xfrm>
            <a:off x="5410201" y="3865563"/>
            <a:ext cx="150727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programming</a:t>
            </a:r>
          </a:p>
          <a:p>
            <a:pPr eaLnBrk="1" hangingPunct="1"/>
            <a:r>
              <a:rPr lang="en-US" altLang="en-US" sz="1800">
                <a:solidFill>
                  <a:schemeClr val="tx1"/>
                </a:solidFill>
                <a:latin typeface="Palatino" charset="0"/>
                <a:ea typeface="MS PGothic" charset="-128"/>
                <a:sym typeface="Palatino" charset="0"/>
              </a:rPr>
              <a:t>semantics</a:t>
            </a:r>
          </a:p>
          <a:p>
            <a:pPr eaLnBrk="1" hangingPunct="1"/>
            <a:r>
              <a:rPr lang="en-US" altLang="en-US" sz="1800" u="sng">
                <a:solidFill>
                  <a:schemeClr val="tx1"/>
                </a:solidFill>
                <a:latin typeface="Palatino" charset="0"/>
                <a:ea typeface="MS PGothic" charset="-128"/>
                <a:sym typeface="Palatino" charset="0"/>
              </a:rPr>
              <a:t>language</a:t>
            </a:r>
          </a:p>
          <a:p>
            <a:pPr eaLnBrk="1" hangingPunct="1"/>
            <a:r>
              <a:rPr lang="en-US" altLang="en-US" sz="1800" u="sng">
                <a:solidFill>
                  <a:schemeClr val="tx1"/>
                </a:solidFill>
                <a:latin typeface="Palatino" charset="0"/>
                <a:ea typeface="MS PGothic" charset="-128"/>
                <a:sym typeface="Palatino" charset="0"/>
              </a:rPr>
              <a:t>proof</a:t>
            </a:r>
            <a:r>
              <a:rPr lang="en-US" altLang="en-US" sz="1800">
                <a:solidFill>
                  <a:schemeClr val="tx1"/>
                </a:solidFill>
                <a:latin typeface="Palatino" charset="0"/>
                <a:ea typeface="MS PGothic" charset="-128"/>
                <a:sym typeface="Palatino" charset="0"/>
              </a:rPr>
              <a:t>...</a:t>
            </a:r>
          </a:p>
        </p:txBody>
      </p:sp>
      <p:sp>
        <p:nvSpPr>
          <p:cNvPr id="15374" name="Rectangle 19"/>
          <p:cNvSpPr>
            <a:spLocks/>
          </p:cNvSpPr>
          <p:nvPr/>
        </p:nvSpPr>
        <p:spPr bwMode="auto">
          <a:xfrm>
            <a:off x="2697164" y="3865564"/>
            <a:ext cx="15096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learning</a:t>
            </a:r>
          </a:p>
          <a:p>
            <a:pPr eaLnBrk="1" hangingPunct="1"/>
            <a:r>
              <a:rPr lang="en-US" altLang="en-US" sz="1800" u="sng">
                <a:solidFill>
                  <a:schemeClr val="tx1"/>
                </a:solidFill>
                <a:latin typeface="Palatino" charset="0"/>
                <a:ea typeface="MS PGothic" charset="-128"/>
                <a:sym typeface="Palatino" charset="0"/>
              </a:rPr>
              <a:t>intelligence</a:t>
            </a:r>
          </a:p>
          <a:p>
            <a:pPr eaLnBrk="1" hangingPunct="1"/>
            <a:r>
              <a:rPr lang="en-US" altLang="en-US" sz="1800">
                <a:solidFill>
                  <a:schemeClr val="tx1"/>
                </a:solidFill>
                <a:latin typeface="Palatino" charset="0"/>
                <a:ea typeface="MS PGothic" charset="-128"/>
                <a:sym typeface="Palatino" charset="0"/>
              </a:rPr>
              <a:t>algorithm</a:t>
            </a:r>
          </a:p>
          <a:p>
            <a:pPr eaLnBrk="1" hangingPunct="1"/>
            <a:r>
              <a:rPr lang="en-US" altLang="en-US" sz="1800">
                <a:solidFill>
                  <a:schemeClr val="tx1"/>
                </a:solidFill>
                <a:latin typeface="Palatino" charset="0"/>
                <a:ea typeface="MS PGothic" charset="-128"/>
                <a:sym typeface="Palatino" charset="0"/>
              </a:rPr>
              <a:t>reinforcement</a:t>
            </a:r>
          </a:p>
          <a:p>
            <a:pPr eaLnBrk="1" hangingPunct="1"/>
            <a:r>
              <a:rPr lang="en-US" altLang="en-US" sz="1800">
                <a:solidFill>
                  <a:schemeClr val="tx1"/>
                </a:solidFill>
                <a:latin typeface="Palatino" charset="0"/>
                <a:ea typeface="MS PGothic" charset="-128"/>
                <a:sym typeface="Palatino" charset="0"/>
              </a:rPr>
              <a:t>network...</a:t>
            </a:r>
          </a:p>
        </p:txBody>
      </p:sp>
      <p:sp>
        <p:nvSpPr>
          <p:cNvPr id="15375" name="Rectangle 20"/>
          <p:cNvSpPr>
            <a:spLocks/>
          </p:cNvSpPr>
          <p:nvPr/>
        </p:nvSpPr>
        <p:spPr bwMode="auto">
          <a:xfrm>
            <a:off x="6896100" y="3865564"/>
            <a:ext cx="139589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dirty="0">
                <a:solidFill>
                  <a:schemeClr val="tx1"/>
                </a:solidFill>
                <a:latin typeface="Palatino" charset="0"/>
                <a:ea typeface="MS PGothic" charset="-128"/>
                <a:sym typeface="Palatino" charset="0"/>
              </a:rPr>
              <a:t>garbage</a:t>
            </a:r>
          </a:p>
          <a:p>
            <a:pPr eaLnBrk="1" hangingPunct="1"/>
            <a:r>
              <a:rPr lang="en-US" altLang="en-US" sz="1800" dirty="0">
                <a:solidFill>
                  <a:schemeClr val="tx1"/>
                </a:solidFill>
                <a:latin typeface="Palatino" charset="0"/>
                <a:ea typeface="MS PGothic" charset="-128"/>
                <a:sym typeface="Palatino" charset="0"/>
              </a:rPr>
              <a:t>collection</a:t>
            </a:r>
          </a:p>
          <a:p>
            <a:pPr eaLnBrk="1" hangingPunct="1"/>
            <a:r>
              <a:rPr lang="en-US" altLang="en-US" sz="1800" dirty="0">
                <a:solidFill>
                  <a:schemeClr val="tx1"/>
                </a:solidFill>
                <a:latin typeface="Palatino" charset="0"/>
                <a:ea typeface="MS PGothic" charset="-128"/>
                <a:sym typeface="Palatino" charset="0"/>
              </a:rPr>
              <a:t>memory</a:t>
            </a:r>
          </a:p>
          <a:p>
            <a:pPr eaLnBrk="1" hangingPunct="1"/>
            <a:r>
              <a:rPr lang="en-US" altLang="en-US" sz="1800" dirty="0">
                <a:solidFill>
                  <a:schemeClr val="tx1"/>
                </a:solidFill>
                <a:latin typeface="Palatino" charset="0"/>
                <a:ea typeface="MS PGothic" charset="-128"/>
                <a:sym typeface="Palatino" charset="0"/>
              </a:rPr>
              <a:t>optimization</a:t>
            </a:r>
          </a:p>
          <a:p>
            <a:pPr eaLnBrk="1" hangingPunct="1"/>
            <a:r>
              <a:rPr lang="en-US" altLang="en-US" sz="1800" dirty="0">
                <a:solidFill>
                  <a:schemeClr val="tx1"/>
                </a:solidFill>
                <a:latin typeface="Palatino" charset="0"/>
                <a:ea typeface="MS PGothic" charset="-128"/>
                <a:sym typeface="Palatino" charset="0"/>
              </a:rPr>
              <a:t>region...</a:t>
            </a:r>
          </a:p>
        </p:txBody>
      </p:sp>
      <p:grpSp>
        <p:nvGrpSpPr>
          <p:cNvPr id="15376" name="Group 24"/>
          <p:cNvGrpSpPr>
            <a:grpSpLocks/>
          </p:cNvGrpSpPr>
          <p:nvPr/>
        </p:nvGrpSpPr>
        <p:grpSpPr bwMode="auto">
          <a:xfrm>
            <a:off x="7543800" y="1509713"/>
            <a:ext cx="304800" cy="457200"/>
            <a:chOff x="0" y="0"/>
            <a:chExt cx="192" cy="288"/>
          </a:xfrm>
        </p:grpSpPr>
        <p:sp>
          <p:nvSpPr>
            <p:cNvPr id="15398" name="AutoShape 21"/>
            <p:cNvSpPr>
              <a:spLocks/>
            </p:cNvSpPr>
            <p:nvPr/>
          </p:nvSpPr>
          <p:spPr bwMode="auto">
            <a:xfrm>
              <a:off x="0" y="0"/>
              <a:ext cx="19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0" y="0"/>
                  </a:moveTo>
                  <a:lnTo>
                    <a:pt x="0" y="21600"/>
                  </a:lnTo>
                  <a:lnTo>
                    <a:pt x="15413" y="21600"/>
                  </a:lnTo>
                  <a:lnTo>
                    <a:pt x="21600" y="15413"/>
                  </a:lnTo>
                  <a:lnTo>
                    <a:pt x="21600" y="0"/>
                  </a:lnTo>
                  <a:lnTo>
                    <a:pt x="0" y="0"/>
                  </a:lnTo>
                  <a:close/>
                  <a:moveTo>
                    <a:pt x="0" y="0"/>
                  </a:moveTo>
                </a:path>
              </a:pathLst>
            </a:custGeom>
            <a:solidFill>
              <a:srgbClr val="B2B2B2"/>
            </a:solidFill>
            <a:ln w="9525" cap="flat">
              <a:solidFill>
                <a:schemeClr val="tx1"/>
              </a:solidFill>
              <a:prstDash val="solid"/>
              <a:miter lim="800000"/>
              <a:headEnd type="none" w="med" len="med"/>
              <a:tailEnd type="none" w="med" len="med"/>
            </a:ln>
          </p:spPr>
          <p:txBody>
            <a:bodyPr lIns="0" tIns="0" rIns="0" bIns="0"/>
            <a:lstStyle/>
            <a:p>
              <a:endParaRPr lang="en-US"/>
            </a:p>
          </p:txBody>
        </p:sp>
        <p:sp>
          <p:nvSpPr>
            <p:cNvPr id="15399" name="AutoShape 22"/>
            <p:cNvSpPr>
              <a:spLocks/>
            </p:cNvSpPr>
            <p:nvPr/>
          </p:nvSpPr>
          <p:spPr bwMode="auto">
            <a:xfrm>
              <a:off x="137" y="205"/>
              <a:ext cx="54" cy="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5589" y="733"/>
                  </a:lnTo>
                  <a:cubicBezTo>
                    <a:pt x="7754" y="4050"/>
                    <a:pt x="13497" y="4050"/>
                    <a:pt x="21600" y="0"/>
                  </a:cubicBezTo>
                  <a:lnTo>
                    <a:pt x="0" y="21600"/>
                  </a:lnTo>
                  <a:close/>
                  <a:moveTo>
                    <a:pt x="0" y="21600"/>
                  </a:moveTo>
                </a:path>
              </a:pathLst>
            </a:custGeom>
            <a:solidFill>
              <a:srgbClr val="8E8E8E"/>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5400" name="AutoShape 23"/>
            <p:cNvSpPr>
              <a:spLocks/>
            </p:cNvSpPr>
            <p:nvPr/>
          </p:nvSpPr>
          <p:spPr bwMode="auto">
            <a:xfrm>
              <a:off x="137" y="205"/>
              <a:ext cx="54" cy="8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5589" y="733"/>
                  </a:lnTo>
                  <a:cubicBezTo>
                    <a:pt x="7754" y="4050"/>
                    <a:pt x="13497" y="4050"/>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15377" name="Rectangle 25"/>
          <p:cNvSpPr>
            <a:spLocks/>
          </p:cNvSpPr>
          <p:nvPr/>
        </p:nvSpPr>
        <p:spPr bwMode="auto">
          <a:xfrm>
            <a:off x="7923214" y="1455739"/>
            <a:ext cx="133017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ja-JP" altLang="en-US" sz="1600">
                <a:solidFill>
                  <a:schemeClr val="tx1"/>
                </a:solidFill>
                <a:latin typeface="Arial" charset="0"/>
                <a:ea typeface="MS PGothic" charset="-128"/>
                <a:sym typeface="Palatino" charset="0"/>
              </a:rPr>
              <a:t>“</a:t>
            </a:r>
            <a:r>
              <a:rPr lang="en-US" altLang="ja-JP" sz="1600">
                <a:solidFill>
                  <a:schemeClr val="tx1"/>
                </a:solidFill>
                <a:latin typeface="Palatino" charset="0"/>
                <a:sym typeface="Palatino" charset="0"/>
              </a:rPr>
              <a:t>planning</a:t>
            </a:r>
          </a:p>
          <a:p>
            <a:pPr eaLnBrk="1" hangingPunct="1"/>
            <a:r>
              <a:rPr lang="en-US" altLang="en-US" sz="1600">
                <a:solidFill>
                  <a:schemeClr val="tx1"/>
                </a:solidFill>
                <a:latin typeface="Palatino" charset="0"/>
                <a:sym typeface="Palatino" charset="0"/>
              </a:rPr>
              <a:t>  language</a:t>
            </a:r>
          </a:p>
          <a:p>
            <a:pPr eaLnBrk="1" hangingPunct="1"/>
            <a:r>
              <a:rPr lang="en-US" altLang="en-US" sz="1600">
                <a:solidFill>
                  <a:schemeClr val="tx1"/>
                </a:solidFill>
                <a:latin typeface="Palatino" charset="0"/>
                <a:sym typeface="Palatino" charset="0"/>
              </a:rPr>
              <a:t>  proof</a:t>
            </a:r>
          </a:p>
          <a:p>
            <a:pPr eaLnBrk="1" hangingPunct="1"/>
            <a:r>
              <a:rPr lang="en-US" altLang="en-US" sz="1600">
                <a:solidFill>
                  <a:schemeClr val="tx1"/>
                </a:solidFill>
                <a:latin typeface="Palatino" charset="0"/>
                <a:sym typeface="Palatino" charset="0"/>
              </a:rPr>
              <a:t>  intelligence</a:t>
            </a:r>
            <a:r>
              <a:rPr lang="ja-JP" altLang="en-US" sz="1600">
                <a:solidFill>
                  <a:schemeClr val="tx1"/>
                </a:solidFill>
                <a:latin typeface="Arial" charset="0"/>
                <a:ea typeface="MS PGothic" charset="-128"/>
                <a:sym typeface="Palatino" charset="0"/>
              </a:rPr>
              <a:t>”</a:t>
            </a:r>
            <a:endParaRPr lang="en-US" altLang="en-US" sz="1600">
              <a:solidFill>
                <a:schemeClr val="tx1"/>
              </a:solidFill>
              <a:latin typeface="Palatino" charset="0"/>
              <a:ea typeface="MS PGothic" charset="-128"/>
              <a:sym typeface="Palatino" charset="0"/>
            </a:endParaRPr>
          </a:p>
        </p:txBody>
      </p:sp>
      <p:sp>
        <p:nvSpPr>
          <p:cNvPr id="15378" name="Rectangle 26"/>
          <p:cNvSpPr>
            <a:spLocks/>
          </p:cNvSpPr>
          <p:nvPr/>
        </p:nvSpPr>
        <p:spPr bwMode="auto">
          <a:xfrm>
            <a:off x="1524000" y="3857625"/>
            <a:ext cx="94513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b="1" i="1">
                <a:solidFill>
                  <a:schemeClr val="tx1"/>
                </a:solidFill>
                <a:latin typeface="Palatino" charset="0"/>
                <a:ea typeface="MS PGothic" charset="-128"/>
                <a:sym typeface="Palatino" charset="0"/>
              </a:rPr>
              <a:t>Training</a:t>
            </a:r>
          </a:p>
          <a:p>
            <a:pPr eaLnBrk="1" hangingPunct="1"/>
            <a:r>
              <a:rPr lang="en-US" altLang="en-US" sz="1800" b="1" i="1">
                <a:solidFill>
                  <a:schemeClr val="tx1"/>
                </a:solidFill>
                <a:latin typeface="Palatino" charset="0"/>
                <a:ea typeface="MS PGothic" charset="-128"/>
                <a:sym typeface="Palatino" charset="0"/>
              </a:rPr>
              <a:t>Data:</a:t>
            </a:r>
          </a:p>
        </p:txBody>
      </p:sp>
      <p:cxnSp>
        <p:nvCxnSpPr>
          <p:cNvPr id="15379" name="AutoShape 27"/>
          <p:cNvCxnSpPr>
            <a:cxnSpLocks noChangeShapeType="1"/>
          </p:cNvCxnSpPr>
          <p:nvPr/>
        </p:nvCxnSpPr>
        <p:spPr bwMode="auto">
          <a:xfrm flipH="1">
            <a:off x="4710114" y="1738314"/>
            <a:ext cx="2986087" cy="17732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80" name="Rectangle 28"/>
          <p:cNvSpPr>
            <a:spLocks/>
          </p:cNvSpPr>
          <p:nvPr/>
        </p:nvSpPr>
        <p:spPr bwMode="auto">
          <a:xfrm>
            <a:off x="1524001" y="1706563"/>
            <a:ext cx="6649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b="1" i="1">
                <a:solidFill>
                  <a:schemeClr val="tx1"/>
                </a:solidFill>
                <a:latin typeface="Palatino" charset="0"/>
                <a:ea typeface="MS PGothic" charset="-128"/>
                <a:sym typeface="Palatino" charset="0"/>
              </a:rPr>
              <a:t>Test</a:t>
            </a:r>
          </a:p>
          <a:p>
            <a:pPr eaLnBrk="1" hangingPunct="1"/>
            <a:r>
              <a:rPr lang="en-US" altLang="en-US" sz="1800" b="1" i="1">
                <a:solidFill>
                  <a:schemeClr val="tx1"/>
                </a:solidFill>
                <a:latin typeface="Palatino" charset="0"/>
                <a:ea typeface="MS PGothic" charset="-128"/>
                <a:sym typeface="Palatino" charset="0"/>
              </a:rPr>
              <a:t>Data:</a:t>
            </a:r>
          </a:p>
        </p:txBody>
      </p:sp>
      <p:sp>
        <p:nvSpPr>
          <p:cNvPr id="15381" name="Rectangle 29"/>
          <p:cNvSpPr>
            <a:spLocks/>
          </p:cNvSpPr>
          <p:nvPr/>
        </p:nvSpPr>
        <p:spPr bwMode="auto">
          <a:xfrm>
            <a:off x="1524001" y="3019426"/>
            <a:ext cx="9133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b="1" i="1">
                <a:solidFill>
                  <a:schemeClr val="tx1"/>
                </a:solidFill>
                <a:latin typeface="Palatino" charset="0"/>
                <a:ea typeface="MS PGothic" charset="-128"/>
                <a:sym typeface="Palatino" charset="0"/>
              </a:rPr>
              <a:t>Classes:</a:t>
            </a:r>
          </a:p>
        </p:txBody>
      </p:sp>
      <p:sp>
        <p:nvSpPr>
          <p:cNvPr id="15382" name="Rectangle 30"/>
          <p:cNvSpPr>
            <a:spLocks/>
          </p:cNvSpPr>
          <p:nvPr/>
        </p:nvSpPr>
        <p:spPr bwMode="auto">
          <a:xfrm>
            <a:off x="3846513" y="2728914"/>
            <a:ext cx="4934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(AI)</a:t>
            </a:r>
          </a:p>
        </p:txBody>
      </p:sp>
      <p:sp>
        <p:nvSpPr>
          <p:cNvPr id="16415" name="Rectangle 31"/>
          <p:cNvSpPr>
            <a:spLocks noGrp="1" noChangeArrowheads="1"/>
          </p:cNvSpPr>
          <p:nvPr>
            <p:ph type="title"/>
          </p:nvPr>
        </p:nvSpPr>
        <p:spPr/>
        <p:txBody>
          <a:bodyPr vert="horz" lIns="91440" tIns="45720" rIns="132080" bIns="45720" rtlCol="0" anchor="t">
            <a:normAutofit/>
          </a:bodyPr>
          <a:lstStyle/>
          <a:p>
            <a:pPr>
              <a:defRPr/>
            </a:pPr>
            <a:r>
              <a:rPr lang="en-US"/>
              <a:t>Document Classification</a:t>
            </a:r>
          </a:p>
        </p:txBody>
      </p:sp>
      <p:sp>
        <p:nvSpPr>
          <p:cNvPr id="15384" name="Rectangle 32"/>
          <p:cNvSpPr>
            <a:spLocks/>
          </p:cNvSpPr>
          <p:nvPr/>
        </p:nvSpPr>
        <p:spPr bwMode="auto">
          <a:xfrm>
            <a:off x="5867401" y="2728914"/>
            <a:ext cx="16611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(Programming)</a:t>
            </a:r>
          </a:p>
        </p:txBody>
      </p:sp>
      <p:sp>
        <p:nvSpPr>
          <p:cNvPr id="15385" name="Rectangle 33"/>
          <p:cNvSpPr>
            <a:spLocks/>
          </p:cNvSpPr>
          <p:nvPr/>
        </p:nvSpPr>
        <p:spPr bwMode="auto">
          <a:xfrm>
            <a:off x="8875713" y="2728914"/>
            <a:ext cx="6697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(HCI)</a:t>
            </a:r>
          </a:p>
        </p:txBody>
      </p:sp>
      <p:sp>
        <p:nvSpPr>
          <p:cNvPr id="15386" name="Line 34"/>
          <p:cNvSpPr>
            <a:spLocks noChangeShapeType="1"/>
          </p:cNvSpPr>
          <p:nvPr/>
        </p:nvSpPr>
        <p:spPr bwMode="auto">
          <a:xfrm flipH="1">
            <a:off x="4143376" y="2133601"/>
            <a:ext cx="2105025" cy="5953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387" name="Line 35"/>
          <p:cNvSpPr>
            <a:spLocks noChangeShapeType="1"/>
          </p:cNvSpPr>
          <p:nvPr/>
        </p:nvSpPr>
        <p:spPr bwMode="auto">
          <a:xfrm>
            <a:off x="6248400" y="2133601"/>
            <a:ext cx="495300" cy="5953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388" name="Line 36"/>
          <p:cNvSpPr>
            <a:spLocks noChangeShapeType="1"/>
          </p:cNvSpPr>
          <p:nvPr/>
        </p:nvSpPr>
        <p:spPr bwMode="auto">
          <a:xfrm>
            <a:off x="6248400" y="2133601"/>
            <a:ext cx="3011488" cy="5953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cxnSp>
        <p:nvCxnSpPr>
          <p:cNvPr id="15389" name="AutoShape 37"/>
          <p:cNvCxnSpPr>
            <a:cxnSpLocks noChangeShapeType="1"/>
            <a:stCxn id="15382" idx="0"/>
            <a:endCxn id="15371" idx="0"/>
          </p:cNvCxnSpPr>
          <p:nvPr/>
        </p:nvCxnSpPr>
        <p:spPr bwMode="auto">
          <a:xfrm>
            <a:off x="4093215" y="2728914"/>
            <a:ext cx="545390" cy="5810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90" name="AutoShape 38"/>
          <p:cNvCxnSpPr>
            <a:cxnSpLocks noChangeShapeType="1"/>
            <a:stCxn id="15384" idx="0"/>
            <a:endCxn id="15369" idx="0"/>
          </p:cNvCxnSpPr>
          <p:nvPr/>
        </p:nvCxnSpPr>
        <p:spPr bwMode="auto">
          <a:xfrm flipH="1">
            <a:off x="5957544" y="2728914"/>
            <a:ext cx="740437" cy="5810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91" name="AutoShape 39"/>
          <p:cNvCxnSpPr>
            <a:cxnSpLocks noChangeShapeType="1"/>
            <a:stCxn id="15384" idx="0"/>
            <a:endCxn id="15368" idx="0"/>
          </p:cNvCxnSpPr>
          <p:nvPr/>
        </p:nvCxnSpPr>
        <p:spPr bwMode="auto">
          <a:xfrm>
            <a:off x="6697981" y="2728914"/>
            <a:ext cx="620159" cy="5810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92" name="AutoShape 40"/>
          <p:cNvCxnSpPr>
            <a:cxnSpLocks noChangeShapeType="1"/>
            <a:stCxn id="15385" idx="0"/>
            <a:endCxn id="15366" idx="0"/>
          </p:cNvCxnSpPr>
          <p:nvPr/>
        </p:nvCxnSpPr>
        <p:spPr bwMode="auto">
          <a:xfrm flipH="1">
            <a:off x="8766684" y="2728914"/>
            <a:ext cx="443897" cy="5810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93" name="AutoShape 41"/>
          <p:cNvCxnSpPr>
            <a:cxnSpLocks noChangeShapeType="1"/>
            <a:stCxn id="15385" idx="0"/>
            <a:endCxn id="15367" idx="0"/>
          </p:cNvCxnSpPr>
          <p:nvPr/>
        </p:nvCxnSpPr>
        <p:spPr bwMode="auto">
          <a:xfrm>
            <a:off x="9210580" y="2728914"/>
            <a:ext cx="696168" cy="5810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94" name="AutoShape 42"/>
          <p:cNvCxnSpPr>
            <a:cxnSpLocks noChangeShapeType="1"/>
            <a:stCxn id="15382" idx="0"/>
            <a:endCxn id="15370" idx="0"/>
          </p:cNvCxnSpPr>
          <p:nvPr/>
        </p:nvCxnSpPr>
        <p:spPr bwMode="auto">
          <a:xfrm flipH="1">
            <a:off x="3350803" y="2728914"/>
            <a:ext cx="742413" cy="5857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5395" name="Rectangle 43"/>
          <p:cNvSpPr>
            <a:spLocks/>
          </p:cNvSpPr>
          <p:nvPr/>
        </p:nvSpPr>
        <p:spPr bwMode="auto">
          <a:xfrm>
            <a:off x="8267700" y="3868739"/>
            <a:ext cx="2545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a:t>
            </a:r>
          </a:p>
        </p:txBody>
      </p:sp>
      <p:sp>
        <p:nvSpPr>
          <p:cNvPr id="15396" name="Rectangle 44"/>
          <p:cNvSpPr>
            <a:spLocks/>
          </p:cNvSpPr>
          <p:nvPr/>
        </p:nvSpPr>
        <p:spPr bwMode="auto">
          <a:xfrm>
            <a:off x="9702800" y="3886201"/>
            <a:ext cx="2545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r>
              <a:rPr lang="en-US" altLang="en-US" sz="1800">
                <a:solidFill>
                  <a:schemeClr val="tx1"/>
                </a:solidFill>
                <a:latin typeface="Palatino" charset="0"/>
                <a:ea typeface="MS PGothic" charset="-128"/>
                <a:sym typeface="Palatino" charset="0"/>
              </a:rPr>
              <a:t>...</a:t>
            </a:r>
          </a:p>
        </p:txBody>
      </p:sp>
    </p:spTree>
    <p:extLst>
      <p:ext uri="{BB962C8B-B14F-4D97-AF65-F5344CB8AC3E}">
        <p14:creationId xmlns:p14="http://schemas.microsoft.com/office/powerpoint/2010/main" val="267029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6" name="Rectangle 8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1"/>
          <p:cNvSpPr>
            <a:spLocks noGrp="1" noChangeArrowheads="1"/>
          </p:cNvSpPr>
          <p:nvPr>
            <p:ph type="title"/>
          </p:nvPr>
        </p:nvSpPr>
        <p:spPr>
          <a:xfrm>
            <a:off x="2231136" y="467418"/>
            <a:ext cx="7729728" cy="1188720"/>
          </a:xfrm>
          <a:solidFill>
            <a:srgbClr val="FFFFFF"/>
          </a:solidFill>
        </p:spPr>
        <p:txBody>
          <a:bodyPr vert="horz" lIns="91440" tIns="45720" rIns="132080" bIns="45720" rtlCol="0">
            <a:normAutofit/>
          </a:bodyPr>
          <a:lstStyle/>
          <a:p>
            <a:pPr>
              <a:defRPr/>
            </a:pPr>
            <a:r>
              <a:rPr lang="en-US"/>
              <a:t>Classification Methods (1)</a:t>
            </a:r>
          </a:p>
        </p:txBody>
      </p:sp>
      <p:sp>
        <p:nvSpPr>
          <p:cNvPr id="18444" name="Rectangle 12"/>
          <p:cNvSpPr>
            <a:spLocks noGrp="1" noChangeArrowheads="1"/>
          </p:cNvSpPr>
          <p:nvPr>
            <p:ph idx="1"/>
          </p:nvPr>
        </p:nvSpPr>
        <p:spPr>
          <a:xfrm>
            <a:off x="1706062" y="2291262"/>
            <a:ext cx="8779512" cy="2879256"/>
          </a:xfrm>
        </p:spPr>
        <p:txBody>
          <a:bodyPr vert="horz" lIns="91440" tIns="45720" rIns="132080" bIns="45720" rtlCol="0">
            <a:normAutofit/>
          </a:bodyPr>
          <a:lstStyle/>
          <a:p>
            <a:pPr marL="0" indent="0" eaLnBrk="1" hangingPunct="1">
              <a:buNone/>
              <a:defRPr/>
            </a:pPr>
            <a:r>
              <a:rPr lang="en-US">
                <a:solidFill>
                  <a:srgbClr val="404040"/>
                </a:solidFill>
              </a:rPr>
              <a:t>Manual classification</a:t>
            </a:r>
          </a:p>
          <a:p>
            <a:pPr marL="782638" lvl="1">
              <a:buFont typeface="Wingdings" charset="0"/>
              <a:buChar char="§"/>
              <a:defRPr/>
            </a:pPr>
            <a:r>
              <a:rPr lang="en-US">
                <a:solidFill>
                  <a:srgbClr val="404040"/>
                </a:solidFill>
              </a:rPr>
              <a:t>Used by the original Yahoo! Directory</a:t>
            </a:r>
          </a:p>
          <a:p>
            <a:pPr marL="782638" lvl="1">
              <a:buFont typeface="Wingdings" charset="0"/>
              <a:buChar char="§"/>
              <a:defRPr/>
            </a:pPr>
            <a:r>
              <a:rPr lang="en-US">
                <a:solidFill>
                  <a:srgbClr val="404040"/>
                </a:solidFill>
              </a:rPr>
              <a:t>Looksmart, about.com, ODP, PubMed</a:t>
            </a:r>
          </a:p>
          <a:p>
            <a:pPr marL="782638" lvl="1">
              <a:buFont typeface="Wingdings" charset="0"/>
              <a:buChar char="§"/>
              <a:defRPr/>
            </a:pPr>
            <a:r>
              <a:rPr lang="en-US">
                <a:solidFill>
                  <a:srgbClr val="404040"/>
                </a:solidFill>
              </a:rPr>
              <a:t>Accurate when job is done by experts</a:t>
            </a:r>
          </a:p>
          <a:p>
            <a:pPr marL="782638" lvl="1">
              <a:buFont typeface="Wingdings" charset="0"/>
              <a:buChar char="§"/>
              <a:defRPr/>
            </a:pPr>
            <a:r>
              <a:rPr lang="en-US">
                <a:solidFill>
                  <a:srgbClr val="404040"/>
                </a:solidFill>
              </a:rPr>
              <a:t>Consistent when the problem size and team is small</a:t>
            </a:r>
          </a:p>
          <a:p>
            <a:pPr marL="782638" lvl="1">
              <a:buFont typeface="Wingdings" charset="0"/>
              <a:buChar char="§"/>
              <a:defRPr/>
            </a:pPr>
            <a:r>
              <a:rPr lang="en-US">
                <a:solidFill>
                  <a:srgbClr val="404040"/>
                </a:solidFill>
              </a:rPr>
              <a:t>Difficult and expensive to scale</a:t>
            </a:r>
          </a:p>
          <a:p>
            <a:pPr marL="1182688" lvl="2">
              <a:buFont typeface="Wingdings" charset="0"/>
              <a:buChar char="§"/>
              <a:defRPr/>
            </a:pPr>
            <a:r>
              <a:rPr lang="en-US">
                <a:solidFill>
                  <a:srgbClr val="404040"/>
                </a:solidFill>
              </a:rPr>
              <a:t>Means we need automatic classification methods for big problems</a:t>
            </a:r>
          </a:p>
        </p:txBody>
      </p:sp>
    </p:spTree>
    <p:extLst>
      <p:ext uri="{BB962C8B-B14F-4D97-AF65-F5344CB8AC3E}">
        <p14:creationId xmlns:p14="http://schemas.microsoft.com/office/powerpoint/2010/main" val="185559102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70" name="Rectangle 8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7" name="Rectangle 11"/>
          <p:cNvSpPr>
            <a:spLocks noGrp="1" noChangeArrowheads="1"/>
          </p:cNvSpPr>
          <p:nvPr>
            <p:ph type="title"/>
          </p:nvPr>
        </p:nvSpPr>
        <p:spPr>
          <a:xfrm>
            <a:off x="2231136" y="467418"/>
            <a:ext cx="7729728" cy="1188720"/>
          </a:xfrm>
          <a:solidFill>
            <a:srgbClr val="FFFFFF"/>
          </a:solidFill>
        </p:spPr>
        <p:txBody>
          <a:bodyPr vert="horz" lIns="91440" tIns="45720" rIns="132080" bIns="45720" rtlCol="0">
            <a:normAutofit/>
          </a:bodyPr>
          <a:lstStyle/>
          <a:p>
            <a:pPr>
              <a:defRPr/>
            </a:pPr>
            <a:r>
              <a:rPr lang="en-US"/>
              <a:t>Classification Methods (2)</a:t>
            </a:r>
          </a:p>
        </p:txBody>
      </p:sp>
      <p:sp>
        <p:nvSpPr>
          <p:cNvPr id="19468" name="Rectangle 12"/>
          <p:cNvSpPr>
            <a:spLocks noGrp="1" noChangeArrowheads="1"/>
          </p:cNvSpPr>
          <p:nvPr>
            <p:ph idx="1"/>
          </p:nvPr>
        </p:nvSpPr>
        <p:spPr>
          <a:xfrm>
            <a:off x="1706062" y="2291262"/>
            <a:ext cx="8779512" cy="2879256"/>
          </a:xfrm>
        </p:spPr>
        <p:txBody>
          <a:bodyPr vert="horz" lIns="91440" tIns="45720" rIns="132080" bIns="45720" rtlCol="0">
            <a:normAutofit/>
          </a:bodyPr>
          <a:lstStyle/>
          <a:p>
            <a:pPr eaLnBrk="1" hangingPunct="1">
              <a:buFont typeface="Wingdings" pitchFamily="2" charset="2"/>
              <a:buChar char="§"/>
              <a:defRPr/>
            </a:pPr>
            <a:r>
              <a:rPr lang="en-US">
                <a:solidFill>
                  <a:srgbClr val="404040"/>
                </a:solidFill>
                <a:sym typeface="Lucida Grande" pitchFamily="-84" charset="0"/>
              </a:rPr>
              <a:t>Hand-coded rule-based classifiers</a:t>
            </a:r>
          </a:p>
          <a:p>
            <a:pPr marL="782638" lvl="1">
              <a:buFont typeface="Wingdings" pitchFamily="2" charset="2"/>
              <a:buChar char="§"/>
              <a:defRPr/>
            </a:pPr>
            <a:r>
              <a:rPr lang="en-US">
                <a:solidFill>
                  <a:srgbClr val="404040"/>
                </a:solidFill>
                <a:sym typeface="Lucida Grande" pitchFamily="-84" charset="0"/>
              </a:rPr>
              <a:t>One technique used by new agencies, intelligence agencies, etc.</a:t>
            </a:r>
          </a:p>
          <a:p>
            <a:pPr marL="782638" lvl="1">
              <a:buFont typeface="Wingdings" pitchFamily="2" charset="2"/>
              <a:buChar char="§"/>
              <a:defRPr/>
            </a:pPr>
            <a:r>
              <a:rPr lang="en-US">
                <a:solidFill>
                  <a:srgbClr val="404040"/>
                </a:solidFill>
                <a:sym typeface="Lucida Grande" pitchFamily="-84" charset="0"/>
              </a:rPr>
              <a:t>Widely deployed in government and enterprise</a:t>
            </a:r>
          </a:p>
          <a:p>
            <a:pPr marL="782638" lvl="1">
              <a:buFont typeface="Wingdings" pitchFamily="2" charset="2"/>
              <a:buChar char="§"/>
              <a:defRPr/>
            </a:pPr>
            <a:r>
              <a:rPr lang="en-US">
                <a:solidFill>
                  <a:srgbClr val="404040"/>
                </a:solidFill>
                <a:sym typeface="Lucida Grande" pitchFamily="-84" charset="0"/>
              </a:rPr>
              <a:t>Vendors provide </a:t>
            </a:r>
            <a:r>
              <a:rPr lang="ja-JP" altLang="en-US">
                <a:solidFill>
                  <a:srgbClr val="404040"/>
                </a:solidFill>
                <a:latin typeface="Arial" pitchFamily="34" charset="0"/>
                <a:sym typeface="Lucida Grande" pitchFamily="-84" charset="0"/>
              </a:rPr>
              <a:t>“</a:t>
            </a:r>
            <a:r>
              <a:rPr lang="en-US" altLang="ja-JP">
                <a:solidFill>
                  <a:srgbClr val="404040"/>
                </a:solidFill>
                <a:sym typeface="Lucida Grande" pitchFamily="-84" charset="0"/>
              </a:rPr>
              <a:t>IDE</a:t>
            </a:r>
            <a:r>
              <a:rPr lang="ja-JP" altLang="en-US">
                <a:solidFill>
                  <a:srgbClr val="404040"/>
                </a:solidFill>
                <a:latin typeface="Arial" pitchFamily="34" charset="0"/>
                <a:sym typeface="Lucida Grande" pitchFamily="-84" charset="0"/>
              </a:rPr>
              <a:t>”</a:t>
            </a:r>
            <a:r>
              <a:rPr lang="en-US" altLang="ja-JP">
                <a:solidFill>
                  <a:srgbClr val="404040"/>
                </a:solidFill>
                <a:sym typeface="Lucida Grande" pitchFamily="-84" charset="0"/>
              </a:rPr>
              <a:t> for writing such rules</a:t>
            </a:r>
            <a:endParaRPr lang="en-US">
              <a:solidFill>
                <a:srgbClr val="404040"/>
              </a:solidFill>
              <a:sym typeface="Lucida Grande" pitchFamily="-84" charset="0"/>
            </a:endParaRPr>
          </a:p>
        </p:txBody>
      </p:sp>
    </p:spTree>
    <p:extLst>
      <p:ext uri="{BB962C8B-B14F-4D97-AF65-F5344CB8AC3E}">
        <p14:creationId xmlns:p14="http://schemas.microsoft.com/office/powerpoint/2010/main" val="41062803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7" name="Rectangle 11"/>
          <p:cNvSpPr>
            <a:spLocks noGrp="1" noChangeArrowheads="1"/>
          </p:cNvSpPr>
          <p:nvPr>
            <p:ph type="title"/>
          </p:nvPr>
        </p:nvSpPr>
        <p:spPr>
          <a:xfrm>
            <a:off x="2231136" y="467418"/>
            <a:ext cx="7729728" cy="1188720"/>
          </a:xfrm>
          <a:solidFill>
            <a:srgbClr val="FFFFFF"/>
          </a:solidFill>
        </p:spPr>
        <p:txBody>
          <a:bodyPr vert="horz" lIns="91440" tIns="45720" rIns="132080" bIns="45720" rtlCol="0">
            <a:normAutofit/>
          </a:bodyPr>
          <a:lstStyle/>
          <a:p>
            <a:pPr>
              <a:defRPr/>
            </a:pPr>
            <a:r>
              <a:rPr lang="en-US"/>
              <a:t>Classification Methods (2)</a:t>
            </a:r>
          </a:p>
        </p:txBody>
      </p:sp>
      <p:sp>
        <p:nvSpPr>
          <p:cNvPr id="19468" name="Rectangle 12"/>
          <p:cNvSpPr>
            <a:spLocks noGrp="1" noChangeArrowheads="1"/>
          </p:cNvSpPr>
          <p:nvPr>
            <p:ph idx="1"/>
          </p:nvPr>
        </p:nvSpPr>
        <p:spPr>
          <a:xfrm>
            <a:off x="1706062" y="2291262"/>
            <a:ext cx="8779512" cy="2879256"/>
          </a:xfrm>
        </p:spPr>
        <p:txBody>
          <a:bodyPr vert="horz" lIns="91440" tIns="45720" rIns="132080" bIns="45720" rtlCol="0">
            <a:normAutofit/>
          </a:bodyPr>
          <a:lstStyle/>
          <a:p>
            <a:pPr eaLnBrk="1" hangingPunct="1">
              <a:buFont typeface="Wingdings" charset="0"/>
              <a:buChar char="§"/>
              <a:defRPr/>
            </a:pPr>
            <a:r>
              <a:rPr lang="en-US">
                <a:solidFill>
                  <a:srgbClr val="404040"/>
                </a:solidFill>
              </a:rPr>
              <a:t>Hand-coded rule-based classifiers</a:t>
            </a:r>
          </a:p>
          <a:p>
            <a:pPr marL="782638" lvl="1">
              <a:buFont typeface="Wingdings" charset="0"/>
              <a:buChar char="§"/>
              <a:defRPr/>
            </a:pPr>
            <a:r>
              <a:rPr lang="en-US">
                <a:solidFill>
                  <a:srgbClr val="404040"/>
                </a:solidFill>
              </a:rPr>
              <a:t>Commercial systems have complex query languages</a:t>
            </a:r>
          </a:p>
          <a:p>
            <a:pPr marL="782638" lvl="1">
              <a:buFont typeface="Wingdings" charset="0"/>
              <a:buChar char="§"/>
              <a:defRPr/>
            </a:pPr>
            <a:r>
              <a:rPr lang="en-US">
                <a:solidFill>
                  <a:srgbClr val="404040"/>
                </a:solidFill>
              </a:rPr>
              <a:t>Accuracy is can be high if a rule has been carefully refined over time by a subject expert</a:t>
            </a:r>
          </a:p>
          <a:p>
            <a:pPr marL="782638" lvl="1">
              <a:buFont typeface="Wingdings" charset="0"/>
              <a:buChar char="§"/>
              <a:defRPr/>
            </a:pPr>
            <a:r>
              <a:rPr lang="en-US">
                <a:solidFill>
                  <a:srgbClr val="404040"/>
                </a:solidFill>
              </a:rPr>
              <a:t>Building and maintaining these rules is expensive</a:t>
            </a:r>
          </a:p>
        </p:txBody>
      </p:sp>
    </p:spTree>
    <p:extLst>
      <p:ext uri="{BB962C8B-B14F-4D97-AF65-F5344CB8AC3E}">
        <p14:creationId xmlns:p14="http://schemas.microsoft.com/office/powerpoint/2010/main" val="1716758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2459</Words>
  <Application>Microsoft Macintosh PowerPoint</Application>
  <PresentationFormat>Widescreen</PresentationFormat>
  <Paragraphs>403</Paragraphs>
  <Slides>49</Slides>
  <Notes>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Arial</vt:lpstr>
      <vt:lpstr>Calibri</vt:lpstr>
      <vt:lpstr>Courier</vt:lpstr>
      <vt:lpstr>Courier New</vt:lpstr>
      <vt:lpstr>Gill Sans MT</vt:lpstr>
      <vt:lpstr>Lucida Grande</vt:lpstr>
      <vt:lpstr>Lucida Sans</vt:lpstr>
      <vt:lpstr>Palatino</vt:lpstr>
      <vt:lpstr>Rockwell</vt:lpstr>
      <vt:lpstr>Symbol</vt:lpstr>
      <vt:lpstr>Wingdings</vt:lpstr>
      <vt:lpstr>Parcel</vt:lpstr>
      <vt:lpstr>Equation</vt:lpstr>
      <vt:lpstr>Deep Learning with Python: from Theory to Application</vt:lpstr>
      <vt:lpstr>Standing queries</vt:lpstr>
      <vt:lpstr>PowerPoint Presentation</vt:lpstr>
      <vt:lpstr>Spam filtering Another text classification task</vt:lpstr>
      <vt:lpstr>Categorization/Classification</vt:lpstr>
      <vt:lpstr>Document Classification</vt:lpstr>
      <vt:lpstr>Classification Methods (1)</vt:lpstr>
      <vt:lpstr>Classification Methods (2)</vt:lpstr>
      <vt:lpstr>Classification Methods (2)</vt:lpstr>
      <vt:lpstr>A Verity topic  A complex classification rule</vt:lpstr>
      <vt:lpstr>Classification Methods (3): Supervised learning</vt:lpstr>
      <vt:lpstr>Classification Methods (3)</vt:lpstr>
      <vt:lpstr>The bag of words representation</vt:lpstr>
      <vt:lpstr>The bag of words representation</vt:lpstr>
      <vt:lpstr>Features</vt:lpstr>
      <vt:lpstr>Feature Selection: Why?</vt:lpstr>
      <vt:lpstr>Feature Selection: Frequency</vt:lpstr>
      <vt:lpstr>Evaluating Categorization</vt:lpstr>
      <vt:lpstr>Evaluating Categorization</vt:lpstr>
      <vt:lpstr>WebKB Experiment (1998)</vt:lpstr>
      <vt:lpstr>PowerPoint Presentation</vt:lpstr>
      <vt:lpstr>SpamAssassin</vt:lpstr>
      <vt:lpstr>SpamAssassin Features:</vt:lpstr>
      <vt:lpstr>Naive Bayes is Not So Naive</vt:lpstr>
      <vt:lpstr>Naive Bayes is Not So Naive</vt:lpstr>
      <vt:lpstr>Classification Using Vector Spaces</vt:lpstr>
      <vt:lpstr>Documents in a Vector Space</vt:lpstr>
      <vt:lpstr>Test Document of what class?</vt:lpstr>
      <vt:lpstr>Test Document = Government</vt:lpstr>
      <vt:lpstr>Definition of centroid</vt:lpstr>
      <vt:lpstr>Rocchio classification</vt:lpstr>
      <vt:lpstr>Rocchio classification</vt:lpstr>
      <vt:lpstr>k Nearest Neighbor Classification</vt:lpstr>
      <vt:lpstr>Example: k=6 (6NN)</vt:lpstr>
      <vt:lpstr>Nearest-Neighbor Learning</vt:lpstr>
      <vt:lpstr>k Nearest Neighbor</vt:lpstr>
      <vt:lpstr>kNN decision boundaries</vt:lpstr>
      <vt:lpstr>kNN: Discussion</vt:lpstr>
      <vt:lpstr>Let’s test our intuition</vt:lpstr>
      <vt:lpstr>Bias vs. capacity – notions and terminology</vt:lpstr>
      <vt:lpstr>kNN vs. Naive Bayes</vt:lpstr>
      <vt:lpstr>Bias vs. variance:  Choosing the correct model capacity</vt:lpstr>
      <vt:lpstr>Summary: Representation of Text Categorization Attributes</vt:lpstr>
      <vt:lpstr>Which classifier do I use for a given text classification problem?</vt:lpstr>
      <vt:lpstr>PowerPoint Presentation</vt:lpstr>
      <vt:lpstr>PowerPoint Presentation</vt:lpstr>
      <vt:lpstr>PowerPoint Presentation</vt:lpstr>
      <vt:lpstr>PowerPoint Presentation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with Python: from Theory to Application</dc:title>
  <dc:creator>Jacob, Ferosh</dc:creator>
  <cp:lastModifiedBy>Jacob, Ferosh</cp:lastModifiedBy>
  <cp:revision>2</cp:revision>
  <dcterms:created xsi:type="dcterms:W3CDTF">2019-04-18T16:32:06Z</dcterms:created>
  <dcterms:modified xsi:type="dcterms:W3CDTF">2019-04-18T16:52:26Z</dcterms:modified>
</cp:coreProperties>
</file>