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5" r:id="rId3"/>
    <p:sldId id="263" r:id="rId4"/>
    <p:sldId id="262" r:id="rId5"/>
    <p:sldId id="267" r:id="rId6"/>
    <p:sldId id="268" r:id="rId7"/>
    <p:sldId id="271" r:id="rId8"/>
    <p:sldId id="274" r:id="rId9"/>
    <p:sldId id="275" r:id="rId10"/>
    <p:sldId id="273" r:id="rId11"/>
    <p:sldId id="272" r:id="rId12"/>
    <p:sldId id="276" r:id="rId13"/>
    <p:sldId id="277" r:id="rId14"/>
    <p:sldId id="278" r:id="rId15"/>
    <p:sldId id="279" r:id="rId16"/>
    <p:sldId id="280" r:id="rId17"/>
    <p:sldId id="282" r:id="rId18"/>
    <p:sldId id="283" r:id="rId19"/>
    <p:sldId id="28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8" autoAdjust="0"/>
    <p:restoredTop sz="94633" autoAdjust="0"/>
  </p:normalViewPr>
  <p:slideViewPr>
    <p:cSldViewPr snapToGrid="0" snapToObjects="1">
      <p:cViewPr>
        <p:scale>
          <a:sx n="99" d="100"/>
          <a:sy n="99" d="100"/>
        </p:scale>
        <p:origin x="-1368" y="-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Work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82228538505857"/>
          <c:y val="0.0421564599604276"/>
          <c:w val="0.84147478394469"/>
          <c:h val="0.77804100385995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Sheet1!$D$20</c:f>
              <c:strCache>
                <c:ptCount val="1"/>
                <c:pt idx="0">
                  <c:v>WebScalding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Sheet1!$C$21:$C$26</c:f>
              <c:numCache>
                <c:formatCode>General</c:formatCode>
                <c:ptCount val="6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250000.0</c:v>
                </c:pt>
                <c:pt idx="4">
                  <c:v>500000.0</c:v>
                </c:pt>
                <c:pt idx="5">
                  <c:v>2.0E6</c:v>
                </c:pt>
              </c:numCache>
            </c:numRef>
          </c:xVal>
          <c:yVal>
            <c:numRef>
              <c:f>Sheet1!$D$21:$D$26</c:f>
              <c:numCache>
                <c:formatCode>General</c:formatCode>
                <c:ptCount val="6"/>
                <c:pt idx="0">
                  <c:v>40.74</c:v>
                </c:pt>
                <c:pt idx="1">
                  <c:v>45.07</c:v>
                </c:pt>
                <c:pt idx="2">
                  <c:v>75.82</c:v>
                </c:pt>
                <c:pt idx="3">
                  <c:v>131.11</c:v>
                </c:pt>
                <c:pt idx="4">
                  <c:v>246.74</c:v>
                </c:pt>
                <c:pt idx="5">
                  <c:v>726.22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Sheet1!$E$20</c:f>
              <c:strCache>
                <c:ptCount val="1"/>
                <c:pt idx="0">
                  <c:v>Python</c:v>
                </c:pt>
              </c:strCache>
            </c:strRef>
          </c:tx>
          <c:dLbls>
            <c:txPr>
              <a:bodyPr/>
              <a:lstStyle/>
              <a:p>
                <a:pPr>
                  <a:defRPr b="1"/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xVal>
            <c:numRef>
              <c:f>Sheet1!$C$21:$C$26</c:f>
              <c:numCache>
                <c:formatCode>General</c:formatCode>
                <c:ptCount val="6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250000.0</c:v>
                </c:pt>
                <c:pt idx="4">
                  <c:v>500000.0</c:v>
                </c:pt>
                <c:pt idx="5">
                  <c:v>2.0E6</c:v>
                </c:pt>
              </c:numCache>
            </c:numRef>
          </c:xVal>
          <c:yVal>
            <c:numRef>
              <c:f>Sheet1!$E$21:$E$26</c:f>
              <c:numCache>
                <c:formatCode>General</c:formatCode>
                <c:ptCount val="6"/>
                <c:pt idx="0">
                  <c:v>62.86</c:v>
                </c:pt>
                <c:pt idx="1">
                  <c:v>595.54</c:v>
                </c:pt>
                <c:pt idx="2">
                  <c:v>4657.37</c:v>
                </c:pt>
                <c:pt idx="3">
                  <c:v>14784.67</c:v>
                </c:pt>
                <c:pt idx="4">
                  <c:v>32019.0</c:v>
                </c:pt>
                <c:pt idx="5">
                  <c:v>203046.33</c:v>
                </c:pt>
              </c:numCache>
            </c:numRef>
          </c:yVal>
          <c:smooth val="0"/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axId val="-2132382648"/>
        <c:axId val="-2132746280"/>
      </c:scatterChart>
      <c:valAx>
        <c:axId val="-2132382648"/>
        <c:scaling>
          <c:orientation val="minMax"/>
          <c:max val="2.0E6"/>
        </c:scaling>
        <c:delete val="0"/>
        <c:axPos val="b"/>
        <c:title>
          <c:tx>
            <c:rich>
              <a:bodyPr/>
              <a:lstStyle/>
              <a:p>
                <a:pPr marL="0" marR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1000" b="1" i="0" u="none" strike="noStrike" kern="1200" baseline="0">
                    <a:solidFill>
                      <a:prstClr val="black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200" b="1" i="0" baseline="0" dirty="0" smtClean="0">
                    <a:effectLst/>
                  </a:rPr>
                  <a:t>Size of data- Lines of input to process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2132746280"/>
        <c:crosses val="autoZero"/>
        <c:crossBetween val="midCat"/>
        <c:dispUnits>
          <c:builtInUnit val="thousands"/>
          <c:dispUnitsLbl>
            <c:layout/>
          </c:dispUnitsLbl>
        </c:dispUnits>
      </c:valAx>
      <c:valAx>
        <c:axId val="-2132746280"/>
        <c:scaling>
          <c:logBase val="10.0"/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en-US" sz="1200" dirty="0" smtClean="0"/>
                  <a:t>Logarithmic</a:t>
                </a:r>
                <a:r>
                  <a:rPr lang="en-US" sz="1200" baseline="0" dirty="0" smtClean="0"/>
                  <a:t> execution time (sec)</a:t>
                </a:r>
                <a:endParaRPr lang="en-US" sz="1200" dirty="0"/>
              </a:p>
            </c:rich>
          </c:tx>
          <c:layout>
            <c:manualLayout>
              <c:xMode val="edge"/>
              <c:yMode val="edge"/>
              <c:x val="0.095609756097561"/>
              <c:y val="0.0663613153326185"/>
            </c:manualLayout>
          </c:layout>
          <c:overlay val="0"/>
        </c:title>
        <c:numFmt formatCode="0.E+00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2132382648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591387286345304"/>
          <c:y val="0.54821246140871"/>
          <c:w val="0.236905396581525"/>
          <c:h val="0.257040524588757"/>
        </c:manualLayout>
      </c:layout>
      <c:overlay val="0"/>
      <c:txPr>
        <a:bodyPr/>
        <a:lstStyle/>
        <a:p>
          <a:pPr>
            <a:defRPr sz="12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735579615048119"/>
          <c:y val="0.0601851851851852"/>
          <c:w val="0.856192038495188"/>
          <c:h val="0.739136045494313"/>
        </c:manualLayout>
      </c:layout>
      <c:scatterChart>
        <c:scatterStyle val="lineMarker"/>
        <c:varyColors val="0"/>
        <c:ser>
          <c:idx val="0"/>
          <c:order val="0"/>
          <c:xVal>
            <c:numRef>
              <c:f>Sheet1!$D$10:$D$15</c:f>
              <c:numCache>
                <c:formatCode>General</c:formatCode>
                <c:ptCount val="6"/>
                <c:pt idx="0">
                  <c:v>1000.0</c:v>
                </c:pt>
                <c:pt idx="1">
                  <c:v>10000.0</c:v>
                </c:pt>
                <c:pt idx="2">
                  <c:v>100000.0</c:v>
                </c:pt>
                <c:pt idx="3">
                  <c:v>250000.0</c:v>
                </c:pt>
                <c:pt idx="4">
                  <c:v>500000.0</c:v>
                </c:pt>
                <c:pt idx="5">
                  <c:v>2.0E6</c:v>
                </c:pt>
              </c:numCache>
            </c:numRef>
          </c:xVal>
          <c:yVal>
            <c:numRef>
              <c:f>Sheet1!$E$10:$E$15</c:f>
              <c:numCache>
                <c:formatCode>General</c:formatCode>
                <c:ptCount val="6"/>
                <c:pt idx="0">
                  <c:v>1.54</c:v>
                </c:pt>
                <c:pt idx="1">
                  <c:v>13.21</c:v>
                </c:pt>
                <c:pt idx="2">
                  <c:v>61.43</c:v>
                </c:pt>
                <c:pt idx="3">
                  <c:v>112.77</c:v>
                </c:pt>
                <c:pt idx="4">
                  <c:v>129.77</c:v>
                </c:pt>
                <c:pt idx="5">
                  <c:v>279.59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2164232"/>
        <c:axId val="-2136416200"/>
      </c:scatterChart>
      <c:valAx>
        <c:axId val="2142164232"/>
        <c:scaling>
          <c:orientation val="minMax"/>
          <c:max val="2.0E6"/>
        </c:scaling>
        <c:delete val="0"/>
        <c:axPos val="b"/>
        <c:title>
          <c:tx>
            <c:rich>
              <a:bodyPr/>
              <a:lstStyle/>
              <a:p>
                <a:pPr>
                  <a:defRPr sz="1200"/>
                </a:pPr>
                <a:r>
                  <a:rPr lang="en-US" sz="1200" dirty="0"/>
                  <a:t>Size</a:t>
                </a:r>
                <a:r>
                  <a:rPr lang="en-US" sz="1200" baseline="0" dirty="0"/>
                  <a:t> of data- Lines of input to process</a:t>
                </a:r>
                <a:endParaRPr lang="en-US" sz="1200" dirty="0"/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-2136416200"/>
        <c:crosses val="autoZero"/>
        <c:crossBetween val="midCat"/>
        <c:dispUnits>
          <c:builtInUnit val="thousands"/>
          <c:dispUnitsLbl>
            <c:layout/>
          </c:dispUnitsLbl>
        </c:dispUnits>
      </c:valAx>
      <c:valAx>
        <c:axId val="-2136416200"/>
        <c:scaling>
          <c:orientation val="minMax"/>
        </c:scaling>
        <c:delete val="0"/>
        <c:axPos val="l"/>
        <c:title>
          <c:tx>
            <c:rich>
              <a:bodyPr rot="0" vert="horz"/>
              <a:lstStyle/>
              <a:p>
                <a:pPr>
                  <a:defRPr sz="1200"/>
                </a:pPr>
                <a:r>
                  <a:rPr lang="en-US" sz="1200"/>
                  <a:t>Speedup</a:t>
                </a:r>
              </a:p>
            </c:rich>
          </c:tx>
          <c:layout>
            <c:manualLayout>
              <c:xMode val="edge"/>
              <c:yMode val="edge"/>
              <c:x val="0.1"/>
              <c:y val="0.27697543015456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/>
            </a:pPr>
            <a:endParaRPr lang="en-US"/>
          </a:p>
        </c:txPr>
        <c:crossAx val="214216423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5E707-F20F-7A41-B25E-12D5D6A5A6B2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CE318D-0E09-8748-B494-C4E16549EB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30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E318D-0E09-8748-B494-C4E16549EB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49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E318D-0E09-8748-B494-C4E16549EB1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8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CE318D-0E09-8748-B494-C4E16549EB1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3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3900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400" y="4208929"/>
            <a:ext cx="5458968" cy="10486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5257800"/>
            <a:ext cx="5458968" cy="62179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100000"/>
              <a:buFont typeface="Wingdings 2" pitchFamily="18" charset="2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90525"/>
            <a:ext cx="5504688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2200" b="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8688" y="6356350"/>
            <a:ext cx="4736592" cy="365125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6494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28244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57200" y="2214562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57200" y="4224973"/>
            <a:ext cx="3566160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052" y="990600"/>
            <a:ext cx="3566160" cy="51355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46811" y="268288"/>
            <a:ext cx="4114800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95082"/>
            <a:ext cx="3566160" cy="1035424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057400"/>
            <a:ext cx="3566160" cy="3657601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1365" y="6124014"/>
            <a:ext cx="1752600" cy="365125"/>
          </a:xfrm>
        </p:spPr>
        <p:txBody>
          <a:bodyPr/>
          <a:lstStyle>
            <a:lvl1pPr algn="l">
              <a:defRPr/>
            </a:lvl1pPr>
          </a:lstStyle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3863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760258" y="990600"/>
            <a:ext cx="4096512" cy="561181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216775" y="268288"/>
            <a:ext cx="1639457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6858000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4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35471" y="268288"/>
            <a:ext cx="720761" cy="36393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788" y="4267200"/>
            <a:ext cx="6477000" cy="566738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9874" y="268288"/>
            <a:ext cx="3006726" cy="36393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8788" y="4840941"/>
            <a:ext cx="6475412" cy="130427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3"/>
          </p:nvPr>
        </p:nvSpPr>
        <p:spPr>
          <a:xfrm>
            <a:off x="3352800" y="268288"/>
            <a:ext cx="47019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1" name="Picture Placeholder 2"/>
          <p:cNvSpPr>
            <a:spLocks noGrp="1"/>
          </p:cNvSpPr>
          <p:nvPr>
            <p:ph type="pic" idx="14"/>
          </p:nvPr>
        </p:nvSpPr>
        <p:spPr>
          <a:xfrm>
            <a:off x="33528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/>
          </p:nvPr>
        </p:nvSpPr>
        <p:spPr>
          <a:xfrm>
            <a:off x="5750500" y="2131935"/>
            <a:ext cx="2304288" cy="177566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48918" y="268288"/>
            <a:ext cx="718073" cy="56692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43799" y="1035424"/>
            <a:ext cx="1322295" cy="5090739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35424"/>
            <a:ext cx="6019800" cy="510978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212106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86953" y="268288"/>
            <a:ext cx="5669280" cy="2560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399" y="4171950"/>
            <a:ext cx="5457919" cy="1085850"/>
          </a:xfrm>
        </p:spPr>
        <p:txBody>
          <a:bodyPr>
            <a:normAutofit/>
          </a:bodyPr>
          <a:lstStyle>
            <a:lvl1pPr>
              <a:defRPr sz="46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1" y="5257799"/>
            <a:ext cx="5457918" cy="618565"/>
          </a:xfrm>
        </p:spPr>
        <p:txBody>
          <a:bodyPr>
            <a:normAutofit/>
          </a:bodyPr>
          <a:lstStyle>
            <a:lvl1pPr marL="0" indent="0" algn="l">
              <a:spcBef>
                <a:spcPct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 algn="ctr">
              <a:spcBef>
                <a:spcPct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76600" y="389965"/>
            <a:ext cx="5499847" cy="365125"/>
          </a:xfrm>
        </p:spPr>
        <p:txBody>
          <a:bodyPr/>
          <a:lstStyle>
            <a:lvl1pPr>
              <a:defRPr sz="2200" b="0" baseline="0">
                <a:solidFill>
                  <a:schemeClr val="bg1"/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847" y="6356350"/>
            <a:ext cx="473411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5459" y="6356350"/>
            <a:ext cx="685800" cy="365125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3200400" y="2877671"/>
            <a:ext cx="5646867" cy="128016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268940" y="268288"/>
            <a:ext cx="182880" cy="38868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,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268288"/>
            <a:ext cx="1645920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423" y="914400"/>
            <a:ext cx="650837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8423" y="2209800"/>
            <a:ext cx="6508377" cy="391636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212106" y="6356350"/>
            <a:ext cx="1752600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78423" y="6356350"/>
            <a:ext cx="492685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1694" y="361016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5" y="1976718"/>
            <a:ext cx="1645920" cy="46257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58952" y="268288"/>
            <a:ext cx="1099073" cy="63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3429000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9801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600" y="6356350"/>
            <a:ext cx="1622612" cy="365125"/>
          </a:xfrm>
        </p:spPr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4812" y="6356350"/>
            <a:ext cx="53115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69875" y="4773706"/>
            <a:ext cx="2971800" cy="18445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354" y="3429001"/>
            <a:ext cx="4966446" cy="1398494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354" y="4824414"/>
            <a:ext cx="4966446" cy="1320800"/>
          </a:xfrm>
        </p:spPr>
        <p:txBody>
          <a:bodyPr anchor="t" anchorCtr="0">
            <a:normAutofit/>
          </a:bodyPr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1212" y="6104965"/>
            <a:ext cx="506506" cy="365125"/>
          </a:xfrm>
        </p:spPr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69874" y="268288"/>
            <a:ext cx="2971800" cy="443865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2440" y="2214563"/>
            <a:ext cx="3566160" cy="391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8835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79391" y="2054132"/>
            <a:ext cx="3566160" cy="639762"/>
          </a:xfrm>
        </p:spPr>
        <p:txBody>
          <a:bodyPr anchor="b">
            <a:noAutofit/>
          </a:bodyPr>
          <a:lstStyle>
            <a:lvl1pPr marL="0" indent="0" algn="ctr">
              <a:spcBef>
                <a:spcPct val="0"/>
              </a:spcBef>
              <a:buNone/>
              <a:defRPr sz="20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79391" y="2689411"/>
            <a:ext cx="3566160" cy="343675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48918" y="268288"/>
            <a:ext cx="718073" cy="1645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7391401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199" y="2214562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57199" y="4224973"/>
            <a:ext cx="7396163" cy="1920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914400"/>
            <a:ext cx="6508377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2209800"/>
            <a:ext cx="6508377" cy="3916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98659" y="6356350"/>
            <a:ext cx="1752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A24CD3-204F-4468-8EE4-28A6668D006A}" type="datetimeFigureOut">
              <a:rPr lang="en-US" smtClean="0"/>
              <a:t>3/30/15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4812" y="6356350"/>
            <a:ext cx="6007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6494" y="361016"/>
            <a:ext cx="5065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0" b="1">
                <a:solidFill>
                  <a:schemeClr val="bg1"/>
                </a:solidFill>
              </a:defRPr>
            </a:lvl1pPr>
          </a:lstStyle>
          <a:p>
            <a:fld id="{57AF16DE-A0D5-4438-950F-5B1E159C2C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1800"/>
        </a:spcBef>
        <a:buClr>
          <a:schemeClr val="accent1"/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50000"/>
          </a:schemeClr>
        </a:buClr>
        <a:buFont typeface="Wingdings 2" pitchFamily="18" charset="2"/>
        <a:buChar char=""/>
        <a:defRPr lang="en-US" sz="1800" kern="1200" dirty="0" smtClean="0">
          <a:solidFill>
            <a:schemeClr val="tx2"/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lang="en-US" sz="1800" kern="1200" dirty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9161" y="4208928"/>
            <a:ext cx="6630207" cy="1251193"/>
          </a:xfrm>
        </p:spPr>
        <p:txBody>
          <a:bodyPr>
            <a:noAutofit/>
          </a:bodyPr>
          <a:lstStyle/>
          <a:p>
            <a:r>
              <a:rPr lang="en-US" sz="3200" dirty="0" err="1"/>
              <a:t>WebScalding</a:t>
            </a:r>
            <a:r>
              <a:rPr lang="en-US" sz="3200" dirty="0"/>
              <a:t>: A Framework for</a:t>
            </a:r>
            <a:br>
              <a:rPr lang="en-US" sz="3200" dirty="0"/>
            </a:br>
            <a:r>
              <a:rPr lang="en-US" sz="3200" dirty="0"/>
              <a:t>Big Data Web Services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3118" y="5460121"/>
            <a:ext cx="6466249" cy="769853"/>
          </a:xfrm>
        </p:spPr>
        <p:txBody>
          <a:bodyPr>
            <a:normAutofit/>
          </a:bodyPr>
          <a:lstStyle/>
          <a:p>
            <a:pPr algn="ctr"/>
            <a:r>
              <a:rPr lang="en-US" sz="1800" dirty="0"/>
              <a:t>Ferosh Jacob, Aaron Johnson, </a:t>
            </a:r>
            <a:r>
              <a:rPr lang="en-US" sz="1800" dirty="0" err="1"/>
              <a:t>Faizan</a:t>
            </a:r>
            <a:r>
              <a:rPr lang="en-US" sz="1800" dirty="0"/>
              <a:t> </a:t>
            </a:r>
            <a:r>
              <a:rPr lang="en-US" sz="1800" dirty="0" err="1"/>
              <a:t>Javed</a:t>
            </a:r>
            <a:r>
              <a:rPr lang="en-US" sz="1800" dirty="0"/>
              <a:t>, </a:t>
            </a:r>
            <a:endParaRPr lang="en-US" sz="1800" dirty="0" smtClean="0"/>
          </a:p>
          <a:p>
            <a:pPr algn="ctr"/>
            <a:r>
              <a:rPr lang="en-US" sz="1800" dirty="0" err="1" smtClean="0"/>
              <a:t>Meng</a:t>
            </a:r>
            <a:r>
              <a:rPr lang="en-US" sz="1800" dirty="0" smtClean="0"/>
              <a:t> </a:t>
            </a:r>
            <a:r>
              <a:rPr lang="en-US" sz="1800" dirty="0"/>
              <a:t>Zhao, and Matt McNair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343594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DSFSG </a:t>
            </a:r>
            <a:r>
              <a:rPr lang="en-US" dirty="0" smtClean="0"/>
              <a:t>Project: Execution </a:t>
            </a:r>
            <a:r>
              <a:rPr lang="en-US" dirty="0"/>
              <a:t>time </a:t>
            </a:r>
            <a:r>
              <a:rPr lang="en-US" dirty="0" smtClean="0"/>
              <a:t>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177754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895586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DSFSG Project </a:t>
            </a:r>
            <a:r>
              <a:rPr lang="en-US" dirty="0" smtClean="0"/>
              <a:t>Speedup: </a:t>
            </a:r>
            <a:r>
              <a:rPr lang="en-US" dirty="0" err="1" smtClean="0"/>
              <a:t>WebScalding</a:t>
            </a:r>
            <a:r>
              <a:rPr lang="en-US" dirty="0" smtClean="0"/>
              <a:t>  </a:t>
            </a:r>
            <a:r>
              <a:rPr lang="en-US" dirty="0" err="1" smtClean="0"/>
              <a:t>Hadoop</a:t>
            </a:r>
            <a:r>
              <a:rPr lang="en-US" dirty="0" smtClean="0"/>
              <a:t> v/s Python Sequential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9767829"/>
              </p:ext>
            </p:extLst>
          </p:nvPr>
        </p:nvGraphicFramePr>
        <p:xfrm>
          <a:off x="457200" y="2209800"/>
          <a:ext cx="6508750" cy="39163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19731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2: </a:t>
            </a:r>
            <a:r>
              <a:rPr lang="en-US" dirty="0"/>
              <a:t> Accessing HIVE tables- German skills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</a:t>
            </a:r>
            <a:r>
              <a:rPr lang="en-US" dirty="0"/>
              <a:t> </a:t>
            </a:r>
            <a:r>
              <a:rPr lang="en-US" dirty="0" smtClean="0"/>
              <a:t>Identify </a:t>
            </a:r>
            <a:r>
              <a:rPr lang="en-US" dirty="0"/>
              <a:t>all the German resumes and job </a:t>
            </a:r>
            <a:r>
              <a:rPr lang="en-US" dirty="0" smtClean="0"/>
              <a:t>postings in </a:t>
            </a:r>
            <a:r>
              <a:rPr lang="en-US" dirty="0"/>
              <a:t>our </a:t>
            </a:r>
            <a:r>
              <a:rPr lang="en-US" dirty="0" smtClean="0"/>
              <a:t>database</a:t>
            </a:r>
          </a:p>
          <a:p>
            <a:r>
              <a:rPr lang="en-US" dirty="0" smtClean="0"/>
              <a:t>Legacy approach: Determine the German </a:t>
            </a:r>
            <a:r>
              <a:rPr lang="en-US" dirty="0"/>
              <a:t>data (resume or job posting) based on from where </a:t>
            </a:r>
            <a:r>
              <a:rPr lang="en-US" dirty="0" smtClean="0"/>
              <a:t>the data </a:t>
            </a:r>
            <a:r>
              <a:rPr lang="en-US" dirty="0"/>
              <a:t>is </a:t>
            </a:r>
            <a:r>
              <a:rPr lang="en-US" dirty="0" smtClean="0"/>
              <a:t>uploaded</a:t>
            </a:r>
          </a:p>
          <a:p>
            <a:r>
              <a:rPr lang="en-US" dirty="0" smtClean="0"/>
              <a:t>Challenge:  Users </a:t>
            </a:r>
            <a:r>
              <a:rPr lang="en-US" dirty="0"/>
              <a:t>can upload their </a:t>
            </a:r>
            <a:r>
              <a:rPr lang="en-US" dirty="0" smtClean="0"/>
              <a:t>data in English from a foreign language CB website and vice versa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461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skills </a:t>
            </a:r>
            <a:r>
              <a:rPr lang="en-US" dirty="0" smtClean="0"/>
              <a:t>project- workflow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Extract job posting or resume from DB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a language translator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Filter based on the detected language</a:t>
            </a:r>
          </a:p>
        </p:txBody>
      </p:sp>
    </p:spTree>
    <p:extLst>
      <p:ext uri="{BB962C8B-B14F-4D97-AF65-F5344CB8AC3E}">
        <p14:creationId xmlns:p14="http://schemas.microsoft.com/office/powerpoint/2010/main" val="3509511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skills </a:t>
            </a:r>
            <a:r>
              <a:rPr lang="en-US" dirty="0" smtClean="0"/>
              <a:t>project- Defining HIVE tables using </a:t>
            </a:r>
            <a:r>
              <a:rPr lang="en-US" dirty="0" err="1" smtClean="0"/>
              <a:t>WebScalding</a:t>
            </a:r>
            <a:endParaRPr lang="en-US" dirty="0"/>
          </a:p>
        </p:txBody>
      </p:sp>
      <p:pic>
        <p:nvPicPr>
          <p:cNvPr id="4" name="Content Placeholder 3" descr="resumtable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6284" r="-2628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916325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German skills project- </a:t>
            </a:r>
            <a:r>
              <a:rPr lang="en-US" dirty="0" err="1" smtClean="0"/>
              <a:t>Hostsite</a:t>
            </a:r>
            <a:r>
              <a:rPr lang="en-US" dirty="0" smtClean="0"/>
              <a:t> and </a:t>
            </a:r>
            <a:r>
              <a:rPr lang="en-US" dirty="0" err="1" smtClean="0"/>
              <a:t>lang</a:t>
            </a:r>
            <a:r>
              <a:rPr lang="en-US" dirty="0" smtClean="0"/>
              <a:t>-detect comparison</a:t>
            </a:r>
            <a:endParaRPr lang="en-US" dirty="0"/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7006185"/>
              </p:ext>
            </p:extLst>
          </p:nvPr>
        </p:nvGraphicFramePr>
        <p:xfrm>
          <a:off x="457198" y="2385920"/>
          <a:ext cx="4212624" cy="18920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63371"/>
                <a:gridCol w="1858435"/>
                <a:gridCol w="1590818"/>
              </a:tblGrid>
              <a:tr h="162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Lang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Lang-detect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Hostsite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en 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46,204,969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42,364,522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2,741,516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2,802,857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pl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1,666,247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1,702,878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fr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524,902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84,665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it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274,305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305,636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</a:tbl>
          </a:graphicData>
        </a:graphic>
      </p:graphicFrame>
      <p:graphicFrame>
        <p:nvGraphicFramePr>
          <p:cNvPr id="17" name="Content Placeholder 1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343494"/>
              </p:ext>
            </p:extLst>
          </p:nvPr>
        </p:nvGraphicFramePr>
        <p:xfrm>
          <a:off x="3515196" y="4811610"/>
          <a:ext cx="3987017" cy="1892094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19381"/>
                <a:gridCol w="1592379"/>
                <a:gridCol w="1675257"/>
              </a:tblGrid>
              <a:tr h="1624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Lang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Lang-detect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 err="1">
                          <a:effectLst/>
                        </a:rPr>
                        <a:t>Hostsite</a:t>
                      </a:r>
                      <a:endParaRPr lang="en-US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en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87,048,731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112,764,535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fr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955,712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504,499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ro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384,316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15,617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es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301,511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448,943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  <a:tr h="16245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it 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289,129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520,161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549" marR="10549" marT="10549" marB="0" anchor="b"/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282919" y="5708320"/>
            <a:ext cx="1071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Resume</a:t>
            </a:r>
            <a:endParaRPr 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681778" y="3320838"/>
            <a:ext cx="1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Job postings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711914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3: Reading </a:t>
            </a:r>
            <a:r>
              <a:rPr lang="en-US" dirty="0"/>
              <a:t>Large XML files- Wiki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Goal: Read a large XML dataset (e.g., Wikipedia)</a:t>
            </a:r>
          </a:p>
          <a:p>
            <a:r>
              <a:rPr lang="en-US" dirty="0" smtClean="0"/>
              <a:t>Approach: Split the large XML file into node of interest, so each node can be processed separately</a:t>
            </a:r>
          </a:p>
          <a:p>
            <a:r>
              <a:rPr lang="en-US" dirty="0" smtClean="0"/>
              <a:t>Challenge: How to split the large XML based on the node of interest.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065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Wiki search: Summary of Wiki templates and Wiki Categories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72486776"/>
              </p:ext>
            </p:extLst>
          </p:nvPr>
        </p:nvGraphicFramePr>
        <p:xfrm>
          <a:off x="782579" y="3094669"/>
          <a:ext cx="3720464" cy="21513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879854"/>
                <a:gridCol w="84061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Wiki Category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Living people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666,299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Archived files for deletion discussions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89,118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 of birth missing (living people)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51,482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Pending DYK nominations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37,794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English-language films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28,835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American films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20,558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 of birth unknown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19,610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Year of birth missing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18,546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The Football League players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17,808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Main Belt asteroids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17,323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60834809"/>
              </p:ext>
            </p:extLst>
          </p:nvPr>
        </p:nvGraphicFramePr>
        <p:xfrm>
          <a:off x="5819459" y="3004403"/>
          <a:ext cx="2262926" cy="224164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331975"/>
                <a:gridCol w="930951"/>
              </a:tblGrid>
              <a:tr h="2037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Wiki Template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Count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flagicon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3,251,438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reflist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3,020,151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convert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1,356,797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persondata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1,149,443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coord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731,265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fb r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707,343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err="1">
                          <a:effectLst/>
                        </a:rPr>
                        <a:t>sortname</a:t>
                      </a:r>
                      <a:r>
                        <a:rPr lang="en-US" sz="1200" u="none" strike="noStrike" dirty="0">
                          <a:effectLst/>
                        </a:rPr>
                        <a:t> 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578,434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sort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541,871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flag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508,315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  <a:tr h="203786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sfn 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422,362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WebScalding</a:t>
            </a:r>
            <a:r>
              <a:rPr lang="en-US" dirty="0"/>
              <a:t> was developed to enable data scientists </a:t>
            </a:r>
            <a:r>
              <a:rPr lang="en-US" dirty="0" smtClean="0"/>
              <a:t>and analysts to: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design, develop, and deploy Big Data </a:t>
            </a:r>
            <a:r>
              <a:rPr lang="en-US" dirty="0" smtClean="0"/>
              <a:t>solutions without </a:t>
            </a:r>
            <a:r>
              <a:rPr lang="en-US" dirty="0"/>
              <a:t>delving into the accidental complexities of </a:t>
            </a:r>
            <a:r>
              <a:rPr lang="en-US" dirty="0" err="1" smtClean="0"/>
              <a:t>MapReduce</a:t>
            </a:r>
            <a:r>
              <a:rPr lang="en-US" dirty="0"/>
              <a:t> </a:t>
            </a:r>
            <a:r>
              <a:rPr lang="en-US" dirty="0" smtClean="0"/>
              <a:t>or </a:t>
            </a:r>
            <a:r>
              <a:rPr lang="en-US" dirty="0"/>
              <a:t>web services </a:t>
            </a:r>
            <a:r>
              <a:rPr lang="en-US" dirty="0" smtClean="0"/>
              <a:t>descriptions</a:t>
            </a:r>
          </a:p>
          <a:p>
            <a:r>
              <a:rPr lang="en-US" dirty="0"/>
              <a:t> At CareerBuilder, </a:t>
            </a:r>
            <a:r>
              <a:rPr lang="en-US" dirty="0" err="1" smtClean="0"/>
              <a:t>WebScalding</a:t>
            </a:r>
            <a:r>
              <a:rPr lang="en-US" dirty="0"/>
              <a:t> </a:t>
            </a:r>
            <a:r>
              <a:rPr lang="en-US" dirty="0" smtClean="0"/>
              <a:t>has </a:t>
            </a:r>
            <a:r>
              <a:rPr lang="en-US" dirty="0"/>
              <a:t>successfully delivered high performing Big Data </a:t>
            </a:r>
            <a:r>
              <a:rPr lang="en-US" dirty="0" smtClean="0"/>
              <a:t>solutions involving </a:t>
            </a:r>
            <a:r>
              <a:rPr lang="en-US" dirty="0"/>
              <a:t>web services in a very time-efficient manner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9156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1674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Webscalding</a:t>
            </a:r>
            <a:r>
              <a:rPr lang="en-US" dirty="0" smtClean="0"/>
              <a:t> overview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What?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Design</a:t>
            </a:r>
            <a:r>
              <a:rPr lang="en-US" sz="1600" dirty="0"/>
              <a:t>, develop, and deploy Big Data </a:t>
            </a:r>
            <a:r>
              <a:rPr lang="en-US" sz="1600" dirty="0" smtClean="0"/>
              <a:t>solutions without </a:t>
            </a:r>
            <a:r>
              <a:rPr lang="en-US" sz="1600" dirty="0"/>
              <a:t>delving into the accidental complexities of </a:t>
            </a:r>
            <a:r>
              <a:rPr lang="en-US" sz="1600" dirty="0" err="1" smtClean="0"/>
              <a:t>MapReduce</a:t>
            </a:r>
            <a:r>
              <a:rPr lang="en-US" sz="1600" dirty="0"/>
              <a:t> </a:t>
            </a:r>
            <a:r>
              <a:rPr lang="en-US" sz="1600" dirty="0" smtClean="0"/>
              <a:t>or </a:t>
            </a:r>
            <a:r>
              <a:rPr lang="en-US" sz="1600" dirty="0"/>
              <a:t>web services </a:t>
            </a:r>
            <a:r>
              <a:rPr lang="en-US" sz="1600" dirty="0" smtClean="0"/>
              <a:t>descriptions</a:t>
            </a:r>
          </a:p>
          <a:p>
            <a:r>
              <a:rPr lang="en-US" sz="1600" dirty="0"/>
              <a:t>Scalding Wrapper</a:t>
            </a:r>
          </a:p>
          <a:p>
            <a:r>
              <a:rPr lang="en-US" sz="1600" dirty="0"/>
              <a:t>Written in SCALA</a:t>
            </a:r>
          </a:p>
          <a:p>
            <a:r>
              <a:rPr lang="en-US" sz="1600" dirty="0"/>
              <a:t>Highly customized for CareerBuilder (CB) R&amp;D projects</a:t>
            </a:r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Why?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Write once, </a:t>
            </a:r>
            <a:r>
              <a:rPr lang="en-US" sz="1600" dirty="0" smtClean="0"/>
              <a:t>run anywhere</a:t>
            </a:r>
            <a:endParaRPr lang="en-US" sz="1600" dirty="0"/>
          </a:p>
          <a:p>
            <a:pPr lvl="1"/>
            <a:r>
              <a:rPr lang="en-US" sz="1600" dirty="0"/>
              <a:t>Production, test environments</a:t>
            </a:r>
          </a:p>
          <a:p>
            <a:pPr lvl="1"/>
            <a:r>
              <a:rPr lang="en-US" sz="1600" dirty="0"/>
              <a:t>Sequential and parallel environments</a:t>
            </a:r>
          </a:p>
          <a:p>
            <a:pPr lvl="1"/>
            <a:r>
              <a:rPr lang="en-US" sz="1600" dirty="0"/>
              <a:t>Parallel and parallel environments</a:t>
            </a:r>
          </a:p>
          <a:p>
            <a:r>
              <a:rPr lang="en-US" sz="1600" dirty="0"/>
              <a:t>Legacy solution (Python scripts)</a:t>
            </a:r>
          </a:p>
          <a:p>
            <a:pPr lvl="1"/>
            <a:r>
              <a:rPr lang="en-US" sz="1600" dirty="0"/>
              <a:t>Lack of abstraction</a:t>
            </a:r>
          </a:p>
          <a:p>
            <a:pPr lvl="1"/>
            <a:r>
              <a:rPr lang="en-US" sz="1600" dirty="0"/>
              <a:t>Local and </a:t>
            </a:r>
            <a:r>
              <a:rPr lang="en-US" sz="1600" dirty="0" err="1"/>
              <a:t>BigData</a:t>
            </a:r>
            <a:r>
              <a:rPr lang="en-US" sz="1600" dirty="0"/>
              <a:t> modes</a:t>
            </a:r>
          </a:p>
          <a:p>
            <a:pPr lvl="1"/>
            <a:r>
              <a:rPr lang="en-US" sz="1600" dirty="0" err="1"/>
              <a:t>Webservices</a:t>
            </a:r>
            <a:r>
              <a:rPr lang="en-US" sz="1600" dirty="0"/>
              <a:t> </a:t>
            </a:r>
            <a:r>
              <a:rPr lang="en-US" sz="1600" dirty="0" smtClean="0"/>
              <a:t>orchestration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269318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cascading solves WORA?</a:t>
            </a:r>
          </a:p>
        </p:txBody>
      </p:sp>
      <p:pic>
        <p:nvPicPr>
          <p:cNvPr id="4" name="Content Placeholder 3" descr="wora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82" b="-52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0990930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 smtClean="0"/>
              <a:t>WebScalding</a:t>
            </a:r>
            <a:r>
              <a:rPr lang="en-US" sz="4800" dirty="0"/>
              <a:t> </a:t>
            </a:r>
            <a:r>
              <a:rPr lang="en-US" sz="4800" dirty="0" smtClean="0"/>
              <a:t>overview</a:t>
            </a:r>
            <a:endParaRPr lang="en-US" sz="4800" dirty="0"/>
          </a:p>
        </p:txBody>
      </p:sp>
      <p:pic>
        <p:nvPicPr>
          <p:cNvPr id="4" name="Content Placeholder 3" descr="design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22" b="-11022"/>
          <a:stretch>
            <a:fillRect/>
          </a:stretch>
        </p:blipFill>
        <p:spPr>
          <a:xfrm>
            <a:off x="457199" y="2209800"/>
            <a:ext cx="7299071" cy="4392157"/>
          </a:xfrm>
        </p:spPr>
      </p:pic>
    </p:spTree>
    <p:extLst>
      <p:ext uri="{BB962C8B-B14F-4D97-AF65-F5344CB8AC3E}">
        <p14:creationId xmlns:p14="http://schemas.microsoft.com/office/powerpoint/2010/main" val="13042494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WebScalding</a:t>
            </a:r>
            <a:r>
              <a:rPr lang="en-US" dirty="0"/>
              <a:t>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1400" b="1" dirty="0" err="1"/>
              <a:t>Alleppey</a:t>
            </a:r>
            <a:endParaRPr lang="en-US" sz="1400" b="1" dirty="0"/>
          </a:p>
          <a:p>
            <a:pPr lvl="1"/>
            <a:r>
              <a:rPr lang="en-US" sz="1400" dirty="0"/>
              <a:t>Training and classifying data using several algorithms</a:t>
            </a:r>
          </a:p>
          <a:p>
            <a:pPr lvl="1"/>
            <a:r>
              <a:rPr lang="en-US" sz="1400" dirty="0"/>
              <a:t>Custom cross validation on any supported models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r>
              <a:rPr lang="en-US" sz="1400" b="1" dirty="0" err="1"/>
              <a:t>StringOps</a:t>
            </a:r>
            <a:endParaRPr lang="en-US" sz="1400" b="1" dirty="0"/>
          </a:p>
          <a:p>
            <a:pPr lvl="1"/>
            <a:r>
              <a:rPr lang="en-US" sz="1400" dirty="0"/>
              <a:t>Matching, Sorting, Stemming string algorithms</a:t>
            </a:r>
          </a:p>
          <a:p>
            <a:pPr lvl="1"/>
            <a:r>
              <a:rPr lang="en-US" sz="1400" dirty="0"/>
              <a:t>Language detection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Web Services Library</a:t>
            </a:r>
          </a:p>
          <a:p>
            <a:pPr lvl="1"/>
            <a:r>
              <a:rPr lang="en-US" dirty="0"/>
              <a:t>support for calling many internal web </a:t>
            </a:r>
            <a:r>
              <a:rPr lang="en-US" dirty="0" smtClean="0"/>
              <a:t>services</a:t>
            </a:r>
          </a:p>
          <a:p>
            <a:pPr lvl="1"/>
            <a:r>
              <a:rPr lang="en-US" dirty="0"/>
              <a:t>authentication/authorization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processing web service requests (e.g., GET/POST)</a:t>
            </a:r>
          </a:p>
          <a:p>
            <a:pPr lvl="1"/>
            <a:r>
              <a:rPr lang="en-US" dirty="0"/>
              <a:t> handling various error scenarios while processing web services.</a:t>
            </a:r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sz="1400" b="1" dirty="0" err="1"/>
              <a:t>DBpedia</a:t>
            </a:r>
            <a:r>
              <a:rPr lang="en-US" sz="1400" b="1" dirty="0"/>
              <a:t> API Wrappers</a:t>
            </a:r>
          </a:p>
          <a:p>
            <a:pPr lvl="1"/>
            <a:r>
              <a:rPr lang="en-US" sz="1400" dirty="0"/>
              <a:t>make the </a:t>
            </a:r>
            <a:r>
              <a:rPr lang="en-US" sz="1400" dirty="0" err="1"/>
              <a:t>Dbpedia</a:t>
            </a:r>
            <a:r>
              <a:rPr lang="en-US" sz="1400" dirty="0"/>
              <a:t> access thread-safe</a:t>
            </a:r>
          </a:p>
          <a:p>
            <a:pPr lvl="1"/>
            <a:r>
              <a:rPr lang="en-US" sz="1400" dirty="0"/>
              <a:t>Local and </a:t>
            </a:r>
            <a:r>
              <a:rPr lang="en-US" sz="1400" dirty="0" err="1"/>
              <a:t>hadoop</a:t>
            </a:r>
            <a:r>
              <a:rPr lang="en-US" sz="1400" dirty="0"/>
              <a:t> execution of Wikipedia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03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CaseStudy</a:t>
            </a:r>
            <a:r>
              <a:rPr lang="en-US" dirty="0" smtClean="0"/>
              <a:t>: </a:t>
            </a:r>
            <a:r>
              <a:rPr lang="en-US" dirty="0"/>
              <a:t> DSFSG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4" name="Content Placeholder 3" descr="dfsfg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336" b="-13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946006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DSFSG </a:t>
            </a:r>
            <a:r>
              <a:rPr lang="en-US" dirty="0" smtClean="0"/>
              <a:t>Project: Tasks for CB </a:t>
            </a:r>
            <a:r>
              <a:rPr lang="en-US" dirty="0" err="1" smtClean="0"/>
              <a:t>DataScience</a:t>
            </a:r>
            <a:r>
              <a:rPr lang="en-US" dirty="0" smtClean="0"/>
              <a:t> team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82440" y="2201734"/>
            <a:ext cx="3566160" cy="192024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Web service execution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/>
              <a:t>Carotene (CB)</a:t>
            </a:r>
          </a:p>
          <a:p>
            <a:pPr marL="800100" lvl="2" indent="-342900">
              <a:buFont typeface="+mj-lt"/>
              <a:buAutoNum type="arabicPeriod"/>
            </a:pPr>
            <a:r>
              <a:rPr lang="en-US" dirty="0" err="1"/>
              <a:t>Autocoder</a:t>
            </a:r>
            <a:r>
              <a:rPr lang="en-US" dirty="0"/>
              <a:t> (External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lvl="1"/>
            <a:r>
              <a:rPr lang="en-US" b="1" dirty="0" smtClean="0"/>
              <a:t>Data</a:t>
            </a:r>
            <a:endParaRPr lang="en-US" b="1" dirty="0"/>
          </a:p>
          <a:p>
            <a:pPr lvl="2"/>
            <a:r>
              <a:rPr lang="en-US" dirty="0"/>
              <a:t> 22M resumes 2.5M job postings</a:t>
            </a:r>
          </a:p>
          <a:p>
            <a:pPr lvl="2"/>
            <a:r>
              <a:rPr lang="en-US" dirty="0"/>
              <a:t>a total of 101 GB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r>
              <a:rPr lang="en-US" b="1" dirty="0"/>
              <a:t> Data </a:t>
            </a:r>
            <a:r>
              <a:rPr lang="en-US" b="1" dirty="0" smtClean="0"/>
              <a:t>cleaning</a:t>
            </a:r>
          </a:p>
          <a:p>
            <a:pPr lvl="1"/>
            <a:r>
              <a:rPr lang="en-US" dirty="0"/>
              <a:t> remove email </a:t>
            </a:r>
            <a:r>
              <a:rPr lang="en-US" dirty="0" smtClean="0"/>
              <a:t>addresses </a:t>
            </a:r>
            <a:r>
              <a:rPr lang="en-US" dirty="0"/>
              <a:t>and phone </a:t>
            </a:r>
            <a:r>
              <a:rPr lang="en-US" dirty="0" smtClean="0"/>
              <a:t>numbers</a:t>
            </a:r>
          </a:p>
          <a:p>
            <a:pPr lvl="1"/>
            <a:r>
              <a:rPr lang="en-US" dirty="0"/>
              <a:t> names of the resume posters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Special processing for </a:t>
            </a:r>
            <a:r>
              <a:rPr lang="en-US" b="1" dirty="0" smtClean="0"/>
              <a:t>resumes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extract job</a:t>
            </a:r>
            <a:r>
              <a:rPr lang="en-US" dirty="0"/>
              <a:t> </a:t>
            </a:r>
            <a:r>
              <a:rPr lang="en-US" dirty="0" smtClean="0"/>
              <a:t>title </a:t>
            </a:r>
            <a:r>
              <a:rPr lang="en-US" dirty="0"/>
              <a:t>and the job </a:t>
            </a:r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limit to last3 jobs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6504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DSFSG </a:t>
            </a:r>
            <a:r>
              <a:rPr lang="en-US" dirty="0" smtClean="0"/>
              <a:t>Project: Defining a </a:t>
            </a:r>
            <a:r>
              <a:rPr lang="en-US" dirty="0" err="1" smtClean="0"/>
              <a:t>webservice</a:t>
            </a:r>
            <a:r>
              <a:rPr lang="en-US" dirty="0" smtClean="0"/>
              <a:t> using </a:t>
            </a:r>
            <a:r>
              <a:rPr lang="en-US" dirty="0" err="1" smtClean="0"/>
              <a:t>WebScalding</a:t>
            </a:r>
            <a:endParaRPr lang="en-US" dirty="0"/>
          </a:p>
        </p:txBody>
      </p:sp>
      <p:pic>
        <p:nvPicPr>
          <p:cNvPr id="6" name="Content Placeholder 5" descr="carotenews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998" r="-899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179899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 1: DSFSG </a:t>
            </a:r>
            <a:r>
              <a:rPr lang="en-US" dirty="0"/>
              <a:t>Project</a:t>
            </a:r>
            <a:r>
              <a:rPr lang="en-US" dirty="0" smtClean="0"/>
              <a:t>: Defining a </a:t>
            </a:r>
            <a:r>
              <a:rPr lang="en-US" dirty="0" err="1" smtClean="0"/>
              <a:t>Webservice</a:t>
            </a:r>
            <a:r>
              <a:rPr lang="en-US" dirty="0" smtClean="0"/>
              <a:t> </a:t>
            </a:r>
            <a:r>
              <a:rPr lang="en-US" dirty="0" err="1" smtClean="0"/>
              <a:t>WebScalding</a:t>
            </a:r>
            <a:r>
              <a:rPr lang="en-US" dirty="0" smtClean="0"/>
              <a:t> execution job</a:t>
            </a:r>
            <a:endParaRPr lang="en-US" dirty="0"/>
          </a:p>
        </p:txBody>
      </p:sp>
      <p:pic>
        <p:nvPicPr>
          <p:cNvPr id="4" name="Content Placeholder 3" descr="scaldingjob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904" r="-109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9487925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Plaza">
  <a:themeElements>
    <a:clrScheme name="Plaza">
      <a:dk1>
        <a:sysClr val="windowText" lastClr="000000"/>
      </a:dk1>
      <a:lt1>
        <a:sysClr val="window" lastClr="FFFFFF"/>
      </a:lt1>
      <a:dk2>
        <a:srgbClr val="333333"/>
      </a:dk2>
      <a:lt2>
        <a:srgbClr val="CCCCCC"/>
      </a:lt2>
      <a:accent1>
        <a:srgbClr val="990000"/>
      </a:accent1>
      <a:accent2>
        <a:srgbClr val="580101"/>
      </a:accent2>
      <a:accent3>
        <a:srgbClr val="E94A00"/>
      </a:accent3>
      <a:accent4>
        <a:srgbClr val="EB8F00"/>
      </a:accent4>
      <a:accent5>
        <a:srgbClr val="A4A4A4"/>
      </a:accent5>
      <a:accent6>
        <a:srgbClr val="666666"/>
      </a:accent6>
      <a:hlink>
        <a:srgbClr val="D01010"/>
      </a:hlink>
      <a:folHlink>
        <a:srgbClr val="E6682E"/>
      </a:folHlink>
    </a:clrScheme>
    <a:fontScheme name="Plaza">
      <a:maj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entury Gothic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Plaza.thmx</Template>
  <TotalTime>337</TotalTime>
  <Words>669</Words>
  <Application>Microsoft Macintosh PowerPoint</Application>
  <PresentationFormat>On-screen Show (4:3)</PresentationFormat>
  <Paragraphs>162</Paragraphs>
  <Slides>19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Plaza</vt:lpstr>
      <vt:lpstr>WebScalding: A Framework for Big Data Web Services</vt:lpstr>
      <vt:lpstr>Webscalding overview</vt:lpstr>
      <vt:lpstr>How cascading solves WORA?</vt:lpstr>
      <vt:lpstr>WebScalding overview</vt:lpstr>
      <vt:lpstr>WebScalding libraries</vt:lpstr>
      <vt:lpstr>CaseStudy:  DSFSG Project</vt:lpstr>
      <vt:lpstr>DSFSG Project: Tasks for CB DataScience team</vt:lpstr>
      <vt:lpstr>DSFSG Project: Defining a webservice using WebScalding</vt:lpstr>
      <vt:lpstr>Case study 1: DSFSG Project: Defining a Webservice WebScalding execution job</vt:lpstr>
      <vt:lpstr>DSFSG Project: Execution time Comparison</vt:lpstr>
      <vt:lpstr>DSFSG Project Speedup: WebScalding  Hadoop v/s Python Sequential</vt:lpstr>
      <vt:lpstr>Case study 2:  Accessing HIVE tables- German skills project</vt:lpstr>
      <vt:lpstr>German skills project- workflow overview</vt:lpstr>
      <vt:lpstr>German skills project- Defining HIVE tables using WebScalding</vt:lpstr>
      <vt:lpstr>German skills project- Hostsite and lang-detect comparison</vt:lpstr>
      <vt:lpstr>Case Study 3: Reading Large XML files- Wiki search</vt:lpstr>
      <vt:lpstr>Wiki search: Summary of Wiki templates and Wiki Categories</vt:lpstr>
      <vt:lpstr>Conclusion</vt:lpstr>
      <vt:lpstr>Questions?</vt:lpstr>
    </vt:vector>
  </TitlesOfParts>
  <Company>CareerBuilder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Webscalding</dc:title>
  <dc:creator>Ferosh Jacob</dc:creator>
  <cp:lastModifiedBy>Ferosh Jacob</cp:lastModifiedBy>
  <cp:revision>30</cp:revision>
  <dcterms:created xsi:type="dcterms:W3CDTF">2014-10-28T13:27:58Z</dcterms:created>
  <dcterms:modified xsi:type="dcterms:W3CDTF">2015-03-30T21:47:35Z</dcterms:modified>
</cp:coreProperties>
</file>