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109"/>
  </p:notesMasterIdLst>
  <p:sldIdLst>
    <p:sldId id="256" r:id="rId2"/>
    <p:sldId id="258" r:id="rId3"/>
    <p:sldId id="259" r:id="rId4"/>
    <p:sldId id="260" r:id="rId5"/>
    <p:sldId id="261" r:id="rId6"/>
    <p:sldId id="262" r:id="rId7"/>
    <p:sldId id="264" r:id="rId8"/>
    <p:sldId id="265" r:id="rId9"/>
    <p:sldId id="283" r:id="rId10"/>
    <p:sldId id="284" r:id="rId11"/>
    <p:sldId id="288" r:id="rId12"/>
    <p:sldId id="289" r:id="rId13"/>
    <p:sldId id="290" r:id="rId14"/>
    <p:sldId id="291" r:id="rId15"/>
    <p:sldId id="293" r:id="rId16"/>
    <p:sldId id="296" r:id="rId17"/>
    <p:sldId id="299" r:id="rId18"/>
    <p:sldId id="300" r:id="rId19"/>
    <p:sldId id="301" r:id="rId20"/>
    <p:sldId id="304" r:id="rId21"/>
    <p:sldId id="312" r:id="rId22"/>
    <p:sldId id="313" r:id="rId23"/>
    <p:sldId id="314" r:id="rId24"/>
    <p:sldId id="315" r:id="rId25"/>
    <p:sldId id="320" r:id="rId26"/>
    <p:sldId id="322" r:id="rId27"/>
    <p:sldId id="325" r:id="rId28"/>
    <p:sldId id="328" r:id="rId29"/>
    <p:sldId id="266" r:id="rId30"/>
    <p:sldId id="329" r:id="rId31"/>
    <p:sldId id="269" r:id="rId32"/>
    <p:sldId id="331" r:id="rId33"/>
    <p:sldId id="271" r:id="rId34"/>
    <p:sldId id="272" r:id="rId35"/>
    <p:sldId id="273" r:id="rId36"/>
    <p:sldId id="275" r:id="rId37"/>
    <p:sldId id="276" r:id="rId38"/>
    <p:sldId id="277" r:id="rId39"/>
    <p:sldId id="279" r:id="rId40"/>
    <p:sldId id="280" r:id="rId41"/>
    <p:sldId id="332" r:id="rId42"/>
    <p:sldId id="333" r:id="rId43"/>
    <p:sldId id="334" r:id="rId44"/>
    <p:sldId id="286" r:id="rId45"/>
    <p:sldId id="335" r:id="rId46"/>
    <p:sldId id="336" r:id="rId47"/>
    <p:sldId id="337" r:id="rId48"/>
    <p:sldId id="338" r:id="rId49"/>
    <p:sldId id="339" r:id="rId50"/>
    <p:sldId id="345" r:id="rId51"/>
    <p:sldId id="346" r:id="rId52"/>
    <p:sldId id="347" r:id="rId53"/>
    <p:sldId id="348" r:id="rId54"/>
    <p:sldId id="350" r:id="rId55"/>
    <p:sldId id="351" r:id="rId56"/>
    <p:sldId id="352" r:id="rId57"/>
    <p:sldId id="305" r:id="rId58"/>
    <p:sldId id="306" r:id="rId59"/>
    <p:sldId id="307" r:id="rId60"/>
    <p:sldId id="308" r:id="rId61"/>
    <p:sldId id="310" r:id="rId62"/>
    <p:sldId id="311" r:id="rId63"/>
    <p:sldId id="353" r:id="rId64"/>
    <p:sldId id="354" r:id="rId65"/>
    <p:sldId id="355" r:id="rId66"/>
    <p:sldId id="356" r:id="rId67"/>
    <p:sldId id="316" r:id="rId68"/>
    <p:sldId id="317" r:id="rId69"/>
    <p:sldId id="318" r:id="rId70"/>
    <p:sldId id="319" r:id="rId71"/>
    <p:sldId id="357" r:id="rId72"/>
    <p:sldId id="358" r:id="rId73"/>
    <p:sldId id="359" r:id="rId74"/>
    <p:sldId id="360" r:id="rId75"/>
    <p:sldId id="363" r:id="rId76"/>
    <p:sldId id="364" r:id="rId77"/>
    <p:sldId id="365" r:id="rId78"/>
    <p:sldId id="366" r:id="rId79"/>
    <p:sldId id="367" r:id="rId80"/>
    <p:sldId id="368" r:id="rId81"/>
    <p:sldId id="369" r:id="rId82"/>
    <p:sldId id="370" r:id="rId83"/>
    <p:sldId id="371" r:id="rId84"/>
    <p:sldId id="372" r:id="rId85"/>
    <p:sldId id="373" r:id="rId86"/>
    <p:sldId id="374" r:id="rId87"/>
    <p:sldId id="375" r:id="rId88"/>
    <p:sldId id="376" r:id="rId89"/>
    <p:sldId id="377" r:id="rId90"/>
    <p:sldId id="378" r:id="rId91"/>
    <p:sldId id="379" r:id="rId92"/>
    <p:sldId id="381" r:id="rId93"/>
    <p:sldId id="382" r:id="rId94"/>
    <p:sldId id="383" r:id="rId95"/>
    <p:sldId id="384" r:id="rId96"/>
    <p:sldId id="385" r:id="rId97"/>
    <p:sldId id="386" r:id="rId98"/>
    <p:sldId id="387" r:id="rId99"/>
    <p:sldId id="388" r:id="rId100"/>
    <p:sldId id="389" r:id="rId101"/>
    <p:sldId id="390" r:id="rId102"/>
    <p:sldId id="391" r:id="rId103"/>
    <p:sldId id="287" r:id="rId104"/>
    <p:sldId id="393" r:id="rId105"/>
    <p:sldId id="392" r:id="rId106"/>
    <p:sldId id="394" r:id="rId107"/>
    <p:sldId id="396" r:id="rId10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3"/>
  </p:normalViewPr>
  <p:slideViewPr>
    <p:cSldViewPr snapToGrid="0" snapToObjects="1">
      <p:cViewPr>
        <p:scale>
          <a:sx n="85" d="100"/>
          <a:sy n="85" d="100"/>
        </p:scale>
        <p:origin x="566"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27E151-80F5-0F45-8EB4-7A48EF5C047C}" type="datetimeFigureOut">
              <a:rPr lang="en-US" smtClean="0"/>
              <a:t>4/19/2019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4B2D45-07FB-9449-8C4C-67F58A4170C6}" type="slidenum">
              <a:rPr lang="en-US" smtClean="0"/>
              <a:t>‹#›</a:t>
            </a:fld>
            <a:endParaRPr lang="en-US"/>
          </a:p>
        </p:txBody>
      </p:sp>
    </p:spTree>
    <p:extLst>
      <p:ext uri="{BB962C8B-B14F-4D97-AF65-F5344CB8AC3E}">
        <p14:creationId xmlns:p14="http://schemas.microsoft.com/office/powerpoint/2010/main" val="1054666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af9845f3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af9845f3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144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bd9feb8d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bd9feb8d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213132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1bfb21316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1bfb21316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from GitHub</a:t>
            </a:r>
            <a:endParaRPr/>
          </a:p>
        </p:txBody>
      </p:sp>
    </p:spTree>
    <p:extLst>
      <p:ext uri="{BB962C8B-B14F-4D97-AF65-F5344CB8AC3E}">
        <p14:creationId xmlns:p14="http://schemas.microsoft.com/office/powerpoint/2010/main" val="358059238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1bfea8a10f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1bfea8a10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from GitHub</a:t>
            </a:r>
            <a:endParaRPr/>
          </a:p>
        </p:txBody>
      </p:sp>
    </p:spTree>
    <p:extLst>
      <p:ext uri="{BB962C8B-B14F-4D97-AF65-F5344CB8AC3E}">
        <p14:creationId xmlns:p14="http://schemas.microsoft.com/office/powerpoint/2010/main" val="41127509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1bfea8a10f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1bfea8a10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from GitHub</a:t>
            </a:r>
            <a:endParaRPr/>
          </a:p>
        </p:txBody>
      </p:sp>
    </p:spTree>
    <p:extLst>
      <p:ext uri="{BB962C8B-B14F-4D97-AF65-F5344CB8AC3E}">
        <p14:creationId xmlns:p14="http://schemas.microsoft.com/office/powerpoint/2010/main" val="128470828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bfb2131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bfb2131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session will look at the graph, trying to think: hmm, how can I get the value of a, then it computes all the nodes that leads to a.</a:t>
            </a:r>
            <a:endParaRPr/>
          </a:p>
        </p:txBody>
      </p:sp>
    </p:spTree>
    <p:extLst>
      <p:ext uri="{BB962C8B-B14F-4D97-AF65-F5344CB8AC3E}">
        <p14:creationId xmlns:p14="http://schemas.microsoft.com/office/powerpoint/2010/main" val="38722813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bfb2131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bfb2131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session will look at the graph, trying to think: hmm, how can I get the value of a, then it computes all the nodes that leads to a.</a:t>
            </a:r>
            <a:endParaRPr/>
          </a:p>
        </p:txBody>
      </p:sp>
    </p:spTree>
    <p:extLst>
      <p:ext uri="{BB962C8B-B14F-4D97-AF65-F5344CB8AC3E}">
        <p14:creationId xmlns:p14="http://schemas.microsoft.com/office/powerpoint/2010/main" val="245720931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bfb2131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bfb2131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session will look at the graph, trying to think: hmm, how can I get the value of a, then it computes all the nodes that leads to a.</a:t>
            </a:r>
            <a:endParaRPr/>
          </a:p>
        </p:txBody>
      </p:sp>
    </p:spTree>
    <p:extLst>
      <p:ext uri="{BB962C8B-B14F-4D97-AF65-F5344CB8AC3E}">
        <p14:creationId xmlns:p14="http://schemas.microsoft.com/office/powerpoint/2010/main" val="1906993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bcfa4d8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bcfa4d8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about naming them in the next module</a:t>
            </a:r>
            <a:endParaRPr/>
          </a:p>
        </p:txBody>
      </p:sp>
    </p:spTree>
    <p:extLst>
      <p:ext uri="{BB962C8B-B14F-4D97-AF65-F5344CB8AC3E}">
        <p14:creationId xmlns:p14="http://schemas.microsoft.com/office/powerpoint/2010/main" val="3874816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ed4fa8ca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ed4fa8ca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about naming them in the next module</a:t>
            </a:r>
            <a:endParaRPr/>
          </a:p>
        </p:txBody>
      </p:sp>
    </p:spTree>
    <p:extLst>
      <p:ext uri="{BB962C8B-B14F-4D97-AF65-F5344CB8AC3E}">
        <p14:creationId xmlns:p14="http://schemas.microsoft.com/office/powerpoint/2010/main" val="3394941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bcfa4d819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bcfa4d819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from graphs we might be familiar in which nodes are values, edges are functions</a:t>
            </a:r>
            <a:endParaRPr/>
          </a:p>
        </p:txBody>
      </p:sp>
    </p:spTree>
    <p:extLst>
      <p:ext uri="{BB962C8B-B14F-4D97-AF65-F5344CB8AC3E}">
        <p14:creationId xmlns:p14="http://schemas.microsoft.com/office/powerpoint/2010/main" val="1194199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bcfa4d819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bcfa4d819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334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1a6bfb1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1a6bfb1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044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dfad3471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dfad3471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that sessions deal with memory allocation</a:t>
            </a:r>
            <a:endParaRPr/>
          </a:p>
        </p:txBody>
      </p:sp>
    </p:spTree>
    <p:extLst>
      <p:ext uri="{BB962C8B-B14F-4D97-AF65-F5344CB8AC3E}">
        <p14:creationId xmlns:p14="http://schemas.microsoft.com/office/powerpoint/2010/main" val="3577066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bcfa4d819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bcfa4d819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887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bcfa4d819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bcfa4d819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490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bcfa4d819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bcfa4d819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14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af9845f3a_0_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af9845f3a_0_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TensorFlow was originally created by Google as an internal machine learning tool, but an implementation of it was open sourced under the Apache 2.0 License in November 2015. Notice that we say an implementation and not TensorFlow was open sourced. Google still maintains its own internal implementation of it. For the rest of this course, when we say TensorFlow, we are referring to the open source implementation.</a:t>
            </a:r>
            <a:endParaRPr/>
          </a:p>
        </p:txBody>
      </p:sp>
    </p:spTree>
    <p:extLst>
      <p:ext uri="{BB962C8B-B14F-4D97-AF65-F5344CB8AC3E}">
        <p14:creationId xmlns:p14="http://schemas.microsoft.com/office/powerpoint/2010/main" val="1255511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bcfa4d819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1bcfa4d819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284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bcfa4d819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bcfa4d819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42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bcfa4d819_0_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bcfa4d819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882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bcfa4d819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bcfa4d819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6411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2dfad34716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2dfad34716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common machine learning models, such as neural networks, are commonly taught and visualized as directed graphs already, which makes their implementation more natural for machine learning practitioners.</a:t>
            </a:r>
            <a:endParaRPr/>
          </a:p>
          <a:p>
            <a:pPr marL="0" lvl="0" indent="0" algn="l" rtl="0">
              <a:spcBef>
                <a:spcPts val="0"/>
              </a:spcBef>
              <a:spcAft>
                <a:spcPts val="0"/>
              </a:spcAft>
              <a:buNone/>
            </a:pPr>
            <a:r>
              <a:rPr lang="en"/>
              <a:t>By splitting up computation into small, easily differentiable pieces, TF is able to automatically compute the derivative of any node (or “Operation”, as they’re called in TensorFlow) with respect to any other node that can affect the first node’s output. Being able to compute the derivative/gradient of nodes, especially output nodes, is crucial for setting up machine learning models. </a:t>
            </a:r>
            <a:endParaRPr/>
          </a:p>
          <a:p>
            <a:pPr marL="0" lvl="0" indent="0" algn="l" rtl="0">
              <a:spcBef>
                <a:spcPts val="0"/>
              </a:spcBef>
              <a:spcAft>
                <a:spcPts val="0"/>
              </a:spcAft>
              <a:buNone/>
            </a:pPr>
            <a:r>
              <a:rPr lang="en"/>
              <a:t>Third having the computation separated, it makes it much easier to distribute work across multiple CPUs, GPUs, and other computational devices. Simply split the whole, larger graph into several smaller graphs and give each device a separate part of the graph to work on (with a touch of logic to coordinate sharing information across devices)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498487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df700e6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df700e6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Style choice:</a:t>
            </a:r>
            <a:endParaRPr/>
          </a:p>
          <a:p>
            <a:pPr marL="0" lvl="0" indent="0" algn="l" rtl="0">
              <a:spcBef>
                <a:spcPts val="0"/>
              </a:spcBef>
              <a:spcAft>
                <a:spcPts val="0"/>
              </a:spcAft>
              <a:buNone/>
            </a:pPr>
            <a:r>
              <a:rPr lang="en"/>
              <a:t>sess = tf.Session() instead of with tf.Session()</a:t>
            </a:r>
            <a:endParaRPr/>
          </a:p>
        </p:txBody>
      </p:sp>
    </p:spTree>
    <p:extLst>
      <p:ext uri="{BB962C8B-B14F-4D97-AF65-F5344CB8AC3E}">
        <p14:creationId xmlns:p14="http://schemas.microsoft.com/office/powerpoint/2010/main" val="1521137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bd10f151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bd10f151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choose where to put your files. I find it easier </a:t>
            </a:r>
            <a:endParaRPr/>
          </a:p>
        </p:txBody>
      </p:sp>
    </p:spTree>
    <p:extLst>
      <p:ext uri="{BB962C8B-B14F-4D97-AF65-F5344CB8AC3E}">
        <p14:creationId xmlns:p14="http://schemas.microsoft.com/office/powerpoint/2010/main" val="3442205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bd10f151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bd10f151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010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bd9898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bd9898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967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bd10f151e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bd10f151e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873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af9845f3a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af9845f3a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6590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bd10f151e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bd10f151e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780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df700e68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df700e68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774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bd9898b6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bd9898b6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6445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df700e686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df700e686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456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bd10f151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bd10f151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highlight>
                  <a:srgbClr val="FFFFFF"/>
                </a:highlight>
              </a:rPr>
              <a:t>These are more compact than constants in the graph def, resulting in faster startup (especially in distributed where the graph must be send to all workers)</a:t>
            </a:r>
            <a:endParaRPr/>
          </a:p>
        </p:txBody>
      </p:sp>
    </p:spTree>
    <p:extLst>
      <p:ext uri="{BB962C8B-B14F-4D97-AF65-F5344CB8AC3E}">
        <p14:creationId xmlns:p14="http://schemas.microsoft.com/office/powerpoint/2010/main" val="25985939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cb222212c3f275d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cb222212c3f275d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cb222212c3f275d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cb222212c3f275d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050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4cb222212c3f275d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4cb222212c3f275d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 create a sequence of num evenly-spaced values are generated beginning at start. If num &gt; 1, the values in the sequence increase by stop - start / num - 1, so that the last one is exactly stop.</a:t>
            </a:r>
            <a:endParaRPr/>
          </a:p>
          <a:p>
            <a:pPr marL="0" lvl="0" indent="0" algn="l" rtl="0">
              <a:lnSpc>
                <a:spcPct val="115000"/>
              </a:lnSpc>
              <a:spcBef>
                <a:spcPts val="1600"/>
              </a:spcBef>
              <a:spcAft>
                <a:spcPts val="0"/>
              </a:spcAft>
              <a:buNone/>
            </a:pPr>
            <a:r>
              <a:rPr lang="en">
                <a:latin typeface="Georgia"/>
                <a:ea typeface="Georgia"/>
                <a:cs typeface="Georgia"/>
                <a:sym typeface="Georgia"/>
              </a:rPr>
              <a:t> create a sequence of numbers that begins at start and extends by increments of delta up to but not including limit</a:t>
            </a:r>
            <a:endParaRPr/>
          </a:p>
        </p:txBody>
      </p:sp>
    </p:spTree>
    <p:extLst>
      <p:ext uri="{BB962C8B-B14F-4D97-AF65-F5344CB8AC3E}">
        <p14:creationId xmlns:p14="http://schemas.microsoft.com/office/powerpoint/2010/main" val="3019456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bfb21316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bfb21316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extLst>
      <p:ext uri="{BB962C8B-B14F-4D97-AF65-F5344CB8AC3E}">
        <p14:creationId xmlns:p14="http://schemas.microsoft.com/office/powerpoint/2010/main" val="22335474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df700e686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df700e68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Should i keep this or nah?</a:t>
            </a:r>
            <a:endParaRPr/>
          </a:p>
          <a:p>
            <a:pPr marL="0" lvl="0" indent="0" algn="l" rtl="0">
              <a:spcBef>
                <a:spcPts val="0"/>
              </a:spcBef>
              <a:spcAft>
                <a:spcPts val="0"/>
              </a:spcAft>
              <a:buNone/>
            </a:pPr>
            <a:endParaRPr/>
          </a:p>
          <a:p>
            <a:pPr marL="0" lvl="0" indent="0" algn="l" rtl="0">
              <a:spcBef>
                <a:spcPts val="0"/>
              </a:spcBef>
              <a:spcAft>
                <a:spcPts val="0"/>
              </a:spcAft>
              <a:buNone/>
            </a:pPr>
            <a:r>
              <a:rPr lang="en"/>
              <a:t>Not sure it adds much that isn’t already in the slides -straka</a:t>
            </a:r>
            <a:endParaRPr/>
          </a:p>
        </p:txBody>
      </p:sp>
    </p:spTree>
    <p:extLst>
      <p:ext uri="{BB962C8B-B14F-4D97-AF65-F5344CB8AC3E}">
        <p14:creationId xmlns:p14="http://schemas.microsoft.com/office/powerpoint/2010/main" val="1593491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af9845f3a_0_1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af9845f3a_0_1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1452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cb222212c3f275d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cb222212c3f275d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algn="l"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extLst>
      <p:ext uri="{BB962C8B-B14F-4D97-AF65-F5344CB8AC3E}">
        <p14:creationId xmlns:p14="http://schemas.microsoft.com/office/powerpoint/2010/main" val="40956307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ee508db2e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ee508db2e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algn="l"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extLst>
      <p:ext uri="{BB962C8B-B14F-4D97-AF65-F5344CB8AC3E}">
        <p14:creationId xmlns:p14="http://schemas.microsoft.com/office/powerpoint/2010/main" val="26843608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ee508db2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ee508db2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algn="l"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extLst>
      <p:ext uri="{BB962C8B-B14F-4D97-AF65-F5344CB8AC3E}">
        <p14:creationId xmlns:p14="http://schemas.microsoft.com/office/powerpoint/2010/main" val="35140936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ee508db2e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ee508db2e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algn="l"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extLst>
      <p:ext uri="{BB962C8B-B14F-4D97-AF65-F5344CB8AC3E}">
        <p14:creationId xmlns:p14="http://schemas.microsoft.com/office/powerpoint/2010/main" val="18342274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ee508db2e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ee508db2e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algn="l"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extLst>
      <p:ext uri="{BB962C8B-B14F-4D97-AF65-F5344CB8AC3E}">
        <p14:creationId xmlns:p14="http://schemas.microsoft.com/office/powerpoint/2010/main" val="41970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ee508db2e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ee508db2e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algn="l"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extLst>
      <p:ext uri="{BB962C8B-B14F-4D97-AF65-F5344CB8AC3E}">
        <p14:creationId xmlns:p14="http://schemas.microsoft.com/office/powerpoint/2010/main" val="20141279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ee508db2e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ee508db2e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algn="l"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extLst>
      <p:ext uri="{BB962C8B-B14F-4D97-AF65-F5344CB8AC3E}">
        <p14:creationId xmlns:p14="http://schemas.microsoft.com/office/powerpoint/2010/main" val="19393637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ee508db2e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ee508db2e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algn="l"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extLst>
      <p:ext uri="{BB962C8B-B14F-4D97-AF65-F5344CB8AC3E}">
        <p14:creationId xmlns:p14="http://schemas.microsoft.com/office/powerpoint/2010/main" val="3400575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4cb222212c3f275d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4cb222212c3f275d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https://www.tensorflow.org/api_docs/python/tf/DType</a:t>
            </a:r>
            <a:endParaRPr/>
          </a:p>
        </p:txBody>
      </p:sp>
    </p:spTree>
    <p:extLst>
      <p:ext uri="{BB962C8B-B14F-4D97-AF65-F5344CB8AC3E}">
        <p14:creationId xmlns:p14="http://schemas.microsoft.com/office/powerpoint/2010/main" val="19658846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beedf50eb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beedf50eb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extLst>
      <p:ext uri="{BB962C8B-B14F-4D97-AF65-F5344CB8AC3E}">
        <p14:creationId xmlns:p14="http://schemas.microsoft.com/office/powerpoint/2010/main" val="246512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fad3471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dfad3471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6348154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beedf50eb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beedf50eb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graph definition is stored in a protobuf (protocol buffers, Google's language-neutral, platform-neutral, extensible mechanism for serializing structured data – think XML, but smaller, faster, and simpler.)</a:t>
            </a:r>
            <a:endParaRPr/>
          </a:p>
        </p:txBody>
      </p:sp>
    </p:spTree>
    <p:extLst>
      <p:ext uri="{BB962C8B-B14F-4D97-AF65-F5344CB8AC3E}">
        <p14:creationId xmlns:p14="http://schemas.microsoft.com/office/powerpoint/2010/main" val="25653610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ee508db2e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ee508db2e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extLst>
      <p:ext uri="{BB962C8B-B14F-4D97-AF65-F5344CB8AC3E}">
        <p14:creationId xmlns:p14="http://schemas.microsoft.com/office/powerpoint/2010/main" val="2219897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ee508db2e_1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ee508db2e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extLst>
      <p:ext uri="{BB962C8B-B14F-4D97-AF65-F5344CB8AC3E}">
        <p14:creationId xmlns:p14="http://schemas.microsoft.com/office/powerpoint/2010/main" val="24412362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ee508db2e_1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2ee508db2e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0887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ee508db2e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ee508db2e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6113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ee508db2e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ee508db2e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0239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ee508db2e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2ee508db2e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4815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ee508db2e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ee508db2e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highlight>
                  <a:srgbClr val="FFFFFF"/>
                </a:highlight>
              </a:rPr>
              <a:t>As a shortcut, TF allows you to omit the `.value` in many cases, so you can pass values of vars to other ops as tf.add(x, ...) rather than tf.add(x.value, ...).</a:t>
            </a:r>
            <a:endParaRPr/>
          </a:p>
        </p:txBody>
      </p:sp>
    </p:spTree>
    <p:extLst>
      <p:ext uri="{BB962C8B-B14F-4D97-AF65-F5344CB8AC3E}">
        <p14:creationId xmlns:p14="http://schemas.microsoft.com/office/powerpoint/2010/main" val="2016286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df700e686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df700e68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3612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bd10f151e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bd10f151e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674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dfad34716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dfad34716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4192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bf2cc2b4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bf2cc2b4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7422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4cb222212c3f275d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4cb222212c3f275d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2969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4cb222212c3f275d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4cb222212c3f275d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have to </a:t>
            </a:r>
            <a:endParaRPr/>
          </a:p>
        </p:txBody>
      </p:sp>
    </p:spTree>
    <p:extLst>
      <p:ext uri="{BB962C8B-B14F-4D97-AF65-F5344CB8AC3E}">
        <p14:creationId xmlns:p14="http://schemas.microsoft.com/office/powerpoint/2010/main" val="40002750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4cb222212c3f275d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4cb222212c3f275d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7495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bf2cc2b4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bf2cc2b4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4742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bf2cc2b4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bf2cc2b4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413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bf2cc2b4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bf2cc2b4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don’t need to initialize variable because assign_op does it for you. In fact, initializer op is the assign op that assigns the variable’s initial value to the variable itself.</a:t>
            </a:r>
            <a:endParaRPr/>
          </a:p>
        </p:txBody>
      </p:sp>
    </p:spTree>
    <p:extLst>
      <p:ext uri="{BB962C8B-B14F-4D97-AF65-F5344CB8AC3E}">
        <p14:creationId xmlns:p14="http://schemas.microsoft.com/office/powerpoint/2010/main" val="42910167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bf2cc2b4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bf2cc2b4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3666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bd9898b6a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bd9898b6a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82141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bd9898b6a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bd9898b6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760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af9845f3a_0_1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af9845f3a_0_1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6181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bf2cc2b44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bf2cc2b4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assign_add() and assign_sub() can’t initialize the variable my_var for you because these ops need the original value of my_var</a:t>
            </a:r>
            <a:endParaRPr/>
          </a:p>
        </p:txBody>
      </p:sp>
    </p:spTree>
    <p:extLst>
      <p:ext uri="{BB962C8B-B14F-4D97-AF65-F5344CB8AC3E}">
        <p14:creationId xmlns:p14="http://schemas.microsoft.com/office/powerpoint/2010/main" val="31045061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bf2cc2b44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bf2cc2b44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4175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c0aab257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c0aab25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5885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c0aab257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c0aab257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0096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2fbf2b00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2fbf2b00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4802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4cb222212c3f275d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4cb222212c3f275d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5693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1bd9898b6a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1bd9898b6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7955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bd9898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bd9898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503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4cb222212c3f275d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4cb222212c3f275d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1394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4cb222212c3f275d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4cb222212c3f275d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899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bcfa4d81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bcfa4d81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does it do so? By using graphs and sessions</a:t>
            </a:r>
            <a:endParaRPr/>
          </a:p>
        </p:txBody>
      </p:sp>
    </p:spTree>
    <p:extLst>
      <p:ext uri="{BB962C8B-B14F-4D97-AF65-F5344CB8AC3E}">
        <p14:creationId xmlns:p14="http://schemas.microsoft.com/office/powerpoint/2010/main" val="7590821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2ee508db2e_1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2ee508db2e_1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69961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bd9898b6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bd9898b6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44536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2ee508db2e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2ee508db2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4448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bd9898b6a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1bd9898b6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363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bdcd6bd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1bdcd6bd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session will look at the graph, trying to think: hmm, how can I get the value of a, then it computes all the nodes that leads to a.</a:t>
            </a:r>
            <a:endParaRPr/>
          </a:p>
        </p:txBody>
      </p:sp>
    </p:spTree>
    <p:extLst>
      <p:ext uri="{BB962C8B-B14F-4D97-AF65-F5344CB8AC3E}">
        <p14:creationId xmlns:p14="http://schemas.microsoft.com/office/powerpoint/2010/main" val="179628138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bd9898b6a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1bd9898b6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highlight>
                  <a:srgbClr val="FFFFFF"/>
                </a:highlight>
              </a:rPr>
              <a:t>we can feed_dict any tensors. placeholders are just a way to indicate that sth must be fed</a:t>
            </a:r>
            <a:endParaRPr/>
          </a:p>
        </p:txBody>
      </p:sp>
    </p:spTree>
    <p:extLst>
      <p:ext uri="{BB962C8B-B14F-4D97-AF65-F5344CB8AC3E}">
        <p14:creationId xmlns:p14="http://schemas.microsoft.com/office/powerpoint/2010/main" val="418075027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4cb222212c3f275d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4cb222212c3f275d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47714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bdcd6bd2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bdcd6bd2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78656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c003f98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1c003f98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from GitHub</a:t>
            </a:r>
            <a:endParaRPr/>
          </a:p>
        </p:txBody>
      </p:sp>
    </p:spTree>
    <p:extLst>
      <p:ext uri="{BB962C8B-B14F-4D97-AF65-F5344CB8AC3E}">
        <p14:creationId xmlns:p14="http://schemas.microsoft.com/office/powerpoint/2010/main" val="413619431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bfb2131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bfb2131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session will look at the graph, trying to think: hmm, how can I get the value of a, then it computes all the nodes that leads to a.</a:t>
            </a:r>
            <a:endParaRPr/>
          </a:p>
        </p:txBody>
      </p:sp>
    </p:spTree>
    <p:extLst>
      <p:ext uri="{BB962C8B-B14F-4D97-AF65-F5344CB8AC3E}">
        <p14:creationId xmlns:p14="http://schemas.microsoft.com/office/powerpoint/2010/main" val="1920883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bcfa4d819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bcfa4d819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854311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4cb222212c3f275d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4cb222212c3f275d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When you have a large graph and just want to test out certain parts, you can provide dummy values so TensorFlow won’t waste time doing unnecessary computations.</a:t>
            </a:r>
            <a:endParaRPr/>
          </a:p>
        </p:txBody>
      </p:sp>
    </p:spTree>
    <p:extLst>
      <p:ext uri="{BB962C8B-B14F-4D97-AF65-F5344CB8AC3E}">
        <p14:creationId xmlns:p14="http://schemas.microsoft.com/office/powerpoint/2010/main" val="26934152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bfea8a1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bfea8a1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87531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1bfea8a10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1bfea8a10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41272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1bfea8a10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1bfea8a10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924881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2ee508db2e_1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2ee508db2e_1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71911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1bfea8a10f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1bfea8a10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08701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bfea8a10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bfea8a10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Looks normal</a:t>
            </a:r>
            <a:endParaRPr/>
          </a:p>
        </p:txBody>
      </p:sp>
    </p:spTree>
    <p:extLst>
      <p:ext uri="{BB962C8B-B14F-4D97-AF65-F5344CB8AC3E}">
        <p14:creationId xmlns:p14="http://schemas.microsoft.com/office/powerpoint/2010/main" val="289606410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c003f984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c003f984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37802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1bfea8a10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1bfea8a10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tensorflow.python.framework.errors_impl.FailedPreconditionError: Attempting to use uninitialized value</a:t>
            </a:r>
            <a:endParaRPr/>
          </a:p>
        </p:txBody>
      </p:sp>
    </p:spTree>
    <p:extLst>
      <p:ext uri="{BB962C8B-B14F-4D97-AF65-F5344CB8AC3E}">
        <p14:creationId xmlns:p14="http://schemas.microsoft.com/office/powerpoint/2010/main" val="416827573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1bfea8a10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1bfea8a10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29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E597121-5852-3142-A787-FBA07CA58C2F}" type="datetimeFigureOut">
              <a:rPr lang="en-US" smtClean="0"/>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11123504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97121-5852-3142-A787-FBA07CA58C2F}"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185963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97121-5852-3142-A787-FBA07CA58C2F}"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2569377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27693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597121-5852-3142-A787-FBA07CA58C2F}" type="datetimeFigureOut">
              <a:rPr lang="en-US" smtClean="0"/>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103325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E597121-5852-3142-A787-FBA07CA58C2F}" type="datetimeFigureOut">
              <a:rPr lang="en-US" smtClean="0"/>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26331032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E597121-5852-3142-A787-FBA07CA58C2F}" type="datetimeFigureOut">
              <a:rPr lang="en-US" smtClean="0"/>
              <a:t>4/19/2019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285045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E597121-5852-3142-A787-FBA07CA58C2F}" type="datetimeFigureOut">
              <a:rPr lang="en-US" smtClean="0"/>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1D3B1-856A-A44B-8FF7-E8CE56EBD37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6737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597121-5852-3142-A787-FBA07CA58C2F}" type="datetimeFigureOut">
              <a:rPr lang="en-US" smtClean="0"/>
              <a:t>4/19/2019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270431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97121-5852-3142-A787-FBA07CA58C2F}" type="datetimeFigureOut">
              <a:rPr lang="en-US" smtClean="0"/>
              <a:t>4/19/2019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111558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E597121-5852-3142-A787-FBA07CA58C2F}" type="datetimeFigureOut">
              <a:rPr lang="en-US" smtClean="0"/>
              <a:t>4/19/2019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11488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E597121-5852-3142-A787-FBA07CA58C2F}" type="datetimeFigureOut">
              <a:rPr lang="en-US" smtClean="0"/>
              <a:t>4/19/2019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69314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E597121-5852-3142-A787-FBA07CA58C2F}" type="datetimeFigureOut">
              <a:rPr lang="en-US" smtClean="0"/>
              <a:t>4/19/2019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5C1D3B1-856A-A44B-8FF7-E8CE56EBD37F}" type="slidenum">
              <a:rPr lang="en-US" smtClean="0"/>
              <a:t>‹#›</a:t>
            </a:fld>
            <a:endParaRPr lang="en-US"/>
          </a:p>
        </p:txBody>
      </p:sp>
    </p:spTree>
    <p:extLst>
      <p:ext uri="{BB962C8B-B14F-4D97-AF65-F5344CB8AC3E}">
        <p14:creationId xmlns:p14="http://schemas.microsoft.com/office/powerpoint/2010/main" val="395350484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3" Type="http://schemas.openxmlformats.org/officeDocument/2006/relationships/hyperlink" Target="https://www.tensorflow.org/api_docs/" TargetMode="External"/><Relationship Id="rId2" Type="http://schemas.openxmlformats.org/officeDocument/2006/relationships/hyperlink" Target="http://web.stanford.edu/class/cs20si/" TargetMode="External"/><Relationship Id="rId1" Type="http://schemas.openxmlformats.org/officeDocument/2006/relationships/slideLayout" Target="../slideLayouts/slideLayout2.xml"/><Relationship Id="rId4" Type="http://schemas.openxmlformats.org/officeDocument/2006/relationships/hyperlink" Target="https://github.com/tensorflow/models" TargetMode="Externa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322F38BC-D98D-4D85-8CF7-BA70EEDED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AD056-7EFD-9B4B-9DB9-C28FCAEF484C}"/>
              </a:ext>
            </a:extLst>
          </p:cNvPr>
          <p:cNvSpPr>
            <a:spLocks noGrp="1"/>
          </p:cNvSpPr>
          <p:nvPr>
            <p:ph type="ctrTitle"/>
          </p:nvPr>
        </p:nvSpPr>
        <p:spPr>
          <a:xfrm>
            <a:off x="804672" y="1609165"/>
            <a:ext cx="5925310" cy="2423499"/>
          </a:xfrm>
        </p:spPr>
        <p:txBody>
          <a:bodyPr vert="horz" lIns="91440" tIns="45720" rIns="91440" bIns="45720" rtlCol="0">
            <a:normAutofit/>
          </a:bodyPr>
          <a:lstStyle/>
          <a:p>
            <a:r>
              <a:rPr lang="en-US" sz="3500" b="0" i="0" kern="1200" cap="all" dirty="0">
                <a:effectLst/>
                <a:latin typeface="+mj-lt"/>
                <a:ea typeface="+mj-ea"/>
                <a:cs typeface="+mj-cs"/>
              </a:rPr>
              <a:t>Deep Learning with Python: from Theory to Application(2/3)</a:t>
            </a:r>
          </a:p>
        </p:txBody>
      </p:sp>
      <p:sp>
        <p:nvSpPr>
          <p:cNvPr id="3" name="Subtitle 2">
            <a:extLst>
              <a:ext uri="{FF2B5EF4-FFF2-40B4-BE49-F238E27FC236}">
                <a16:creationId xmlns:a16="http://schemas.microsoft.com/office/drawing/2014/main" id="{BDEA7269-FC64-7F48-AEC0-14AB27E99D92}"/>
              </a:ext>
            </a:extLst>
          </p:cNvPr>
          <p:cNvSpPr>
            <a:spLocks noGrp="1"/>
          </p:cNvSpPr>
          <p:nvPr>
            <p:ph type="subTitle" idx="1"/>
          </p:nvPr>
        </p:nvSpPr>
        <p:spPr>
          <a:xfrm>
            <a:off x="1148615" y="4352544"/>
            <a:ext cx="5242560" cy="1239894"/>
          </a:xfrm>
        </p:spPr>
        <p:txBody>
          <a:bodyPr vert="horz" lIns="91440" tIns="45720" rIns="91440" bIns="45720" rtlCol="0">
            <a:normAutofit/>
          </a:bodyPr>
          <a:lstStyle/>
          <a:p>
            <a:pPr indent="-228600">
              <a:lnSpc>
                <a:spcPct val="90000"/>
              </a:lnSpc>
              <a:buFont typeface="Arial" panose="020B0604020202020204" pitchFamily="34" charset="0"/>
              <a:buChar char="•"/>
            </a:pPr>
            <a:r>
              <a:rPr lang="en-US" sz="1600" dirty="0">
                <a:solidFill>
                  <a:srgbClr val="FFFFFF"/>
                </a:solidFill>
              </a:rPr>
              <a:t>Hamid </a:t>
            </a:r>
            <a:r>
              <a:rPr lang="en-US" sz="1600" dirty="0" err="1">
                <a:solidFill>
                  <a:srgbClr val="FFFFFF"/>
                </a:solidFill>
              </a:rPr>
              <a:t>Hassanzadeh</a:t>
            </a:r>
            <a:r>
              <a:rPr lang="en-US" sz="1600" dirty="0">
                <a:solidFill>
                  <a:srgbClr val="FFFFFF"/>
                </a:solidFill>
              </a:rPr>
              <a:t>, Priyanka Goyal, </a:t>
            </a:r>
            <a:r>
              <a:rPr lang="en-US" sz="1600" dirty="0" err="1">
                <a:solidFill>
                  <a:srgbClr val="FFFFFF"/>
                </a:solidFill>
              </a:rPr>
              <a:t>Ferosh</a:t>
            </a:r>
            <a:r>
              <a:rPr lang="en-US" sz="1600" dirty="0">
                <a:solidFill>
                  <a:srgbClr val="FFFFFF"/>
                </a:solidFill>
              </a:rPr>
              <a:t> Jacob, Mitchell Bowden, Pramod </a:t>
            </a:r>
            <a:r>
              <a:rPr lang="en-US" sz="1600" dirty="0" err="1">
                <a:solidFill>
                  <a:srgbClr val="FFFFFF"/>
                </a:solidFill>
              </a:rPr>
              <a:t>Salian</a:t>
            </a:r>
            <a:r>
              <a:rPr lang="en-US" sz="1600" dirty="0">
                <a:solidFill>
                  <a:srgbClr val="FFFFFF"/>
                </a:solidFill>
              </a:rPr>
              <a:t>, and Ravi </a:t>
            </a:r>
            <a:r>
              <a:rPr lang="en-US" sz="1600" dirty="0" err="1">
                <a:solidFill>
                  <a:srgbClr val="FFFFFF"/>
                </a:solidFill>
              </a:rPr>
              <a:t>Sambhu</a:t>
            </a:r>
            <a:endParaRPr lang="en-US" sz="1600" dirty="0">
              <a:solidFill>
                <a:srgbClr val="FFFFFF"/>
              </a:solidFill>
            </a:endParaRPr>
          </a:p>
          <a:p>
            <a:pPr indent="-228600">
              <a:lnSpc>
                <a:spcPct val="90000"/>
              </a:lnSpc>
              <a:buFont typeface="Arial" panose="020B0604020202020204" pitchFamily="34" charset="0"/>
              <a:buChar char="•"/>
            </a:pPr>
            <a:endParaRPr lang="en-US" sz="1600" dirty="0">
              <a:solidFill>
                <a:srgbClr val="FFFFFF"/>
              </a:solidFill>
            </a:endParaRPr>
          </a:p>
          <a:p>
            <a:pPr indent="-228600">
              <a:lnSpc>
                <a:spcPct val="90000"/>
              </a:lnSpc>
              <a:buFont typeface="Arial" panose="020B0604020202020204" pitchFamily="34" charset="0"/>
              <a:buChar char="•"/>
            </a:pPr>
            <a:r>
              <a:rPr lang="en-US" sz="1600" dirty="0">
                <a:solidFill>
                  <a:srgbClr val="FFFFFF"/>
                </a:solidFill>
              </a:rPr>
              <a:t>HOMEDEPOT, Search, Online technology</a:t>
            </a:r>
          </a:p>
          <a:p>
            <a:pPr indent="-228600">
              <a:lnSpc>
                <a:spcPct val="90000"/>
              </a:lnSpc>
              <a:buFont typeface="Arial" panose="020B0604020202020204" pitchFamily="34" charset="0"/>
              <a:buChar char="•"/>
            </a:pPr>
            <a:endParaRPr lang="en-US" sz="1600" dirty="0">
              <a:solidFill>
                <a:srgbClr val="FFFFFF"/>
              </a:solidFill>
            </a:endParaRPr>
          </a:p>
        </p:txBody>
      </p:sp>
      <p:sp>
        <p:nvSpPr>
          <p:cNvPr id="20" name="Rectangle 11">
            <a:extLst>
              <a:ext uri="{FF2B5EF4-FFF2-40B4-BE49-F238E27FC236}">
                <a16:creationId xmlns:a16="http://schemas.microsoft.com/office/drawing/2014/main" id="{B501A2F0-90BE-4D86-9A8A-4390413F7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3">
            <a:extLst>
              <a:ext uri="{FF2B5EF4-FFF2-40B4-BE49-F238E27FC236}">
                <a16:creationId xmlns:a16="http://schemas.microsoft.com/office/drawing/2014/main" id="{80F5EB4E-25CD-44CC-AF95-30C92534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6" descr="Head with Gears">
            <a:extLst>
              <a:ext uri="{FF2B5EF4-FFF2-40B4-BE49-F238E27FC236}">
                <a16:creationId xmlns:a16="http://schemas.microsoft.com/office/drawing/2014/main" id="{C6121C37-3797-456F-9C2B-94423D55CB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811" y="1749171"/>
            <a:ext cx="3044952" cy="3044952"/>
          </a:xfrm>
          <a:prstGeom prst="rect">
            <a:avLst/>
          </a:prstGeom>
        </p:spPr>
      </p:pic>
    </p:spTree>
    <p:extLst>
      <p:ext uri="{BB962C8B-B14F-4D97-AF65-F5344CB8AC3E}">
        <p14:creationId xmlns:p14="http://schemas.microsoft.com/office/powerpoint/2010/main" val="148271755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Data Flow Graphs</a:t>
            </a:r>
            <a:endParaRPr b="1">
              <a:latin typeface="Georgia"/>
              <a:ea typeface="Georgia"/>
              <a:cs typeface="Georgia"/>
              <a:sym typeface="Georgia"/>
            </a:endParaRPr>
          </a:p>
        </p:txBody>
      </p:sp>
      <p:sp>
        <p:nvSpPr>
          <p:cNvPr id="271" name="Google Shape;271;p41"/>
          <p:cNvSpPr txBox="1">
            <a:spLocks noGrp="1"/>
          </p:cNvSpPr>
          <p:nvPr>
            <p:ph type="body" idx="1"/>
          </p:nvPr>
        </p:nvSpPr>
        <p:spPr>
          <a:xfrm>
            <a:off x="415600" y="1773667"/>
            <a:ext cx="11360800" cy="3156400"/>
          </a:xfrm>
          <a:prstGeom prst="rect">
            <a:avLst/>
          </a:prstGeom>
        </p:spPr>
        <p:txBody>
          <a:bodyPr spcFirstLastPara="1" vert="horz" wrap="square" lIns="121900" tIns="121900" rIns="121900" bIns="121900" rtlCol="0" anchor="t" anchorCtr="0">
            <a:noAutofit/>
          </a:bodyPr>
          <a:lstStyle/>
          <a:p>
            <a:pPr marL="0" indent="0">
              <a:buNone/>
            </a:pPr>
            <a:r>
              <a:rPr lang="en" dirty="0">
                <a:latin typeface="Georgia"/>
                <a:ea typeface="Georgia"/>
                <a:cs typeface="Georgia"/>
                <a:sym typeface="Georgia"/>
              </a:rPr>
              <a:t>Phase 1: </a:t>
            </a:r>
            <a:r>
              <a:rPr lang="en-US" dirty="0">
                <a:latin typeface="Georgia"/>
                <a:ea typeface="Georgia"/>
                <a:cs typeface="Georgia"/>
                <a:sym typeface="Georgia"/>
              </a:rPr>
              <a:t>build </a:t>
            </a:r>
            <a:r>
              <a:rPr lang="en" dirty="0">
                <a:latin typeface="Georgia"/>
                <a:ea typeface="Georgia"/>
                <a:cs typeface="Georgia"/>
                <a:sym typeface="Georgia"/>
              </a:rPr>
              <a:t>a computational graph (</a:t>
            </a:r>
            <a:r>
              <a:rPr lang="en-US" dirty="0" err="1">
                <a:latin typeface="Georgia"/>
                <a:ea typeface="Georgia"/>
                <a:cs typeface="Georgia"/>
                <a:sym typeface="Georgia"/>
              </a:rPr>
              <a:t>tf.Graph</a:t>
            </a:r>
            <a:r>
              <a:rPr lang="en-US" dirty="0">
                <a:latin typeface="Georgia"/>
                <a:ea typeface="Georgia"/>
                <a:cs typeface="Georgia"/>
                <a:sym typeface="Georgia"/>
              </a:rPr>
              <a:t>)</a:t>
            </a:r>
            <a:endParaRPr dirty="0">
              <a:latin typeface="Georgia"/>
              <a:ea typeface="Georgia"/>
              <a:cs typeface="Georgia"/>
              <a:sym typeface="Georgia"/>
            </a:endParaRPr>
          </a:p>
          <a:p>
            <a:pPr marL="0" indent="0">
              <a:spcBef>
                <a:spcPts val="2133"/>
              </a:spcBef>
              <a:spcAft>
                <a:spcPts val="2133"/>
              </a:spcAft>
              <a:buNone/>
            </a:pPr>
            <a:r>
              <a:rPr lang="en" dirty="0">
                <a:latin typeface="Georgia"/>
                <a:ea typeface="Georgia"/>
                <a:cs typeface="Georgia"/>
                <a:sym typeface="Georgia"/>
              </a:rPr>
              <a:t>Phase 2: use a session to execute operations in the graph. (</a:t>
            </a:r>
            <a:r>
              <a:rPr lang="en-US" dirty="0">
                <a:latin typeface="Georgia"/>
                <a:ea typeface="Georgia"/>
                <a:cs typeface="Georgia"/>
                <a:sym typeface="Georgia"/>
              </a:rPr>
              <a:t>tf.Session)</a:t>
            </a:r>
            <a:endParaRPr dirty="0">
              <a:latin typeface="Georgia"/>
              <a:ea typeface="Georgia"/>
              <a:cs typeface="Georgia"/>
              <a:sym typeface="Georgia"/>
            </a:endParaRPr>
          </a:p>
        </p:txBody>
      </p:sp>
      <p:sp>
        <p:nvSpPr>
          <p:cNvPr id="272" name="Google Shape;272;p41"/>
          <p:cNvSpPr txBox="1"/>
          <p:nvPr/>
        </p:nvSpPr>
        <p:spPr>
          <a:xfrm>
            <a:off x="1264133" y="5135600"/>
            <a:ext cx="9102000" cy="1062000"/>
          </a:xfrm>
          <a:prstGeom prst="rect">
            <a:avLst/>
          </a:prstGeom>
          <a:noFill/>
          <a:ln>
            <a:noFill/>
          </a:ln>
        </p:spPr>
        <p:txBody>
          <a:bodyPr spcFirstLastPara="1" wrap="square" lIns="121900" tIns="121900" rIns="121900" bIns="121900" anchor="t" anchorCtr="0">
            <a:noAutofit/>
          </a:bodyPr>
          <a:lstStyle/>
          <a:p>
            <a:endParaRPr sz="2400"/>
          </a:p>
        </p:txBody>
      </p:sp>
      <p:pic>
        <p:nvPicPr>
          <p:cNvPr id="273" name="Google Shape;273;p41"/>
          <p:cNvPicPr preferRelativeResize="0"/>
          <p:nvPr/>
        </p:nvPicPr>
        <p:blipFill>
          <a:blip r:embed="rId3">
            <a:alphaModFix/>
          </a:blip>
          <a:stretch>
            <a:fillRect/>
          </a:stretch>
        </p:blipFill>
        <p:spPr>
          <a:xfrm>
            <a:off x="2366567" y="3041200"/>
            <a:ext cx="7638165" cy="3156400"/>
          </a:xfrm>
          <a:prstGeom prst="rect">
            <a:avLst/>
          </a:prstGeom>
          <a:noFill/>
          <a:ln>
            <a:noFill/>
          </a:ln>
        </p:spPr>
      </p:pic>
      <p:sp>
        <p:nvSpPr>
          <p:cNvPr id="274" name="Google Shape;274;p4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10</a:t>
            </a:fld>
            <a:endParaRPr>
              <a:solidFill>
                <a:schemeClr val="lt2"/>
              </a:solidFill>
            </a:endParaRPr>
          </a:p>
        </p:txBody>
      </p:sp>
      <p:sp>
        <p:nvSpPr>
          <p:cNvPr id="275" name="Google Shape;275;p41"/>
          <p:cNvSpPr txBox="1">
            <a:spLocks noGrp="1"/>
          </p:cNvSpPr>
          <p:nvPr>
            <p:ph type="body" idx="1"/>
          </p:nvPr>
        </p:nvSpPr>
        <p:spPr>
          <a:xfrm>
            <a:off x="415600" y="6197600"/>
            <a:ext cx="5794400" cy="6196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1467">
                <a:latin typeface="Times New Roman"/>
                <a:ea typeface="Times New Roman"/>
                <a:cs typeface="Times New Roman"/>
                <a:sym typeface="Times New Roman"/>
              </a:rPr>
              <a:t>Graph from </a:t>
            </a:r>
            <a:r>
              <a:rPr lang="en" sz="1467" i="1">
                <a:latin typeface="Times New Roman"/>
                <a:ea typeface="Times New Roman"/>
                <a:cs typeface="Times New Roman"/>
                <a:sym typeface="Times New Roman"/>
              </a:rPr>
              <a:t>TensorFlow for Machine Intelligence</a:t>
            </a:r>
            <a:endParaRPr sz="1467">
              <a:latin typeface="Times New Roman"/>
              <a:ea typeface="Times New Roman"/>
              <a:cs typeface="Times New Roman"/>
              <a:sym typeface="Times New Roman"/>
            </a:endParaRPr>
          </a:p>
        </p:txBody>
      </p:sp>
    </p:spTree>
    <p:extLst>
      <p:ext uri="{BB962C8B-B14F-4D97-AF65-F5344CB8AC3E}">
        <p14:creationId xmlns:p14="http://schemas.microsoft.com/office/powerpoint/2010/main" val="39151529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1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tf.get_default_graph().as_graph_def()</a:t>
            </a:r>
            <a:endParaRPr b="1">
              <a:latin typeface="Georgia"/>
              <a:ea typeface="Georgia"/>
              <a:cs typeface="Georgia"/>
              <a:sym typeface="Georgia"/>
            </a:endParaRPr>
          </a:p>
        </p:txBody>
      </p:sp>
      <p:sp>
        <p:nvSpPr>
          <p:cNvPr id="800" name="Google Shape;800;p121"/>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b="1" u="sng" dirty="0">
                <a:solidFill>
                  <a:srgbClr val="00B0F0"/>
                </a:solidFill>
                <a:latin typeface="Georgia"/>
                <a:ea typeface="Georgia"/>
                <a:cs typeface="Georgia"/>
                <a:sym typeface="Georgia"/>
              </a:rPr>
              <a:t>Lazy loading</a:t>
            </a:r>
            <a:endParaRPr b="1" u="sng" dirty="0">
              <a:solidFill>
                <a:srgbClr val="00B0F0"/>
              </a:solidFill>
              <a:latin typeface="Georgia"/>
              <a:ea typeface="Georgia"/>
              <a:cs typeface="Georgia"/>
              <a:sym typeface="Georgia"/>
            </a:endParaRPr>
          </a:p>
          <a:p>
            <a:pPr marL="0" indent="0">
              <a:spcBef>
                <a:spcPts val="2133"/>
              </a:spcBef>
              <a:buNone/>
            </a:pPr>
            <a:r>
              <a:rPr lang="en" sz="1867" dirty="0">
                <a:solidFill>
                  <a:srgbClr val="00B0F0"/>
                </a:solidFill>
                <a:latin typeface="Consolas"/>
                <a:ea typeface="Consolas"/>
                <a:cs typeface="Consolas"/>
                <a:sym typeface="Consolas"/>
              </a:rPr>
              <a:t>node {</a:t>
            </a:r>
            <a:endParaRPr sz="1867" dirty="0">
              <a:solidFill>
                <a:srgbClr val="00B0F0"/>
              </a:solidFill>
              <a:latin typeface="Consolas"/>
              <a:ea typeface="Consolas"/>
              <a:cs typeface="Consolas"/>
              <a:sym typeface="Consolas"/>
            </a:endParaRPr>
          </a:p>
          <a:p>
            <a:pPr marL="0" indent="0">
              <a:buNone/>
            </a:pPr>
            <a:r>
              <a:rPr lang="en" sz="1867" dirty="0">
                <a:solidFill>
                  <a:srgbClr val="00B0F0"/>
                </a:solidFill>
                <a:latin typeface="Consolas"/>
                <a:ea typeface="Consolas"/>
                <a:cs typeface="Consolas"/>
                <a:sym typeface="Consolas"/>
              </a:rPr>
              <a:t>  name: "Add_1"</a:t>
            </a:r>
            <a:endParaRPr sz="1867" dirty="0">
              <a:solidFill>
                <a:srgbClr val="00B0F0"/>
              </a:solidFill>
              <a:latin typeface="Consolas"/>
              <a:ea typeface="Consolas"/>
              <a:cs typeface="Consolas"/>
              <a:sym typeface="Consolas"/>
            </a:endParaRPr>
          </a:p>
          <a:p>
            <a:pPr marL="0" indent="0">
              <a:buNone/>
            </a:pPr>
            <a:r>
              <a:rPr lang="en" sz="1867" dirty="0">
                <a:solidFill>
                  <a:srgbClr val="00B0F0"/>
                </a:solidFill>
                <a:latin typeface="Consolas"/>
                <a:ea typeface="Consolas"/>
                <a:cs typeface="Consolas"/>
                <a:sym typeface="Consolas"/>
              </a:rPr>
              <a:t>  op: "Add"</a:t>
            </a:r>
            <a:endParaRPr sz="1867" dirty="0">
              <a:solidFill>
                <a:srgbClr val="00B0F0"/>
              </a:solidFill>
              <a:latin typeface="Consolas"/>
              <a:ea typeface="Consolas"/>
              <a:cs typeface="Consolas"/>
              <a:sym typeface="Consolas"/>
            </a:endParaRPr>
          </a:p>
          <a:p>
            <a:pPr marL="0" indent="0">
              <a:buNone/>
            </a:pPr>
            <a:r>
              <a:rPr lang="en" sz="1867" dirty="0">
                <a:solidFill>
                  <a:srgbClr val="00B0F0"/>
                </a:solidFill>
                <a:latin typeface="Consolas"/>
                <a:ea typeface="Consolas"/>
                <a:cs typeface="Consolas"/>
                <a:sym typeface="Consolas"/>
              </a:rPr>
              <a:t>  ...</a:t>
            </a:r>
            <a:endParaRPr sz="1867" dirty="0">
              <a:solidFill>
                <a:srgbClr val="00B0F0"/>
              </a:solidFill>
              <a:latin typeface="Consolas"/>
              <a:ea typeface="Consolas"/>
              <a:cs typeface="Consolas"/>
              <a:sym typeface="Consolas"/>
            </a:endParaRPr>
          </a:p>
          <a:p>
            <a:pPr marL="0" indent="0">
              <a:buNone/>
            </a:pPr>
            <a:r>
              <a:rPr lang="en" sz="1867" dirty="0">
                <a:solidFill>
                  <a:srgbClr val="00B0F0"/>
                </a:solidFill>
                <a:latin typeface="Consolas"/>
                <a:ea typeface="Consolas"/>
                <a:cs typeface="Consolas"/>
                <a:sym typeface="Consolas"/>
              </a:rPr>
              <a:t>  }</a:t>
            </a:r>
            <a:endParaRPr sz="1867" dirty="0">
              <a:solidFill>
                <a:srgbClr val="00B0F0"/>
              </a:solidFill>
              <a:latin typeface="Consolas"/>
              <a:ea typeface="Consolas"/>
              <a:cs typeface="Consolas"/>
              <a:sym typeface="Consolas"/>
            </a:endParaRPr>
          </a:p>
          <a:p>
            <a:pPr marL="0" indent="0">
              <a:buNone/>
            </a:pPr>
            <a:r>
              <a:rPr lang="en" sz="1867" dirty="0">
                <a:solidFill>
                  <a:srgbClr val="00B0F0"/>
                </a:solidFill>
                <a:latin typeface="Consolas"/>
                <a:ea typeface="Consolas"/>
                <a:cs typeface="Consolas"/>
                <a:sym typeface="Consolas"/>
              </a:rPr>
              <a:t>...</a:t>
            </a:r>
            <a:endParaRPr sz="1867" dirty="0">
              <a:solidFill>
                <a:srgbClr val="00B0F0"/>
              </a:solidFill>
              <a:latin typeface="Consolas"/>
              <a:ea typeface="Consolas"/>
              <a:cs typeface="Consolas"/>
              <a:sym typeface="Consolas"/>
            </a:endParaRPr>
          </a:p>
          <a:p>
            <a:pPr marL="0" indent="0">
              <a:buNone/>
            </a:pPr>
            <a:r>
              <a:rPr lang="en" sz="1867" dirty="0">
                <a:solidFill>
                  <a:srgbClr val="00B0F0"/>
                </a:solidFill>
                <a:latin typeface="Consolas"/>
                <a:ea typeface="Consolas"/>
                <a:cs typeface="Consolas"/>
                <a:sym typeface="Consolas"/>
              </a:rPr>
              <a:t>node {</a:t>
            </a:r>
            <a:endParaRPr sz="1867" dirty="0">
              <a:solidFill>
                <a:srgbClr val="00B0F0"/>
              </a:solidFill>
              <a:latin typeface="Consolas"/>
              <a:ea typeface="Consolas"/>
              <a:cs typeface="Consolas"/>
              <a:sym typeface="Consolas"/>
            </a:endParaRPr>
          </a:p>
          <a:p>
            <a:pPr marL="0" indent="0">
              <a:buNone/>
            </a:pPr>
            <a:r>
              <a:rPr lang="en" sz="1867" dirty="0">
                <a:solidFill>
                  <a:srgbClr val="00B0F0"/>
                </a:solidFill>
                <a:latin typeface="Consolas"/>
                <a:ea typeface="Consolas"/>
                <a:cs typeface="Consolas"/>
                <a:sym typeface="Consolas"/>
              </a:rPr>
              <a:t>  name: "Add_10"</a:t>
            </a:r>
            <a:endParaRPr sz="1867" dirty="0">
              <a:solidFill>
                <a:srgbClr val="00B0F0"/>
              </a:solidFill>
              <a:latin typeface="Consolas"/>
              <a:ea typeface="Consolas"/>
              <a:cs typeface="Consolas"/>
              <a:sym typeface="Consolas"/>
            </a:endParaRPr>
          </a:p>
          <a:p>
            <a:pPr marL="0" indent="0">
              <a:buNone/>
            </a:pPr>
            <a:r>
              <a:rPr lang="en" sz="1867" dirty="0">
                <a:solidFill>
                  <a:srgbClr val="00B0F0"/>
                </a:solidFill>
                <a:latin typeface="Consolas"/>
                <a:ea typeface="Consolas"/>
                <a:cs typeface="Consolas"/>
                <a:sym typeface="Consolas"/>
              </a:rPr>
              <a:t>  op: "Add"</a:t>
            </a:r>
            <a:endParaRPr sz="1867" dirty="0">
              <a:solidFill>
                <a:srgbClr val="00B0F0"/>
              </a:solidFill>
              <a:latin typeface="Consolas"/>
              <a:ea typeface="Consolas"/>
              <a:cs typeface="Consolas"/>
              <a:sym typeface="Consolas"/>
            </a:endParaRPr>
          </a:p>
          <a:p>
            <a:pPr marL="0" indent="0">
              <a:buNone/>
            </a:pPr>
            <a:r>
              <a:rPr lang="en" sz="1867" dirty="0">
                <a:solidFill>
                  <a:srgbClr val="00B0F0"/>
                </a:solidFill>
                <a:latin typeface="Consolas"/>
                <a:ea typeface="Consolas"/>
                <a:cs typeface="Consolas"/>
                <a:sym typeface="Consolas"/>
              </a:rPr>
              <a:t>  ...</a:t>
            </a:r>
            <a:endParaRPr sz="1867" dirty="0">
              <a:solidFill>
                <a:srgbClr val="00B0F0"/>
              </a:solidFill>
              <a:latin typeface="Consolas"/>
              <a:ea typeface="Consolas"/>
              <a:cs typeface="Consolas"/>
              <a:sym typeface="Consolas"/>
            </a:endParaRPr>
          </a:p>
          <a:p>
            <a:pPr marL="0" indent="0">
              <a:buNone/>
            </a:pPr>
            <a:r>
              <a:rPr lang="en" sz="1867" dirty="0">
                <a:solidFill>
                  <a:srgbClr val="00B0F0"/>
                </a:solidFill>
                <a:latin typeface="Consolas"/>
                <a:ea typeface="Consolas"/>
                <a:cs typeface="Consolas"/>
                <a:sym typeface="Consolas"/>
              </a:rPr>
              <a:t>}</a:t>
            </a:r>
            <a:endParaRPr sz="1867" dirty="0">
              <a:solidFill>
                <a:srgbClr val="00B0F0"/>
              </a:solidFill>
              <a:latin typeface="Consolas"/>
              <a:ea typeface="Consolas"/>
              <a:cs typeface="Consolas"/>
              <a:sym typeface="Consolas"/>
            </a:endParaRPr>
          </a:p>
          <a:p>
            <a:pPr marL="0" indent="0">
              <a:buNone/>
            </a:pPr>
            <a:endParaRPr sz="1200" dirty="0">
              <a:solidFill>
                <a:srgbClr val="FFFFFF"/>
              </a:solidFill>
              <a:latin typeface="Consolas"/>
              <a:ea typeface="Consolas"/>
              <a:cs typeface="Consolas"/>
              <a:sym typeface="Consolas"/>
            </a:endParaRPr>
          </a:p>
          <a:p>
            <a:pPr marL="0" indent="0">
              <a:buNone/>
            </a:pPr>
            <a:endParaRPr sz="1200" dirty="0">
              <a:solidFill>
                <a:srgbClr val="FFFFFF"/>
              </a:solidFill>
              <a:latin typeface="Consolas"/>
              <a:ea typeface="Consolas"/>
              <a:cs typeface="Consolas"/>
              <a:sym typeface="Consolas"/>
            </a:endParaRPr>
          </a:p>
        </p:txBody>
      </p:sp>
      <p:sp>
        <p:nvSpPr>
          <p:cNvPr id="801" name="Google Shape;801;p12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100</a:t>
            </a:fld>
            <a:endParaRPr/>
          </a:p>
        </p:txBody>
      </p:sp>
      <p:sp>
        <p:nvSpPr>
          <p:cNvPr id="802" name="Google Shape;802;p121"/>
          <p:cNvSpPr txBox="1"/>
          <p:nvPr/>
        </p:nvSpPr>
        <p:spPr>
          <a:xfrm>
            <a:off x="6415851" y="2989094"/>
            <a:ext cx="4397923" cy="1930775"/>
          </a:xfrm>
          <a:prstGeom prst="rect">
            <a:avLst/>
          </a:prstGeom>
          <a:noFill/>
          <a:ln>
            <a:noFill/>
          </a:ln>
        </p:spPr>
        <p:txBody>
          <a:bodyPr spcFirstLastPara="1" wrap="square" lIns="121900" tIns="121900" rIns="121900" bIns="121900" anchor="t" anchorCtr="0">
            <a:noAutofit/>
          </a:bodyPr>
          <a:lstStyle/>
          <a:p>
            <a:r>
              <a:rPr lang="en" sz="2400" dirty="0">
                <a:solidFill>
                  <a:srgbClr val="00B0F0"/>
                </a:solidFill>
                <a:latin typeface="Times New Roman"/>
                <a:ea typeface="Times New Roman"/>
                <a:cs typeface="Times New Roman"/>
                <a:sym typeface="Times New Roman"/>
              </a:rPr>
              <a:t>Node “Add” added 10 times to the graph definition</a:t>
            </a:r>
            <a:endParaRPr sz="2400" dirty="0">
              <a:solidFill>
                <a:srgbClr val="00B0F0"/>
              </a:solidFill>
              <a:latin typeface="Times New Roman"/>
              <a:ea typeface="Times New Roman"/>
              <a:cs typeface="Times New Roman"/>
              <a:sym typeface="Times New Roman"/>
            </a:endParaRPr>
          </a:p>
          <a:p>
            <a:endParaRPr sz="2400" dirty="0">
              <a:solidFill>
                <a:srgbClr val="00B0F0"/>
              </a:solidFill>
              <a:latin typeface="Times New Roman"/>
              <a:ea typeface="Times New Roman"/>
              <a:cs typeface="Times New Roman"/>
              <a:sym typeface="Times New Roman"/>
            </a:endParaRPr>
          </a:p>
          <a:p>
            <a:r>
              <a:rPr lang="en" sz="2400" dirty="0">
                <a:solidFill>
                  <a:srgbClr val="00B0F0"/>
                </a:solidFill>
                <a:latin typeface="Times New Roman"/>
                <a:ea typeface="Times New Roman"/>
                <a:cs typeface="Times New Roman"/>
                <a:sym typeface="Times New Roman"/>
              </a:rPr>
              <a:t>Or as many times as you want to compute z</a:t>
            </a:r>
            <a:endParaRPr sz="2400" dirty="0">
              <a:solidFill>
                <a:srgbClr val="00B0F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962096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22"/>
          <p:cNvSpPr txBox="1">
            <a:spLocks noGrp="1"/>
          </p:cNvSpPr>
          <p:nvPr>
            <p:ph type="title"/>
          </p:nvPr>
        </p:nvSpPr>
        <p:spPr>
          <a:xfrm>
            <a:off x="415600" y="2736300"/>
            <a:ext cx="11360800" cy="14284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Imagine you want to compute an op</a:t>
            </a:r>
            <a:endParaRPr b="1">
              <a:latin typeface="Georgia"/>
              <a:ea typeface="Georgia"/>
              <a:cs typeface="Georgia"/>
              <a:sym typeface="Georgia"/>
            </a:endParaRPr>
          </a:p>
          <a:p>
            <a:r>
              <a:rPr lang="en" b="1">
                <a:latin typeface="Georgia"/>
                <a:ea typeface="Georgia"/>
                <a:cs typeface="Georgia"/>
                <a:sym typeface="Georgia"/>
              </a:rPr>
              <a:t>thousands, or millions of times!</a:t>
            </a:r>
            <a:endParaRPr b="1">
              <a:latin typeface="Georgia"/>
              <a:ea typeface="Georgia"/>
              <a:cs typeface="Georgia"/>
              <a:sym typeface="Georgia"/>
            </a:endParaRPr>
          </a:p>
        </p:txBody>
      </p:sp>
      <p:sp>
        <p:nvSpPr>
          <p:cNvPr id="808" name="Google Shape;808;p12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101</a:t>
            </a:fld>
            <a:endParaRPr/>
          </a:p>
        </p:txBody>
      </p:sp>
    </p:spTree>
    <p:extLst>
      <p:ext uri="{BB962C8B-B14F-4D97-AF65-F5344CB8AC3E}">
        <p14:creationId xmlns:p14="http://schemas.microsoft.com/office/powerpoint/2010/main" val="3534955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123"/>
          <p:cNvSpPr txBox="1">
            <a:spLocks noGrp="1"/>
          </p:cNvSpPr>
          <p:nvPr>
            <p:ph type="title"/>
          </p:nvPr>
        </p:nvSpPr>
        <p:spPr>
          <a:xfrm>
            <a:off x="415600" y="2353233"/>
            <a:ext cx="11360800" cy="14284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Your graph gets bloated</a:t>
            </a:r>
            <a:endParaRPr b="1">
              <a:latin typeface="Georgia"/>
              <a:ea typeface="Georgia"/>
              <a:cs typeface="Georgia"/>
              <a:sym typeface="Georgia"/>
            </a:endParaRPr>
          </a:p>
          <a:p>
            <a:r>
              <a:rPr lang="en" b="1">
                <a:latin typeface="Georgia"/>
                <a:ea typeface="Georgia"/>
                <a:cs typeface="Georgia"/>
                <a:sym typeface="Georgia"/>
              </a:rPr>
              <a:t>Slow to load</a:t>
            </a:r>
            <a:endParaRPr b="1">
              <a:latin typeface="Georgia"/>
              <a:ea typeface="Georgia"/>
              <a:cs typeface="Georgia"/>
              <a:sym typeface="Georgia"/>
            </a:endParaRPr>
          </a:p>
          <a:p>
            <a:r>
              <a:rPr lang="en" b="1">
                <a:latin typeface="Georgia"/>
                <a:ea typeface="Georgia"/>
                <a:cs typeface="Georgia"/>
                <a:sym typeface="Georgia"/>
              </a:rPr>
              <a:t>Expensive to pass around</a:t>
            </a:r>
            <a:endParaRPr b="1">
              <a:latin typeface="Georgia"/>
              <a:ea typeface="Georgia"/>
              <a:cs typeface="Georgia"/>
              <a:sym typeface="Georgia"/>
            </a:endParaRPr>
          </a:p>
          <a:p>
            <a:endParaRPr b="1">
              <a:latin typeface="Georgia"/>
              <a:ea typeface="Georgia"/>
              <a:cs typeface="Georgia"/>
              <a:sym typeface="Georgia"/>
            </a:endParaRPr>
          </a:p>
        </p:txBody>
      </p:sp>
      <p:sp>
        <p:nvSpPr>
          <p:cNvPr id="814" name="Google Shape;814;p12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102</a:t>
            </a:fld>
            <a:endParaRPr/>
          </a:p>
        </p:txBody>
      </p:sp>
    </p:spTree>
    <p:extLst>
      <p:ext uri="{BB962C8B-B14F-4D97-AF65-F5344CB8AC3E}">
        <p14:creationId xmlns:p14="http://schemas.microsoft.com/office/powerpoint/2010/main" val="26248076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normAutofit fontScale="77500" lnSpcReduction="20000"/>
          </a:bodyPr>
          <a:lstStyle/>
          <a:p>
            <a:r>
              <a:rPr lang="en-US" dirty="0"/>
              <a:t>Slides are adapted from</a:t>
            </a:r>
          </a:p>
          <a:p>
            <a:pPr lvl="1"/>
            <a:r>
              <a:rPr lang="en-US" dirty="0">
                <a:hlinkClick r:id="rId2"/>
              </a:rPr>
              <a:t>http://web.stanford.edu/class/cs20si/</a:t>
            </a:r>
            <a:endParaRPr lang="en-US" dirty="0"/>
          </a:p>
          <a:p>
            <a:r>
              <a:rPr lang="en-US" dirty="0"/>
              <a:t>Resources</a:t>
            </a:r>
          </a:p>
          <a:p>
            <a:pPr lvl="2">
              <a:buFont typeface="Georgia"/>
              <a:buChar char="●"/>
            </a:pPr>
            <a:r>
              <a:rPr lang="en-US" u="sng" dirty="0">
                <a:solidFill>
                  <a:schemeClr val="hlink"/>
                </a:solidFill>
                <a:latin typeface="Georgia"/>
                <a:ea typeface="Georgia"/>
                <a:cs typeface="Georgia"/>
                <a:sym typeface="Georgia"/>
                <a:hlinkClick r:id="rId3"/>
              </a:rPr>
              <a:t>The official documentations</a:t>
            </a:r>
            <a:endParaRPr lang="en-US" dirty="0">
              <a:latin typeface="Georgia"/>
              <a:ea typeface="Georgia"/>
              <a:cs typeface="Georgia"/>
              <a:sym typeface="Georgia"/>
            </a:endParaRPr>
          </a:p>
          <a:p>
            <a:pPr lvl="2">
              <a:buFont typeface="Georgia"/>
              <a:buChar char="●"/>
            </a:pPr>
            <a:r>
              <a:rPr lang="en-US" u="sng" dirty="0">
                <a:solidFill>
                  <a:schemeClr val="hlink"/>
                </a:solidFill>
                <a:latin typeface="Georgia"/>
                <a:ea typeface="Georgia"/>
                <a:cs typeface="Georgia"/>
                <a:sym typeface="Georgia"/>
                <a:hlinkClick r:id="rId4"/>
              </a:rPr>
              <a:t>TensorFlow’s official sample models</a:t>
            </a:r>
            <a:endParaRPr lang="en-US" dirty="0">
              <a:latin typeface="Georgia"/>
              <a:ea typeface="Georgia"/>
              <a:cs typeface="Georgia"/>
              <a:sym typeface="Georgia"/>
            </a:endParaRPr>
          </a:p>
          <a:p>
            <a:pPr lvl="2">
              <a:buFont typeface="Georgia"/>
              <a:buChar char="●"/>
            </a:pPr>
            <a:r>
              <a:rPr lang="en-US" dirty="0" err="1">
                <a:latin typeface="Georgia"/>
                <a:ea typeface="Georgia"/>
                <a:cs typeface="Georgia"/>
                <a:sym typeface="Georgia"/>
              </a:rPr>
              <a:t>StackOverflow</a:t>
            </a:r>
            <a:r>
              <a:rPr lang="en-US" dirty="0">
                <a:latin typeface="Georgia"/>
                <a:ea typeface="Georgia"/>
                <a:cs typeface="Georgia"/>
                <a:sym typeface="Georgia"/>
              </a:rPr>
              <a:t> should be your first port of call in case of bug</a:t>
            </a:r>
          </a:p>
          <a:p>
            <a:pPr lvl="2">
              <a:buFont typeface="Georgia"/>
              <a:buChar char="●"/>
            </a:pPr>
            <a:r>
              <a:rPr lang="en-US" dirty="0">
                <a:latin typeface="Georgia"/>
                <a:ea typeface="Georgia"/>
                <a:cs typeface="Georgia"/>
                <a:sym typeface="Georgia"/>
              </a:rPr>
              <a:t>Books</a:t>
            </a:r>
          </a:p>
          <a:p>
            <a:pPr lvl="3">
              <a:spcBef>
                <a:spcPts val="0"/>
              </a:spcBef>
              <a:buFont typeface="Georgia"/>
              <a:buChar char="○"/>
            </a:pPr>
            <a:r>
              <a:rPr lang="en-US" dirty="0" err="1">
                <a:latin typeface="Georgia"/>
                <a:ea typeface="Georgia"/>
                <a:cs typeface="Georgia"/>
                <a:sym typeface="Georgia"/>
              </a:rPr>
              <a:t>Aurélien</a:t>
            </a:r>
            <a:r>
              <a:rPr lang="en-US" dirty="0">
                <a:latin typeface="Georgia"/>
                <a:ea typeface="Georgia"/>
                <a:cs typeface="Georgia"/>
                <a:sym typeface="Georgia"/>
              </a:rPr>
              <a:t> </a:t>
            </a:r>
            <a:r>
              <a:rPr lang="en-US" dirty="0" err="1">
                <a:latin typeface="Georgia"/>
                <a:ea typeface="Georgia"/>
                <a:cs typeface="Georgia"/>
                <a:sym typeface="Georgia"/>
              </a:rPr>
              <a:t>Géron’s</a:t>
            </a:r>
            <a:r>
              <a:rPr lang="en-US" dirty="0">
                <a:latin typeface="Georgia"/>
                <a:ea typeface="Georgia"/>
                <a:cs typeface="Georgia"/>
                <a:sym typeface="Georgia"/>
              </a:rPr>
              <a:t> Hands-On Machine Learning with </a:t>
            </a:r>
            <a:r>
              <a:rPr lang="en-US" dirty="0" err="1">
                <a:latin typeface="Georgia"/>
                <a:ea typeface="Georgia"/>
                <a:cs typeface="Georgia"/>
                <a:sym typeface="Georgia"/>
              </a:rPr>
              <a:t>Scikit</a:t>
            </a:r>
            <a:r>
              <a:rPr lang="en-US" dirty="0">
                <a:latin typeface="Georgia"/>
                <a:ea typeface="Georgia"/>
                <a:cs typeface="Georgia"/>
                <a:sym typeface="Georgia"/>
              </a:rPr>
              <a:t>-Learn and TensorFlow (O’Reilly, March 2017)</a:t>
            </a:r>
          </a:p>
          <a:p>
            <a:pPr lvl="3">
              <a:spcBef>
                <a:spcPts val="0"/>
              </a:spcBef>
              <a:buFont typeface="Georgia"/>
              <a:buChar char="○"/>
            </a:pPr>
            <a:r>
              <a:rPr lang="en-US" dirty="0">
                <a:latin typeface="Georgia"/>
                <a:ea typeface="Georgia"/>
                <a:cs typeface="Georgia"/>
                <a:sym typeface="Georgia"/>
              </a:rPr>
              <a:t>François </a:t>
            </a:r>
            <a:r>
              <a:rPr lang="en-US" dirty="0" err="1">
                <a:latin typeface="Georgia"/>
                <a:ea typeface="Georgia"/>
                <a:cs typeface="Georgia"/>
                <a:sym typeface="Georgia"/>
              </a:rPr>
              <a:t>Chollet’s</a:t>
            </a:r>
            <a:r>
              <a:rPr lang="en-US" dirty="0">
                <a:latin typeface="Georgia"/>
                <a:ea typeface="Georgia"/>
                <a:cs typeface="Georgia"/>
                <a:sym typeface="Georgia"/>
              </a:rPr>
              <a:t> Deep Learning with Python (Manning Publications, November 2017)</a:t>
            </a:r>
          </a:p>
          <a:p>
            <a:pPr lvl="3">
              <a:spcBef>
                <a:spcPts val="0"/>
              </a:spcBef>
              <a:buFont typeface="Georgia"/>
              <a:buChar char="○"/>
            </a:pPr>
            <a:r>
              <a:rPr lang="en-US" dirty="0">
                <a:latin typeface="Georgia"/>
                <a:ea typeface="Georgia"/>
                <a:cs typeface="Georgia"/>
                <a:sym typeface="Georgia"/>
              </a:rPr>
              <a:t>Nishant Shukla’s Machine Learning with TensorFlow (Manning Publications, January 2018)</a:t>
            </a:r>
          </a:p>
          <a:p>
            <a:pPr lvl="3">
              <a:spcBef>
                <a:spcPts val="0"/>
              </a:spcBef>
              <a:buFont typeface="Georgia"/>
              <a:buChar char="○"/>
            </a:pPr>
            <a:r>
              <a:rPr lang="en-US" dirty="0">
                <a:latin typeface="Georgia"/>
                <a:ea typeface="Georgia"/>
                <a:cs typeface="Georgia"/>
                <a:sym typeface="Georgia"/>
              </a:rPr>
              <a:t>Lieder et al.’s Learning TensorFlow A Guide to Building Deep Learning Systems (O’Reilly, August 2017)</a:t>
            </a:r>
          </a:p>
          <a:p>
            <a:pPr marL="0" indent="0" algn="ctr">
              <a:spcBef>
                <a:spcPts val="2133"/>
              </a:spcBef>
              <a:buNone/>
            </a:pPr>
            <a:endParaRPr lang="en-US" dirty="0">
              <a:latin typeface="Georgia"/>
              <a:ea typeface="Georgia"/>
              <a:cs typeface="Georgia"/>
              <a:sym typeface="Georgia"/>
            </a:endParaRPr>
          </a:p>
          <a:p>
            <a:pPr lvl="2"/>
            <a:endParaRPr lang="en-US" dirty="0"/>
          </a:p>
        </p:txBody>
      </p:sp>
    </p:spTree>
    <p:extLst>
      <p:ext uri="{BB962C8B-B14F-4D97-AF65-F5344CB8AC3E}">
        <p14:creationId xmlns:p14="http://schemas.microsoft.com/office/powerpoint/2010/main" val="40069549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123"/>
          <p:cNvSpPr txBox="1">
            <a:spLocks noGrp="1"/>
          </p:cNvSpPr>
          <p:nvPr>
            <p:ph type="title"/>
          </p:nvPr>
        </p:nvSpPr>
        <p:spPr>
          <a:xfrm>
            <a:off x="1594021" y="2377947"/>
            <a:ext cx="9615151" cy="797740"/>
          </a:xfrm>
          <a:prstGeom prst="rect">
            <a:avLst/>
          </a:prstGeom>
        </p:spPr>
        <p:txBody>
          <a:bodyPr spcFirstLastPara="1" vert="horz" wrap="square" lIns="121900" tIns="121900" rIns="121900" bIns="121900" rtlCol="0" anchor="t" anchorCtr="0">
            <a:noAutofit/>
          </a:bodyPr>
          <a:lstStyle/>
          <a:p>
            <a:r>
              <a:rPr lang="en-US" b="1" dirty="0">
                <a:latin typeface="Georgia"/>
                <a:ea typeface="Georgia"/>
                <a:cs typeface="Georgia"/>
                <a:sym typeface="Georgia"/>
              </a:rPr>
              <a:t>Introduction to RNN</a:t>
            </a:r>
            <a:endParaRPr b="1" dirty="0">
              <a:latin typeface="Georgia"/>
              <a:ea typeface="Georgia"/>
              <a:cs typeface="Georgia"/>
              <a:sym typeface="Georgia"/>
            </a:endParaRPr>
          </a:p>
          <a:p>
            <a:endParaRPr b="1" dirty="0">
              <a:latin typeface="Georgia"/>
              <a:ea typeface="Georgia"/>
              <a:cs typeface="Georgia"/>
              <a:sym typeface="Georgia"/>
            </a:endParaRPr>
          </a:p>
        </p:txBody>
      </p:sp>
      <p:sp>
        <p:nvSpPr>
          <p:cNvPr id="814" name="Google Shape;814;p12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104</a:t>
            </a:fld>
            <a:endParaRPr/>
          </a:p>
        </p:txBody>
      </p:sp>
    </p:spTree>
    <p:extLst>
      <p:ext uri="{BB962C8B-B14F-4D97-AF65-F5344CB8AC3E}">
        <p14:creationId xmlns:p14="http://schemas.microsoft.com/office/powerpoint/2010/main" val="19710017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1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dirty="0">
                <a:latin typeface="Georgia"/>
                <a:ea typeface="Georgia"/>
                <a:cs typeface="Georgia"/>
                <a:sym typeface="Georgia"/>
              </a:rPr>
              <a:t>Need of RNN </a:t>
            </a:r>
            <a:endParaRPr b="1" dirty="0">
              <a:latin typeface="Georgia"/>
              <a:ea typeface="Georgia"/>
              <a:cs typeface="Georgia"/>
              <a:sym typeface="Georgia"/>
            </a:endParaRPr>
          </a:p>
        </p:txBody>
      </p:sp>
      <p:sp>
        <p:nvSpPr>
          <p:cNvPr id="723" name="Google Shape;723;p110"/>
          <p:cNvSpPr txBox="1">
            <a:spLocks noGrp="1"/>
          </p:cNvSpPr>
          <p:nvPr>
            <p:ph type="body" idx="1"/>
          </p:nvPr>
        </p:nvSpPr>
        <p:spPr>
          <a:xfrm>
            <a:off x="415600" y="1773667"/>
            <a:ext cx="11360800" cy="4673600"/>
          </a:xfrm>
          <a:prstGeom prst="rect">
            <a:avLst/>
          </a:prstGeom>
        </p:spPr>
        <p:txBody>
          <a:bodyPr spcFirstLastPara="1" vert="horz" wrap="square" lIns="121900" tIns="121900" rIns="121900" bIns="121900" rtlCol="0" anchor="t" anchorCtr="0">
            <a:noAutofit/>
          </a:bodyPr>
          <a:lstStyle/>
          <a:p>
            <a:pPr marL="285750" indent="-285750"/>
            <a:r>
              <a:rPr lang="en-US" dirty="0"/>
              <a:t>the idea behind RNNs is to make use of sequential information.</a:t>
            </a:r>
          </a:p>
          <a:p>
            <a:pPr marL="285750" indent="-285750"/>
            <a:endParaRPr lang="en-US" dirty="0"/>
          </a:p>
          <a:p>
            <a:pPr marL="285750" indent="-285750"/>
            <a:r>
              <a:rPr lang="en-US" dirty="0"/>
              <a:t>a traditional neural network we assume that all inputs (and outputs) are independent of each other but for many tasks that’s a very bad idea.</a:t>
            </a:r>
          </a:p>
          <a:p>
            <a:pPr marL="285750" indent="-285750"/>
            <a:endParaRPr lang="en-US" dirty="0"/>
          </a:p>
          <a:p>
            <a:pPr marL="285750" indent="-285750"/>
            <a:r>
              <a:rPr lang="en-US" dirty="0"/>
              <a:t>to predict the next word in a sentence you better know which words came before it. RNNs are called </a:t>
            </a:r>
            <a:r>
              <a:rPr lang="en-US" i="1" dirty="0"/>
              <a:t>recurrent</a:t>
            </a:r>
            <a:r>
              <a:rPr lang="en-US" dirty="0"/>
              <a:t> because they perform the same task for every element of a sequence, with the output being depended on the previous computations. </a:t>
            </a:r>
          </a:p>
          <a:p>
            <a:pPr marL="285750" indent="-285750"/>
            <a:endParaRPr lang="en-US" dirty="0"/>
          </a:p>
          <a:p>
            <a:pPr marL="285750" indent="-285750"/>
            <a:r>
              <a:rPr lang="en-US" dirty="0"/>
              <a:t>Another way to think about RNNs is that they have a “memory” which captures information about what has been calculated so far. In theory RNNs can make use of information in arbitrarily long sequences, but in practice they are limited to looking back only a few steps</a:t>
            </a:r>
            <a:endParaRPr sz="1867" dirty="0">
              <a:solidFill>
                <a:srgbClr val="FFFFFF"/>
              </a:solidFill>
              <a:latin typeface="Consolas"/>
              <a:ea typeface="Consolas"/>
              <a:cs typeface="Consolas"/>
              <a:sym typeface="Consolas"/>
            </a:endParaRPr>
          </a:p>
        </p:txBody>
      </p:sp>
      <p:sp>
        <p:nvSpPr>
          <p:cNvPr id="724" name="Google Shape;724;p11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105</a:t>
            </a:fld>
            <a:endParaRPr/>
          </a:p>
        </p:txBody>
      </p:sp>
    </p:spTree>
    <p:extLst>
      <p:ext uri="{BB962C8B-B14F-4D97-AF65-F5344CB8AC3E}">
        <p14:creationId xmlns:p14="http://schemas.microsoft.com/office/powerpoint/2010/main" val="35889710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1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US" b="1">
                <a:latin typeface="Georgia"/>
                <a:ea typeface="Georgia"/>
                <a:cs typeface="Georgia"/>
                <a:sym typeface="Georgia"/>
              </a:rPr>
              <a:t>How RNN works</a:t>
            </a:r>
            <a:endParaRPr lang="en-US" b="1" dirty="0">
              <a:latin typeface="Georgia"/>
              <a:ea typeface="Georgia"/>
              <a:cs typeface="Georgia"/>
              <a:sym typeface="Georgia"/>
            </a:endParaRPr>
          </a:p>
        </p:txBody>
      </p:sp>
      <p:sp>
        <p:nvSpPr>
          <p:cNvPr id="723" name="Google Shape;723;p110"/>
          <p:cNvSpPr txBox="1">
            <a:spLocks noGrp="1"/>
          </p:cNvSpPr>
          <p:nvPr>
            <p:ph type="body" idx="1"/>
          </p:nvPr>
        </p:nvSpPr>
        <p:spPr>
          <a:xfrm>
            <a:off x="415600" y="1773667"/>
            <a:ext cx="11150324" cy="4169933"/>
          </a:xfrm>
          <a:prstGeom prst="rect">
            <a:avLst/>
          </a:prstGeom>
        </p:spPr>
        <p:txBody>
          <a:bodyPr spcFirstLastPara="1" vert="horz" wrap="square" lIns="121900" tIns="121900" rIns="121900" bIns="121900" rtlCol="0" anchor="t" anchorCtr="0">
            <a:noAutofit/>
          </a:bodyPr>
          <a:lstStyle/>
          <a:p>
            <a:pPr marL="0" indent="0">
              <a:buNone/>
            </a:pPr>
            <a:r>
              <a:rPr lang="en-US" i="1" dirty="0"/>
              <a:t>A recurrent neural network and the unfolding in time of the computation involved in its forward computation. Source: Nature</a:t>
            </a:r>
            <a:endParaRPr sz="1867" dirty="0">
              <a:solidFill>
                <a:srgbClr val="FFFFFF"/>
              </a:solidFill>
              <a:latin typeface="Consolas"/>
              <a:ea typeface="Consolas"/>
              <a:cs typeface="Consolas"/>
              <a:sym typeface="Consolas"/>
            </a:endParaRPr>
          </a:p>
        </p:txBody>
      </p:sp>
      <p:sp>
        <p:nvSpPr>
          <p:cNvPr id="724" name="Google Shape;724;p11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smtClean="0"/>
              <a:pPr algn="r"/>
              <a:t>106</a:t>
            </a:fld>
            <a:endParaRPr lang="en"/>
          </a:p>
        </p:txBody>
      </p:sp>
      <p:pic>
        <p:nvPicPr>
          <p:cNvPr id="3" name="Picture 2">
            <a:extLst>
              <a:ext uri="{FF2B5EF4-FFF2-40B4-BE49-F238E27FC236}">
                <a16:creationId xmlns:a16="http://schemas.microsoft.com/office/drawing/2014/main" id="{73622126-27DF-DA4E-892D-FF12468D6AC2}"/>
              </a:ext>
            </a:extLst>
          </p:cNvPr>
          <p:cNvPicPr>
            <a:picLocks noChangeAspect="1"/>
          </p:cNvPicPr>
          <p:nvPr/>
        </p:nvPicPr>
        <p:blipFill>
          <a:blip r:embed="rId3"/>
          <a:stretch>
            <a:fillRect/>
          </a:stretch>
        </p:blipFill>
        <p:spPr>
          <a:xfrm>
            <a:off x="1443167" y="2278570"/>
            <a:ext cx="8825298" cy="3541220"/>
          </a:xfrm>
          <a:prstGeom prst="rect">
            <a:avLst/>
          </a:prstGeom>
        </p:spPr>
      </p:pic>
    </p:spTree>
    <p:extLst>
      <p:ext uri="{BB962C8B-B14F-4D97-AF65-F5344CB8AC3E}">
        <p14:creationId xmlns:p14="http://schemas.microsoft.com/office/powerpoint/2010/main" val="4655458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1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dirty="0">
                <a:latin typeface="Georgia"/>
                <a:ea typeface="Georgia"/>
                <a:cs typeface="Georgia"/>
                <a:sym typeface="Georgia"/>
              </a:rPr>
              <a:t>What can </a:t>
            </a:r>
            <a:r>
              <a:rPr lang="en" b="1" dirty="0" err="1">
                <a:latin typeface="Georgia"/>
                <a:ea typeface="Georgia"/>
                <a:cs typeface="Georgia"/>
                <a:sym typeface="Georgia"/>
              </a:rPr>
              <a:t>rnn</a:t>
            </a:r>
            <a:r>
              <a:rPr lang="en" b="1" dirty="0">
                <a:latin typeface="Georgia"/>
                <a:ea typeface="Georgia"/>
                <a:cs typeface="Georgia"/>
                <a:sym typeface="Georgia"/>
              </a:rPr>
              <a:t> do ?</a:t>
            </a:r>
            <a:endParaRPr b="1" dirty="0">
              <a:latin typeface="Georgia"/>
              <a:ea typeface="Georgia"/>
              <a:cs typeface="Georgia"/>
              <a:sym typeface="Georgia"/>
            </a:endParaRPr>
          </a:p>
        </p:txBody>
      </p:sp>
      <p:sp>
        <p:nvSpPr>
          <p:cNvPr id="723" name="Google Shape;723;p110"/>
          <p:cNvSpPr txBox="1">
            <a:spLocks noGrp="1"/>
          </p:cNvSpPr>
          <p:nvPr>
            <p:ph type="body" idx="1"/>
          </p:nvPr>
        </p:nvSpPr>
        <p:spPr>
          <a:xfrm>
            <a:off x="415600" y="1773667"/>
            <a:ext cx="11360800" cy="4673600"/>
          </a:xfrm>
          <a:prstGeom prst="rect">
            <a:avLst/>
          </a:prstGeom>
        </p:spPr>
        <p:txBody>
          <a:bodyPr spcFirstLastPara="1" vert="horz" wrap="square" lIns="121900" tIns="121900" rIns="121900" bIns="121900" rtlCol="0" anchor="t" anchorCtr="0">
            <a:noAutofit/>
          </a:bodyPr>
          <a:lstStyle/>
          <a:p>
            <a:pPr marL="285750" indent="-285750"/>
            <a:r>
              <a:rPr lang="en-US" sz="1867" dirty="0">
                <a:solidFill>
                  <a:schemeClr val="tx1"/>
                </a:solidFill>
                <a:latin typeface="Consolas"/>
                <a:ea typeface="Consolas"/>
                <a:cs typeface="Consolas"/>
                <a:sym typeface="Consolas"/>
              </a:rPr>
              <a:t>Language Modelling and Generating text</a:t>
            </a:r>
          </a:p>
          <a:p>
            <a:pPr marL="0" indent="0">
              <a:buNone/>
            </a:pPr>
            <a:endParaRPr lang="en-US" sz="1867" dirty="0">
              <a:solidFill>
                <a:schemeClr val="tx1"/>
              </a:solidFill>
              <a:latin typeface="Consolas"/>
              <a:ea typeface="Consolas"/>
              <a:cs typeface="Consolas"/>
              <a:sym typeface="Consolas"/>
            </a:endParaRPr>
          </a:p>
          <a:p>
            <a:pPr marL="285750" indent="-285750"/>
            <a:r>
              <a:rPr lang="en-US" sz="1867" dirty="0">
                <a:solidFill>
                  <a:schemeClr val="tx1"/>
                </a:solidFill>
                <a:latin typeface="Consolas"/>
                <a:ea typeface="Consolas"/>
                <a:cs typeface="Consolas"/>
                <a:sym typeface="Consolas"/>
              </a:rPr>
              <a:t>Machine Translations</a:t>
            </a:r>
          </a:p>
          <a:p>
            <a:pPr marL="0" indent="0">
              <a:buNone/>
            </a:pPr>
            <a:endParaRPr lang="en-US" sz="1867" dirty="0">
              <a:solidFill>
                <a:schemeClr val="tx1"/>
              </a:solidFill>
              <a:latin typeface="Consolas"/>
              <a:ea typeface="Consolas"/>
              <a:cs typeface="Consolas"/>
              <a:sym typeface="Consolas"/>
            </a:endParaRPr>
          </a:p>
          <a:p>
            <a:pPr marL="285750" indent="-285750"/>
            <a:r>
              <a:rPr lang="en-US" sz="1867" dirty="0">
                <a:solidFill>
                  <a:schemeClr val="tx1"/>
                </a:solidFill>
                <a:latin typeface="Consolas"/>
                <a:ea typeface="Consolas"/>
                <a:cs typeface="Consolas"/>
                <a:sym typeface="Consolas"/>
              </a:rPr>
              <a:t>Speech recognition</a:t>
            </a:r>
          </a:p>
          <a:p>
            <a:pPr marL="0" indent="0">
              <a:buNone/>
            </a:pPr>
            <a:endParaRPr lang="en-US" sz="1867" dirty="0">
              <a:solidFill>
                <a:schemeClr val="tx1"/>
              </a:solidFill>
              <a:latin typeface="Consolas"/>
              <a:ea typeface="Consolas"/>
              <a:cs typeface="Consolas"/>
              <a:sym typeface="Consolas"/>
            </a:endParaRPr>
          </a:p>
          <a:p>
            <a:pPr marL="285750" indent="-285750"/>
            <a:r>
              <a:rPr lang="en-US" sz="1867" dirty="0">
                <a:solidFill>
                  <a:schemeClr val="tx1"/>
                </a:solidFill>
                <a:latin typeface="Consolas"/>
                <a:ea typeface="Consolas"/>
                <a:cs typeface="Consolas"/>
                <a:sym typeface="Consolas"/>
              </a:rPr>
              <a:t>Generating Image descriptions  </a:t>
            </a:r>
          </a:p>
          <a:p>
            <a:pPr marL="285750" indent="-285750"/>
            <a:endParaRPr lang="en-US" sz="1867" dirty="0">
              <a:solidFill>
                <a:schemeClr val="tx1"/>
              </a:solidFill>
              <a:latin typeface="Consolas"/>
              <a:ea typeface="Consolas"/>
              <a:cs typeface="Consolas"/>
              <a:sym typeface="Consolas"/>
            </a:endParaRPr>
          </a:p>
          <a:p>
            <a:pPr marL="0" indent="0">
              <a:buNone/>
            </a:pPr>
            <a:r>
              <a:rPr lang="en-US" sz="1867" dirty="0">
                <a:solidFill>
                  <a:schemeClr val="tx1"/>
                </a:solidFill>
                <a:latin typeface="Consolas"/>
                <a:ea typeface="Consolas"/>
                <a:cs typeface="Consolas"/>
                <a:sym typeface="Consolas"/>
              </a:rPr>
              <a:t> </a:t>
            </a:r>
          </a:p>
          <a:p>
            <a:pPr marL="0" indent="0">
              <a:buNone/>
            </a:pPr>
            <a:endParaRPr lang="en-US" sz="1867" dirty="0">
              <a:solidFill>
                <a:schemeClr val="tx1"/>
              </a:solidFill>
              <a:latin typeface="Consolas"/>
              <a:ea typeface="Consolas"/>
              <a:cs typeface="Consolas"/>
              <a:sym typeface="Consolas"/>
            </a:endParaRPr>
          </a:p>
          <a:p>
            <a:pPr marL="0" indent="0">
              <a:buNone/>
            </a:pPr>
            <a:endParaRPr lang="en-US" sz="1867" dirty="0">
              <a:solidFill>
                <a:schemeClr val="tx1"/>
              </a:solidFill>
              <a:latin typeface="Consolas"/>
              <a:ea typeface="Consolas"/>
              <a:cs typeface="Consolas"/>
              <a:sym typeface="Consolas"/>
            </a:endParaRPr>
          </a:p>
          <a:p>
            <a:pPr marL="0" indent="0">
              <a:buNone/>
            </a:pPr>
            <a:endParaRPr lang="en-US" sz="1867" dirty="0">
              <a:solidFill>
                <a:schemeClr val="tx1"/>
              </a:solidFill>
              <a:latin typeface="Consolas"/>
              <a:ea typeface="Consolas"/>
              <a:cs typeface="Consolas"/>
              <a:sym typeface="Consolas"/>
            </a:endParaRPr>
          </a:p>
        </p:txBody>
      </p:sp>
      <p:sp>
        <p:nvSpPr>
          <p:cNvPr id="724" name="Google Shape;724;p110"/>
          <p:cNvSpPr txBox="1">
            <a:spLocks noGrp="1"/>
          </p:cNvSpPr>
          <p:nvPr>
            <p:ph type="sldNum" idx="12"/>
          </p:nvPr>
        </p:nvSpPr>
        <p:spPr>
          <a:xfrm>
            <a:off x="11032854" y="583456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107</a:t>
            </a:fld>
            <a:endParaRPr dirty="0"/>
          </a:p>
        </p:txBody>
      </p:sp>
    </p:spTree>
    <p:extLst>
      <p:ext uri="{BB962C8B-B14F-4D97-AF65-F5344CB8AC3E}">
        <p14:creationId xmlns:p14="http://schemas.microsoft.com/office/powerpoint/2010/main" val="401921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What’s a tensor?</a:t>
            </a:r>
            <a:endParaRPr b="1">
              <a:latin typeface="Georgia"/>
              <a:ea typeface="Georgia"/>
              <a:cs typeface="Georgia"/>
              <a:sym typeface="Georgia"/>
            </a:endParaRPr>
          </a:p>
        </p:txBody>
      </p:sp>
      <p:sp>
        <p:nvSpPr>
          <p:cNvPr id="298" name="Google Shape;298;p44"/>
          <p:cNvSpPr txBox="1">
            <a:spLocks noGrp="1"/>
          </p:cNvSpPr>
          <p:nvPr>
            <p:ph type="body" idx="1"/>
          </p:nvPr>
        </p:nvSpPr>
        <p:spPr>
          <a:xfrm>
            <a:off x="415600" y="1773666"/>
            <a:ext cx="11360800" cy="4860215"/>
          </a:xfrm>
          <a:prstGeom prst="rect">
            <a:avLst/>
          </a:prstGeom>
        </p:spPr>
        <p:txBody>
          <a:bodyPr spcFirstLastPara="1" vert="horz" wrap="square" lIns="121900" tIns="121900" rIns="121900" bIns="121900" rtlCol="0" anchor="t" anchorCtr="0">
            <a:noAutofit/>
          </a:bodyPr>
          <a:lstStyle/>
          <a:p>
            <a:pPr marL="0" indent="0">
              <a:buNone/>
            </a:pPr>
            <a:r>
              <a:rPr lang="en" sz="2667" b="1" dirty="0">
                <a:latin typeface="Georgia"/>
                <a:ea typeface="Georgia"/>
                <a:cs typeface="Georgia"/>
                <a:sym typeface="Georgia"/>
              </a:rPr>
              <a:t>An n-dimensional array – </a:t>
            </a:r>
            <a:r>
              <a:rPr lang="en-US" sz="2667" b="1" dirty="0">
                <a:latin typeface="Georgia"/>
                <a:ea typeface="Georgia"/>
                <a:cs typeface="Georgia"/>
                <a:sym typeface="Georgia"/>
              </a:rPr>
              <a:t>central unit of data</a:t>
            </a:r>
            <a:endParaRPr sz="2667" b="1" dirty="0">
              <a:latin typeface="Georgia"/>
              <a:ea typeface="Georgia"/>
              <a:cs typeface="Georgia"/>
              <a:sym typeface="Georgia"/>
            </a:endParaRPr>
          </a:p>
          <a:p>
            <a:pPr marL="0" indent="0">
              <a:spcBef>
                <a:spcPts val="2133"/>
              </a:spcBef>
              <a:buNone/>
            </a:pPr>
            <a:r>
              <a:rPr lang="en" dirty="0">
                <a:latin typeface="Georgia"/>
                <a:ea typeface="Georgia"/>
                <a:cs typeface="Georgia"/>
                <a:sym typeface="Georgia"/>
              </a:rPr>
              <a:t>0-d tensor: scalar (number) </a:t>
            </a:r>
            <a:endParaRPr dirty="0">
              <a:latin typeface="Georgia"/>
              <a:ea typeface="Georgia"/>
              <a:cs typeface="Georgia"/>
              <a:sym typeface="Georgia"/>
            </a:endParaRPr>
          </a:p>
          <a:p>
            <a:pPr marL="0" indent="0">
              <a:spcBef>
                <a:spcPts val="2133"/>
              </a:spcBef>
              <a:buNone/>
            </a:pPr>
            <a:r>
              <a:rPr lang="en" dirty="0">
                <a:latin typeface="Georgia"/>
                <a:ea typeface="Georgia"/>
                <a:cs typeface="Georgia"/>
                <a:sym typeface="Georgia"/>
              </a:rPr>
              <a:t>1-d tensor: vector</a:t>
            </a:r>
            <a:endParaRPr dirty="0">
              <a:latin typeface="Georgia"/>
              <a:ea typeface="Georgia"/>
              <a:cs typeface="Georgia"/>
              <a:sym typeface="Georgia"/>
            </a:endParaRPr>
          </a:p>
          <a:p>
            <a:pPr marL="0" indent="0">
              <a:spcBef>
                <a:spcPts val="2133"/>
              </a:spcBef>
              <a:buNone/>
            </a:pPr>
            <a:r>
              <a:rPr lang="en" dirty="0">
                <a:latin typeface="Georgia"/>
                <a:ea typeface="Georgia"/>
                <a:cs typeface="Georgia"/>
                <a:sym typeface="Georgia"/>
              </a:rPr>
              <a:t>2-d tensor: matrix</a:t>
            </a:r>
            <a:endParaRPr dirty="0">
              <a:latin typeface="Georgia"/>
              <a:ea typeface="Georgia"/>
              <a:cs typeface="Georgia"/>
              <a:sym typeface="Georgia"/>
            </a:endParaRPr>
          </a:p>
          <a:p>
            <a:pPr marL="0" indent="0">
              <a:spcBef>
                <a:spcPts val="2133"/>
              </a:spcBef>
              <a:spcAft>
                <a:spcPts val="2133"/>
              </a:spcAft>
              <a:buNone/>
            </a:pPr>
            <a:r>
              <a:rPr lang="en" dirty="0">
                <a:latin typeface="Georgia"/>
                <a:ea typeface="Georgia"/>
                <a:cs typeface="Georgia"/>
                <a:sym typeface="Georgia"/>
              </a:rPr>
              <a:t>and so on </a:t>
            </a:r>
          </a:p>
          <a:p>
            <a:pPr marL="0" indent="0">
              <a:spcBef>
                <a:spcPts val="2133"/>
              </a:spcBef>
              <a:spcAft>
                <a:spcPts val="2133"/>
              </a:spcAft>
              <a:buNone/>
            </a:pPr>
            <a:r>
              <a:rPr lang="en" dirty="0">
                <a:latin typeface="Georgia"/>
                <a:ea typeface="Georgia"/>
                <a:cs typeface="Georgia"/>
                <a:sym typeface="Georgia"/>
              </a:rPr>
              <a:t>Eg,  [[1.,2.,3.],[4.,5.,6.]]  # </a:t>
            </a:r>
            <a:r>
              <a:rPr lang="en-US" dirty="0">
                <a:latin typeface="Georgia"/>
                <a:ea typeface="Georgia"/>
                <a:cs typeface="Georgia"/>
                <a:sym typeface="Georgia"/>
              </a:rPr>
              <a:t>a rank(number of dimensions) 2 tensor and a matrix with shape [2,3] (</a:t>
            </a:r>
            <a:r>
              <a:rPr lang="en-US" dirty="0">
                <a:latin typeface="Georgia"/>
              </a:rPr>
              <a:t>tuple of integers specifying the array's length along each dimension</a:t>
            </a:r>
            <a:r>
              <a:rPr lang="en-US" dirty="0">
                <a:latin typeface="Georgia"/>
                <a:sym typeface="Georgia"/>
              </a:rPr>
              <a:t> values )</a:t>
            </a:r>
            <a:endParaRPr lang="en-US" dirty="0">
              <a:latin typeface="Georgia"/>
              <a:ea typeface="Georgia"/>
              <a:cs typeface="Georgia"/>
              <a:sym typeface="Georgia"/>
            </a:endParaRPr>
          </a:p>
          <a:p>
            <a:pPr marL="0" indent="0">
              <a:spcBef>
                <a:spcPts val="2133"/>
              </a:spcBef>
              <a:spcAft>
                <a:spcPts val="2133"/>
              </a:spcAft>
              <a:buNone/>
            </a:pPr>
            <a:r>
              <a:rPr lang="en-US" dirty="0">
                <a:latin typeface="Georgia"/>
                <a:ea typeface="Georgia"/>
                <a:cs typeface="Georgia"/>
                <a:sym typeface="Georgia"/>
              </a:rPr>
              <a:t>Uses numpy arrays to represent </a:t>
            </a:r>
            <a:r>
              <a:rPr lang="en-US" dirty="0">
                <a:latin typeface="Georgia"/>
                <a:sym typeface="Georgia"/>
              </a:rPr>
              <a:t>tensor</a:t>
            </a:r>
          </a:p>
          <a:p>
            <a:pPr marL="0" indent="0">
              <a:spcBef>
                <a:spcPts val="2133"/>
              </a:spcBef>
              <a:spcAft>
                <a:spcPts val="2133"/>
              </a:spcAft>
              <a:buNone/>
            </a:pPr>
            <a:endParaRPr lang="en" dirty="0">
              <a:latin typeface="Georgia"/>
              <a:ea typeface="Georgia"/>
              <a:cs typeface="Georgia"/>
              <a:sym typeface="Georgia"/>
            </a:endParaRPr>
          </a:p>
          <a:p>
            <a:pPr marL="0" indent="0">
              <a:spcBef>
                <a:spcPts val="2133"/>
              </a:spcBef>
              <a:spcAft>
                <a:spcPts val="2133"/>
              </a:spcAft>
              <a:buNone/>
            </a:pPr>
            <a:endParaRPr dirty="0">
              <a:latin typeface="Georgia"/>
              <a:ea typeface="Georgia"/>
              <a:cs typeface="Georgia"/>
              <a:sym typeface="Georgia"/>
            </a:endParaRPr>
          </a:p>
        </p:txBody>
      </p:sp>
      <p:sp>
        <p:nvSpPr>
          <p:cNvPr id="300" name="Google Shape;300;p4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11</a:t>
            </a:fld>
            <a:endParaRPr>
              <a:solidFill>
                <a:schemeClr val="lt2"/>
              </a:solidFill>
            </a:endParaRPr>
          </a:p>
        </p:txBody>
      </p:sp>
      <p:sp>
        <p:nvSpPr>
          <p:cNvPr id="2" name="Rectangle 1">
            <a:extLst>
              <a:ext uri="{FF2B5EF4-FFF2-40B4-BE49-F238E27FC236}">
                <a16:creationId xmlns:a16="http://schemas.microsoft.com/office/drawing/2014/main" id="{A5FBA97B-862F-4FBD-AD6F-6F8136ADB8DD}"/>
              </a:ext>
            </a:extLst>
          </p:cNvPr>
          <p:cNvSpPr>
            <a:spLocks noChangeArrowheads="1"/>
          </p:cNvSpPr>
          <p:nvPr/>
        </p:nvSpPr>
        <p:spPr bwMode="auto">
          <a:xfrm>
            <a:off x="0" y="151656"/>
            <a:ext cx="35266" cy="153888"/>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7474F"/>
                </a:solidFill>
                <a:effectLst/>
                <a:latin typeface="Roboto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535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Data Flow Graphs</a:t>
            </a:r>
            <a:endParaRPr b="1">
              <a:latin typeface="Georgia"/>
              <a:ea typeface="Georgia"/>
              <a:cs typeface="Georgia"/>
              <a:sym typeface="Georgia"/>
            </a:endParaRPr>
          </a:p>
        </p:txBody>
      </p:sp>
      <p:sp>
        <p:nvSpPr>
          <p:cNvPr id="306" name="Google Shape;306;p45"/>
          <p:cNvSpPr txBox="1">
            <a:spLocks noGrp="1"/>
          </p:cNvSpPr>
          <p:nvPr>
            <p:ph type="body" idx="1"/>
          </p:nvPr>
        </p:nvSpPr>
        <p:spPr>
          <a:xfrm>
            <a:off x="415600" y="1773667"/>
            <a:ext cx="11360800" cy="30776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dirty="0">
                <a:solidFill>
                  <a:srgbClr val="00B0F0"/>
                </a:solidFill>
                <a:latin typeface="Consolas"/>
                <a:ea typeface="Consolas"/>
                <a:cs typeface="Consolas"/>
                <a:sym typeface="Consolas"/>
              </a:rPr>
              <a:t>import </a:t>
            </a:r>
            <a:r>
              <a:rPr lang="en" dirty="0" err="1">
                <a:solidFill>
                  <a:srgbClr val="00B0F0"/>
                </a:solidFill>
                <a:latin typeface="Consolas"/>
                <a:ea typeface="Consolas"/>
                <a:cs typeface="Consolas"/>
                <a:sym typeface="Consolas"/>
              </a:rPr>
              <a:t>tensorflow</a:t>
            </a:r>
            <a:r>
              <a:rPr lang="en" dirty="0">
                <a:solidFill>
                  <a:srgbClr val="00B0F0"/>
                </a:solidFill>
                <a:latin typeface="Consolas"/>
                <a:ea typeface="Consolas"/>
                <a:cs typeface="Consolas"/>
                <a:sym typeface="Consolas"/>
              </a:rPr>
              <a:t> as </a:t>
            </a:r>
            <a:r>
              <a:rPr lang="en" dirty="0" err="1">
                <a:solidFill>
                  <a:srgbClr val="00B0F0"/>
                </a:solidFill>
                <a:latin typeface="Consolas"/>
                <a:ea typeface="Consolas"/>
                <a:cs typeface="Consolas"/>
                <a:sym typeface="Consolas"/>
              </a:rPr>
              <a:t>tf</a:t>
            </a:r>
            <a:br>
              <a:rPr lang="en" dirty="0">
                <a:solidFill>
                  <a:srgbClr val="00B0F0"/>
                </a:solidFill>
                <a:latin typeface="Consolas"/>
                <a:ea typeface="Consolas"/>
                <a:cs typeface="Consolas"/>
                <a:sym typeface="Consolas"/>
              </a:rPr>
            </a:br>
            <a:r>
              <a:rPr lang="en" dirty="0">
                <a:solidFill>
                  <a:srgbClr val="00B0F0"/>
                </a:solidFill>
                <a:latin typeface="Consolas"/>
                <a:ea typeface="Consolas"/>
                <a:cs typeface="Consolas"/>
                <a:sym typeface="Consolas"/>
              </a:rPr>
              <a:t>a = </a:t>
            </a:r>
            <a:r>
              <a:rPr lang="en" dirty="0" err="1">
                <a:solidFill>
                  <a:srgbClr val="00B0F0"/>
                </a:solidFill>
                <a:latin typeface="Consolas"/>
                <a:ea typeface="Consolas"/>
                <a:cs typeface="Consolas"/>
                <a:sym typeface="Consolas"/>
              </a:rPr>
              <a:t>tf.add</a:t>
            </a:r>
            <a:r>
              <a:rPr lang="en" dirty="0">
                <a:solidFill>
                  <a:srgbClr val="00B0F0"/>
                </a:solidFill>
                <a:latin typeface="Consolas"/>
                <a:ea typeface="Consolas"/>
                <a:cs typeface="Consolas"/>
                <a:sym typeface="Consolas"/>
              </a:rPr>
              <a:t>(3, 5)</a:t>
            </a:r>
            <a:endParaRPr dirty="0">
              <a:solidFill>
                <a:srgbClr val="00B0F0"/>
              </a:solidFill>
              <a:latin typeface="Consolas"/>
              <a:ea typeface="Consolas"/>
              <a:cs typeface="Consolas"/>
              <a:sym typeface="Consolas"/>
            </a:endParaRPr>
          </a:p>
        </p:txBody>
      </p:sp>
      <p:pic>
        <p:nvPicPr>
          <p:cNvPr id="307" name="Google Shape;307;p45"/>
          <p:cNvPicPr preferRelativeResize="0"/>
          <p:nvPr/>
        </p:nvPicPr>
        <p:blipFill>
          <a:blip r:embed="rId3">
            <a:alphaModFix/>
          </a:blip>
          <a:stretch>
            <a:fillRect/>
          </a:stretch>
        </p:blipFill>
        <p:spPr>
          <a:xfrm>
            <a:off x="5823800" y="2474468"/>
            <a:ext cx="4463267" cy="2485233"/>
          </a:xfrm>
          <a:prstGeom prst="rect">
            <a:avLst/>
          </a:prstGeom>
          <a:noFill/>
          <a:ln>
            <a:noFill/>
          </a:ln>
        </p:spPr>
      </p:pic>
      <p:sp>
        <p:nvSpPr>
          <p:cNvPr id="308" name="Google Shape;308;p45"/>
          <p:cNvSpPr txBox="1"/>
          <p:nvPr/>
        </p:nvSpPr>
        <p:spPr>
          <a:xfrm>
            <a:off x="5823833" y="1827900"/>
            <a:ext cx="4463200" cy="570800"/>
          </a:xfrm>
          <a:prstGeom prst="rect">
            <a:avLst/>
          </a:prstGeom>
          <a:noFill/>
          <a:ln>
            <a:noFill/>
          </a:ln>
        </p:spPr>
        <p:txBody>
          <a:bodyPr spcFirstLastPara="1" wrap="square" lIns="121900" tIns="121900" rIns="121900" bIns="121900" anchor="t" anchorCtr="0">
            <a:noAutofit/>
          </a:bodyPr>
          <a:lstStyle/>
          <a:p>
            <a:r>
              <a:rPr lang="en" sz="2400">
                <a:solidFill>
                  <a:srgbClr val="EFEFEF"/>
                </a:solidFill>
              </a:rPr>
              <a:t>Visualized by TensorBoard</a:t>
            </a:r>
            <a:endParaRPr sz="2400">
              <a:solidFill>
                <a:srgbClr val="EFEFEF"/>
              </a:solidFill>
            </a:endParaRPr>
          </a:p>
        </p:txBody>
      </p:sp>
      <p:sp>
        <p:nvSpPr>
          <p:cNvPr id="309" name="Google Shape;309;p4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12</a:t>
            </a:fld>
            <a:endParaRPr>
              <a:solidFill>
                <a:schemeClr val="lt2"/>
              </a:solidFill>
            </a:endParaRPr>
          </a:p>
        </p:txBody>
      </p:sp>
    </p:spTree>
    <p:extLst>
      <p:ext uri="{BB962C8B-B14F-4D97-AF65-F5344CB8AC3E}">
        <p14:creationId xmlns:p14="http://schemas.microsoft.com/office/powerpoint/2010/main" val="118232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Data Flow Graphs</a:t>
            </a:r>
            <a:endParaRPr b="1">
              <a:latin typeface="Georgia"/>
              <a:ea typeface="Georgia"/>
              <a:cs typeface="Georgia"/>
              <a:sym typeface="Georgia"/>
            </a:endParaRPr>
          </a:p>
        </p:txBody>
      </p:sp>
      <p:sp>
        <p:nvSpPr>
          <p:cNvPr id="315" name="Google Shape;315;p46"/>
          <p:cNvSpPr txBox="1">
            <a:spLocks noGrp="1"/>
          </p:cNvSpPr>
          <p:nvPr>
            <p:ph type="body" idx="1"/>
          </p:nvPr>
        </p:nvSpPr>
        <p:spPr>
          <a:xfrm>
            <a:off x="415600" y="1773667"/>
            <a:ext cx="11360800" cy="30776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dirty="0">
                <a:solidFill>
                  <a:srgbClr val="00B0F0"/>
                </a:solidFill>
                <a:latin typeface="Consolas"/>
                <a:ea typeface="Consolas"/>
                <a:cs typeface="Consolas"/>
                <a:sym typeface="Consolas"/>
              </a:rPr>
              <a:t>import </a:t>
            </a:r>
            <a:r>
              <a:rPr lang="en" dirty="0" err="1">
                <a:solidFill>
                  <a:srgbClr val="00B0F0"/>
                </a:solidFill>
                <a:latin typeface="Consolas"/>
                <a:ea typeface="Consolas"/>
                <a:cs typeface="Consolas"/>
                <a:sym typeface="Consolas"/>
              </a:rPr>
              <a:t>tensorflow</a:t>
            </a:r>
            <a:r>
              <a:rPr lang="en" dirty="0">
                <a:solidFill>
                  <a:srgbClr val="00B0F0"/>
                </a:solidFill>
                <a:latin typeface="Consolas"/>
                <a:ea typeface="Consolas"/>
                <a:cs typeface="Consolas"/>
                <a:sym typeface="Consolas"/>
              </a:rPr>
              <a:t> as </a:t>
            </a:r>
            <a:r>
              <a:rPr lang="en" dirty="0" err="1">
                <a:solidFill>
                  <a:srgbClr val="00B0F0"/>
                </a:solidFill>
                <a:latin typeface="Consolas"/>
                <a:ea typeface="Consolas"/>
                <a:cs typeface="Consolas"/>
                <a:sym typeface="Consolas"/>
              </a:rPr>
              <a:t>tf</a:t>
            </a:r>
            <a:br>
              <a:rPr lang="en" dirty="0">
                <a:solidFill>
                  <a:srgbClr val="00B0F0"/>
                </a:solidFill>
                <a:latin typeface="Consolas"/>
                <a:ea typeface="Consolas"/>
                <a:cs typeface="Consolas"/>
                <a:sym typeface="Consolas"/>
              </a:rPr>
            </a:br>
            <a:r>
              <a:rPr lang="en" dirty="0">
                <a:solidFill>
                  <a:srgbClr val="00B0F0"/>
                </a:solidFill>
                <a:latin typeface="Consolas"/>
                <a:ea typeface="Consolas"/>
                <a:cs typeface="Consolas"/>
                <a:sym typeface="Consolas"/>
              </a:rPr>
              <a:t>a = </a:t>
            </a:r>
            <a:r>
              <a:rPr lang="en" dirty="0" err="1">
                <a:solidFill>
                  <a:srgbClr val="00B0F0"/>
                </a:solidFill>
                <a:latin typeface="Consolas"/>
                <a:ea typeface="Consolas"/>
                <a:cs typeface="Consolas"/>
                <a:sym typeface="Consolas"/>
              </a:rPr>
              <a:t>tf.add</a:t>
            </a:r>
            <a:r>
              <a:rPr lang="en" dirty="0">
                <a:solidFill>
                  <a:srgbClr val="00B0F0"/>
                </a:solidFill>
                <a:latin typeface="Consolas"/>
                <a:ea typeface="Consolas"/>
                <a:cs typeface="Consolas"/>
                <a:sym typeface="Consolas"/>
              </a:rPr>
              <a:t>(3, 5)</a:t>
            </a:r>
            <a:endParaRPr dirty="0">
              <a:solidFill>
                <a:srgbClr val="00B0F0"/>
              </a:solidFill>
              <a:latin typeface="Consolas"/>
              <a:ea typeface="Consolas"/>
              <a:cs typeface="Consolas"/>
              <a:sym typeface="Consolas"/>
            </a:endParaRPr>
          </a:p>
        </p:txBody>
      </p:sp>
      <p:pic>
        <p:nvPicPr>
          <p:cNvPr id="316" name="Google Shape;316;p46"/>
          <p:cNvPicPr preferRelativeResize="0"/>
          <p:nvPr/>
        </p:nvPicPr>
        <p:blipFill>
          <a:blip r:embed="rId3">
            <a:alphaModFix/>
          </a:blip>
          <a:stretch>
            <a:fillRect/>
          </a:stretch>
        </p:blipFill>
        <p:spPr>
          <a:xfrm>
            <a:off x="6833344" y="2349701"/>
            <a:ext cx="4463267" cy="2485233"/>
          </a:xfrm>
          <a:prstGeom prst="rect">
            <a:avLst/>
          </a:prstGeom>
          <a:noFill/>
          <a:ln>
            <a:noFill/>
          </a:ln>
        </p:spPr>
      </p:pic>
      <p:sp>
        <p:nvSpPr>
          <p:cNvPr id="317" name="Google Shape;317;p46"/>
          <p:cNvSpPr txBox="1"/>
          <p:nvPr/>
        </p:nvSpPr>
        <p:spPr>
          <a:xfrm>
            <a:off x="415600" y="3207933"/>
            <a:ext cx="5758400" cy="2234000"/>
          </a:xfrm>
          <a:prstGeom prst="rect">
            <a:avLst/>
          </a:prstGeom>
          <a:noFill/>
          <a:ln>
            <a:noFill/>
          </a:ln>
        </p:spPr>
        <p:txBody>
          <a:bodyPr spcFirstLastPara="1" wrap="square" lIns="121900" tIns="121900" rIns="121900" bIns="121900" anchor="t" anchorCtr="0">
            <a:noAutofit/>
          </a:bodyPr>
          <a:lstStyle/>
          <a:p>
            <a:r>
              <a:rPr lang="en" sz="2400" dirty="0">
                <a:solidFill>
                  <a:srgbClr val="00B0F0"/>
                </a:solidFill>
                <a:latin typeface="Times New Roman"/>
                <a:ea typeface="Times New Roman"/>
                <a:cs typeface="Times New Roman"/>
                <a:sym typeface="Times New Roman"/>
              </a:rPr>
              <a:t>Why x, y?</a:t>
            </a:r>
            <a:endParaRPr sz="2400" dirty="0">
              <a:solidFill>
                <a:srgbClr val="00B0F0"/>
              </a:solidFill>
              <a:latin typeface="Times New Roman"/>
              <a:ea typeface="Times New Roman"/>
              <a:cs typeface="Times New Roman"/>
              <a:sym typeface="Times New Roman"/>
            </a:endParaRPr>
          </a:p>
          <a:p>
            <a:endParaRPr sz="2400" dirty="0">
              <a:solidFill>
                <a:srgbClr val="00B0F0"/>
              </a:solidFill>
              <a:latin typeface="Times New Roman"/>
              <a:ea typeface="Times New Roman"/>
              <a:cs typeface="Times New Roman"/>
              <a:sym typeface="Times New Roman"/>
            </a:endParaRPr>
          </a:p>
          <a:p>
            <a:r>
              <a:rPr lang="en" sz="2400" dirty="0">
                <a:solidFill>
                  <a:srgbClr val="00B0F0"/>
                </a:solidFill>
                <a:latin typeface="Times New Roman"/>
                <a:ea typeface="Times New Roman"/>
                <a:cs typeface="Times New Roman"/>
                <a:sym typeface="Times New Roman"/>
              </a:rPr>
              <a:t>TF automatically names the nodes when you don’t explicitly name them. </a:t>
            </a:r>
            <a:endParaRPr sz="2400" dirty="0">
              <a:solidFill>
                <a:srgbClr val="00B0F0"/>
              </a:solidFill>
              <a:latin typeface="Times New Roman"/>
              <a:ea typeface="Times New Roman"/>
              <a:cs typeface="Times New Roman"/>
              <a:sym typeface="Times New Roman"/>
            </a:endParaRPr>
          </a:p>
          <a:p>
            <a:r>
              <a:rPr lang="en" sz="2400" dirty="0">
                <a:solidFill>
                  <a:srgbClr val="EFEFEF"/>
                </a:solidFill>
                <a:latin typeface="Times New Roman"/>
                <a:ea typeface="Times New Roman"/>
                <a:cs typeface="Times New Roman"/>
                <a:sym typeface="Times New Roman"/>
              </a:rPr>
              <a:t>x = 3</a:t>
            </a:r>
            <a:endParaRPr sz="2400" dirty="0">
              <a:solidFill>
                <a:srgbClr val="EFEFEF"/>
              </a:solidFill>
              <a:latin typeface="Times New Roman"/>
              <a:ea typeface="Times New Roman"/>
              <a:cs typeface="Times New Roman"/>
              <a:sym typeface="Times New Roman"/>
            </a:endParaRPr>
          </a:p>
          <a:p>
            <a:r>
              <a:rPr lang="en" sz="2400" dirty="0">
                <a:solidFill>
                  <a:srgbClr val="EFEFEF"/>
                </a:solidFill>
                <a:latin typeface="Times New Roman"/>
                <a:ea typeface="Times New Roman"/>
                <a:cs typeface="Times New Roman"/>
                <a:sym typeface="Times New Roman"/>
              </a:rPr>
              <a:t>y = 5</a:t>
            </a:r>
            <a:endParaRPr sz="2400" dirty="0">
              <a:solidFill>
                <a:srgbClr val="EFEFEF"/>
              </a:solidFill>
              <a:latin typeface="Times New Roman"/>
              <a:ea typeface="Times New Roman"/>
              <a:cs typeface="Times New Roman"/>
              <a:sym typeface="Times New Roman"/>
            </a:endParaRPr>
          </a:p>
          <a:p>
            <a:endParaRPr sz="2400" dirty="0">
              <a:solidFill>
                <a:srgbClr val="EFEFEF"/>
              </a:solidFill>
            </a:endParaRPr>
          </a:p>
        </p:txBody>
      </p:sp>
      <p:sp>
        <p:nvSpPr>
          <p:cNvPr id="318" name="Google Shape;318;p46"/>
          <p:cNvSpPr txBox="1"/>
          <p:nvPr/>
        </p:nvSpPr>
        <p:spPr>
          <a:xfrm>
            <a:off x="5823833" y="1827900"/>
            <a:ext cx="4463200" cy="570800"/>
          </a:xfrm>
          <a:prstGeom prst="rect">
            <a:avLst/>
          </a:prstGeom>
          <a:noFill/>
          <a:ln>
            <a:noFill/>
          </a:ln>
        </p:spPr>
        <p:txBody>
          <a:bodyPr spcFirstLastPara="1" wrap="square" lIns="121900" tIns="121900" rIns="121900" bIns="121900" anchor="t" anchorCtr="0">
            <a:noAutofit/>
          </a:bodyPr>
          <a:lstStyle/>
          <a:p>
            <a:r>
              <a:rPr lang="en" sz="2400">
                <a:solidFill>
                  <a:srgbClr val="EFEFEF"/>
                </a:solidFill>
              </a:rPr>
              <a:t>Visualized by TensorBoard</a:t>
            </a:r>
            <a:endParaRPr sz="2400">
              <a:solidFill>
                <a:srgbClr val="EFEFEF"/>
              </a:solidFill>
            </a:endParaRPr>
          </a:p>
        </p:txBody>
      </p:sp>
      <p:sp>
        <p:nvSpPr>
          <p:cNvPr id="319" name="Google Shape;319;p4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13</a:t>
            </a:fld>
            <a:endParaRPr>
              <a:solidFill>
                <a:schemeClr val="lt2"/>
              </a:solidFill>
            </a:endParaRPr>
          </a:p>
        </p:txBody>
      </p:sp>
    </p:spTree>
    <p:extLst>
      <p:ext uri="{BB962C8B-B14F-4D97-AF65-F5344CB8AC3E}">
        <p14:creationId xmlns:p14="http://schemas.microsoft.com/office/powerpoint/2010/main" val="3910463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Data Flow Graphs</a:t>
            </a:r>
            <a:endParaRPr b="1">
              <a:latin typeface="Georgia"/>
              <a:ea typeface="Georgia"/>
              <a:cs typeface="Georgia"/>
              <a:sym typeface="Georgia"/>
            </a:endParaRPr>
          </a:p>
        </p:txBody>
      </p:sp>
      <p:sp>
        <p:nvSpPr>
          <p:cNvPr id="325" name="Google Shape;325;p47"/>
          <p:cNvSpPr txBox="1">
            <a:spLocks noGrp="1"/>
          </p:cNvSpPr>
          <p:nvPr>
            <p:ph type="body" idx="1"/>
          </p:nvPr>
        </p:nvSpPr>
        <p:spPr>
          <a:xfrm>
            <a:off x="415600" y="1773667"/>
            <a:ext cx="11360800" cy="30776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dirty="0">
                <a:solidFill>
                  <a:srgbClr val="00B0F0"/>
                </a:solidFill>
                <a:latin typeface="Consolas"/>
                <a:ea typeface="Consolas"/>
                <a:cs typeface="Consolas"/>
                <a:sym typeface="Consolas"/>
              </a:rPr>
              <a:t>import </a:t>
            </a:r>
            <a:r>
              <a:rPr lang="en" dirty="0" err="1">
                <a:solidFill>
                  <a:srgbClr val="00B0F0"/>
                </a:solidFill>
                <a:latin typeface="Consolas"/>
                <a:ea typeface="Consolas"/>
                <a:cs typeface="Consolas"/>
                <a:sym typeface="Consolas"/>
              </a:rPr>
              <a:t>tensorflow</a:t>
            </a:r>
            <a:r>
              <a:rPr lang="en" dirty="0">
                <a:solidFill>
                  <a:srgbClr val="00B0F0"/>
                </a:solidFill>
                <a:latin typeface="Consolas"/>
                <a:ea typeface="Consolas"/>
                <a:cs typeface="Consolas"/>
                <a:sym typeface="Consolas"/>
              </a:rPr>
              <a:t> as </a:t>
            </a:r>
            <a:r>
              <a:rPr lang="en" dirty="0" err="1">
                <a:solidFill>
                  <a:srgbClr val="00B0F0"/>
                </a:solidFill>
                <a:latin typeface="Consolas"/>
                <a:ea typeface="Consolas"/>
                <a:cs typeface="Consolas"/>
                <a:sym typeface="Consolas"/>
              </a:rPr>
              <a:t>tf</a:t>
            </a:r>
            <a:br>
              <a:rPr lang="en" dirty="0">
                <a:solidFill>
                  <a:srgbClr val="00B0F0"/>
                </a:solidFill>
                <a:latin typeface="Consolas"/>
                <a:ea typeface="Consolas"/>
                <a:cs typeface="Consolas"/>
                <a:sym typeface="Consolas"/>
              </a:rPr>
            </a:br>
            <a:r>
              <a:rPr lang="en" dirty="0">
                <a:solidFill>
                  <a:srgbClr val="00B0F0"/>
                </a:solidFill>
                <a:latin typeface="Consolas"/>
                <a:ea typeface="Consolas"/>
                <a:cs typeface="Consolas"/>
                <a:sym typeface="Consolas"/>
              </a:rPr>
              <a:t>a = </a:t>
            </a:r>
            <a:r>
              <a:rPr lang="en" dirty="0" err="1">
                <a:solidFill>
                  <a:srgbClr val="00B0F0"/>
                </a:solidFill>
                <a:latin typeface="Consolas"/>
                <a:ea typeface="Consolas"/>
                <a:cs typeface="Consolas"/>
                <a:sym typeface="Consolas"/>
              </a:rPr>
              <a:t>tf.add</a:t>
            </a:r>
            <a:r>
              <a:rPr lang="en" dirty="0">
                <a:solidFill>
                  <a:srgbClr val="00B0F0"/>
                </a:solidFill>
                <a:latin typeface="Consolas"/>
                <a:ea typeface="Consolas"/>
                <a:cs typeface="Consolas"/>
                <a:sym typeface="Consolas"/>
              </a:rPr>
              <a:t>(3, 5)</a:t>
            </a:r>
          </a:p>
          <a:p>
            <a:pPr marL="0" indent="0">
              <a:spcAft>
                <a:spcPts val="2133"/>
              </a:spcAft>
              <a:buNone/>
            </a:pPr>
            <a:endParaRPr lang="en" dirty="0">
              <a:solidFill>
                <a:srgbClr val="00B0F0"/>
              </a:solidFill>
              <a:latin typeface="Consolas"/>
              <a:ea typeface="Consolas"/>
              <a:cs typeface="Consolas"/>
              <a:sym typeface="Consolas"/>
            </a:endParaRPr>
          </a:p>
          <a:p>
            <a:pPr marL="0" indent="0">
              <a:spcAft>
                <a:spcPts val="2133"/>
              </a:spcAft>
              <a:buNone/>
            </a:pPr>
            <a:endParaRPr dirty="0">
              <a:solidFill>
                <a:srgbClr val="00B0F0"/>
              </a:solidFill>
              <a:latin typeface="Consolas"/>
              <a:ea typeface="Consolas"/>
              <a:cs typeface="Consolas"/>
              <a:sym typeface="Consolas"/>
            </a:endParaRPr>
          </a:p>
        </p:txBody>
      </p:sp>
      <p:sp>
        <p:nvSpPr>
          <p:cNvPr id="326" name="Google Shape;326;p47"/>
          <p:cNvSpPr txBox="1"/>
          <p:nvPr/>
        </p:nvSpPr>
        <p:spPr>
          <a:xfrm>
            <a:off x="5715400" y="1782467"/>
            <a:ext cx="4463200" cy="570800"/>
          </a:xfrm>
          <a:prstGeom prst="rect">
            <a:avLst/>
          </a:prstGeom>
          <a:noFill/>
          <a:ln>
            <a:noFill/>
          </a:ln>
        </p:spPr>
        <p:txBody>
          <a:bodyPr spcFirstLastPara="1" wrap="square" lIns="121900" tIns="121900" rIns="121900" bIns="121900" anchor="t" anchorCtr="0">
            <a:noAutofit/>
          </a:bodyPr>
          <a:lstStyle/>
          <a:p>
            <a:r>
              <a:rPr lang="en" sz="2400">
                <a:solidFill>
                  <a:srgbClr val="EFEFEF"/>
                </a:solidFill>
              </a:rPr>
              <a:t>Interpreted?</a:t>
            </a:r>
            <a:endParaRPr sz="2400">
              <a:solidFill>
                <a:srgbClr val="EFEFEF"/>
              </a:solidFill>
            </a:endParaRPr>
          </a:p>
        </p:txBody>
      </p:sp>
      <p:pic>
        <p:nvPicPr>
          <p:cNvPr id="327" name="Google Shape;327;p47"/>
          <p:cNvPicPr preferRelativeResize="0"/>
          <p:nvPr/>
        </p:nvPicPr>
        <p:blipFill>
          <a:blip r:embed="rId3">
            <a:alphaModFix/>
          </a:blip>
          <a:stretch>
            <a:fillRect/>
          </a:stretch>
        </p:blipFill>
        <p:spPr>
          <a:xfrm>
            <a:off x="7087767" y="2184400"/>
            <a:ext cx="4470400" cy="2489200"/>
          </a:xfrm>
          <a:prstGeom prst="rect">
            <a:avLst/>
          </a:prstGeom>
          <a:noFill/>
          <a:ln>
            <a:noFill/>
          </a:ln>
        </p:spPr>
      </p:pic>
      <p:sp>
        <p:nvSpPr>
          <p:cNvPr id="328" name="Google Shape;328;p47"/>
          <p:cNvSpPr txBox="1"/>
          <p:nvPr/>
        </p:nvSpPr>
        <p:spPr>
          <a:xfrm>
            <a:off x="7185800" y="3524767"/>
            <a:ext cx="624400" cy="426400"/>
          </a:xfrm>
          <a:prstGeom prst="rect">
            <a:avLst/>
          </a:prstGeom>
          <a:noFill/>
          <a:ln>
            <a:noFill/>
          </a:ln>
        </p:spPr>
        <p:txBody>
          <a:bodyPr spcFirstLastPara="1" wrap="square" lIns="121900" tIns="121900" rIns="121900" bIns="121900" anchor="t" anchorCtr="0">
            <a:noAutofit/>
          </a:bodyPr>
          <a:lstStyle/>
          <a:p>
            <a:r>
              <a:rPr lang="en" sz="2400"/>
              <a:t>5</a:t>
            </a:r>
            <a:endParaRPr sz="2400"/>
          </a:p>
        </p:txBody>
      </p:sp>
      <p:sp>
        <p:nvSpPr>
          <p:cNvPr id="329" name="Google Shape;329;p47"/>
          <p:cNvSpPr txBox="1"/>
          <p:nvPr/>
        </p:nvSpPr>
        <p:spPr>
          <a:xfrm>
            <a:off x="7185800" y="2924299"/>
            <a:ext cx="758400" cy="426400"/>
          </a:xfrm>
          <a:prstGeom prst="rect">
            <a:avLst/>
          </a:prstGeom>
          <a:noFill/>
          <a:ln>
            <a:noFill/>
          </a:ln>
        </p:spPr>
        <p:txBody>
          <a:bodyPr spcFirstLastPara="1" wrap="square" lIns="121900" tIns="121900" rIns="121900" bIns="121900" anchor="t" anchorCtr="0">
            <a:noAutofit/>
          </a:bodyPr>
          <a:lstStyle/>
          <a:p>
            <a:r>
              <a:rPr lang="en" sz="2400"/>
              <a:t>3</a:t>
            </a:r>
            <a:endParaRPr sz="2400"/>
          </a:p>
        </p:txBody>
      </p:sp>
      <p:sp>
        <p:nvSpPr>
          <p:cNvPr id="330" name="Google Shape;330;p47"/>
          <p:cNvSpPr txBox="1"/>
          <p:nvPr/>
        </p:nvSpPr>
        <p:spPr>
          <a:xfrm>
            <a:off x="9799400" y="3181475"/>
            <a:ext cx="758400" cy="426400"/>
          </a:xfrm>
          <a:prstGeom prst="rect">
            <a:avLst/>
          </a:prstGeom>
          <a:noFill/>
          <a:ln>
            <a:noFill/>
          </a:ln>
        </p:spPr>
        <p:txBody>
          <a:bodyPr spcFirstLastPara="1" wrap="square" lIns="121900" tIns="121900" rIns="121900" bIns="121900" anchor="t" anchorCtr="0">
            <a:noAutofit/>
          </a:bodyPr>
          <a:lstStyle/>
          <a:p>
            <a:r>
              <a:rPr lang="en" sz="2400" dirty="0"/>
              <a:t>a</a:t>
            </a:r>
            <a:endParaRPr sz="2400" dirty="0"/>
          </a:p>
        </p:txBody>
      </p:sp>
      <p:sp>
        <p:nvSpPr>
          <p:cNvPr id="331" name="Google Shape;331;p4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14</a:t>
            </a:fld>
            <a:endParaRPr>
              <a:solidFill>
                <a:schemeClr val="lt2"/>
              </a:solidFill>
            </a:endParaRPr>
          </a:p>
        </p:txBody>
      </p:sp>
      <p:sp>
        <p:nvSpPr>
          <p:cNvPr id="332" name="Google Shape;332;p47"/>
          <p:cNvSpPr txBox="1"/>
          <p:nvPr/>
        </p:nvSpPr>
        <p:spPr>
          <a:xfrm>
            <a:off x="415600" y="3280900"/>
            <a:ext cx="5404400" cy="1928000"/>
          </a:xfrm>
          <a:prstGeom prst="rect">
            <a:avLst/>
          </a:prstGeom>
          <a:noFill/>
          <a:ln>
            <a:noFill/>
          </a:ln>
        </p:spPr>
        <p:txBody>
          <a:bodyPr spcFirstLastPara="1" wrap="square" lIns="121900" tIns="121900" rIns="121900" bIns="121900" anchor="t" anchorCtr="0">
            <a:noAutofit/>
          </a:bodyPr>
          <a:lstStyle/>
          <a:p>
            <a:r>
              <a:rPr lang="en" sz="2400" dirty="0">
                <a:solidFill>
                  <a:srgbClr val="00B0F0"/>
                </a:solidFill>
                <a:latin typeface="Times New Roman"/>
                <a:ea typeface="Times New Roman"/>
                <a:cs typeface="Times New Roman"/>
                <a:sym typeface="Times New Roman"/>
              </a:rPr>
              <a:t>Nodes: operators, variables, and constants</a:t>
            </a:r>
            <a:endParaRPr sz="2400" dirty="0">
              <a:solidFill>
                <a:srgbClr val="00B0F0"/>
              </a:solidFill>
              <a:latin typeface="Times New Roman"/>
              <a:ea typeface="Times New Roman"/>
              <a:cs typeface="Times New Roman"/>
              <a:sym typeface="Times New Roman"/>
            </a:endParaRPr>
          </a:p>
          <a:p>
            <a:r>
              <a:rPr lang="en" sz="2400" dirty="0">
                <a:solidFill>
                  <a:srgbClr val="00B0F0"/>
                </a:solidFill>
                <a:latin typeface="Times New Roman"/>
                <a:ea typeface="Times New Roman"/>
                <a:cs typeface="Times New Roman"/>
                <a:sym typeface="Times New Roman"/>
              </a:rPr>
              <a:t>Edges: tensors</a:t>
            </a:r>
          </a:p>
        </p:txBody>
      </p:sp>
    </p:spTree>
    <p:extLst>
      <p:ext uri="{BB962C8B-B14F-4D97-AF65-F5344CB8AC3E}">
        <p14:creationId xmlns:p14="http://schemas.microsoft.com/office/powerpoint/2010/main" val="3260981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Data Flow Graphs</a:t>
            </a:r>
            <a:endParaRPr b="1">
              <a:latin typeface="Georgia"/>
              <a:ea typeface="Georgia"/>
              <a:cs typeface="Georgia"/>
              <a:sym typeface="Georgia"/>
            </a:endParaRPr>
          </a:p>
        </p:txBody>
      </p:sp>
      <p:sp>
        <p:nvSpPr>
          <p:cNvPr id="352" name="Google Shape;352;p49"/>
          <p:cNvSpPr txBox="1">
            <a:spLocks noGrp="1"/>
          </p:cNvSpPr>
          <p:nvPr>
            <p:ph type="body" idx="1"/>
          </p:nvPr>
        </p:nvSpPr>
        <p:spPr>
          <a:xfrm>
            <a:off x="415600" y="1773667"/>
            <a:ext cx="11360800" cy="30776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dirty="0">
                <a:solidFill>
                  <a:srgbClr val="00B0F0"/>
                </a:solidFill>
                <a:latin typeface="Consolas"/>
                <a:ea typeface="Consolas"/>
                <a:cs typeface="Consolas"/>
                <a:sym typeface="Consolas"/>
              </a:rPr>
              <a:t>import </a:t>
            </a:r>
            <a:r>
              <a:rPr lang="en" dirty="0" err="1">
                <a:solidFill>
                  <a:srgbClr val="00B0F0"/>
                </a:solidFill>
                <a:latin typeface="Consolas"/>
                <a:ea typeface="Consolas"/>
                <a:cs typeface="Consolas"/>
                <a:sym typeface="Consolas"/>
              </a:rPr>
              <a:t>tensorflow</a:t>
            </a:r>
            <a:r>
              <a:rPr lang="en" dirty="0">
                <a:solidFill>
                  <a:srgbClr val="00B0F0"/>
                </a:solidFill>
                <a:latin typeface="Consolas"/>
                <a:ea typeface="Consolas"/>
                <a:cs typeface="Consolas"/>
                <a:sym typeface="Consolas"/>
              </a:rPr>
              <a:t> as </a:t>
            </a:r>
            <a:r>
              <a:rPr lang="en" dirty="0" err="1">
                <a:solidFill>
                  <a:srgbClr val="00B0F0"/>
                </a:solidFill>
                <a:latin typeface="Consolas"/>
                <a:ea typeface="Consolas"/>
                <a:cs typeface="Consolas"/>
                <a:sym typeface="Consolas"/>
              </a:rPr>
              <a:t>tf</a:t>
            </a:r>
            <a:br>
              <a:rPr lang="en" dirty="0">
                <a:solidFill>
                  <a:srgbClr val="00B0F0"/>
                </a:solidFill>
                <a:latin typeface="Consolas"/>
                <a:ea typeface="Consolas"/>
                <a:cs typeface="Consolas"/>
                <a:sym typeface="Consolas"/>
              </a:rPr>
            </a:br>
            <a:r>
              <a:rPr lang="en" dirty="0">
                <a:solidFill>
                  <a:srgbClr val="00B0F0"/>
                </a:solidFill>
                <a:latin typeface="Consolas"/>
                <a:ea typeface="Consolas"/>
                <a:cs typeface="Consolas"/>
                <a:sym typeface="Consolas"/>
              </a:rPr>
              <a:t>a = </a:t>
            </a:r>
            <a:r>
              <a:rPr lang="en" dirty="0" err="1">
                <a:solidFill>
                  <a:srgbClr val="00B0F0"/>
                </a:solidFill>
                <a:latin typeface="Consolas"/>
                <a:ea typeface="Consolas"/>
                <a:cs typeface="Consolas"/>
                <a:sym typeface="Consolas"/>
              </a:rPr>
              <a:t>tf.add</a:t>
            </a:r>
            <a:r>
              <a:rPr lang="en" dirty="0">
                <a:solidFill>
                  <a:srgbClr val="00B0F0"/>
                </a:solidFill>
                <a:latin typeface="Consolas"/>
                <a:ea typeface="Consolas"/>
                <a:cs typeface="Consolas"/>
                <a:sym typeface="Consolas"/>
              </a:rPr>
              <a:t>(3, 5)</a:t>
            </a:r>
            <a:br>
              <a:rPr lang="en" dirty="0">
                <a:solidFill>
                  <a:srgbClr val="00B0F0"/>
                </a:solidFill>
                <a:latin typeface="Consolas"/>
                <a:ea typeface="Consolas"/>
                <a:cs typeface="Consolas"/>
                <a:sym typeface="Consolas"/>
              </a:rPr>
            </a:br>
            <a:r>
              <a:rPr lang="en" dirty="0">
                <a:solidFill>
                  <a:srgbClr val="00B0F0"/>
                </a:solidFill>
                <a:latin typeface="Consolas"/>
                <a:ea typeface="Consolas"/>
                <a:cs typeface="Consolas"/>
                <a:sym typeface="Consolas"/>
              </a:rPr>
              <a:t>print(a)</a:t>
            </a:r>
            <a:endParaRPr dirty="0">
              <a:solidFill>
                <a:srgbClr val="00B0F0"/>
              </a:solidFill>
              <a:latin typeface="Consolas"/>
              <a:ea typeface="Consolas"/>
              <a:cs typeface="Consolas"/>
              <a:sym typeface="Consolas"/>
            </a:endParaRPr>
          </a:p>
        </p:txBody>
      </p:sp>
      <p:sp>
        <p:nvSpPr>
          <p:cNvPr id="353" name="Google Shape;353;p49"/>
          <p:cNvSpPr txBox="1"/>
          <p:nvPr/>
        </p:nvSpPr>
        <p:spPr>
          <a:xfrm>
            <a:off x="415600" y="4352967"/>
            <a:ext cx="5791600" cy="648000"/>
          </a:xfrm>
          <a:prstGeom prst="rect">
            <a:avLst/>
          </a:prstGeom>
          <a:noFill/>
          <a:ln>
            <a:noFill/>
          </a:ln>
        </p:spPr>
        <p:txBody>
          <a:bodyPr spcFirstLastPara="1" wrap="square" lIns="121900" tIns="121900" rIns="121900" bIns="121900" anchor="t" anchorCtr="0">
            <a:noAutofit/>
          </a:bodyPr>
          <a:lstStyle/>
          <a:p>
            <a:r>
              <a:rPr lang="en" sz="1600" dirty="0">
                <a:solidFill>
                  <a:srgbClr val="00B0F0"/>
                </a:solidFill>
                <a:latin typeface="Consolas"/>
                <a:ea typeface="Consolas"/>
                <a:cs typeface="Consolas"/>
                <a:sym typeface="Consolas"/>
              </a:rPr>
              <a:t>&gt;&gt; Tensor("Add:0", shape=(), </a:t>
            </a:r>
            <a:r>
              <a:rPr lang="en" sz="1600" dirty="0" err="1">
                <a:solidFill>
                  <a:srgbClr val="00B0F0"/>
                </a:solidFill>
                <a:latin typeface="Consolas"/>
                <a:ea typeface="Consolas"/>
                <a:cs typeface="Consolas"/>
                <a:sym typeface="Consolas"/>
              </a:rPr>
              <a:t>dtype</a:t>
            </a:r>
            <a:r>
              <a:rPr lang="en" sz="1600" dirty="0">
                <a:solidFill>
                  <a:srgbClr val="00B0F0"/>
                </a:solidFill>
                <a:latin typeface="Consolas"/>
                <a:ea typeface="Consolas"/>
                <a:cs typeface="Consolas"/>
                <a:sym typeface="Consolas"/>
              </a:rPr>
              <a:t>=int32)</a:t>
            </a:r>
            <a:endParaRPr sz="1600" dirty="0">
              <a:solidFill>
                <a:srgbClr val="00B0F0"/>
              </a:solidFill>
              <a:latin typeface="Consolas"/>
              <a:ea typeface="Consolas"/>
              <a:cs typeface="Consolas"/>
              <a:sym typeface="Consolas"/>
            </a:endParaRPr>
          </a:p>
          <a:p>
            <a:r>
              <a:rPr lang="en" sz="1600" dirty="0">
                <a:solidFill>
                  <a:srgbClr val="00B0F0"/>
                </a:solidFill>
                <a:latin typeface="Times New Roman"/>
                <a:ea typeface="Times New Roman"/>
                <a:cs typeface="Times New Roman"/>
                <a:sym typeface="Times New Roman"/>
              </a:rPr>
              <a:t>(Not 8)</a:t>
            </a:r>
            <a:endParaRPr sz="1600" dirty="0">
              <a:solidFill>
                <a:srgbClr val="00B0F0"/>
              </a:solidFill>
              <a:latin typeface="Times New Roman"/>
              <a:ea typeface="Times New Roman"/>
              <a:cs typeface="Times New Roman"/>
              <a:sym typeface="Times New Roman"/>
            </a:endParaRPr>
          </a:p>
        </p:txBody>
      </p:sp>
      <p:sp>
        <p:nvSpPr>
          <p:cNvPr id="354" name="Google Shape;354;p4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15</a:t>
            </a:fld>
            <a:endParaRPr>
              <a:solidFill>
                <a:schemeClr val="lt2"/>
              </a:solidFill>
            </a:endParaRPr>
          </a:p>
        </p:txBody>
      </p:sp>
      <p:pic>
        <p:nvPicPr>
          <p:cNvPr id="355" name="Google Shape;355;p49"/>
          <p:cNvPicPr preferRelativeResize="0"/>
          <p:nvPr/>
        </p:nvPicPr>
        <p:blipFill>
          <a:blip r:embed="rId3">
            <a:alphaModFix/>
          </a:blip>
          <a:stretch>
            <a:fillRect/>
          </a:stretch>
        </p:blipFill>
        <p:spPr>
          <a:xfrm>
            <a:off x="6083433" y="2362067"/>
            <a:ext cx="4470400" cy="2489200"/>
          </a:xfrm>
          <a:prstGeom prst="rect">
            <a:avLst/>
          </a:prstGeom>
          <a:noFill/>
          <a:ln>
            <a:noFill/>
          </a:ln>
        </p:spPr>
      </p:pic>
      <p:sp>
        <p:nvSpPr>
          <p:cNvPr id="356" name="Google Shape;356;p49"/>
          <p:cNvSpPr txBox="1"/>
          <p:nvPr/>
        </p:nvSpPr>
        <p:spPr>
          <a:xfrm>
            <a:off x="7443300" y="3533567"/>
            <a:ext cx="624400" cy="426400"/>
          </a:xfrm>
          <a:prstGeom prst="rect">
            <a:avLst/>
          </a:prstGeom>
          <a:noFill/>
          <a:ln>
            <a:noFill/>
          </a:ln>
        </p:spPr>
        <p:txBody>
          <a:bodyPr spcFirstLastPara="1" wrap="square" lIns="121900" tIns="121900" rIns="121900" bIns="121900" anchor="t" anchorCtr="0">
            <a:noAutofit/>
          </a:bodyPr>
          <a:lstStyle/>
          <a:p>
            <a:r>
              <a:rPr lang="en" sz="2400"/>
              <a:t>5</a:t>
            </a:r>
            <a:endParaRPr sz="2400"/>
          </a:p>
        </p:txBody>
      </p:sp>
      <p:sp>
        <p:nvSpPr>
          <p:cNvPr id="357" name="Google Shape;357;p49"/>
          <p:cNvSpPr txBox="1"/>
          <p:nvPr/>
        </p:nvSpPr>
        <p:spPr>
          <a:xfrm>
            <a:off x="7443300" y="2933099"/>
            <a:ext cx="758400" cy="426400"/>
          </a:xfrm>
          <a:prstGeom prst="rect">
            <a:avLst/>
          </a:prstGeom>
          <a:noFill/>
          <a:ln>
            <a:noFill/>
          </a:ln>
        </p:spPr>
        <p:txBody>
          <a:bodyPr spcFirstLastPara="1" wrap="square" lIns="121900" tIns="121900" rIns="121900" bIns="121900" anchor="t" anchorCtr="0">
            <a:noAutofit/>
          </a:bodyPr>
          <a:lstStyle/>
          <a:p>
            <a:r>
              <a:rPr lang="en" sz="2400"/>
              <a:t>3</a:t>
            </a:r>
            <a:endParaRPr sz="2400"/>
          </a:p>
        </p:txBody>
      </p:sp>
      <p:sp>
        <p:nvSpPr>
          <p:cNvPr id="358" name="Google Shape;358;p49"/>
          <p:cNvSpPr txBox="1"/>
          <p:nvPr/>
        </p:nvSpPr>
        <p:spPr>
          <a:xfrm>
            <a:off x="8822067" y="3509099"/>
            <a:ext cx="758400" cy="426400"/>
          </a:xfrm>
          <a:prstGeom prst="rect">
            <a:avLst/>
          </a:prstGeom>
          <a:noFill/>
          <a:ln>
            <a:noFill/>
          </a:ln>
        </p:spPr>
        <p:txBody>
          <a:bodyPr spcFirstLastPara="1" wrap="square" lIns="121900" tIns="121900" rIns="121900" bIns="121900" anchor="t" anchorCtr="0">
            <a:noAutofit/>
          </a:bodyPr>
          <a:lstStyle/>
          <a:p>
            <a:r>
              <a:rPr lang="en" sz="2400"/>
              <a:t>a</a:t>
            </a:r>
            <a:endParaRPr sz="2400"/>
          </a:p>
        </p:txBody>
      </p:sp>
    </p:spTree>
    <p:extLst>
      <p:ext uri="{BB962C8B-B14F-4D97-AF65-F5344CB8AC3E}">
        <p14:creationId xmlns:p14="http://schemas.microsoft.com/office/powerpoint/2010/main" val="450951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How to get the value of a?</a:t>
            </a:r>
            <a:endParaRPr b="1">
              <a:latin typeface="Georgia"/>
              <a:ea typeface="Georgia"/>
              <a:cs typeface="Georgia"/>
              <a:sym typeface="Georgia"/>
            </a:endParaRPr>
          </a:p>
        </p:txBody>
      </p:sp>
      <p:sp>
        <p:nvSpPr>
          <p:cNvPr id="380" name="Google Shape;380;p52"/>
          <p:cNvSpPr txBox="1">
            <a:spLocks noGrp="1"/>
          </p:cNvSpPr>
          <p:nvPr>
            <p:ph type="body" idx="1"/>
          </p:nvPr>
        </p:nvSpPr>
        <p:spPr>
          <a:xfrm>
            <a:off x="415600" y="1773666"/>
            <a:ext cx="11360800" cy="4887033"/>
          </a:xfrm>
          <a:prstGeom prst="rect">
            <a:avLst/>
          </a:prstGeom>
        </p:spPr>
        <p:txBody>
          <a:bodyPr spcFirstLastPara="1" vert="horz" wrap="square" lIns="121900" tIns="121900" rIns="121900" bIns="121900" rtlCol="0" anchor="t" anchorCtr="0">
            <a:noAutofit/>
          </a:bodyPr>
          <a:lstStyle/>
          <a:p>
            <a:pPr marL="0" indent="0">
              <a:buNone/>
            </a:pPr>
            <a:r>
              <a:rPr lang="en" dirty="0">
                <a:latin typeface="Georgia"/>
                <a:ea typeface="Georgia"/>
                <a:cs typeface="Georgia"/>
                <a:sym typeface="Georgia"/>
              </a:rPr>
              <a:t>Create a </a:t>
            </a:r>
            <a:r>
              <a:rPr lang="en" b="1" dirty="0">
                <a:latin typeface="Georgia"/>
                <a:ea typeface="Georgia"/>
                <a:cs typeface="Georgia"/>
                <a:sym typeface="Georgia"/>
              </a:rPr>
              <a:t>session</a:t>
            </a:r>
            <a:r>
              <a:rPr lang="en" dirty="0">
                <a:latin typeface="Georgia"/>
                <a:ea typeface="Georgia"/>
                <a:cs typeface="Georgia"/>
                <a:sym typeface="Georgia"/>
              </a:rPr>
              <a:t>, assign it to variable </a:t>
            </a:r>
            <a:r>
              <a:rPr lang="en" dirty="0" err="1">
                <a:latin typeface="Georgia"/>
                <a:ea typeface="Georgia"/>
                <a:cs typeface="Georgia"/>
                <a:sym typeface="Georgia"/>
              </a:rPr>
              <a:t>sess</a:t>
            </a:r>
            <a:r>
              <a:rPr lang="en" dirty="0">
                <a:latin typeface="Georgia"/>
                <a:ea typeface="Georgia"/>
                <a:cs typeface="Georgia"/>
                <a:sym typeface="Georgia"/>
              </a:rPr>
              <a:t> so we can call it later</a:t>
            </a:r>
            <a:endParaRPr dirty="0">
              <a:latin typeface="Georgia"/>
              <a:ea typeface="Georgia"/>
              <a:cs typeface="Georgia"/>
              <a:sym typeface="Georgia"/>
            </a:endParaRPr>
          </a:p>
          <a:p>
            <a:pPr marL="0" indent="0">
              <a:spcBef>
                <a:spcPts val="2133"/>
              </a:spcBef>
              <a:buNone/>
            </a:pPr>
            <a:r>
              <a:rPr lang="en" dirty="0">
                <a:latin typeface="Georgia"/>
                <a:ea typeface="Georgia"/>
                <a:cs typeface="Georgia"/>
                <a:sym typeface="Georgia"/>
              </a:rPr>
              <a:t>Within the session, evaluate the graph to fetch the value of a</a:t>
            </a:r>
            <a:endParaRPr dirty="0">
              <a:latin typeface="Georgia"/>
              <a:ea typeface="Georgia"/>
              <a:cs typeface="Georgia"/>
              <a:sym typeface="Georgia"/>
            </a:endParaRPr>
          </a:p>
          <a:p>
            <a:pPr marL="0" indent="0">
              <a:spcBef>
                <a:spcPts val="2133"/>
              </a:spcBef>
              <a:buNone/>
            </a:pPr>
            <a:r>
              <a:rPr lang="en" sz="1600" dirty="0">
                <a:solidFill>
                  <a:srgbClr val="00B0F0"/>
                </a:solidFill>
                <a:latin typeface="Consolas"/>
                <a:ea typeface="Consolas"/>
                <a:cs typeface="Consolas"/>
                <a:sym typeface="Consolas"/>
              </a:rPr>
              <a:t>import </a:t>
            </a:r>
            <a:r>
              <a:rPr lang="en" sz="1600" dirty="0" err="1">
                <a:solidFill>
                  <a:srgbClr val="00B0F0"/>
                </a:solidFill>
                <a:latin typeface="Consolas"/>
                <a:ea typeface="Consolas"/>
                <a:cs typeface="Consolas"/>
                <a:sym typeface="Consolas"/>
              </a:rPr>
              <a:t>tensorflow</a:t>
            </a:r>
            <a:r>
              <a:rPr lang="en" sz="1600" dirty="0">
                <a:solidFill>
                  <a:srgbClr val="00B0F0"/>
                </a:solidFill>
                <a:latin typeface="Consolas"/>
                <a:ea typeface="Consolas"/>
                <a:cs typeface="Consolas"/>
                <a:sym typeface="Consolas"/>
              </a:rPr>
              <a:t> as </a:t>
            </a:r>
            <a:r>
              <a:rPr lang="en" sz="1600" dirty="0" err="1">
                <a:solidFill>
                  <a:srgbClr val="00B0F0"/>
                </a:solidFill>
                <a:latin typeface="Consolas"/>
                <a:ea typeface="Consolas"/>
                <a:cs typeface="Consolas"/>
                <a:sym typeface="Consolas"/>
              </a:rPr>
              <a:t>tf</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a = </a:t>
            </a:r>
            <a:r>
              <a:rPr lang="en" sz="1600" dirty="0" err="1">
                <a:solidFill>
                  <a:srgbClr val="00B0F0"/>
                </a:solidFill>
                <a:latin typeface="Consolas"/>
                <a:ea typeface="Consolas"/>
                <a:cs typeface="Consolas"/>
                <a:sym typeface="Consolas"/>
              </a:rPr>
              <a:t>tf.add</a:t>
            </a:r>
            <a:r>
              <a:rPr lang="en" sz="1600" dirty="0">
                <a:solidFill>
                  <a:srgbClr val="00B0F0"/>
                </a:solidFill>
                <a:latin typeface="Consolas"/>
                <a:ea typeface="Consolas"/>
                <a:cs typeface="Consolas"/>
                <a:sym typeface="Consolas"/>
              </a:rPr>
              <a:t>(3, 5)</a:t>
            </a:r>
            <a:br>
              <a:rPr lang="en" sz="1600" dirty="0">
                <a:solidFill>
                  <a:srgbClr val="00B0F0"/>
                </a:solidFill>
                <a:latin typeface="Consolas"/>
                <a:ea typeface="Consolas"/>
                <a:cs typeface="Consolas"/>
                <a:sym typeface="Consolas"/>
              </a:rPr>
            </a:br>
            <a:r>
              <a:rPr lang="en" sz="1600" dirty="0" err="1">
                <a:solidFill>
                  <a:srgbClr val="00B0F0"/>
                </a:solidFill>
                <a:latin typeface="Consolas"/>
                <a:ea typeface="Consolas"/>
                <a:cs typeface="Consolas"/>
                <a:sym typeface="Consolas"/>
              </a:rPr>
              <a:t>sess</a:t>
            </a:r>
            <a:r>
              <a:rPr lang="en" sz="1600" dirty="0">
                <a:solidFill>
                  <a:srgbClr val="00B0F0"/>
                </a:solidFill>
                <a:latin typeface="Consolas"/>
                <a:ea typeface="Consolas"/>
                <a:cs typeface="Consolas"/>
                <a:sym typeface="Consolas"/>
              </a:rPr>
              <a:t> = </a:t>
            </a:r>
            <a:r>
              <a:rPr lang="en" sz="1600" dirty="0" err="1">
                <a:solidFill>
                  <a:srgbClr val="00B0F0"/>
                </a:solidFill>
                <a:latin typeface="Consolas"/>
                <a:ea typeface="Consolas"/>
                <a:cs typeface="Consolas"/>
                <a:sym typeface="Consolas"/>
              </a:rPr>
              <a:t>tf.Session</a:t>
            </a:r>
            <a:r>
              <a:rPr lang="en" sz="1600" dirty="0">
                <a:solidFill>
                  <a:srgbClr val="00B0F0"/>
                </a:solidFill>
                <a:latin typeface="Consolas"/>
                <a:ea typeface="Consolas"/>
                <a:cs typeface="Consolas"/>
                <a:sym typeface="Consolas"/>
              </a:rPr>
              <a:t>()</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print(</a:t>
            </a:r>
            <a:r>
              <a:rPr lang="en" sz="1600" dirty="0" err="1">
                <a:solidFill>
                  <a:srgbClr val="00B0F0"/>
                </a:solidFill>
                <a:latin typeface="Consolas"/>
                <a:ea typeface="Consolas"/>
                <a:cs typeface="Consolas"/>
                <a:sym typeface="Consolas"/>
              </a:rPr>
              <a:t>sess.run</a:t>
            </a:r>
            <a:r>
              <a:rPr lang="en" sz="1600" dirty="0">
                <a:solidFill>
                  <a:srgbClr val="00B0F0"/>
                </a:solidFill>
                <a:latin typeface="Consolas"/>
                <a:ea typeface="Consolas"/>
                <a:cs typeface="Consolas"/>
                <a:sym typeface="Consolas"/>
              </a:rPr>
              <a:t>(a))</a:t>
            </a:r>
            <a:br>
              <a:rPr lang="en" sz="1600" dirty="0">
                <a:solidFill>
                  <a:srgbClr val="00B0F0"/>
                </a:solidFill>
                <a:latin typeface="Consolas"/>
                <a:ea typeface="Consolas"/>
                <a:cs typeface="Consolas"/>
                <a:sym typeface="Consolas"/>
              </a:rPr>
            </a:br>
            <a:r>
              <a:rPr lang="en" sz="1600" dirty="0" err="1">
                <a:solidFill>
                  <a:srgbClr val="00B0F0"/>
                </a:solidFill>
                <a:latin typeface="Consolas"/>
                <a:ea typeface="Consolas"/>
                <a:cs typeface="Consolas"/>
                <a:sym typeface="Consolas"/>
              </a:rPr>
              <a:t>sess.close</a:t>
            </a:r>
            <a:r>
              <a:rPr lang="en" sz="1600" dirty="0">
                <a:solidFill>
                  <a:srgbClr val="00B0F0"/>
                </a:solidFill>
                <a:latin typeface="Consolas"/>
                <a:ea typeface="Consolas"/>
                <a:cs typeface="Consolas"/>
                <a:sym typeface="Consolas"/>
              </a:rPr>
              <a:t>()</a:t>
            </a:r>
          </a:p>
          <a:p>
            <a:pPr marL="0" indent="0">
              <a:spcBef>
                <a:spcPts val="2133"/>
              </a:spcBef>
              <a:buNone/>
            </a:pPr>
            <a:r>
              <a:rPr lang="en-US" sz="1600" dirty="0">
                <a:solidFill>
                  <a:srgbClr val="00B0F0"/>
                </a:solidFill>
                <a:latin typeface="Consolas"/>
                <a:ea typeface="Consolas"/>
                <a:cs typeface="Consolas"/>
                <a:sym typeface="Consolas"/>
              </a:rPr>
              <a:t>    or</a:t>
            </a:r>
          </a:p>
          <a:p>
            <a:pPr marL="0" indent="0">
              <a:spcBef>
                <a:spcPts val="2133"/>
              </a:spcBef>
              <a:buNone/>
            </a:pPr>
            <a:r>
              <a:rPr lang="en-US" sz="1600" dirty="0">
                <a:solidFill>
                  <a:srgbClr val="00B0F0"/>
                </a:solidFill>
                <a:latin typeface="Consolas"/>
                <a:ea typeface="Consolas"/>
                <a:cs typeface="Consolas"/>
                <a:sym typeface="Consolas"/>
              </a:rPr>
              <a:t>import </a:t>
            </a:r>
            <a:r>
              <a:rPr lang="en-US" sz="1600" dirty="0" err="1">
                <a:solidFill>
                  <a:srgbClr val="00B0F0"/>
                </a:solidFill>
                <a:latin typeface="Consolas"/>
                <a:ea typeface="Consolas"/>
                <a:cs typeface="Consolas"/>
                <a:sym typeface="Consolas"/>
              </a:rPr>
              <a:t>tensorflow</a:t>
            </a:r>
            <a:r>
              <a:rPr lang="en-US" sz="1600" dirty="0">
                <a:solidFill>
                  <a:srgbClr val="00B0F0"/>
                </a:solidFill>
                <a:latin typeface="Consolas"/>
                <a:ea typeface="Consolas"/>
                <a:cs typeface="Consolas"/>
                <a:sym typeface="Consolas"/>
              </a:rPr>
              <a:t> as </a:t>
            </a:r>
            <a:r>
              <a:rPr lang="en-US" sz="1600" dirty="0" err="1">
                <a:solidFill>
                  <a:srgbClr val="00B0F0"/>
                </a:solidFill>
                <a:latin typeface="Consolas"/>
                <a:ea typeface="Consolas"/>
                <a:cs typeface="Consolas"/>
                <a:sym typeface="Consolas"/>
              </a:rPr>
              <a:t>tf</a:t>
            </a:r>
            <a:br>
              <a:rPr lang="en-US" sz="1600" dirty="0">
                <a:solidFill>
                  <a:srgbClr val="00B0F0"/>
                </a:solidFill>
                <a:latin typeface="Consolas"/>
                <a:ea typeface="Consolas"/>
                <a:cs typeface="Consolas"/>
                <a:sym typeface="Consolas"/>
              </a:rPr>
            </a:br>
            <a:r>
              <a:rPr lang="en-US" sz="1600" dirty="0">
                <a:solidFill>
                  <a:srgbClr val="00B0F0"/>
                </a:solidFill>
                <a:latin typeface="Consolas"/>
                <a:ea typeface="Consolas"/>
                <a:cs typeface="Consolas"/>
                <a:sym typeface="Consolas"/>
              </a:rPr>
              <a:t>a = </a:t>
            </a:r>
            <a:r>
              <a:rPr lang="en-US" sz="1600" dirty="0" err="1">
                <a:solidFill>
                  <a:srgbClr val="00B0F0"/>
                </a:solidFill>
                <a:latin typeface="Consolas"/>
                <a:ea typeface="Consolas"/>
                <a:cs typeface="Consolas"/>
                <a:sym typeface="Consolas"/>
              </a:rPr>
              <a:t>tf.add</a:t>
            </a:r>
            <a:r>
              <a:rPr lang="en-US" sz="1600" dirty="0">
                <a:solidFill>
                  <a:srgbClr val="00B0F0"/>
                </a:solidFill>
                <a:latin typeface="Consolas"/>
                <a:ea typeface="Consolas"/>
                <a:cs typeface="Consolas"/>
                <a:sym typeface="Consolas"/>
              </a:rPr>
              <a:t>(3, 5)</a:t>
            </a:r>
            <a:br>
              <a:rPr lang="en-US" sz="1600" dirty="0">
                <a:solidFill>
                  <a:srgbClr val="FFFFFF"/>
                </a:solidFill>
                <a:latin typeface="Consolas"/>
                <a:ea typeface="Consolas"/>
                <a:cs typeface="Consolas"/>
                <a:sym typeface="Consolas"/>
              </a:rPr>
            </a:br>
            <a:r>
              <a:rPr lang="en-US" sz="1600" dirty="0">
                <a:solidFill>
                  <a:schemeClr val="dk1"/>
                </a:solidFill>
                <a:latin typeface="Consolas"/>
                <a:ea typeface="Consolas"/>
                <a:cs typeface="Consolas"/>
                <a:sym typeface="Consolas"/>
              </a:rPr>
              <a:t>with </a:t>
            </a:r>
            <a:r>
              <a:rPr lang="en-US" sz="1600" dirty="0" err="1">
                <a:solidFill>
                  <a:schemeClr val="dk1"/>
                </a:solidFill>
                <a:latin typeface="Consolas"/>
                <a:ea typeface="Consolas"/>
                <a:cs typeface="Consolas"/>
                <a:sym typeface="Consolas"/>
              </a:rPr>
              <a:t>tf.Session</a:t>
            </a:r>
            <a:r>
              <a:rPr lang="en-US" sz="1600" dirty="0">
                <a:solidFill>
                  <a:schemeClr val="dk1"/>
                </a:solidFill>
                <a:latin typeface="Consolas"/>
                <a:ea typeface="Consolas"/>
                <a:cs typeface="Consolas"/>
                <a:sym typeface="Consolas"/>
              </a:rPr>
              <a:t>() as </a:t>
            </a:r>
            <a:r>
              <a:rPr lang="en-US" sz="1600" dirty="0" err="1">
                <a:solidFill>
                  <a:schemeClr val="dk1"/>
                </a:solidFill>
                <a:latin typeface="Consolas"/>
                <a:ea typeface="Consolas"/>
                <a:cs typeface="Consolas"/>
                <a:sym typeface="Consolas"/>
              </a:rPr>
              <a:t>sess</a:t>
            </a:r>
            <a:r>
              <a:rPr lang="en-US" sz="1600" dirty="0">
                <a:solidFill>
                  <a:schemeClr val="dk1"/>
                </a:solidFill>
                <a:latin typeface="Consolas"/>
                <a:ea typeface="Consolas"/>
                <a:cs typeface="Consolas"/>
                <a:sym typeface="Consolas"/>
              </a:rPr>
              <a:t>:</a:t>
            </a:r>
            <a:br>
              <a:rPr lang="en-US" sz="1600" dirty="0">
                <a:solidFill>
                  <a:schemeClr val="dk1"/>
                </a:solidFill>
                <a:latin typeface="Consolas"/>
                <a:ea typeface="Consolas"/>
                <a:cs typeface="Consolas"/>
                <a:sym typeface="Consolas"/>
              </a:rPr>
            </a:br>
            <a:r>
              <a:rPr lang="en-US" sz="1600" dirty="0">
                <a:solidFill>
                  <a:srgbClr val="00B0F0"/>
                </a:solidFill>
                <a:latin typeface="Consolas"/>
                <a:ea typeface="Consolas"/>
                <a:cs typeface="Consolas"/>
                <a:sym typeface="Consolas"/>
              </a:rPr>
              <a:t>   print(</a:t>
            </a:r>
            <a:r>
              <a:rPr lang="en-US" sz="1600" dirty="0" err="1">
                <a:solidFill>
                  <a:srgbClr val="00B0F0"/>
                </a:solidFill>
                <a:latin typeface="Consolas"/>
                <a:ea typeface="Consolas"/>
                <a:cs typeface="Consolas"/>
                <a:sym typeface="Consolas"/>
              </a:rPr>
              <a:t>sess.run</a:t>
            </a:r>
            <a:r>
              <a:rPr lang="en-US" sz="1600" dirty="0">
                <a:solidFill>
                  <a:srgbClr val="00B0F0"/>
                </a:solidFill>
                <a:latin typeface="Consolas"/>
                <a:ea typeface="Consolas"/>
                <a:cs typeface="Consolas"/>
                <a:sym typeface="Consolas"/>
              </a:rPr>
              <a:t>(a))</a:t>
            </a:r>
            <a:br>
              <a:rPr lang="en-US" sz="1600" dirty="0">
                <a:solidFill>
                  <a:srgbClr val="00B0F0"/>
                </a:solidFill>
                <a:latin typeface="Consolas"/>
                <a:ea typeface="Consolas"/>
                <a:cs typeface="Consolas"/>
                <a:sym typeface="Consolas"/>
              </a:rPr>
            </a:br>
            <a:endParaRPr lang="en" sz="1600" dirty="0">
              <a:solidFill>
                <a:srgbClr val="00B0F0"/>
              </a:solidFill>
              <a:latin typeface="Consolas"/>
              <a:ea typeface="Consolas"/>
              <a:cs typeface="Consolas"/>
              <a:sym typeface="Consolas"/>
            </a:endParaRPr>
          </a:p>
          <a:p>
            <a:pPr marL="0" indent="0">
              <a:spcBef>
                <a:spcPts val="2133"/>
              </a:spcBef>
              <a:buNone/>
            </a:pPr>
            <a:endParaRPr sz="1600" dirty="0">
              <a:solidFill>
                <a:srgbClr val="00B0F0"/>
              </a:solidFill>
              <a:latin typeface="Consolas"/>
              <a:ea typeface="Consolas"/>
              <a:cs typeface="Consolas"/>
              <a:sym typeface="Consolas"/>
            </a:endParaRPr>
          </a:p>
          <a:p>
            <a:pPr marL="0" indent="0">
              <a:spcBef>
                <a:spcPts val="2133"/>
              </a:spcBef>
              <a:spcAft>
                <a:spcPts val="2133"/>
              </a:spcAft>
              <a:buNone/>
            </a:pPr>
            <a:endParaRPr dirty="0">
              <a:latin typeface="Georgia"/>
              <a:ea typeface="Georgia"/>
              <a:cs typeface="Georgia"/>
              <a:sym typeface="Georgia"/>
            </a:endParaRPr>
          </a:p>
        </p:txBody>
      </p:sp>
      <p:sp>
        <p:nvSpPr>
          <p:cNvPr id="381" name="Google Shape;381;p52"/>
          <p:cNvSpPr txBox="1"/>
          <p:nvPr/>
        </p:nvSpPr>
        <p:spPr>
          <a:xfrm>
            <a:off x="3132000" y="3931000"/>
            <a:ext cx="1765200" cy="648000"/>
          </a:xfrm>
          <a:prstGeom prst="rect">
            <a:avLst/>
          </a:prstGeom>
          <a:noFill/>
          <a:ln>
            <a:noFill/>
          </a:ln>
        </p:spPr>
        <p:txBody>
          <a:bodyPr spcFirstLastPara="1" wrap="square" lIns="121900" tIns="121900" rIns="121900" bIns="121900" anchor="t" anchorCtr="0">
            <a:noAutofit/>
          </a:bodyPr>
          <a:lstStyle/>
          <a:p>
            <a:r>
              <a:rPr lang="en" sz="2400" b="1">
                <a:solidFill>
                  <a:srgbClr val="EFEFEF"/>
                </a:solidFill>
                <a:latin typeface="Consolas"/>
                <a:ea typeface="Consolas"/>
                <a:cs typeface="Consolas"/>
                <a:sym typeface="Consolas"/>
              </a:rPr>
              <a:t>&gt;&gt; 8</a:t>
            </a:r>
            <a:endParaRPr sz="2400" b="1">
              <a:solidFill>
                <a:srgbClr val="EFEFEF"/>
              </a:solidFill>
              <a:latin typeface="Consolas"/>
              <a:ea typeface="Consolas"/>
              <a:cs typeface="Consolas"/>
              <a:sym typeface="Consolas"/>
            </a:endParaRPr>
          </a:p>
        </p:txBody>
      </p:sp>
      <p:pic>
        <p:nvPicPr>
          <p:cNvPr id="382" name="Google Shape;382;p52"/>
          <p:cNvPicPr preferRelativeResize="0"/>
          <p:nvPr/>
        </p:nvPicPr>
        <p:blipFill>
          <a:blip r:embed="rId3">
            <a:alphaModFix/>
          </a:blip>
          <a:stretch>
            <a:fillRect/>
          </a:stretch>
        </p:blipFill>
        <p:spPr>
          <a:xfrm>
            <a:off x="6825978" y="2541751"/>
            <a:ext cx="4836433" cy="2400167"/>
          </a:xfrm>
          <a:prstGeom prst="rect">
            <a:avLst/>
          </a:prstGeom>
          <a:noFill/>
          <a:ln>
            <a:noFill/>
          </a:ln>
        </p:spPr>
      </p:pic>
      <p:sp>
        <p:nvSpPr>
          <p:cNvPr id="383" name="Google Shape;383;p52"/>
          <p:cNvSpPr/>
          <p:nvPr/>
        </p:nvSpPr>
        <p:spPr>
          <a:xfrm>
            <a:off x="10942310" y="3923445"/>
            <a:ext cx="648000" cy="14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4" name="Google Shape;384;p52"/>
          <p:cNvSpPr txBox="1"/>
          <p:nvPr/>
        </p:nvSpPr>
        <p:spPr>
          <a:xfrm>
            <a:off x="11018000" y="3436000"/>
            <a:ext cx="758400" cy="426400"/>
          </a:xfrm>
          <a:prstGeom prst="rect">
            <a:avLst/>
          </a:prstGeom>
          <a:noFill/>
          <a:ln>
            <a:noFill/>
          </a:ln>
        </p:spPr>
        <p:txBody>
          <a:bodyPr spcFirstLastPara="1" wrap="square" lIns="121900" tIns="121900" rIns="121900" bIns="121900" anchor="t" anchorCtr="0">
            <a:noAutofit/>
          </a:bodyPr>
          <a:lstStyle/>
          <a:p>
            <a:r>
              <a:rPr lang="en" sz="2400" dirty="0"/>
              <a:t>8</a:t>
            </a:r>
            <a:endParaRPr sz="2400" dirty="0"/>
          </a:p>
        </p:txBody>
      </p:sp>
      <p:sp>
        <p:nvSpPr>
          <p:cNvPr id="385" name="Google Shape;385;p52"/>
          <p:cNvSpPr txBox="1"/>
          <p:nvPr/>
        </p:nvSpPr>
        <p:spPr>
          <a:xfrm>
            <a:off x="4356735" y="5358617"/>
            <a:ext cx="7209600" cy="763600"/>
          </a:xfrm>
          <a:prstGeom prst="rect">
            <a:avLst/>
          </a:prstGeom>
          <a:noFill/>
          <a:ln>
            <a:noFill/>
          </a:ln>
        </p:spPr>
        <p:txBody>
          <a:bodyPr spcFirstLastPara="1" wrap="square" lIns="121900" tIns="121900" rIns="121900" bIns="121900" anchor="t" anchorCtr="0">
            <a:noAutofit/>
          </a:bodyPr>
          <a:lstStyle/>
          <a:p>
            <a:pPr algn="ctr"/>
            <a:r>
              <a:rPr lang="en" sz="1600" dirty="0">
                <a:solidFill>
                  <a:srgbClr val="00B0F0"/>
                </a:solidFill>
                <a:latin typeface="Times New Roman"/>
                <a:ea typeface="Times New Roman"/>
                <a:cs typeface="Times New Roman"/>
                <a:sym typeface="Times New Roman"/>
              </a:rPr>
              <a:t>The session will look at the graph, trying to think: hmm, how can I get the value of a, </a:t>
            </a:r>
            <a:endParaRPr sz="1600" dirty="0">
              <a:solidFill>
                <a:srgbClr val="00B0F0"/>
              </a:solidFill>
              <a:latin typeface="Times New Roman"/>
              <a:ea typeface="Times New Roman"/>
              <a:cs typeface="Times New Roman"/>
              <a:sym typeface="Times New Roman"/>
            </a:endParaRPr>
          </a:p>
          <a:p>
            <a:pPr algn="ctr"/>
            <a:r>
              <a:rPr lang="en" sz="1600" dirty="0">
                <a:solidFill>
                  <a:srgbClr val="00B0F0"/>
                </a:solidFill>
                <a:latin typeface="Times New Roman"/>
                <a:ea typeface="Times New Roman"/>
                <a:cs typeface="Times New Roman"/>
                <a:sym typeface="Times New Roman"/>
              </a:rPr>
              <a:t>then it computes all the nodes that leads to a.</a:t>
            </a:r>
            <a:endParaRPr sz="1600" dirty="0">
              <a:solidFill>
                <a:srgbClr val="00B0F0"/>
              </a:solidFill>
              <a:latin typeface="Times New Roman"/>
              <a:ea typeface="Times New Roman"/>
              <a:cs typeface="Times New Roman"/>
              <a:sym typeface="Times New Roman"/>
            </a:endParaRPr>
          </a:p>
          <a:p>
            <a:pPr algn="ctr"/>
            <a:endParaRPr sz="1600" dirty="0">
              <a:solidFill>
                <a:srgbClr val="00B0F0"/>
              </a:solidFill>
              <a:latin typeface="Times New Roman"/>
              <a:ea typeface="Times New Roman"/>
              <a:cs typeface="Times New Roman"/>
              <a:sym typeface="Times New Roman"/>
            </a:endParaRPr>
          </a:p>
        </p:txBody>
      </p:sp>
      <p:sp>
        <p:nvSpPr>
          <p:cNvPr id="386" name="Google Shape;386;p5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16</a:t>
            </a:fld>
            <a:endParaRPr>
              <a:solidFill>
                <a:schemeClr val="lt2"/>
              </a:solidFill>
            </a:endParaRPr>
          </a:p>
        </p:txBody>
      </p:sp>
    </p:spTree>
    <p:extLst>
      <p:ext uri="{BB962C8B-B14F-4D97-AF65-F5344CB8AC3E}">
        <p14:creationId xmlns:p14="http://schemas.microsoft.com/office/powerpoint/2010/main" val="909491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tf.Session()</a:t>
            </a:r>
            <a:endParaRPr b="1">
              <a:latin typeface="Georgia"/>
              <a:ea typeface="Georgia"/>
              <a:cs typeface="Georgia"/>
              <a:sym typeface="Georgia"/>
            </a:endParaRPr>
          </a:p>
        </p:txBody>
      </p:sp>
      <p:sp>
        <p:nvSpPr>
          <p:cNvPr id="411" name="Google Shape;411;p55"/>
          <p:cNvSpPr txBox="1">
            <a:spLocks noGrp="1"/>
          </p:cNvSpPr>
          <p:nvPr>
            <p:ph type="body" idx="1"/>
          </p:nvPr>
        </p:nvSpPr>
        <p:spPr>
          <a:xfrm>
            <a:off x="415600" y="1773667"/>
            <a:ext cx="11360800" cy="4673600"/>
          </a:xfrm>
          <a:prstGeom prst="rect">
            <a:avLst/>
          </a:prstGeom>
        </p:spPr>
        <p:txBody>
          <a:bodyPr spcFirstLastPara="1" vert="horz" wrap="square" lIns="121900" tIns="121900" rIns="121900" bIns="121900" rtlCol="0" anchor="t" anchorCtr="0">
            <a:noAutofit/>
          </a:bodyPr>
          <a:lstStyle/>
          <a:p>
            <a:pPr marL="0" indent="0" algn="ctr">
              <a:buNone/>
            </a:pPr>
            <a:endParaRPr>
              <a:latin typeface="Georgia"/>
              <a:ea typeface="Georgia"/>
              <a:cs typeface="Georgia"/>
              <a:sym typeface="Georgia"/>
            </a:endParaRPr>
          </a:p>
          <a:p>
            <a:pPr marL="0" indent="0" algn="ctr">
              <a:spcBef>
                <a:spcPts val="2133"/>
              </a:spcBef>
              <a:buNone/>
            </a:pPr>
            <a:r>
              <a:rPr lang="en">
                <a:latin typeface="Georgia"/>
                <a:ea typeface="Georgia"/>
                <a:cs typeface="Georgia"/>
                <a:sym typeface="Georgia"/>
              </a:rPr>
              <a:t>A Session object encapsulates the environment in which Operation objects are executed, and Tensor objects are evaluated.</a:t>
            </a:r>
            <a:endParaRPr>
              <a:latin typeface="Georgia"/>
              <a:ea typeface="Georgia"/>
              <a:cs typeface="Georgia"/>
              <a:sym typeface="Georgia"/>
            </a:endParaRPr>
          </a:p>
          <a:p>
            <a:pPr marL="0" indent="0" algn="ctr">
              <a:spcBef>
                <a:spcPts val="2133"/>
              </a:spcBef>
              <a:buNone/>
            </a:pPr>
            <a:br>
              <a:rPr lang="en">
                <a:latin typeface="Georgia"/>
                <a:ea typeface="Georgia"/>
                <a:cs typeface="Georgia"/>
                <a:sym typeface="Georgia"/>
              </a:rPr>
            </a:br>
            <a:r>
              <a:rPr lang="en">
                <a:latin typeface="Georgia"/>
                <a:ea typeface="Georgia"/>
                <a:cs typeface="Georgia"/>
                <a:sym typeface="Georgia"/>
              </a:rPr>
              <a:t>Session will also allocate memory to store the current values of variables.</a:t>
            </a:r>
            <a:endParaRPr>
              <a:latin typeface="Georgia"/>
              <a:ea typeface="Georgia"/>
              <a:cs typeface="Georgia"/>
              <a:sym typeface="Georgia"/>
            </a:endParaRPr>
          </a:p>
          <a:p>
            <a:pPr marL="0" indent="0" algn="ctr">
              <a:spcBef>
                <a:spcPts val="2133"/>
              </a:spcBef>
              <a:spcAft>
                <a:spcPts val="2133"/>
              </a:spcAft>
              <a:buNone/>
            </a:pPr>
            <a:endParaRPr>
              <a:latin typeface="Georgia"/>
              <a:ea typeface="Georgia"/>
              <a:cs typeface="Georgia"/>
              <a:sym typeface="Georgia"/>
            </a:endParaRPr>
          </a:p>
        </p:txBody>
      </p:sp>
      <p:sp>
        <p:nvSpPr>
          <p:cNvPr id="412" name="Google Shape;412;p5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17</a:t>
            </a:fld>
            <a:endParaRPr>
              <a:solidFill>
                <a:schemeClr val="lt2"/>
              </a:solidFill>
            </a:endParaRPr>
          </a:p>
        </p:txBody>
      </p:sp>
    </p:spTree>
    <p:extLst>
      <p:ext uri="{BB962C8B-B14F-4D97-AF65-F5344CB8AC3E}">
        <p14:creationId xmlns:p14="http://schemas.microsoft.com/office/powerpoint/2010/main" val="848425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More graph</a:t>
            </a:r>
            <a:endParaRPr b="1">
              <a:latin typeface="Georgia"/>
              <a:ea typeface="Georgia"/>
              <a:cs typeface="Georgia"/>
              <a:sym typeface="Georgia"/>
            </a:endParaRPr>
          </a:p>
        </p:txBody>
      </p:sp>
      <p:sp>
        <p:nvSpPr>
          <p:cNvPr id="418" name="Google Shape;418;p56"/>
          <p:cNvSpPr txBox="1">
            <a:spLocks noGrp="1"/>
          </p:cNvSpPr>
          <p:nvPr>
            <p:ph type="body" idx="1"/>
          </p:nvPr>
        </p:nvSpPr>
        <p:spPr>
          <a:xfrm>
            <a:off x="415600" y="1773667"/>
            <a:ext cx="113608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1600" dirty="0">
                <a:solidFill>
                  <a:srgbClr val="00B0F0"/>
                </a:solidFill>
                <a:latin typeface="Consolas"/>
                <a:ea typeface="Consolas"/>
                <a:cs typeface="Consolas"/>
                <a:sym typeface="Consolas"/>
              </a:rPr>
              <a:t>x = 2</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y = 3</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op1 = </a:t>
            </a:r>
            <a:r>
              <a:rPr lang="en" sz="1600" dirty="0" err="1">
                <a:solidFill>
                  <a:srgbClr val="00B0F0"/>
                </a:solidFill>
                <a:latin typeface="Consolas"/>
                <a:ea typeface="Consolas"/>
                <a:cs typeface="Consolas"/>
                <a:sym typeface="Consolas"/>
              </a:rPr>
              <a:t>tf.add</a:t>
            </a:r>
            <a:r>
              <a:rPr lang="en" sz="1600" dirty="0">
                <a:solidFill>
                  <a:srgbClr val="00B0F0"/>
                </a:solidFill>
                <a:latin typeface="Consolas"/>
                <a:ea typeface="Consolas"/>
                <a:cs typeface="Consolas"/>
                <a:sym typeface="Consolas"/>
              </a:rPr>
              <a:t>(x, y)</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op2 = </a:t>
            </a:r>
            <a:r>
              <a:rPr lang="en" sz="1600" dirty="0" err="1">
                <a:solidFill>
                  <a:srgbClr val="00B0F0"/>
                </a:solidFill>
                <a:latin typeface="Consolas"/>
                <a:ea typeface="Consolas"/>
                <a:cs typeface="Consolas"/>
                <a:sym typeface="Consolas"/>
              </a:rPr>
              <a:t>tf.multiply</a:t>
            </a:r>
            <a:r>
              <a:rPr lang="en" sz="1600" dirty="0">
                <a:solidFill>
                  <a:srgbClr val="00B0F0"/>
                </a:solidFill>
                <a:latin typeface="Consolas"/>
                <a:ea typeface="Consolas"/>
                <a:cs typeface="Consolas"/>
                <a:sym typeface="Consolas"/>
              </a:rPr>
              <a:t>(x, y)</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op3 = </a:t>
            </a:r>
            <a:r>
              <a:rPr lang="en" sz="1600" dirty="0" err="1">
                <a:solidFill>
                  <a:srgbClr val="00B0F0"/>
                </a:solidFill>
                <a:latin typeface="Consolas"/>
                <a:ea typeface="Consolas"/>
                <a:cs typeface="Consolas"/>
                <a:sym typeface="Consolas"/>
              </a:rPr>
              <a:t>tf.pow</a:t>
            </a:r>
            <a:r>
              <a:rPr lang="en" sz="1600" dirty="0">
                <a:solidFill>
                  <a:srgbClr val="00B0F0"/>
                </a:solidFill>
                <a:latin typeface="Consolas"/>
                <a:ea typeface="Consolas"/>
                <a:cs typeface="Consolas"/>
                <a:sym typeface="Consolas"/>
              </a:rPr>
              <a:t>(op2, op1)</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with </a:t>
            </a:r>
            <a:r>
              <a:rPr lang="en" sz="1600" dirty="0" err="1">
                <a:solidFill>
                  <a:srgbClr val="00B0F0"/>
                </a:solidFill>
                <a:latin typeface="Consolas"/>
                <a:ea typeface="Consolas"/>
                <a:cs typeface="Consolas"/>
                <a:sym typeface="Consolas"/>
              </a:rPr>
              <a:t>tf.Session</a:t>
            </a:r>
            <a:r>
              <a:rPr lang="en" sz="1600" dirty="0">
                <a:solidFill>
                  <a:srgbClr val="00B0F0"/>
                </a:solidFill>
                <a:latin typeface="Consolas"/>
                <a:ea typeface="Consolas"/>
                <a:cs typeface="Consolas"/>
                <a:sym typeface="Consolas"/>
              </a:rPr>
              <a:t>() as </a:t>
            </a:r>
            <a:r>
              <a:rPr lang="en" sz="1600" dirty="0" err="1">
                <a:solidFill>
                  <a:srgbClr val="00B0F0"/>
                </a:solidFill>
                <a:latin typeface="Consolas"/>
                <a:ea typeface="Consolas"/>
                <a:cs typeface="Consolas"/>
                <a:sym typeface="Consolas"/>
              </a:rPr>
              <a:t>sess</a:t>
            </a:r>
            <a:r>
              <a:rPr lang="en" sz="1600" dirty="0">
                <a:solidFill>
                  <a:srgbClr val="00B0F0"/>
                </a:solidFill>
                <a:latin typeface="Consolas"/>
                <a:ea typeface="Consolas"/>
                <a:cs typeface="Consolas"/>
                <a:sym typeface="Consolas"/>
              </a:rPr>
              <a:t>:</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	op3 = </a:t>
            </a:r>
            <a:r>
              <a:rPr lang="en" sz="1600" dirty="0" err="1">
                <a:solidFill>
                  <a:srgbClr val="00B0F0"/>
                </a:solidFill>
                <a:latin typeface="Consolas"/>
                <a:ea typeface="Consolas"/>
                <a:cs typeface="Consolas"/>
                <a:sym typeface="Consolas"/>
              </a:rPr>
              <a:t>sess.run</a:t>
            </a:r>
            <a:r>
              <a:rPr lang="en" sz="1600" dirty="0">
                <a:solidFill>
                  <a:srgbClr val="00B0F0"/>
                </a:solidFill>
                <a:latin typeface="Consolas"/>
                <a:ea typeface="Consolas"/>
                <a:cs typeface="Consolas"/>
                <a:sym typeface="Consolas"/>
              </a:rPr>
              <a:t>(op3)</a:t>
            </a:r>
            <a:endParaRPr sz="1600" dirty="0">
              <a:solidFill>
                <a:srgbClr val="00B0F0"/>
              </a:solidFill>
              <a:latin typeface="Consolas"/>
              <a:ea typeface="Consolas"/>
              <a:cs typeface="Consolas"/>
              <a:sym typeface="Consolas"/>
            </a:endParaRPr>
          </a:p>
        </p:txBody>
      </p:sp>
      <p:pic>
        <p:nvPicPr>
          <p:cNvPr id="419" name="Google Shape;419;p56"/>
          <p:cNvPicPr preferRelativeResize="0"/>
          <p:nvPr/>
        </p:nvPicPr>
        <p:blipFill>
          <a:blip r:embed="rId3">
            <a:alphaModFix/>
          </a:blip>
          <a:stretch>
            <a:fillRect/>
          </a:stretch>
        </p:blipFill>
        <p:spPr>
          <a:xfrm>
            <a:off x="4882734" y="1955633"/>
            <a:ext cx="6893665" cy="3407232"/>
          </a:xfrm>
          <a:prstGeom prst="rect">
            <a:avLst/>
          </a:prstGeom>
          <a:noFill/>
          <a:ln>
            <a:noFill/>
          </a:ln>
        </p:spPr>
      </p:pic>
      <p:sp>
        <p:nvSpPr>
          <p:cNvPr id="420" name="Google Shape;420;p56"/>
          <p:cNvSpPr txBox="1"/>
          <p:nvPr/>
        </p:nvSpPr>
        <p:spPr>
          <a:xfrm>
            <a:off x="4977500" y="1356967"/>
            <a:ext cx="4463200" cy="570800"/>
          </a:xfrm>
          <a:prstGeom prst="rect">
            <a:avLst/>
          </a:prstGeom>
          <a:noFill/>
          <a:ln>
            <a:noFill/>
          </a:ln>
        </p:spPr>
        <p:txBody>
          <a:bodyPr spcFirstLastPara="1" wrap="square" lIns="121900" tIns="121900" rIns="121900" bIns="121900" anchor="t" anchorCtr="0">
            <a:noAutofit/>
          </a:bodyPr>
          <a:lstStyle/>
          <a:p>
            <a:r>
              <a:rPr lang="en" sz="2400">
                <a:solidFill>
                  <a:srgbClr val="EFEFEF"/>
                </a:solidFill>
                <a:latin typeface="Times New Roman"/>
                <a:ea typeface="Times New Roman"/>
                <a:cs typeface="Times New Roman"/>
                <a:sym typeface="Times New Roman"/>
              </a:rPr>
              <a:t>Visualized by TensorBoard</a:t>
            </a:r>
            <a:endParaRPr sz="2400">
              <a:solidFill>
                <a:srgbClr val="EFEFEF"/>
              </a:solidFill>
              <a:latin typeface="Times New Roman"/>
              <a:ea typeface="Times New Roman"/>
              <a:cs typeface="Times New Roman"/>
              <a:sym typeface="Times New Roman"/>
            </a:endParaRPr>
          </a:p>
        </p:txBody>
      </p:sp>
      <p:sp>
        <p:nvSpPr>
          <p:cNvPr id="421" name="Google Shape;421;p5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18</a:t>
            </a:fld>
            <a:endParaRPr>
              <a:solidFill>
                <a:schemeClr val="lt2"/>
              </a:solidFill>
            </a:endParaRPr>
          </a:p>
        </p:txBody>
      </p:sp>
    </p:spTree>
    <p:extLst>
      <p:ext uri="{BB962C8B-B14F-4D97-AF65-F5344CB8AC3E}">
        <p14:creationId xmlns:p14="http://schemas.microsoft.com/office/powerpoint/2010/main" val="3970006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Subgraphs</a:t>
            </a:r>
            <a:endParaRPr b="1">
              <a:latin typeface="Georgia"/>
              <a:ea typeface="Georgia"/>
              <a:cs typeface="Georgia"/>
              <a:sym typeface="Georgia"/>
            </a:endParaRPr>
          </a:p>
        </p:txBody>
      </p:sp>
      <p:sp>
        <p:nvSpPr>
          <p:cNvPr id="427" name="Google Shape;427;p57"/>
          <p:cNvSpPr txBox="1"/>
          <p:nvPr/>
        </p:nvSpPr>
        <p:spPr>
          <a:xfrm>
            <a:off x="5553333" y="5104000"/>
            <a:ext cx="6474800" cy="1390400"/>
          </a:xfrm>
          <a:prstGeom prst="rect">
            <a:avLst/>
          </a:prstGeom>
          <a:noFill/>
          <a:ln>
            <a:noFill/>
          </a:ln>
        </p:spPr>
        <p:txBody>
          <a:bodyPr spcFirstLastPara="1" wrap="square" lIns="121900" tIns="121900" rIns="121900" bIns="121900" anchor="t" anchorCtr="0">
            <a:noAutofit/>
          </a:bodyPr>
          <a:lstStyle/>
          <a:p>
            <a:r>
              <a:rPr lang="en" sz="2000" dirty="0">
                <a:solidFill>
                  <a:srgbClr val="00B0F0"/>
                </a:solidFill>
                <a:latin typeface="Times New Roman"/>
                <a:ea typeface="Times New Roman"/>
                <a:cs typeface="Times New Roman"/>
                <a:sym typeface="Times New Roman"/>
              </a:rPr>
              <a:t>Because we only want the value of </a:t>
            </a:r>
            <a:r>
              <a:rPr lang="en" sz="2000" dirty="0" err="1">
                <a:solidFill>
                  <a:srgbClr val="00B0F0"/>
                </a:solidFill>
                <a:latin typeface="Times New Roman"/>
                <a:ea typeface="Times New Roman"/>
                <a:cs typeface="Times New Roman"/>
                <a:sym typeface="Times New Roman"/>
              </a:rPr>
              <a:t>pow_op</a:t>
            </a:r>
            <a:r>
              <a:rPr lang="en" sz="2000" dirty="0">
                <a:solidFill>
                  <a:srgbClr val="00B0F0"/>
                </a:solidFill>
                <a:latin typeface="Times New Roman"/>
                <a:ea typeface="Times New Roman"/>
                <a:cs typeface="Times New Roman"/>
                <a:sym typeface="Times New Roman"/>
              </a:rPr>
              <a:t> and </a:t>
            </a:r>
            <a:r>
              <a:rPr lang="en" sz="2000" dirty="0" err="1">
                <a:solidFill>
                  <a:srgbClr val="00B0F0"/>
                </a:solidFill>
                <a:latin typeface="Times New Roman"/>
                <a:ea typeface="Times New Roman"/>
                <a:cs typeface="Times New Roman"/>
                <a:sym typeface="Times New Roman"/>
              </a:rPr>
              <a:t>pow_op</a:t>
            </a:r>
            <a:r>
              <a:rPr lang="en" sz="2000" dirty="0">
                <a:solidFill>
                  <a:srgbClr val="00B0F0"/>
                </a:solidFill>
                <a:latin typeface="Times New Roman"/>
                <a:ea typeface="Times New Roman"/>
                <a:cs typeface="Times New Roman"/>
                <a:sym typeface="Times New Roman"/>
              </a:rPr>
              <a:t> doesn’t depend on useless, session won’t compute value of useless</a:t>
            </a:r>
            <a:endParaRPr sz="2000" dirty="0">
              <a:solidFill>
                <a:srgbClr val="00B0F0"/>
              </a:solidFill>
              <a:latin typeface="Times New Roman"/>
              <a:ea typeface="Times New Roman"/>
              <a:cs typeface="Times New Roman"/>
              <a:sym typeface="Times New Roman"/>
            </a:endParaRPr>
          </a:p>
          <a:p>
            <a:r>
              <a:rPr lang="en" sz="2000" dirty="0">
                <a:solidFill>
                  <a:srgbClr val="00B0F0"/>
                </a:solidFill>
                <a:latin typeface="Times New Roman"/>
                <a:ea typeface="Times New Roman"/>
                <a:cs typeface="Times New Roman"/>
                <a:sym typeface="Times New Roman"/>
              </a:rPr>
              <a:t>→ save computation</a:t>
            </a:r>
            <a:endParaRPr sz="2000" dirty="0">
              <a:solidFill>
                <a:srgbClr val="00B0F0"/>
              </a:solidFill>
              <a:latin typeface="Times New Roman"/>
              <a:ea typeface="Times New Roman"/>
              <a:cs typeface="Times New Roman"/>
              <a:sym typeface="Times New Roman"/>
            </a:endParaRPr>
          </a:p>
        </p:txBody>
      </p:sp>
      <p:pic>
        <p:nvPicPr>
          <p:cNvPr id="428" name="Google Shape;428;p57"/>
          <p:cNvPicPr preferRelativeResize="0"/>
          <p:nvPr/>
        </p:nvPicPr>
        <p:blipFill>
          <a:blip r:embed="rId3">
            <a:alphaModFix/>
          </a:blip>
          <a:stretch>
            <a:fillRect/>
          </a:stretch>
        </p:blipFill>
        <p:spPr>
          <a:xfrm>
            <a:off x="5594166" y="1356967"/>
            <a:ext cx="6474801" cy="3555399"/>
          </a:xfrm>
          <a:prstGeom prst="rect">
            <a:avLst/>
          </a:prstGeom>
          <a:noFill/>
          <a:ln>
            <a:noFill/>
          </a:ln>
        </p:spPr>
      </p:pic>
      <p:sp>
        <p:nvSpPr>
          <p:cNvPr id="429" name="Google Shape;429;p57"/>
          <p:cNvSpPr txBox="1"/>
          <p:nvPr/>
        </p:nvSpPr>
        <p:spPr>
          <a:xfrm>
            <a:off x="6808533" y="1975267"/>
            <a:ext cx="1358800" cy="537200"/>
          </a:xfrm>
          <a:prstGeom prst="rect">
            <a:avLst/>
          </a:prstGeom>
          <a:noFill/>
          <a:ln>
            <a:noFill/>
          </a:ln>
        </p:spPr>
        <p:txBody>
          <a:bodyPr spcFirstLastPara="1" wrap="square" lIns="121900" tIns="121900" rIns="121900" bIns="121900" anchor="t" anchorCtr="0">
            <a:noAutofit/>
          </a:bodyPr>
          <a:lstStyle/>
          <a:p>
            <a:r>
              <a:rPr lang="en" sz="2400"/>
              <a:t>useless</a:t>
            </a:r>
            <a:endParaRPr sz="2400"/>
          </a:p>
        </p:txBody>
      </p:sp>
      <p:sp>
        <p:nvSpPr>
          <p:cNvPr id="430" name="Google Shape;430;p57"/>
          <p:cNvSpPr txBox="1"/>
          <p:nvPr/>
        </p:nvSpPr>
        <p:spPr>
          <a:xfrm>
            <a:off x="7025400" y="4043100"/>
            <a:ext cx="1165600" cy="537200"/>
          </a:xfrm>
          <a:prstGeom prst="rect">
            <a:avLst/>
          </a:prstGeom>
          <a:noFill/>
          <a:ln>
            <a:noFill/>
          </a:ln>
        </p:spPr>
        <p:txBody>
          <a:bodyPr spcFirstLastPara="1" wrap="square" lIns="121900" tIns="121900" rIns="121900" bIns="121900" anchor="t" anchorCtr="0">
            <a:noAutofit/>
          </a:bodyPr>
          <a:lstStyle/>
          <a:p>
            <a:r>
              <a:rPr lang="en" sz="2400"/>
              <a:t>add_op</a:t>
            </a:r>
            <a:endParaRPr sz="2400"/>
          </a:p>
        </p:txBody>
      </p:sp>
      <p:sp>
        <p:nvSpPr>
          <p:cNvPr id="431" name="Google Shape;431;p57"/>
          <p:cNvSpPr txBox="1"/>
          <p:nvPr/>
        </p:nvSpPr>
        <p:spPr>
          <a:xfrm>
            <a:off x="11042600" y="4043100"/>
            <a:ext cx="1239600" cy="537200"/>
          </a:xfrm>
          <a:prstGeom prst="rect">
            <a:avLst/>
          </a:prstGeom>
          <a:noFill/>
          <a:ln>
            <a:noFill/>
          </a:ln>
        </p:spPr>
        <p:txBody>
          <a:bodyPr spcFirstLastPara="1" wrap="square" lIns="121900" tIns="121900" rIns="121900" bIns="121900" anchor="t" anchorCtr="0">
            <a:noAutofit/>
          </a:bodyPr>
          <a:lstStyle/>
          <a:p>
            <a:r>
              <a:rPr lang="en" sz="2400"/>
              <a:t>mul_op</a:t>
            </a:r>
            <a:endParaRPr sz="2400"/>
          </a:p>
        </p:txBody>
      </p:sp>
      <p:sp>
        <p:nvSpPr>
          <p:cNvPr id="432" name="Google Shape;432;p57"/>
          <p:cNvSpPr txBox="1"/>
          <p:nvPr/>
        </p:nvSpPr>
        <p:spPr>
          <a:xfrm>
            <a:off x="9386267" y="1975267"/>
            <a:ext cx="1239600" cy="537200"/>
          </a:xfrm>
          <a:prstGeom prst="rect">
            <a:avLst/>
          </a:prstGeom>
          <a:noFill/>
          <a:ln>
            <a:noFill/>
          </a:ln>
        </p:spPr>
        <p:txBody>
          <a:bodyPr spcFirstLastPara="1" wrap="square" lIns="121900" tIns="121900" rIns="121900" bIns="121900" anchor="t" anchorCtr="0">
            <a:noAutofit/>
          </a:bodyPr>
          <a:lstStyle/>
          <a:p>
            <a:r>
              <a:rPr lang="en" sz="2400"/>
              <a:t>pow_op</a:t>
            </a:r>
            <a:endParaRPr sz="2400"/>
          </a:p>
        </p:txBody>
      </p:sp>
      <p:sp>
        <p:nvSpPr>
          <p:cNvPr id="433" name="Google Shape;433;p57"/>
          <p:cNvSpPr txBox="1"/>
          <p:nvPr/>
        </p:nvSpPr>
        <p:spPr>
          <a:xfrm>
            <a:off x="5426900" y="2099433"/>
            <a:ext cx="476400" cy="537200"/>
          </a:xfrm>
          <a:prstGeom prst="rect">
            <a:avLst/>
          </a:prstGeom>
          <a:noFill/>
          <a:ln>
            <a:noFill/>
          </a:ln>
        </p:spPr>
        <p:txBody>
          <a:bodyPr spcFirstLastPara="1" wrap="square" lIns="121900" tIns="121900" rIns="121900" bIns="121900" anchor="t" anchorCtr="0">
            <a:noAutofit/>
          </a:bodyPr>
          <a:lstStyle/>
          <a:p>
            <a:endParaRPr sz="2400"/>
          </a:p>
        </p:txBody>
      </p:sp>
      <p:sp>
        <p:nvSpPr>
          <p:cNvPr id="434" name="Google Shape;434;p57"/>
          <p:cNvSpPr txBox="1"/>
          <p:nvPr/>
        </p:nvSpPr>
        <p:spPr>
          <a:xfrm>
            <a:off x="5553333" y="3961833"/>
            <a:ext cx="476400" cy="537200"/>
          </a:xfrm>
          <a:prstGeom prst="rect">
            <a:avLst/>
          </a:prstGeom>
          <a:noFill/>
          <a:ln>
            <a:noFill/>
          </a:ln>
        </p:spPr>
        <p:txBody>
          <a:bodyPr spcFirstLastPara="1" wrap="square" lIns="121900" tIns="121900" rIns="121900" bIns="121900" anchor="t" anchorCtr="0">
            <a:noAutofit/>
          </a:bodyPr>
          <a:lstStyle/>
          <a:p>
            <a:endParaRPr sz="2400"/>
          </a:p>
        </p:txBody>
      </p:sp>
      <p:sp>
        <p:nvSpPr>
          <p:cNvPr id="435" name="Google Shape;435;p57"/>
          <p:cNvSpPr txBox="1"/>
          <p:nvPr/>
        </p:nvSpPr>
        <p:spPr>
          <a:xfrm>
            <a:off x="9849200" y="3961833"/>
            <a:ext cx="476400" cy="537200"/>
          </a:xfrm>
          <a:prstGeom prst="rect">
            <a:avLst/>
          </a:prstGeom>
          <a:noFill/>
          <a:ln>
            <a:noFill/>
          </a:ln>
        </p:spPr>
        <p:txBody>
          <a:bodyPr spcFirstLastPara="1" wrap="square" lIns="121900" tIns="121900" rIns="121900" bIns="121900" anchor="t" anchorCtr="0">
            <a:noAutofit/>
          </a:bodyPr>
          <a:lstStyle/>
          <a:p>
            <a:endParaRPr sz="2400"/>
          </a:p>
        </p:txBody>
      </p:sp>
      <p:sp>
        <p:nvSpPr>
          <p:cNvPr id="436" name="Google Shape;436;p57"/>
          <p:cNvSpPr txBox="1"/>
          <p:nvPr/>
        </p:nvSpPr>
        <p:spPr>
          <a:xfrm>
            <a:off x="5553333" y="4375167"/>
            <a:ext cx="476400" cy="537200"/>
          </a:xfrm>
          <a:prstGeom prst="rect">
            <a:avLst/>
          </a:prstGeom>
          <a:noFill/>
          <a:ln>
            <a:noFill/>
          </a:ln>
        </p:spPr>
        <p:txBody>
          <a:bodyPr spcFirstLastPara="1" wrap="square" lIns="121900" tIns="121900" rIns="121900" bIns="121900" anchor="t" anchorCtr="0">
            <a:noAutofit/>
          </a:bodyPr>
          <a:lstStyle/>
          <a:p>
            <a:endParaRPr sz="2400"/>
          </a:p>
        </p:txBody>
      </p:sp>
      <p:sp>
        <p:nvSpPr>
          <p:cNvPr id="437" name="Google Shape;437;p57"/>
          <p:cNvSpPr txBox="1"/>
          <p:nvPr/>
        </p:nvSpPr>
        <p:spPr>
          <a:xfrm>
            <a:off x="9849200" y="4375167"/>
            <a:ext cx="476400" cy="537200"/>
          </a:xfrm>
          <a:prstGeom prst="rect">
            <a:avLst/>
          </a:prstGeom>
          <a:noFill/>
          <a:ln>
            <a:noFill/>
          </a:ln>
        </p:spPr>
        <p:txBody>
          <a:bodyPr spcFirstLastPara="1" wrap="square" lIns="121900" tIns="121900" rIns="121900" bIns="121900" anchor="t" anchorCtr="0">
            <a:noAutofit/>
          </a:bodyPr>
          <a:lstStyle/>
          <a:p>
            <a:endParaRPr sz="2400"/>
          </a:p>
        </p:txBody>
      </p:sp>
      <p:sp>
        <p:nvSpPr>
          <p:cNvPr id="438" name="Google Shape;438;p5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19</a:t>
            </a:fld>
            <a:endParaRPr>
              <a:solidFill>
                <a:schemeClr val="lt2"/>
              </a:solidFill>
            </a:endParaRPr>
          </a:p>
        </p:txBody>
      </p:sp>
      <p:sp>
        <p:nvSpPr>
          <p:cNvPr id="439" name="Google Shape;439;p57"/>
          <p:cNvSpPr txBox="1">
            <a:spLocks noGrp="1"/>
          </p:cNvSpPr>
          <p:nvPr>
            <p:ph type="body" idx="1"/>
          </p:nvPr>
        </p:nvSpPr>
        <p:spPr>
          <a:xfrm>
            <a:off x="415600" y="1773667"/>
            <a:ext cx="49516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1600" dirty="0">
                <a:solidFill>
                  <a:srgbClr val="00B0F0"/>
                </a:solidFill>
                <a:latin typeface="Consolas"/>
                <a:ea typeface="Consolas"/>
                <a:cs typeface="Consolas"/>
                <a:sym typeface="Consolas"/>
              </a:rPr>
              <a:t>x = 2</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y = 3</a:t>
            </a:r>
            <a:br>
              <a:rPr lang="en" sz="1600" dirty="0">
                <a:solidFill>
                  <a:srgbClr val="00B0F0"/>
                </a:solidFill>
                <a:latin typeface="Consolas"/>
                <a:ea typeface="Consolas"/>
                <a:cs typeface="Consolas"/>
                <a:sym typeface="Consolas"/>
              </a:rPr>
            </a:br>
            <a:r>
              <a:rPr lang="en" sz="1600" dirty="0" err="1">
                <a:solidFill>
                  <a:srgbClr val="00B0F0"/>
                </a:solidFill>
                <a:latin typeface="Consolas"/>
                <a:ea typeface="Consolas"/>
                <a:cs typeface="Consolas"/>
                <a:sym typeface="Consolas"/>
              </a:rPr>
              <a:t>add_op</a:t>
            </a:r>
            <a:r>
              <a:rPr lang="en" sz="1600" dirty="0">
                <a:solidFill>
                  <a:srgbClr val="00B0F0"/>
                </a:solidFill>
                <a:latin typeface="Consolas"/>
                <a:ea typeface="Consolas"/>
                <a:cs typeface="Consolas"/>
                <a:sym typeface="Consolas"/>
              </a:rPr>
              <a:t> = </a:t>
            </a:r>
            <a:r>
              <a:rPr lang="en" sz="1600" dirty="0" err="1">
                <a:solidFill>
                  <a:srgbClr val="00B0F0"/>
                </a:solidFill>
                <a:latin typeface="Consolas"/>
                <a:ea typeface="Consolas"/>
                <a:cs typeface="Consolas"/>
                <a:sym typeface="Consolas"/>
              </a:rPr>
              <a:t>tf.add</a:t>
            </a:r>
            <a:r>
              <a:rPr lang="en" sz="1600" dirty="0">
                <a:solidFill>
                  <a:srgbClr val="00B0F0"/>
                </a:solidFill>
                <a:latin typeface="Consolas"/>
                <a:ea typeface="Consolas"/>
                <a:cs typeface="Consolas"/>
                <a:sym typeface="Consolas"/>
              </a:rPr>
              <a:t>(x, y)</a:t>
            </a:r>
            <a:br>
              <a:rPr lang="en" sz="1600" dirty="0">
                <a:solidFill>
                  <a:srgbClr val="00B0F0"/>
                </a:solidFill>
                <a:latin typeface="Consolas"/>
                <a:ea typeface="Consolas"/>
                <a:cs typeface="Consolas"/>
                <a:sym typeface="Consolas"/>
              </a:rPr>
            </a:br>
            <a:r>
              <a:rPr lang="en" sz="1600" dirty="0" err="1">
                <a:solidFill>
                  <a:srgbClr val="00B0F0"/>
                </a:solidFill>
                <a:latin typeface="Consolas"/>
                <a:ea typeface="Consolas"/>
                <a:cs typeface="Consolas"/>
                <a:sym typeface="Consolas"/>
              </a:rPr>
              <a:t>mul_op</a:t>
            </a:r>
            <a:r>
              <a:rPr lang="en" sz="1600" dirty="0">
                <a:solidFill>
                  <a:srgbClr val="00B0F0"/>
                </a:solidFill>
                <a:latin typeface="Consolas"/>
                <a:ea typeface="Consolas"/>
                <a:cs typeface="Consolas"/>
                <a:sym typeface="Consolas"/>
              </a:rPr>
              <a:t> = </a:t>
            </a:r>
            <a:r>
              <a:rPr lang="en" sz="1600" dirty="0" err="1">
                <a:solidFill>
                  <a:srgbClr val="00B0F0"/>
                </a:solidFill>
                <a:latin typeface="Consolas"/>
                <a:ea typeface="Consolas"/>
                <a:cs typeface="Consolas"/>
                <a:sym typeface="Consolas"/>
              </a:rPr>
              <a:t>tf.multiply</a:t>
            </a:r>
            <a:r>
              <a:rPr lang="en" sz="1600" dirty="0">
                <a:solidFill>
                  <a:srgbClr val="00B0F0"/>
                </a:solidFill>
                <a:latin typeface="Consolas"/>
                <a:ea typeface="Consolas"/>
                <a:cs typeface="Consolas"/>
                <a:sym typeface="Consolas"/>
              </a:rPr>
              <a:t>(x, y)</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useless = </a:t>
            </a:r>
            <a:r>
              <a:rPr lang="en" sz="1600" dirty="0" err="1">
                <a:solidFill>
                  <a:srgbClr val="00B0F0"/>
                </a:solidFill>
                <a:latin typeface="Consolas"/>
                <a:ea typeface="Consolas"/>
                <a:cs typeface="Consolas"/>
                <a:sym typeface="Consolas"/>
              </a:rPr>
              <a:t>tf.multiply</a:t>
            </a:r>
            <a:r>
              <a:rPr lang="en" sz="1600" dirty="0">
                <a:solidFill>
                  <a:srgbClr val="00B0F0"/>
                </a:solidFill>
                <a:latin typeface="Consolas"/>
                <a:ea typeface="Consolas"/>
                <a:cs typeface="Consolas"/>
                <a:sym typeface="Consolas"/>
              </a:rPr>
              <a:t>(x, </a:t>
            </a:r>
            <a:r>
              <a:rPr lang="en" sz="1600" dirty="0" err="1">
                <a:solidFill>
                  <a:srgbClr val="00B0F0"/>
                </a:solidFill>
                <a:latin typeface="Consolas"/>
                <a:ea typeface="Consolas"/>
                <a:cs typeface="Consolas"/>
                <a:sym typeface="Consolas"/>
              </a:rPr>
              <a:t>add_op</a:t>
            </a:r>
            <a:r>
              <a:rPr lang="en" sz="1600" dirty="0">
                <a:solidFill>
                  <a:srgbClr val="00B0F0"/>
                </a:solidFill>
                <a:latin typeface="Consolas"/>
                <a:ea typeface="Consolas"/>
                <a:cs typeface="Consolas"/>
                <a:sym typeface="Consolas"/>
              </a:rPr>
              <a:t>)</a:t>
            </a:r>
            <a:br>
              <a:rPr lang="en" sz="1600" dirty="0">
                <a:solidFill>
                  <a:srgbClr val="00B0F0"/>
                </a:solidFill>
                <a:latin typeface="Consolas"/>
                <a:ea typeface="Consolas"/>
                <a:cs typeface="Consolas"/>
                <a:sym typeface="Consolas"/>
              </a:rPr>
            </a:br>
            <a:r>
              <a:rPr lang="en" sz="1600" dirty="0" err="1">
                <a:solidFill>
                  <a:srgbClr val="00B0F0"/>
                </a:solidFill>
                <a:latin typeface="Consolas"/>
                <a:ea typeface="Consolas"/>
                <a:cs typeface="Consolas"/>
                <a:sym typeface="Consolas"/>
              </a:rPr>
              <a:t>pow_op</a:t>
            </a:r>
            <a:r>
              <a:rPr lang="en" sz="1600" dirty="0">
                <a:solidFill>
                  <a:srgbClr val="00B0F0"/>
                </a:solidFill>
                <a:latin typeface="Consolas"/>
                <a:ea typeface="Consolas"/>
                <a:cs typeface="Consolas"/>
                <a:sym typeface="Consolas"/>
              </a:rPr>
              <a:t> = </a:t>
            </a:r>
            <a:r>
              <a:rPr lang="en" sz="1600" dirty="0" err="1">
                <a:solidFill>
                  <a:srgbClr val="00B0F0"/>
                </a:solidFill>
                <a:latin typeface="Consolas"/>
                <a:ea typeface="Consolas"/>
                <a:cs typeface="Consolas"/>
                <a:sym typeface="Consolas"/>
              </a:rPr>
              <a:t>tf.pow</a:t>
            </a:r>
            <a:r>
              <a:rPr lang="en" sz="1600" dirty="0">
                <a:solidFill>
                  <a:srgbClr val="00B0F0"/>
                </a:solidFill>
                <a:latin typeface="Consolas"/>
                <a:ea typeface="Consolas"/>
                <a:cs typeface="Consolas"/>
                <a:sym typeface="Consolas"/>
              </a:rPr>
              <a:t>(</a:t>
            </a:r>
            <a:r>
              <a:rPr lang="en" sz="1600" dirty="0" err="1">
                <a:solidFill>
                  <a:srgbClr val="00B0F0"/>
                </a:solidFill>
                <a:latin typeface="Consolas"/>
                <a:ea typeface="Consolas"/>
                <a:cs typeface="Consolas"/>
                <a:sym typeface="Consolas"/>
              </a:rPr>
              <a:t>add_op</a:t>
            </a:r>
            <a:r>
              <a:rPr lang="en" sz="1600" dirty="0">
                <a:solidFill>
                  <a:srgbClr val="00B0F0"/>
                </a:solidFill>
                <a:latin typeface="Consolas"/>
                <a:ea typeface="Consolas"/>
                <a:cs typeface="Consolas"/>
                <a:sym typeface="Consolas"/>
              </a:rPr>
              <a:t>, </a:t>
            </a:r>
            <a:r>
              <a:rPr lang="en" sz="1600" dirty="0" err="1">
                <a:solidFill>
                  <a:srgbClr val="00B0F0"/>
                </a:solidFill>
                <a:latin typeface="Consolas"/>
                <a:ea typeface="Consolas"/>
                <a:cs typeface="Consolas"/>
                <a:sym typeface="Consolas"/>
              </a:rPr>
              <a:t>mul_op</a:t>
            </a:r>
            <a:r>
              <a:rPr lang="en" sz="1600" dirty="0">
                <a:solidFill>
                  <a:srgbClr val="00B0F0"/>
                </a:solidFill>
                <a:latin typeface="Consolas"/>
                <a:ea typeface="Consolas"/>
                <a:cs typeface="Consolas"/>
                <a:sym typeface="Consolas"/>
              </a:rPr>
              <a:t>)</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with </a:t>
            </a:r>
            <a:r>
              <a:rPr lang="en" sz="1600" dirty="0" err="1">
                <a:solidFill>
                  <a:srgbClr val="00B0F0"/>
                </a:solidFill>
                <a:latin typeface="Consolas"/>
                <a:ea typeface="Consolas"/>
                <a:cs typeface="Consolas"/>
                <a:sym typeface="Consolas"/>
              </a:rPr>
              <a:t>tf.Session</a:t>
            </a:r>
            <a:r>
              <a:rPr lang="en" sz="1600" dirty="0">
                <a:solidFill>
                  <a:srgbClr val="00B0F0"/>
                </a:solidFill>
                <a:latin typeface="Consolas"/>
                <a:ea typeface="Consolas"/>
                <a:cs typeface="Consolas"/>
                <a:sym typeface="Consolas"/>
              </a:rPr>
              <a:t>() as </a:t>
            </a:r>
            <a:r>
              <a:rPr lang="en" sz="1600" dirty="0" err="1">
                <a:solidFill>
                  <a:srgbClr val="00B0F0"/>
                </a:solidFill>
                <a:latin typeface="Consolas"/>
                <a:ea typeface="Consolas"/>
                <a:cs typeface="Consolas"/>
                <a:sym typeface="Consolas"/>
              </a:rPr>
              <a:t>sess</a:t>
            </a:r>
            <a:r>
              <a:rPr lang="en" sz="1600" dirty="0">
                <a:solidFill>
                  <a:srgbClr val="00B0F0"/>
                </a:solidFill>
                <a:latin typeface="Consolas"/>
                <a:ea typeface="Consolas"/>
                <a:cs typeface="Consolas"/>
                <a:sym typeface="Consolas"/>
              </a:rPr>
              <a:t>:</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	z = </a:t>
            </a:r>
            <a:r>
              <a:rPr lang="en" sz="1600" dirty="0" err="1">
                <a:solidFill>
                  <a:srgbClr val="00B0F0"/>
                </a:solidFill>
                <a:latin typeface="Consolas"/>
                <a:ea typeface="Consolas"/>
                <a:cs typeface="Consolas"/>
                <a:sym typeface="Consolas"/>
              </a:rPr>
              <a:t>sess.run</a:t>
            </a:r>
            <a:r>
              <a:rPr lang="en" sz="1600" dirty="0">
                <a:solidFill>
                  <a:srgbClr val="00B0F0"/>
                </a:solidFill>
                <a:latin typeface="Consolas"/>
                <a:ea typeface="Consolas"/>
                <a:cs typeface="Consolas"/>
                <a:sym typeface="Consolas"/>
              </a:rPr>
              <a:t>(</a:t>
            </a:r>
            <a:r>
              <a:rPr lang="en" sz="1600" dirty="0" err="1">
                <a:solidFill>
                  <a:srgbClr val="00B0F0"/>
                </a:solidFill>
                <a:latin typeface="Consolas"/>
                <a:ea typeface="Consolas"/>
                <a:cs typeface="Consolas"/>
                <a:sym typeface="Consolas"/>
              </a:rPr>
              <a:t>pow_op</a:t>
            </a:r>
            <a:r>
              <a:rPr lang="en" sz="1600" dirty="0">
                <a:solidFill>
                  <a:srgbClr val="00B0F0"/>
                </a:solidFill>
                <a:latin typeface="Consolas"/>
                <a:ea typeface="Consolas"/>
                <a:cs typeface="Consolas"/>
                <a:sym typeface="Consolas"/>
              </a:rPr>
              <a:t>)</a:t>
            </a:r>
            <a:endParaRPr sz="1600" dirty="0">
              <a:solidFill>
                <a:srgbClr val="00B0F0"/>
              </a:solidFill>
              <a:latin typeface="Consolas"/>
              <a:ea typeface="Consolas"/>
              <a:cs typeface="Consolas"/>
              <a:sym typeface="Consolas"/>
            </a:endParaRPr>
          </a:p>
        </p:txBody>
      </p:sp>
    </p:spTree>
    <p:extLst>
      <p:ext uri="{BB962C8B-B14F-4D97-AF65-F5344CB8AC3E}">
        <p14:creationId xmlns:p14="http://schemas.microsoft.com/office/powerpoint/2010/main" val="20616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Agenda</a:t>
            </a:r>
            <a:endParaRPr b="1">
              <a:latin typeface="Georgia"/>
              <a:ea typeface="Georgia"/>
              <a:cs typeface="Georgia"/>
              <a:sym typeface="Georgia"/>
            </a:endParaRPr>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285750" indent="-285750"/>
            <a:r>
              <a:rPr lang="en-US" dirty="0">
                <a:latin typeface="Georgia"/>
                <a:ea typeface="Georgia"/>
                <a:cs typeface="Georgia"/>
                <a:sym typeface="Georgia"/>
              </a:rPr>
              <a:t>Overview of TensorFlow</a:t>
            </a:r>
          </a:p>
          <a:p>
            <a:pPr marL="285750" indent="-285750">
              <a:spcBef>
                <a:spcPts val="2133"/>
              </a:spcBef>
            </a:pPr>
            <a:r>
              <a:rPr lang="en-US" dirty="0">
                <a:latin typeface="Georgia"/>
                <a:ea typeface="Georgia"/>
                <a:cs typeface="Georgia"/>
                <a:sym typeface="Georgia"/>
              </a:rPr>
              <a:t>Graphs and Sessions</a:t>
            </a:r>
          </a:p>
          <a:p>
            <a:pPr marL="285750" indent="-285750">
              <a:spcBef>
                <a:spcPts val="2133"/>
              </a:spcBef>
              <a:spcAft>
                <a:spcPts val="2133"/>
              </a:spcAft>
            </a:pPr>
            <a:r>
              <a:rPr lang="en-US" dirty="0">
                <a:latin typeface="Georgia"/>
                <a:sym typeface="Georgia"/>
              </a:rPr>
              <a:t>Basic Operations, Tensor Types, Importing Data</a:t>
            </a:r>
          </a:p>
          <a:p>
            <a:pPr marL="285750" indent="-285750">
              <a:spcBef>
                <a:spcPts val="2133"/>
              </a:spcBef>
              <a:spcAft>
                <a:spcPts val="2133"/>
              </a:spcAft>
            </a:pPr>
            <a:r>
              <a:rPr lang="en-US" dirty="0">
                <a:latin typeface="Georgia"/>
                <a:sym typeface="Georgia"/>
              </a:rPr>
              <a:t>Introduction to RNNs</a:t>
            </a:r>
          </a:p>
        </p:txBody>
      </p:sp>
      <p:sp>
        <p:nvSpPr>
          <p:cNvPr id="70" name="Google Shape;70;p1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2</a:t>
            </a:fld>
            <a:endParaRPr>
              <a:solidFill>
                <a:schemeClr val="lt2"/>
              </a:solidFill>
            </a:endParaRPr>
          </a:p>
        </p:txBody>
      </p:sp>
    </p:spTree>
    <p:extLst>
      <p:ext uri="{BB962C8B-B14F-4D97-AF65-F5344CB8AC3E}">
        <p14:creationId xmlns:p14="http://schemas.microsoft.com/office/powerpoint/2010/main" val="1900584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Distributed Computation</a:t>
            </a:r>
            <a:endParaRPr b="1">
              <a:latin typeface="Georgia"/>
              <a:ea typeface="Georgia"/>
              <a:cs typeface="Georgia"/>
              <a:sym typeface="Georgia"/>
            </a:endParaRPr>
          </a:p>
        </p:txBody>
      </p:sp>
      <p:sp>
        <p:nvSpPr>
          <p:cNvPr id="474" name="Google Shape;474;p60"/>
          <p:cNvSpPr txBox="1">
            <a:spLocks noGrp="1"/>
          </p:cNvSpPr>
          <p:nvPr>
            <p:ph type="body" idx="1"/>
          </p:nvPr>
        </p:nvSpPr>
        <p:spPr>
          <a:xfrm>
            <a:off x="415600" y="1509100"/>
            <a:ext cx="9412400" cy="5293600"/>
          </a:xfrm>
          <a:prstGeom prst="rect">
            <a:avLst/>
          </a:prstGeom>
        </p:spPr>
        <p:txBody>
          <a:bodyPr spcFirstLastPara="1" vert="horz" wrap="square" lIns="121900" tIns="121900" rIns="121900" bIns="121900" rtlCol="0" anchor="t" anchorCtr="0">
            <a:noAutofit/>
          </a:bodyPr>
          <a:lstStyle/>
          <a:p>
            <a:pPr marL="0" indent="0">
              <a:buNone/>
            </a:pPr>
            <a:r>
              <a:rPr lang="en" sz="1867" dirty="0">
                <a:latin typeface="Georgia"/>
                <a:ea typeface="Georgia"/>
                <a:cs typeface="Georgia"/>
                <a:sym typeface="Georgia"/>
              </a:rPr>
              <a:t>To put part of a graph on a specific CPU or GPU:</a:t>
            </a:r>
            <a:endParaRPr sz="1867" dirty="0">
              <a:latin typeface="Georgia"/>
              <a:ea typeface="Georgia"/>
              <a:cs typeface="Georgia"/>
              <a:sym typeface="Georgia"/>
            </a:endParaRPr>
          </a:p>
          <a:p>
            <a:pPr marL="0" indent="0">
              <a:spcBef>
                <a:spcPts val="2133"/>
              </a:spcBef>
              <a:buNone/>
            </a:pPr>
            <a:r>
              <a:rPr lang="en" sz="1600" dirty="0">
                <a:solidFill>
                  <a:srgbClr val="00B0F0"/>
                </a:solidFill>
                <a:latin typeface="Consolas"/>
                <a:ea typeface="Consolas"/>
                <a:cs typeface="Consolas"/>
                <a:sym typeface="Consolas"/>
              </a:rPr>
              <a:t># Creates a graph.</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with </a:t>
            </a:r>
            <a:r>
              <a:rPr lang="en" sz="1600" dirty="0" err="1">
                <a:solidFill>
                  <a:srgbClr val="00B0F0"/>
                </a:solidFill>
                <a:latin typeface="Consolas"/>
                <a:ea typeface="Consolas"/>
                <a:cs typeface="Consolas"/>
                <a:sym typeface="Consolas"/>
              </a:rPr>
              <a:t>tf.device</a:t>
            </a:r>
            <a:r>
              <a:rPr lang="en" sz="1600" dirty="0">
                <a:solidFill>
                  <a:srgbClr val="00B0F0"/>
                </a:solidFill>
                <a:latin typeface="Consolas"/>
                <a:ea typeface="Consolas"/>
                <a:cs typeface="Consolas"/>
                <a:sym typeface="Consolas"/>
              </a:rPr>
              <a:t>('/gpu:2'):</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a = </a:t>
            </a:r>
            <a:r>
              <a:rPr lang="en" sz="1600" dirty="0" err="1">
                <a:solidFill>
                  <a:srgbClr val="00B0F0"/>
                </a:solidFill>
                <a:latin typeface="Consolas"/>
                <a:ea typeface="Consolas"/>
                <a:cs typeface="Consolas"/>
                <a:sym typeface="Consolas"/>
              </a:rPr>
              <a:t>tf.constant</a:t>
            </a:r>
            <a:r>
              <a:rPr lang="en" sz="1600" dirty="0">
                <a:solidFill>
                  <a:srgbClr val="00B0F0"/>
                </a:solidFill>
                <a:latin typeface="Consolas"/>
                <a:ea typeface="Consolas"/>
                <a:cs typeface="Consolas"/>
                <a:sym typeface="Consolas"/>
              </a:rPr>
              <a:t>([1.0, 2.0, 3.0, 4.0, 5.0, 6.0], name='a')</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b = </a:t>
            </a:r>
            <a:r>
              <a:rPr lang="en" sz="1600" dirty="0" err="1">
                <a:solidFill>
                  <a:srgbClr val="00B0F0"/>
                </a:solidFill>
                <a:latin typeface="Consolas"/>
                <a:ea typeface="Consolas"/>
                <a:cs typeface="Consolas"/>
                <a:sym typeface="Consolas"/>
              </a:rPr>
              <a:t>tf.constant</a:t>
            </a:r>
            <a:r>
              <a:rPr lang="en" sz="1600" dirty="0">
                <a:solidFill>
                  <a:srgbClr val="00B0F0"/>
                </a:solidFill>
                <a:latin typeface="Consolas"/>
                <a:ea typeface="Consolas"/>
                <a:cs typeface="Consolas"/>
                <a:sym typeface="Consolas"/>
              </a:rPr>
              <a:t>([1.0, 2.0, 3.0, 4.0, 5.0, 6.0], name='b')</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c = </a:t>
            </a:r>
            <a:r>
              <a:rPr lang="en" sz="1600" dirty="0" err="1">
                <a:solidFill>
                  <a:srgbClr val="00B0F0"/>
                </a:solidFill>
                <a:latin typeface="Consolas"/>
                <a:ea typeface="Consolas"/>
                <a:cs typeface="Consolas"/>
                <a:sym typeface="Consolas"/>
              </a:rPr>
              <a:t>tf.multiply</a:t>
            </a:r>
            <a:r>
              <a:rPr lang="en" sz="1600" dirty="0">
                <a:solidFill>
                  <a:srgbClr val="00B0F0"/>
                </a:solidFill>
                <a:latin typeface="Consolas"/>
                <a:ea typeface="Consolas"/>
                <a:cs typeface="Consolas"/>
                <a:sym typeface="Consolas"/>
              </a:rPr>
              <a:t>(a, b)</a:t>
            </a:r>
            <a:endParaRPr sz="1600" dirty="0">
              <a:solidFill>
                <a:srgbClr val="00B0F0"/>
              </a:solidFill>
              <a:latin typeface="Consolas"/>
              <a:ea typeface="Consolas"/>
              <a:cs typeface="Consolas"/>
              <a:sym typeface="Consolas"/>
            </a:endParaRPr>
          </a:p>
          <a:p>
            <a:pPr marL="0" indent="0">
              <a:buNone/>
            </a:pP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Creates a session with </a:t>
            </a:r>
            <a:r>
              <a:rPr lang="en" sz="1600" dirty="0" err="1">
                <a:solidFill>
                  <a:srgbClr val="00B0F0"/>
                </a:solidFill>
                <a:latin typeface="Consolas"/>
                <a:ea typeface="Consolas"/>
                <a:cs typeface="Consolas"/>
                <a:sym typeface="Consolas"/>
              </a:rPr>
              <a:t>log_device_placement</a:t>
            </a:r>
            <a:r>
              <a:rPr lang="en" sz="1600" dirty="0">
                <a:solidFill>
                  <a:srgbClr val="00B0F0"/>
                </a:solidFill>
                <a:latin typeface="Consolas"/>
                <a:ea typeface="Consolas"/>
                <a:cs typeface="Consolas"/>
                <a:sym typeface="Consolas"/>
              </a:rPr>
              <a:t> set to True.</a:t>
            </a:r>
            <a:endParaRPr sz="1600" dirty="0">
              <a:solidFill>
                <a:srgbClr val="00B0F0"/>
              </a:solidFill>
              <a:latin typeface="Consolas"/>
              <a:ea typeface="Consolas"/>
              <a:cs typeface="Consolas"/>
              <a:sym typeface="Consolas"/>
            </a:endParaRPr>
          </a:p>
          <a:p>
            <a:pPr marL="0" indent="0">
              <a:buNone/>
            </a:pPr>
            <a:r>
              <a:rPr lang="en" sz="1600" dirty="0" err="1">
                <a:solidFill>
                  <a:srgbClr val="00B0F0"/>
                </a:solidFill>
                <a:latin typeface="Consolas"/>
                <a:ea typeface="Consolas"/>
                <a:cs typeface="Consolas"/>
                <a:sym typeface="Consolas"/>
              </a:rPr>
              <a:t>sess</a:t>
            </a:r>
            <a:r>
              <a:rPr lang="en" sz="1600" dirty="0">
                <a:solidFill>
                  <a:srgbClr val="00B0F0"/>
                </a:solidFill>
                <a:latin typeface="Consolas"/>
                <a:ea typeface="Consolas"/>
                <a:cs typeface="Consolas"/>
                <a:sym typeface="Consolas"/>
              </a:rPr>
              <a:t> = </a:t>
            </a:r>
            <a:r>
              <a:rPr lang="en" sz="1600" dirty="0" err="1">
                <a:solidFill>
                  <a:srgbClr val="00B0F0"/>
                </a:solidFill>
                <a:latin typeface="Consolas"/>
                <a:ea typeface="Consolas"/>
                <a:cs typeface="Consolas"/>
                <a:sym typeface="Consolas"/>
              </a:rPr>
              <a:t>tf.Session</a:t>
            </a:r>
            <a:r>
              <a:rPr lang="en" sz="1600" dirty="0">
                <a:solidFill>
                  <a:srgbClr val="00B0F0"/>
                </a:solidFill>
                <a:latin typeface="Consolas"/>
                <a:ea typeface="Consolas"/>
                <a:cs typeface="Consolas"/>
                <a:sym typeface="Consolas"/>
              </a:rPr>
              <a:t>(config=</a:t>
            </a:r>
            <a:r>
              <a:rPr lang="en" sz="1600" dirty="0" err="1">
                <a:solidFill>
                  <a:srgbClr val="00B0F0"/>
                </a:solidFill>
                <a:latin typeface="Consolas"/>
                <a:ea typeface="Consolas"/>
                <a:cs typeface="Consolas"/>
                <a:sym typeface="Consolas"/>
              </a:rPr>
              <a:t>tf.ConfigProto</a:t>
            </a:r>
            <a:r>
              <a:rPr lang="en" sz="1600" dirty="0">
                <a:solidFill>
                  <a:srgbClr val="00B0F0"/>
                </a:solidFill>
                <a:latin typeface="Consolas"/>
                <a:ea typeface="Consolas"/>
                <a:cs typeface="Consolas"/>
                <a:sym typeface="Consolas"/>
              </a:rPr>
              <a:t>(</a:t>
            </a:r>
            <a:r>
              <a:rPr lang="en" sz="1600" dirty="0" err="1">
                <a:solidFill>
                  <a:srgbClr val="00B0F0"/>
                </a:solidFill>
                <a:latin typeface="Consolas"/>
                <a:ea typeface="Consolas"/>
                <a:cs typeface="Consolas"/>
                <a:sym typeface="Consolas"/>
              </a:rPr>
              <a:t>log_device_placement</a:t>
            </a:r>
            <a:r>
              <a:rPr lang="en" sz="1600" dirty="0">
                <a:solidFill>
                  <a:srgbClr val="00B0F0"/>
                </a:solidFill>
                <a:latin typeface="Consolas"/>
                <a:ea typeface="Consolas"/>
                <a:cs typeface="Consolas"/>
                <a:sym typeface="Consolas"/>
              </a:rPr>
              <a:t>=True))</a:t>
            </a:r>
            <a:endParaRPr sz="1600" dirty="0">
              <a:solidFill>
                <a:srgbClr val="00B0F0"/>
              </a:solidFill>
              <a:latin typeface="Consolas"/>
              <a:ea typeface="Consolas"/>
              <a:cs typeface="Consolas"/>
              <a:sym typeface="Consolas"/>
            </a:endParaRPr>
          </a:p>
          <a:p>
            <a:pPr marL="0" indent="0">
              <a:buNone/>
            </a:pP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Runs the op.</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print(</a:t>
            </a:r>
            <a:r>
              <a:rPr lang="en" sz="1600" dirty="0" err="1">
                <a:solidFill>
                  <a:srgbClr val="00B0F0"/>
                </a:solidFill>
                <a:latin typeface="Consolas"/>
                <a:ea typeface="Consolas"/>
                <a:cs typeface="Consolas"/>
                <a:sym typeface="Consolas"/>
              </a:rPr>
              <a:t>sess.run</a:t>
            </a:r>
            <a:r>
              <a:rPr lang="en" sz="1600" dirty="0">
                <a:solidFill>
                  <a:srgbClr val="00B0F0"/>
                </a:solidFill>
                <a:latin typeface="Consolas"/>
                <a:ea typeface="Consolas"/>
                <a:cs typeface="Consolas"/>
                <a:sym typeface="Consolas"/>
              </a:rPr>
              <a:t>(c))</a:t>
            </a:r>
            <a:endParaRPr sz="1600" dirty="0">
              <a:solidFill>
                <a:srgbClr val="00B0F0"/>
              </a:solidFill>
              <a:latin typeface="Consolas"/>
              <a:ea typeface="Consolas"/>
              <a:cs typeface="Consolas"/>
              <a:sym typeface="Consolas"/>
            </a:endParaRPr>
          </a:p>
          <a:p>
            <a:pPr marL="0" indent="0">
              <a:buNone/>
            </a:pPr>
            <a:endParaRPr sz="1333" dirty="0">
              <a:latin typeface="Georgia"/>
              <a:ea typeface="Georgia"/>
              <a:cs typeface="Georgia"/>
              <a:sym typeface="Georgia"/>
            </a:endParaRPr>
          </a:p>
          <a:p>
            <a:pPr marL="0" indent="0">
              <a:spcBef>
                <a:spcPts val="2133"/>
              </a:spcBef>
              <a:buNone/>
            </a:pPr>
            <a:endParaRPr sz="1333" dirty="0">
              <a:latin typeface="Georgia"/>
              <a:ea typeface="Georgia"/>
              <a:cs typeface="Georgia"/>
              <a:sym typeface="Georgia"/>
            </a:endParaRPr>
          </a:p>
          <a:p>
            <a:pPr marL="0" indent="0">
              <a:spcBef>
                <a:spcPts val="2133"/>
              </a:spcBef>
              <a:spcAft>
                <a:spcPts val="2133"/>
              </a:spcAft>
              <a:buNone/>
            </a:pPr>
            <a:endParaRPr sz="1333" dirty="0">
              <a:latin typeface="Georgia"/>
              <a:ea typeface="Georgia"/>
              <a:cs typeface="Georgia"/>
              <a:sym typeface="Georgia"/>
            </a:endParaRPr>
          </a:p>
        </p:txBody>
      </p:sp>
      <p:sp>
        <p:nvSpPr>
          <p:cNvPr id="475" name="Google Shape;475;p60"/>
          <p:cNvSpPr txBox="1"/>
          <p:nvPr/>
        </p:nvSpPr>
        <p:spPr>
          <a:xfrm>
            <a:off x="6029733" y="5003567"/>
            <a:ext cx="5609600" cy="1643200"/>
          </a:xfrm>
          <a:prstGeom prst="rect">
            <a:avLst/>
          </a:prstGeom>
          <a:noFill/>
          <a:ln>
            <a:noFill/>
          </a:ln>
        </p:spPr>
        <p:txBody>
          <a:bodyPr spcFirstLastPara="1" wrap="square" lIns="121900" tIns="121900" rIns="121900" bIns="121900" anchor="t" anchorCtr="0">
            <a:noAutofit/>
          </a:bodyPr>
          <a:lstStyle/>
          <a:p>
            <a:endParaRPr sz="2400">
              <a:solidFill>
                <a:srgbClr val="FFFFFF"/>
              </a:solidFill>
            </a:endParaRPr>
          </a:p>
        </p:txBody>
      </p:sp>
      <p:sp>
        <p:nvSpPr>
          <p:cNvPr id="476" name="Google Shape;476;p6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20</a:t>
            </a:fld>
            <a:endParaRPr>
              <a:solidFill>
                <a:schemeClr val="lt2"/>
              </a:solidFill>
            </a:endParaRPr>
          </a:p>
        </p:txBody>
      </p:sp>
    </p:spTree>
    <p:extLst>
      <p:ext uri="{BB962C8B-B14F-4D97-AF65-F5344CB8AC3E}">
        <p14:creationId xmlns:p14="http://schemas.microsoft.com/office/powerpoint/2010/main" val="4134061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tf.Graph()</a:t>
            </a:r>
            <a:endParaRPr b="1">
              <a:latin typeface="Georgia"/>
              <a:ea typeface="Georgia"/>
              <a:cs typeface="Georgia"/>
              <a:sym typeface="Georgia"/>
            </a:endParaRPr>
          </a:p>
        </p:txBody>
      </p:sp>
      <p:sp>
        <p:nvSpPr>
          <p:cNvPr id="527" name="Google Shape;527;p68"/>
          <p:cNvSpPr txBox="1">
            <a:spLocks noGrp="1"/>
          </p:cNvSpPr>
          <p:nvPr>
            <p:ph type="body" idx="1"/>
          </p:nvPr>
        </p:nvSpPr>
        <p:spPr>
          <a:xfrm>
            <a:off x="415600" y="1509100"/>
            <a:ext cx="9412400" cy="5293600"/>
          </a:xfrm>
          <a:prstGeom prst="rect">
            <a:avLst/>
          </a:prstGeom>
        </p:spPr>
        <p:txBody>
          <a:bodyPr spcFirstLastPara="1" vert="horz" wrap="square" lIns="121900" tIns="121900" rIns="121900" bIns="121900" rtlCol="0" anchor="t" anchorCtr="0">
            <a:noAutofit/>
          </a:bodyPr>
          <a:lstStyle/>
          <a:p>
            <a:pPr marL="0" indent="0">
              <a:buNone/>
            </a:pPr>
            <a:r>
              <a:rPr lang="en" sz="1867">
                <a:latin typeface="Georgia"/>
                <a:ea typeface="Georgia"/>
                <a:cs typeface="Georgia"/>
                <a:sym typeface="Georgia"/>
              </a:rPr>
              <a:t>to add operators to a graph, set it as default:</a:t>
            </a:r>
            <a:endParaRPr sz="1867">
              <a:latin typeface="Georgia"/>
              <a:ea typeface="Georgia"/>
              <a:cs typeface="Georgia"/>
              <a:sym typeface="Georgia"/>
            </a:endParaRPr>
          </a:p>
          <a:p>
            <a:pPr marL="0" indent="0">
              <a:spcBef>
                <a:spcPts val="2133"/>
              </a:spcBef>
              <a:buNone/>
            </a:pPr>
            <a:r>
              <a:rPr lang="en" sz="1600">
                <a:solidFill>
                  <a:schemeClr val="dk1"/>
                </a:solidFill>
                <a:latin typeface="Consolas"/>
                <a:ea typeface="Consolas"/>
                <a:cs typeface="Consolas"/>
                <a:sym typeface="Consolas"/>
              </a:rPr>
              <a:t>g = tf.Graph()</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with g.as_default():</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	x = tf.add(3, 5)</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sess = tf.Session(graph=g)</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with tf.Session() as sess:</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	sess.run(x)</a:t>
            </a:r>
            <a:endParaRPr sz="1600">
              <a:solidFill>
                <a:schemeClr val="dk1"/>
              </a:solidFill>
              <a:latin typeface="Consolas"/>
              <a:ea typeface="Consolas"/>
              <a:cs typeface="Consolas"/>
              <a:sym typeface="Consolas"/>
            </a:endParaRPr>
          </a:p>
          <a:p>
            <a:pPr marL="0" indent="0">
              <a:spcBef>
                <a:spcPts val="2133"/>
              </a:spcBef>
              <a:spcAft>
                <a:spcPts val="2133"/>
              </a:spcAft>
              <a:buNone/>
            </a:pPr>
            <a:endParaRPr sz="1333">
              <a:latin typeface="Georgia"/>
              <a:ea typeface="Georgia"/>
              <a:cs typeface="Georgia"/>
              <a:sym typeface="Georgia"/>
            </a:endParaRPr>
          </a:p>
        </p:txBody>
      </p:sp>
      <p:sp>
        <p:nvSpPr>
          <p:cNvPr id="528" name="Google Shape;528;p68"/>
          <p:cNvSpPr txBox="1"/>
          <p:nvPr/>
        </p:nvSpPr>
        <p:spPr>
          <a:xfrm>
            <a:off x="6029733" y="5003567"/>
            <a:ext cx="5609600" cy="1643200"/>
          </a:xfrm>
          <a:prstGeom prst="rect">
            <a:avLst/>
          </a:prstGeom>
          <a:noFill/>
          <a:ln>
            <a:noFill/>
          </a:ln>
        </p:spPr>
        <p:txBody>
          <a:bodyPr spcFirstLastPara="1" wrap="square" lIns="121900" tIns="121900" rIns="121900" bIns="121900" anchor="t" anchorCtr="0">
            <a:noAutofit/>
          </a:bodyPr>
          <a:lstStyle/>
          <a:p>
            <a:endParaRPr sz="2400">
              <a:solidFill>
                <a:srgbClr val="FFFFFF"/>
              </a:solidFill>
            </a:endParaRPr>
          </a:p>
        </p:txBody>
      </p:sp>
      <p:sp>
        <p:nvSpPr>
          <p:cNvPr id="529" name="Google Shape;529;p6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21</a:t>
            </a:fld>
            <a:endParaRPr>
              <a:solidFill>
                <a:schemeClr val="lt2"/>
              </a:solidFill>
            </a:endParaRPr>
          </a:p>
        </p:txBody>
      </p:sp>
    </p:spTree>
    <p:extLst>
      <p:ext uri="{BB962C8B-B14F-4D97-AF65-F5344CB8AC3E}">
        <p14:creationId xmlns:p14="http://schemas.microsoft.com/office/powerpoint/2010/main" val="2284872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tf.Graph()</a:t>
            </a:r>
            <a:endParaRPr b="1">
              <a:latin typeface="Georgia"/>
              <a:ea typeface="Georgia"/>
              <a:cs typeface="Georgia"/>
              <a:sym typeface="Georgia"/>
            </a:endParaRPr>
          </a:p>
        </p:txBody>
      </p:sp>
      <p:sp>
        <p:nvSpPr>
          <p:cNvPr id="535" name="Google Shape;535;p69"/>
          <p:cNvSpPr txBox="1">
            <a:spLocks noGrp="1"/>
          </p:cNvSpPr>
          <p:nvPr>
            <p:ph type="body" idx="1"/>
          </p:nvPr>
        </p:nvSpPr>
        <p:spPr>
          <a:xfrm>
            <a:off x="415600" y="1509100"/>
            <a:ext cx="9412400" cy="5293600"/>
          </a:xfrm>
          <a:prstGeom prst="rect">
            <a:avLst/>
          </a:prstGeom>
        </p:spPr>
        <p:txBody>
          <a:bodyPr spcFirstLastPara="1" vert="horz" wrap="square" lIns="121900" tIns="121900" rIns="121900" bIns="121900" rtlCol="0" anchor="t" anchorCtr="0">
            <a:noAutofit/>
          </a:bodyPr>
          <a:lstStyle/>
          <a:p>
            <a:pPr marL="0" indent="0">
              <a:buNone/>
            </a:pPr>
            <a:r>
              <a:rPr lang="en" sz="1867" dirty="0">
                <a:latin typeface="Georgia"/>
                <a:ea typeface="Georgia"/>
                <a:cs typeface="Georgia"/>
                <a:sym typeface="Georgia"/>
              </a:rPr>
              <a:t>To handle the default graph:</a:t>
            </a:r>
            <a:endParaRPr sz="1867" dirty="0">
              <a:latin typeface="Georgia"/>
              <a:ea typeface="Georgia"/>
              <a:cs typeface="Georgia"/>
              <a:sym typeface="Georgia"/>
            </a:endParaRPr>
          </a:p>
          <a:p>
            <a:pPr marL="0" indent="0">
              <a:spcBef>
                <a:spcPts val="2133"/>
              </a:spcBef>
              <a:spcAft>
                <a:spcPts val="2133"/>
              </a:spcAft>
              <a:buNone/>
            </a:pPr>
            <a:r>
              <a:rPr lang="en" sz="1600" dirty="0">
                <a:solidFill>
                  <a:srgbClr val="00B0F0"/>
                </a:solidFill>
                <a:latin typeface="Consolas"/>
                <a:ea typeface="Consolas"/>
                <a:cs typeface="Consolas"/>
                <a:sym typeface="Consolas"/>
              </a:rPr>
              <a:t>g = </a:t>
            </a:r>
            <a:r>
              <a:rPr lang="en" sz="1600" dirty="0" err="1">
                <a:solidFill>
                  <a:srgbClr val="00B0F0"/>
                </a:solidFill>
                <a:latin typeface="Consolas"/>
                <a:ea typeface="Consolas"/>
                <a:cs typeface="Consolas"/>
                <a:sym typeface="Consolas"/>
              </a:rPr>
              <a:t>tf.get_default_graph</a:t>
            </a:r>
            <a:r>
              <a:rPr lang="en" sz="1600" dirty="0">
                <a:solidFill>
                  <a:srgbClr val="00B0F0"/>
                </a:solidFill>
                <a:latin typeface="Consolas"/>
                <a:ea typeface="Consolas"/>
                <a:cs typeface="Consolas"/>
                <a:sym typeface="Consolas"/>
              </a:rPr>
              <a:t>()</a:t>
            </a:r>
            <a:endParaRPr sz="1600" dirty="0">
              <a:solidFill>
                <a:srgbClr val="00B0F0"/>
              </a:solidFill>
              <a:latin typeface="Consolas"/>
              <a:ea typeface="Consolas"/>
              <a:cs typeface="Consolas"/>
              <a:sym typeface="Consolas"/>
            </a:endParaRPr>
          </a:p>
        </p:txBody>
      </p:sp>
      <p:sp>
        <p:nvSpPr>
          <p:cNvPr id="536" name="Google Shape;536;p69"/>
          <p:cNvSpPr txBox="1"/>
          <p:nvPr/>
        </p:nvSpPr>
        <p:spPr>
          <a:xfrm>
            <a:off x="6029733" y="5003567"/>
            <a:ext cx="5609600" cy="1643200"/>
          </a:xfrm>
          <a:prstGeom prst="rect">
            <a:avLst/>
          </a:prstGeom>
          <a:noFill/>
          <a:ln>
            <a:noFill/>
          </a:ln>
        </p:spPr>
        <p:txBody>
          <a:bodyPr spcFirstLastPara="1" wrap="square" lIns="121900" tIns="121900" rIns="121900" bIns="121900" anchor="t" anchorCtr="0">
            <a:noAutofit/>
          </a:bodyPr>
          <a:lstStyle/>
          <a:p>
            <a:endParaRPr sz="2400">
              <a:solidFill>
                <a:srgbClr val="FFFFFF"/>
              </a:solidFill>
            </a:endParaRPr>
          </a:p>
        </p:txBody>
      </p:sp>
      <p:sp>
        <p:nvSpPr>
          <p:cNvPr id="537" name="Google Shape;537;p6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22</a:t>
            </a:fld>
            <a:endParaRPr>
              <a:solidFill>
                <a:schemeClr val="lt2"/>
              </a:solidFill>
            </a:endParaRPr>
          </a:p>
        </p:txBody>
      </p:sp>
    </p:spTree>
    <p:extLst>
      <p:ext uri="{BB962C8B-B14F-4D97-AF65-F5344CB8AC3E}">
        <p14:creationId xmlns:p14="http://schemas.microsoft.com/office/powerpoint/2010/main" val="901385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tf.Graph()</a:t>
            </a:r>
            <a:endParaRPr b="1">
              <a:latin typeface="Georgia"/>
              <a:ea typeface="Georgia"/>
              <a:cs typeface="Georgia"/>
              <a:sym typeface="Georgia"/>
            </a:endParaRPr>
          </a:p>
        </p:txBody>
      </p:sp>
      <p:sp>
        <p:nvSpPr>
          <p:cNvPr id="543" name="Google Shape;543;p70"/>
          <p:cNvSpPr txBox="1">
            <a:spLocks noGrp="1"/>
          </p:cNvSpPr>
          <p:nvPr>
            <p:ph type="body" idx="1"/>
          </p:nvPr>
        </p:nvSpPr>
        <p:spPr>
          <a:xfrm>
            <a:off x="415600" y="1509100"/>
            <a:ext cx="9412400" cy="5293600"/>
          </a:xfrm>
          <a:prstGeom prst="rect">
            <a:avLst/>
          </a:prstGeom>
        </p:spPr>
        <p:txBody>
          <a:bodyPr spcFirstLastPara="1" vert="horz" wrap="square" lIns="121900" tIns="121900" rIns="121900" bIns="121900" rtlCol="0" anchor="t" anchorCtr="0">
            <a:noAutofit/>
          </a:bodyPr>
          <a:lstStyle/>
          <a:p>
            <a:pPr marL="0" indent="0">
              <a:buNone/>
            </a:pPr>
            <a:r>
              <a:rPr lang="en" sz="1867" dirty="0">
                <a:latin typeface="Georgia"/>
                <a:ea typeface="Georgia"/>
                <a:cs typeface="Georgia"/>
                <a:sym typeface="Georgia"/>
              </a:rPr>
              <a:t>Do not mix default graph and user created graphs</a:t>
            </a:r>
            <a:endParaRPr sz="1867" dirty="0">
              <a:latin typeface="Georgia"/>
              <a:ea typeface="Georgia"/>
              <a:cs typeface="Georgia"/>
              <a:sym typeface="Georgia"/>
            </a:endParaRPr>
          </a:p>
          <a:p>
            <a:pPr marL="0" indent="0">
              <a:spcBef>
                <a:spcPts val="2133"/>
              </a:spcBef>
              <a:buNone/>
            </a:pPr>
            <a:r>
              <a:rPr lang="en" sz="1600" dirty="0">
                <a:solidFill>
                  <a:srgbClr val="00B0F0"/>
                </a:solidFill>
                <a:latin typeface="Consolas"/>
                <a:ea typeface="Consolas"/>
                <a:cs typeface="Consolas"/>
                <a:sym typeface="Consolas"/>
              </a:rPr>
              <a:t>g = </a:t>
            </a:r>
            <a:r>
              <a:rPr lang="en" sz="1600" dirty="0" err="1">
                <a:solidFill>
                  <a:srgbClr val="00B0F0"/>
                </a:solidFill>
                <a:latin typeface="Consolas"/>
                <a:ea typeface="Consolas"/>
                <a:cs typeface="Consolas"/>
                <a:sym typeface="Consolas"/>
              </a:rPr>
              <a:t>tf.Graph</a:t>
            </a:r>
            <a:r>
              <a:rPr lang="en" sz="1600" dirty="0">
                <a:solidFill>
                  <a:srgbClr val="00B0F0"/>
                </a:solidFill>
                <a:latin typeface="Consolas"/>
                <a:ea typeface="Consolas"/>
                <a:cs typeface="Consolas"/>
                <a:sym typeface="Consolas"/>
              </a:rPr>
              <a:t>()</a:t>
            </a:r>
            <a:endParaRPr sz="1600" dirty="0">
              <a:solidFill>
                <a:srgbClr val="00B0F0"/>
              </a:solidFill>
              <a:latin typeface="Consolas"/>
              <a:ea typeface="Consolas"/>
              <a:cs typeface="Consolas"/>
              <a:sym typeface="Consolas"/>
            </a:endParaRPr>
          </a:p>
          <a:p>
            <a:pPr marL="0" indent="0">
              <a:spcBef>
                <a:spcPts val="2133"/>
              </a:spcBef>
              <a:buNone/>
            </a:pPr>
            <a:r>
              <a:rPr lang="en" sz="1600" dirty="0">
                <a:solidFill>
                  <a:srgbClr val="00B0F0"/>
                </a:solidFill>
                <a:latin typeface="Consolas"/>
                <a:ea typeface="Consolas"/>
                <a:cs typeface="Consolas"/>
                <a:sym typeface="Consolas"/>
              </a:rPr>
              <a:t># add ops to the default graph</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a = </a:t>
            </a:r>
            <a:r>
              <a:rPr lang="en" sz="1600" dirty="0" err="1">
                <a:solidFill>
                  <a:srgbClr val="00B0F0"/>
                </a:solidFill>
                <a:latin typeface="Consolas"/>
                <a:ea typeface="Consolas"/>
                <a:cs typeface="Consolas"/>
                <a:sym typeface="Consolas"/>
              </a:rPr>
              <a:t>tf.constant</a:t>
            </a:r>
            <a:r>
              <a:rPr lang="en" sz="1600" dirty="0">
                <a:solidFill>
                  <a:srgbClr val="00B0F0"/>
                </a:solidFill>
                <a:latin typeface="Consolas"/>
                <a:ea typeface="Consolas"/>
                <a:cs typeface="Consolas"/>
                <a:sym typeface="Consolas"/>
              </a:rPr>
              <a:t>(3)</a:t>
            </a:r>
            <a:endParaRPr sz="1600" dirty="0">
              <a:solidFill>
                <a:srgbClr val="00B0F0"/>
              </a:solidFill>
              <a:latin typeface="Consolas"/>
              <a:ea typeface="Consolas"/>
              <a:cs typeface="Consolas"/>
              <a:sym typeface="Consolas"/>
            </a:endParaRPr>
          </a:p>
          <a:p>
            <a:pPr marL="0" indent="0">
              <a:spcBef>
                <a:spcPts val="2133"/>
              </a:spcBef>
              <a:spcAft>
                <a:spcPts val="2133"/>
              </a:spcAft>
              <a:buNone/>
            </a:pPr>
            <a:r>
              <a:rPr lang="en" sz="1600" dirty="0">
                <a:solidFill>
                  <a:srgbClr val="00B0F0"/>
                </a:solidFill>
                <a:latin typeface="Consolas"/>
                <a:ea typeface="Consolas"/>
                <a:cs typeface="Consolas"/>
                <a:sym typeface="Consolas"/>
              </a:rPr>
              <a:t># add ops to the user created graph</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with </a:t>
            </a:r>
            <a:r>
              <a:rPr lang="en" sz="1600" dirty="0" err="1">
                <a:solidFill>
                  <a:srgbClr val="00B0F0"/>
                </a:solidFill>
                <a:latin typeface="Consolas"/>
                <a:ea typeface="Consolas"/>
                <a:cs typeface="Consolas"/>
                <a:sym typeface="Consolas"/>
              </a:rPr>
              <a:t>g.as_default</a:t>
            </a:r>
            <a:r>
              <a:rPr lang="en" sz="1600" dirty="0">
                <a:solidFill>
                  <a:srgbClr val="00B0F0"/>
                </a:solidFill>
                <a:latin typeface="Consolas"/>
                <a:ea typeface="Consolas"/>
                <a:cs typeface="Consolas"/>
                <a:sym typeface="Consolas"/>
              </a:rPr>
              <a:t>():</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	b = </a:t>
            </a:r>
            <a:r>
              <a:rPr lang="en" sz="1600" dirty="0" err="1">
                <a:solidFill>
                  <a:srgbClr val="00B0F0"/>
                </a:solidFill>
                <a:latin typeface="Consolas"/>
                <a:ea typeface="Consolas"/>
                <a:cs typeface="Consolas"/>
                <a:sym typeface="Consolas"/>
              </a:rPr>
              <a:t>tf.constant</a:t>
            </a:r>
            <a:r>
              <a:rPr lang="en" sz="1600" dirty="0">
                <a:solidFill>
                  <a:srgbClr val="00B0F0"/>
                </a:solidFill>
                <a:latin typeface="Consolas"/>
                <a:ea typeface="Consolas"/>
                <a:cs typeface="Consolas"/>
                <a:sym typeface="Consolas"/>
              </a:rPr>
              <a:t>(5)</a:t>
            </a:r>
            <a:endParaRPr sz="1600" dirty="0">
              <a:solidFill>
                <a:srgbClr val="00B0F0"/>
              </a:solidFill>
              <a:latin typeface="Consolas"/>
              <a:ea typeface="Consolas"/>
              <a:cs typeface="Consolas"/>
              <a:sym typeface="Consolas"/>
            </a:endParaRPr>
          </a:p>
        </p:txBody>
      </p:sp>
      <p:sp>
        <p:nvSpPr>
          <p:cNvPr id="544" name="Google Shape;544;p70"/>
          <p:cNvSpPr txBox="1"/>
          <p:nvPr/>
        </p:nvSpPr>
        <p:spPr>
          <a:xfrm>
            <a:off x="6029733" y="5003567"/>
            <a:ext cx="5609600" cy="1643200"/>
          </a:xfrm>
          <a:prstGeom prst="rect">
            <a:avLst/>
          </a:prstGeom>
          <a:noFill/>
          <a:ln>
            <a:noFill/>
          </a:ln>
        </p:spPr>
        <p:txBody>
          <a:bodyPr spcFirstLastPara="1" wrap="square" lIns="121900" tIns="121900" rIns="121900" bIns="121900" anchor="t" anchorCtr="0">
            <a:noAutofit/>
          </a:bodyPr>
          <a:lstStyle/>
          <a:p>
            <a:endParaRPr sz="2400">
              <a:solidFill>
                <a:srgbClr val="FFFFFF"/>
              </a:solidFill>
            </a:endParaRPr>
          </a:p>
        </p:txBody>
      </p:sp>
      <p:sp>
        <p:nvSpPr>
          <p:cNvPr id="545" name="Google Shape;545;p70"/>
          <p:cNvSpPr txBox="1"/>
          <p:nvPr/>
        </p:nvSpPr>
        <p:spPr>
          <a:xfrm>
            <a:off x="5963467" y="3528667"/>
            <a:ext cx="4946000" cy="1390400"/>
          </a:xfrm>
          <a:prstGeom prst="rect">
            <a:avLst/>
          </a:prstGeom>
          <a:noFill/>
          <a:ln>
            <a:noFill/>
          </a:ln>
        </p:spPr>
        <p:txBody>
          <a:bodyPr spcFirstLastPara="1" wrap="square" lIns="121900" tIns="121900" rIns="121900" bIns="121900" anchor="t" anchorCtr="0">
            <a:noAutofit/>
          </a:bodyPr>
          <a:lstStyle/>
          <a:p>
            <a:r>
              <a:rPr lang="en" sz="2400" dirty="0">
                <a:solidFill>
                  <a:srgbClr val="00B0F0"/>
                </a:solidFill>
                <a:latin typeface="Times New Roman"/>
                <a:ea typeface="Times New Roman"/>
                <a:cs typeface="Times New Roman"/>
                <a:sym typeface="Times New Roman"/>
              </a:rPr>
              <a:t>Prone to errors</a:t>
            </a:r>
            <a:endParaRPr sz="2400" dirty="0">
              <a:solidFill>
                <a:srgbClr val="00B0F0"/>
              </a:solidFill>
              <a:latin typeface="Times New Roman"/>
              <a:ea typeface="Times New Roman"/>
              <a:cs typeface="Times New Roman"/>
              <a:sym typeface="Times New Roman"/>
            </a:endParaRPr>
          </a:p>
        </p:txBody>
      </p:sp>
      <p:sp>
        <p:nvSpPr>
          <p:cNvPr id="546" name="Google Shape;546;p7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23</a:t>
            </a:fld>
            <a:endParaRPr>
              <a:solidFill>
                <a:schemeClr val="lt2"/>
              </a:solidFill>
            </a:endParaRPr>
          </a:p>
        </p:txBody>
      </p:sp>
    </p:spTree>
    <p:extLst>
      <p:ext uri="{BB962C8B-B14F-4D97-AF65-F5344CB8AC3E}">
        <p14:creationId xmlns:p14="http://schemas.microsoft.com/office/powerpoint/2010/main" val="1823928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7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tf.Graph()</a:t>
            </a:r>
            <a:endParaRPr b="1">
              <a:latin typeface="Georgia"/>
              <a:ea typeface="Georgia"/>
              <a:cs typeface="Georgia"/>
              <a:sym typeface="Georgia"/>
            </a:endParaRPr>
          </a:p>
        </p:txBody>
      </p:sp>
      <p:sp>
        <p:nvSpPr>
          <p:cNvPr id="552" name="Google Shape;552;p71"/>
          <p:cNvSpPr txBox="1">
            <a:spLocks noGrp="1"/>
          </p:cNvSpPr>
          <p:nvPr>
            <p:ph type="body" idx="1"/>
          </p:nvPr>
        </p:nvSpPr>
        <p:spPr>
          <a:xfrm>
            <a:off x="415600" y="1509100"/>
            <a:ext cx="9412400" cy="5293600"/>
          </a:xfrm>
          <a:prstGeom prst="rect">
            <a:avLst/>
          </a:prstGeom>
        </p:spPr>
        <p:txBody>
          <a:bodyPr spcFirstLastPara="1" vert="horz" wrap="square" lIns="121900" tIns="121900" rIns="121900" bIns="121900" rtlCol="0" anchor="t" anchorCtr="0">
            <a:noAutofit/>
          </a:bodyPr>
          <a:lstStyle/>
          <a:p>
            <a:pPr marL="0" indent="0">
              <a:buNone/>
            </a:pPr>
            <a:r>
              <a:rPr lang="en" sz="1867" dirty="0">
                <a:latin typeface="Georgia"/>
                <a:ea typeface="Georgia"/>
                <a:cs typeface="Georgia"/>
                <a:sym typeface="Georgia"/>
              </a:rPr>
              <a:t>Do not mix default graph and user created graphs</a:t>
            </a:r>
            <a:endParaRPr sz="1867" dirty="0">
              <a:latin typeface="Georgia"/>
              <a:ea typeface="Georgia"/>
              <a:cs typeface="Georgia"/>
              <a:sym typeface="Georgia"/>
            </a:endParaRPr>
          </a:p>
          <a:p>
            <a:pPr marL="0" indent="0">
              <a:spcBef>
                <a:spcPts val="2133"/>
              </a:spcBef>
              <a:buNone/>
            </a:pPr>
            <a:r>
              <a:rPr lang="en" sz="1600" dirty="0">
                <a:solidFill>
                  <a:srgbClr val="00B0F0"/>
                </a:solidFill>
                <a:latin typeface="Consolas"/>
                <a:ea typeface="Consolas"/>
                <a:cs typeface="Consolas"/>
                <a:sym typeface="Consolas"/>
              </a:rPr>
              <a:t>g1 = </a:t>
            </a:r>
            <a:r>
              <a:rPr lang="en" sz="1600" dirty="0" err="1">
                <a:solidFill>
                  <a:srgbClr val="00B0F0"/>
                </a:solidFill>
                <a:latin typeface="Consolas"/>
                <a:ea typeface="Consolas"/>
                <a:cs typeface="Consolas"/>
                <a:sym typeface="Consolas"/>
              </a:rPr>
              <a:t>tf.get_default_graph</a:t>
            </a:r>
            <a:r>
              <a:rPr lang="en" sz="1600" dirty="0">
                <a:solidFill>
                  <a:srgbClr val="00B0F0"/>
                </a:solidFill>
                <a:latin typeface="Consolas"/>
                <a:ea typeface="Consolas"/>
                <a:cs typeface="Consolas"/>
                <a:sym typeface="Consolas"/>
              </a:rPr>
              <a:t>()</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g2 = </a:t>
            </a:r>
            <a:r>
              <a:rPr lang="en" sz="1600" dirty="0" err="1">
                <a:solidFill>
                  <a:srgbClr val="00B0F0"/>
                </a:solidFill>
                <a:latin typeface="Consolas"/>
                <a:ea typeface="Consolas"/>
                <a:cs typeface="Consolas"/>
                <a:sym typeface="Consolas"/>
              </a:rPr>
              <a:t>tf.Graph</a:t>
            </a:r>
            <a:r>
              <a:rPr lang="en" sz="1600" dirty="0">
                <a:solidFill>
                  <a:srgbClr val="00B0F0"/>
                </a:solidFill>
                <a:latin typeface="Consolas"/>
                <a:ea typeface="Consolas"/>
                <a:cs typeface="Consolas"/>
                <a:sym typeface="Consolas"/>
              </a:rPr>
              <a:t>()</a:t>
            </a:r>
            <a:endParaRPr sz="1600" dirty="0">
              <a:solidFill>
                <a:srgbClr val="00B0F0"/>
              </a:solidFill>
              <a:latin typeface="Consolas"/>
              <a:ea typeface="Consolas"/>
              <a:cs typeface="Consolas"/>
              <a:sym typeface="Consolas"/>
            </a:endParaRPr>
          </a:p>
          <a:p>
            <a:pPr marL="0" indent="0">
              <a:spcBef>
                <a:spcPts val="2133"/>
              </a:spcBef>
              <a:buNone/>
            </a:pPr>
            <a:r>
              <a:rPr lang="en" sz="1600" dirty="0">
                <a:solidFill>
                  <a:srgbClr val="00B0F0"/>
                </a:solidFill>
                <a:latin typeface="Consolas"/>
                <a:ea typeface="Consolas"/>
                <a:cs typeface="Consolas"/>
                <a:sym typeface="Consolas"/>
              </a:rPr>
              <a:t># add ops to the default graph</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with g1.as_default():</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	a = </a:t>
            </a:r>
            <a:r>
              <a:rPr lang="en" sz="1600" dirty="0" err="1">
                <a:solidFill>
                  <a:srgbClr val="00B0F0"/>
                </a:solidFill>
                <a:latin typeface="Consolas"/>
                <a:ea typeface="Consolas"/>
                <a:cs typeface="Consolas"/>
                <a:sym typeface="Consolas"/>
              </a:rPr>
              <a:t>tf.Constant</a:t>
            </a:r>
            <a:r>
              <a:rPr lang="en" sz="1600" dirty="0">
                <a:solidFill>
                  <a:srgbClr val="00B0F0"/>
                </a:solidFill>
                <a:latin typeface="Consolas"/>
                <a:ea typeface="Consolas"/>
                <a:cs typeface="Consolas"/>
                <a:sym typeface="Consolas"/>
              </a:rPr>
              <a:t>(3)</a:t>
            </a:r>
            <a:endParaRPr sz="1600" dirty="0">
              <a:solidFill>
                <a:srgbClr val="00B0F0"/>
              </a:solidFill>
              <a:latin typeface="Consolas"/>
              <a:ea typeface="Consolas"/>
              <a:cs typeface="Consolas"/>
              <a:sym typeface="Consolas"/>
            </a:endParaRPr>
          </a:p>
          <a:p>
            <a:pPr marL="0" indent="0">
              <a:spcBef>
                <a:spcPts val="2133"/>
              </a:spcBef>
              <a:spcAft>
                <a:spcPts val="2133"/>
              </a:spcAft>
              <a:buNone/>
            </a:pPr>
            <a:r>
              <a:rPr lang="en" sz="1600" dirty="0">
                <a:solidFill>
                  <a:srgbClr val="00B0F0"/>
                </a:solidFill>
                <a:latin typeface="Consolas"/>
                <a:ea typeface="Consolas"/>
                <a:cs typeface="Consolas"/>
                <a:sym typeface="Consolas"/>
              </a:rPr>
              <a:t># add ops to the user created graph</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with g2.as_default():</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	b = </a:t>
            </a:r>
            <a:r>
              <a:rPr lang="en" sz="1600" dirty="0" err="1">
                <a:solidFill>
                  <a:srgbClr val="00B0F0"/>
                </a:solidFill>
                <a:latin typeface="Consolas"/>
                <a:ea typeface="Consolas"/>
                <a:cs typeface="Consolas"/>
                <a:sym typeface="Consolas"/>
              </a:rPr>
              <a:t>tf.Constant</a:t>
            </a:r>
            <a:r>
              <a:rPr lang="en" sz="1600" dirty="0">
                <a:solidFill>
                  <a:srgbClr val="00B0F0"/>
                </a:solidFill>
                <a:latin typeface="Consolas"/>
                <a:ea typeface="Consolas"/>
                <a:cs typeface="Consolas"/>
                <a:sym typeface="Consolas"/>
              </a:rPr>
              <a:t>(5)</a:t>
            </a:r>
            <a:endParaRPr sz="1600" dirty="0">
              <a:solidFill>
                <a:srgbClr val="00B0F0"/>
              </a:solidFill>
              <a:latin typeface="Consolas"/>
              <a:ea typeface="Consolas"/>
              <a:cs typeface="Consolas"/>
              <a:sym typeface="Consolas"/>
            </a:endParaRPr>
          </a:p>
        </p:txBody>
      </p:sp>
      <p:sp>
        <p:nvSpPr>
          <p:cNvPr id="553" name="Google Shape;553;p71"/>
          <p:cNvSpPr txBox="1"/>
          <p:nvPr/>
        </p:nvSpPr>
        <p:spPr>
          <a:xfrm>
            <a:off x="6029733" y="5003567"/>
            <a:ext cx="5609600" cy="1643200"/>
          </a:xfrm>
          <a:prstGeom prst="rect">
            <a:avLst/>
          </a:prstGeom>
          <a:noFill/>
          <a:ln>
            <a:noFill/>
          </a:ln>
        </p:spPr>
        <p:txBody>
          <a:bodyPr spcFirstLastPara="1" wrap="square" lIns="121900" tIns="121900" rIns="121900" bIns="121900" anchor="t" anchorCtr="0">
            <a:noAutofit/>
          </a:bodyPr>
          <a:lstStyle/>
          <a:p>
            <a:endParaRPr sz="2400">
              <a:solidFill>
                <a:srgbClr val="FFFFFF"/>
              </a:solidFill>
            </a:endParaRPr>
          </a:p>
        </p:txBody>
      </p:sp>
      <p:sp>
        <p:nvSpPr>
          <p:cNvPr id="554" name="Google Shape;554;p71"/>
          <p:cNvSpPr txBox="1"/>
          <p:nvPr/>
        </p:nvSpPr>
        <p:spPr>
          <a:xfrm>
            <a:off x="5963467" y="3528667"/>
            <a:ext cx="4946000" cy="1390400"/>
          </a:xfrm>
          <a:prstGeom prst="rect">
            <a:avLst/>
          </a:prstGeom>
          <a:noFill/>
          <a:ln>
            <a:noFill/>
          </a:ln>
        </p:spPr>
        <p:txBody>
          <a:bodyPr spcFirstLastPara="1" wrap="square" lIns="121900" tIns="121900" rIns="121900" bIns="121900" anchor="t" anchorCtr="0">
            <a:noAutofit/>
          </a:bodyPr>
          <a:lstStyle/>
          <a:p>
            <a:r>
              <a:rPr lang="en" sz="2400" dirty="0">
                <a:solidFill>
                  <a:srgbClr val="00B0F0"/>
                </a:solidFill>
                <a:latin typeface="Times New Roman"/>
                <a:ea typeface="Times New Roman"/>
                <a:cs typeface="Times New Roman"/>
                <a:sym typeface="Times New Roman"/>
              </a:rPr>
              <a:t>Better</a:t>
            </a:r>
            <a:endParaRPr sz="2400" dirty="0">
              <a:solidFill>
                <a:srgbClr val="00B0F0"/>
              </a:solidFill>
              <a:latin typeface="Times New Roman"/>
              <a:ea typeface="Times New Roman"/>
              <a:cs typeface="Times New Roman"/>
              <a:sym typeface="Times New Roman"/>
            </a:endParaRPr>
          </a:p>
          <a:p>
            <a:r>
              <a:rPr lang="en" sz="2400" dirty="0">
                <a:solidFill>
                  <a:srgbClr val="00B0F0"/>
                </a:solidFill>
                <a:latin typeface="Times New Roman"/>
                <a:ea typeface="Times New Roman"/>
                <a:cs typeface="Times New Roman"/>
                <a:sym typeface="Times New Roman"/>
              </a:rPr>
              <a:t>But still not good enough because no more than one graph!</a:t>
            </a:r>
            <a:endParaRPr sz="2400" dirty="0">
              <a:solidFill>
                <a:srgbClr val="00B0F0"/>
              </a:solidFill>
              <a:latin typeface="Times New Roman"/>
              <a:ea typeface="Times New Roman"/>
              <a:cs typeface="Times New Roman"/>
              <a:sym typeface="Times New Roman"/>
            </a:endParaRPr>
          </a:p>
        </p:txBody>
      </p:sp>
      <p:sp>
        <p:nvSpPr>
          <p:cNvPr id="555" name="Google Shape;555;p7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24</a:t>
            </a:fld>
            <a:endParaRPr>
              <a:solidFill>
                <a:schemeClr val="lt2"/>
              </a:solidFill>
            </a:endParaRPr>
          </a:p>
        </p:txBody>
      </p:sp>
    </p:spTree>
    <p:extLst>
      <p:ext uri="{BB962C8B-B14F-4D97-AF65-F5344CB8AC3E}">
        <p14:creationId xmlns:p14="http://schemas.microsoft.com/office/powerpoint/2010/main" val="1449333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Why graphs</a:t>
            </a:r>
            <a:endParaRPr b="1">
              <a:latin typeface="Georgia"/>
              <a:ea typeface="Georgia"/>
              <a:cs typeface="Georgia"/>
              <a:sym typeface="Georgia"/>
            </a:endParaRPr>
          </a:p>
        </p:txBody>
      </p:sp>
      <p:sp>
        <p:nvSpPr>
          <p:cNvPr id="588" name="Google Shape;588;p76"/>
          <p:cNvSpPr txBox="1">
            <a:spLocks noGrp="1"/>
          </p:cNvSpPr>
          <p:nvPr>
            <p:ph type="body" idx="1"/>
          </p:nvPr>
        </p:nvSpPr>
        <p:spPr>
          <a:xfrm>
            <a:off x="446977" y="1589891"/>
            <a:ext cx="7564400" cy="3788400"/>
          </a:xfrm>
          <a:prstGeom prst="rect">
            <a:avLst/>
          </a:prstGeom>
        </p:spPr>
        <p:txBody>
          <a:bodyPr spcFirstLastPara="1" vert="horz" wrap="square" lIns="121900" tIns="121900" rIns="121900" bIns="121900" rtlCol="0" anchor="t" anchorCtr="0">
            <a:noAutofit/>
          </a:bodyPr>
          <a:lstStyle/>
          <a:p>
            <a:pPr>
              <a:buFont typeface="Georgia"/>
              <a:buAutoNum type="arabicPeriod"/>
            </a:pPr>
            <a:r>
              <a:rPr lang="en">
                <a:latin typeface="Georgia"/>
                <a:ea typeface="Georgia"/>
                <a:cs typeface="Georgia"/>
                <a:sym typeface="Georgia"/>
              </a:rPr>
              <a:t>Save computation. Only run subgraphs that lead to the values you want to fetch.</a:t>
            </a:r>
            <a:endParaRPr>
              <a:latin typeface="Georgia"/>
              <a:ea typeface="Georgia"/>
              <a:cs typeface="Georgia"/>
              <a:sym typeface="Georgia"/>
            </a:endParaRPr>
          </a:p>
          <a:p>
            <a:pPr>
              <a:buFont typeface="Georgia"/>
              <a:buAutoNum type="arabicPeriod"/>
            </a:pPr>
            <a:r>
              <a:rPr lang="en">
                <a:latin typeface="Georgia"/>
                <a:ea typeface="Georgia"/>
                <a:cs typeface="Georgia"/>
                <a:sym typeface="Georgia"/>
              </a:rPr>
              <a:t>Break computation into small, differential pieces to facilitate auto-differentiation</a:t>
            </a:r>
            <a:endParaRPr>
              <a:latin typeface="Georgia"/>
              <a:ea typeface="Georgia"/>
              <a:cs typeface="Georgia"/>
              <a:sym typeface="Georgia"/>
            </a:endParaRPr>
          </a:p>
          <a:p>
            <a:pPr>
              <a:buFont typeface="Georgia"/>
              <a:buAutoNum type="arabicPeriod"/>
            </a:pPr>
            <a:r>
              <a:rPr lang="en">
                <a:latin typeface="Georgia"/>
                <a:ea typeface="Georgia"/>
                <a:cs typeface="Georgia"/>
                <a:sym typeface="Georgia"/>
              </a:rPr>
              <a:t>Facilitate distributed computation, spread the work across multiple CPUs, GPUs, TPUs, or other devices</a:t>
            </a:r>
            <a:endParaRPr>
              <a:latin typeface="Georgia"/>
              <a:ea typeface="Georgia"/>
              <a:cs typeface="Georgia"/>
              <a:sym typeface="Georgia"/>
            </a:endParaRPr>
          </a:p>
          <a:p>
            <a:pPr>
              <a:buFont typeface="Georgia"/>
              <a:buAutoNum type="arabicPeriod"/>
            </a:pPr>
            <a:r>
              <a:rPr lang="en">
                <a:latin typeface="Georgia"/>
                <a:ea typeface="Georgia"/>
                <a:cs typeface="Georgia"/>
                <a:sym typeface="Georgia"/>
              </a:rPr>
              <a:t>Many common machine learning models are taught and visualized as directed graphs</a:t>
            </a:r>
            <a:endParaRPr>
              <a:latin typeface="Georgia"/>
              <a:ea typeface="Georgia"/>
              <a:cs typeface="Georgia"/>
              <a:sym typeface="Georgia"/>
            </a:endParaRPr>
          </a:p>
        </p:txBody>
      </p:sp>
      <p:sp>
        <p:nvSpPr>
          <p:cNvPr id="591" name="Google Shape;591;p7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25</a:t>
            </a:fld>
            <a:endParaRPr>
              <a:solidFill>
                <a:schemeClr val="lt2"/>
              </a:solidFill>
            </a:endParaRPr>
          </a:p>
        </p:txBody>
      </p:sp>
    </p:spTree>
    <p:extLst>
      <p:ext uri="{BB962C8B-B14F-4D97-AF65-F5344CB8AC3E}">
        <p14:creationId xmlns:p14="http://schemas.microsoft.com/office/powerpoint/2010/main" val="1434315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a:spLocks noGrp="1"/>
          </p:cNvSpPr>
          <p:nvPr>
            <p:ph type="body" idx="1"/>
          </p:nvPr>
        </p:nvSpPr>
        <p:spPr>
          <a:xfrm>
            <a:off x="415600" y="1536633"/>
            <a:ext cx="11360800" cy="4790800"/>
          </a:xfrm>
          <a:prstGeom prst="rect">
            <a:avLst/>
          </a:prstGeom>
        </p:spPr>
        <p:txBody>
          <a:bodyPr spcFirstLastPara="1" vert="horz" wrap="square" lIns="121900" tIns="121900" rIns="121900" bIns="121900" rtlCol="0" anchor="t" anchorCtr="0">
            <a:noAutofit/>
          </a:bodyPr>
          <a:lstStyle/>
          <a:p>
            <a:pPr marL="0" indent="0">
              <a:buNone/>
            </a:pPr>
            <a:r>
              <a:rPr lang="en" sz="1867" dirty="0">
                <a:solidFill>
                  <a:srgbClr val="00B0F0"/>
                </a:solidFill>
                <a:latin typeface="Consolas"/>
                <a:ea typeface="Consolas"/>
                <a:cs typeface="Consolas"/>
                <a:sym typeface="Consolas"/>
              </a:rPr>
              <a:t>import </a:t>
            </a:r>
            <a:r>
              <a:rPr lang="en" sz="1867" dirty="0" err="1">
                <a:solidFill>
                  <a:srgbClr val="00B0F0"/>
                </a:solidFill>
                <a:latin typeface="Consolas"/>
                <a:ea typeface="Consolas"/>
                <a:cs typeface="Consolas"/>
                <a:sym typeface="Consolas"/>
              </a:rPr>
              <a:t>tensorflow</a:t>
            </a:r>
            <a:r>
              <a:rPr lang="en" sz="1867" dirty="0">
                <a:solidFill>
                  <a:srgbClr val="00B0F0"/>
                </a:solidFill>
                <a:latin typeface="Consolas"/>
                <a:ea typeface="Consolas"/>
                <a:cs typeface="Consolas"/>
                <a:sym typeface="Consolas"/>
              </a:rPr>
              <a:t> as </a:t>
            </a:r>
            <a:r>
              <a:rPr lang="en" sz="1867" dirty="0" err="1">
                <a:solidFill>
                  <a:srgbClr val="00B0F0"/>
                </a:solidFill>
                <a:latin typeface="Consolas"/>
                <a:ea typeface="Consolas"/>
                <a:cs typeface="Consolas"/>
                <a:sym typeface="Consolas"/>
              </a:rPr>
              <a:t>tf</a:t>
            </a:r>
            <a:endParaRPr sz="1867" dirty="0">
              <a:solidFill>
                <a:srgbClr val="00B0F0"/>
              </a:solidFill>
              <a:latin typeface="Consolas"/>
              <a:ea typeface="Consolas"/>
              <a:cs typeface="Consolas"/>
              <a:sym typeface="Consolas"/>
            </a:endParaRPr>
          </a:p>
          <a:p>
            <a:pPr marL="0" indent="0">
              <a:spcBef>
                <a:spcPts val="2133"/>
              </a:spcBef>
              <a:buNone/>
            </a:pPr>
            <a:r>
              <a:rPr lang="en" sz="1867" dirty="0">
                <a:solidFill>
                  <a:srgbClr val="00B0F0"/>
                </a:solidFill>
                <a:latin typeface="Consolas"/>
                <a:ea typeface="Consolas"/>
                <a:cs typeface="Consolas"/>
                <a:sym typeface="Consolas"/>
              </a:rPr>
              <a:t>a = </a:t>
            </a:r>
            <a:r>
              <a:rPr lang="en" sz="1867" dirty="0" err="1">
                <a:solidFill>
                  <a:srgbClr val="00B0F0"/>
                </a:solidFill>
                <a:latin typeface="Consolas"/>
                <a:ea typeface="Consolas"/>
                <a:cs typeface="Consolas"/>
                <a:sym typeface="Consolas"/>
              </a:rPr>
              <a:t>tf.constant</a:t>
            </a:r>
            <a:r>
              <a:rPr lang="en" sz="1867" dirty="0">
                <a:solidFill>
                  <a:srgbClr val="00B0F0"/>
                </a:solidFill>
                <a:latin typeface="Consolas"/>
                <a:ea typeface="Consolas"/>
                <a:cs typeface="Consolas"/>
                <a:sym typeface="Consolas"/>
              </a:rPr>
              <a:t>(2)</a:t>
            </a:r>
            <a:br>
              <a:rPr lang="en" sz="1867" dirty="0">
                <a:solidFill>
                  <a:srgbClr val="00B0F0"/>
                </a:solidFill>
                <a:latin typeface="Consolas"/>
                <a:ea typeface="Consolas"/>
                <a:cs typeface="Consolas"/>
                <a:sym typeface="Consolas"/>
              </a:rPr>
            </a:br>
            <a:r>
              <a:rPr lang="en" sz="1867" dirty="0">
                <a:solidFill>
                  <a:srgbClr val="00B0F0"/>
                </a:solidFill>
                <a:latin typeface="Consolas"/>
                <a:ea typeface="Consolas"/>
                <a:cs typeface="Consolas"/>
                <a:sym typeface="Consolas"/>
              </a:rPr>
              <a:t>b = </a:t>
            </a:r>
            <a:r>
              <a:rPr lang="en" sz="1867" dirty="0" err="1">
                <a:solidFill>
                  <a:srgbClr val="00B0F0"/>
                </a:solidFill>
                <a:latin typeface="Consolas"/>
                <a:ea typeface="Consolas"/>
                <a:cs typeface="Consolas"/>
                <a:sym typeface="Consolas"/>
              </a:rPr>
              <a:t>tf.constant</a:t>
            </a:r>
            <a:r>
              <a:rPr lang="en" sz="1867" dirty="0">
                <a:solidFill>
                  <a:srgbClr val="00B0F0"/>
                </a:solidFill>
                <a:latin typeface="Consolas"/>
                <a:ea typeface="Consolas"/>
                <a:cs typeface="Consolas"/>
                <a:sym typeface="Consolas"/>
              </a:rPr>
              <a:t>(3)</a:t>
            </a:r>
            <a:br>
              <a:rPr lang="en" sz="1867" dirty="0">
                <a:solidFill>
                  <a:srgbClr val="00B0F0"/>
                </a:solidFill>
                <a:latin typeface="Consolas"/>
                <a:ea typeface="Consolas"/>
                <a:cs typeface="Consolas"/>
                <a:sym typeface="Consolas"/>
              </a:rPr>
            </a:br>
            <a:r>
              <a:rPr lang="en" sz="1867" dirty="0">
                <a:solidFill>
                  <a:srgbClr val="00B0F0"/>
                </a:solidFill>
                <a:latin typeface="Consolas"/>
                <a:ea typeface="Consolas"/>
                <a:cs typeface="Consolas"/>
                <a:sym typeface="Consolas"/>
              </a:rPr>
              <a:t>x = </a:t>
            </a:r>
            <a:r>
              <a:rPr lang="en" sz="1867" dirty="0" err="1">
                <a:solidFill>
                  <a:srgbClr val="00B0F0"/>
                </a:solidFill>
                <a:latin typeface="Consolas"/>
                <a:ea typeface="Consolas"/>
                <a:cs typeface="Consolas"/>
                <a:sym typeface="Consolas"/>
              </a:rPr>
              <a:t>tf.add</a:t>
            </a:r>
            <a:r>
              <a:rPr lang="en" sz="1867" dirty="0">
                <a:solidFill>
                  <a:srgbClr val="00B0F0"/>
                </a:solidFill>
                <a:latin typeface="Consolas"/>
                <a:ea typeface="Consolas"/>
                <a:cs typeface="Consolas"/>
                <a:sym typeface="Consolas"/>
              </a:rPr>
              <a:t>(a, b)</a:t>
            </a:r>
            <a:endParaRPr sz="1867" dirty="0">
              <a:solidFill>
                <a:srgbClr val="00B0F0"/>
              </a:solidFill>
              <a:latin typeface="Consolas"/>
              <a:ea typeface="Consolas"/>
              <a:cs typeface="Consolas"/>
              <a:sym typeface="Consolas"/>
            </a:endParaRPr>
          </a:p>
          <a:p>
            <a:pPr marL="0" indent="0">
              <a:spcBef>
                <a:spcPts val="2133"/>
              </a:spcBef>
              <a:spcAft>
                <a:spcPts val="2133"/>
              </a:spcAft>
              <a:buNone/>
            </a:pPr>
            <a:r>
              <a:rPr lang="en" sz="1867" dirty="0">
                <a:solidFill>
                  <a:srgbClr val="00B0F0"/>
                </a:solidFill>
                <a:latin typeface="Consolas"/>
                <a:ea typeface="Consolas"/>
                <a:cs typeface="Consolas"/>
                <a:sym typeface="Consolas"/>
              </a:rPr>
              <a:t>with </a:t>
            </a:r>
            <a:r>
              <a:rPr lang="en" sz="1867" dirty="0" err="1">
                <a:solidFill>
                  <a:srgbClr val="00B0F0"/>
                </a:solidFill>
                <a:latin typeface="Consolas"/>
                <a:ea typeface="Consolas"/>
                <a:cs typeface="Consolas"/>
                <a:sym typeface="Consolas"/>
              </a:rPr>
              <a:t>tf.Session</a:t>
            </a:r>
            <a:r>
              <a:rPr lang="en" sz="1867" dirty="0">
                <a:solidFill>
                  <a:srgbClr val="00B0F0"/>
                </a:solidFill>
                <a:latin typeface="Consolas"/>
                <a:ea typeface="Consolas"/>
                <a:cs typeface="Consolas"/>
                <a:sym typeface="Consolas"/>
              </a:rPr>
              <a:t>() as </a:t>
            </a:r>
            <a:r>
              <a:rPr lang="en" sz="1867" dirty="0" err="1">
                <a:solidFill>
                  <a:srgbClr val="00B0F0"/>
                </a:solidFill>
                <a:latin typeface="Consolas"/>
                <a:ea typeface="Consolas"/>
                <a:cs typeface="Consolas"/>
                <a:sym typeface="Consolas"/>
              </a:rPr>
              <a:t>sess</a:t>
            </a:r>
            <a:r>
              <a:rPr lang="en" sz="1867" dirty="0">
                <a:solidFill>
                  <a:srgbClr val="00B0F0"/>
                </a:solidFill>
                <a:latin typeface="Consolas"/>
                <a:ea typeface="Consolas"/>
                <a:cs typeface="Consolas"/>
                <a:sym typeface="Consolas"/>
              </a:rPr>
              <a:t>:</a:t>
            </a:r>
            <a:br>
              <a:rPr lang="en" sz="1867" dirty="0">
                <a:solidFill>
                  <a:srgbClr val="00B0F0"/>
                </a:solidFill>
                <a:latin typeface="Consolas"/>
                <a:ea typeface="Consolas"/>
                <a:cs typeface="Consolas"/>
                <a:sym typeface="Consolas"/>
              </a:rPr>
            </a:br>
            <a:r>
              <a:rPr lang="en" sz="1867" dirty="0">
                <a:solidFill>
                  <a:srgbClr val="00B0F0"/>
                </a:solidFill>
                <a:latin typeface="Consolas"/>
                <a:ea typeface="Consolas"/>
                <a:cs typeface="Consolas"/>
                <a:sym typeface="Consolas"/>
              </a:rPr>
              <a:t>	print(</a:t>
            </a:r>
            <a:r>
              <a:rPr lang="en" sz="1867" dirty="0" err="1">
                <a:solidFill>
                  <a:srgbClr val="00B0F0"/>
                </a:solidFill>
                <a:latin typeface="Consolas"/>
                <a:ea typeface="Consolas"/>
                <a:cs typeface="Consolas"/>
                <a:sym typeface="Consolas"/>
              </a:rPr>
              <a:t>sess.run</a:t>
            </a:r>
            <a:r>
              <a:rPr lang="en" sz="1867" dirty="0">
                <a:solidFill>
                  <a:srgbClr val="00B0F0"/>
                </a:solidFill>
                <a:latin typeface="Consolas"/>
                <a:ea typeface="Consolas"/>
                <a:cs typeface="Consolas"/>
                <a:sym typeface="Consolas"/>
              </a:rPr>
              <a:t>(x))</a:t>
            </a:r>
            <a:endParaRPr sz="1867" dirty="0">
              <a:solidFill>
                <a:srgbClr val="00B0F0"/>
              </a:solidFill>
              <a:latin typeface="Consolas"/>
              <a:ea typeface="Consolas"/>
              <a:cs typeface="Consolas"/>
              <a:sym typeface="Consolas"/>
            </a:endParaRPr>
          </a:p>
        </p:txBody>
      </p:sp>
      <p:sp>
        <p:nvSpPr>
          <p:cNvPr id="121" name="Google Shape;121;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Your first TensorFlow program</a:t>
            </a:r>
            <a:endParaRPr b="1">
              <a:latin typeface="Georgia"/>
              <a:ea typeface="Georgia"/>
              <a:cs typeface="Georgia"/>
              <a:sym typeface="Georgia"/>
            </a:endParaRPr>
          </a:p>
        </p:txBody>
      </p:sp>
      <p:sp>
        <p:nvSpPr>
          <p:cNvPr id="122" name="Google Shape;122;p2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26</a:t>
            </a:fld>
            <a:endParaRPr/>
          </a:p>
        </p:txBody>
      </p:sp>
    </p:spTree>
    <p:extLst>
      <p:ext uri="{BB962C8B-B14F-4D97-AF65-F5344CB8AC3E}">
        <p14:creationId xmlns:p14="http://schemas.microsoft.com/office/powerpoint/2010/main" val="1406470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txBox="1">
            <a:spLocks noGrp="1"/>
          </p:cNvSpPr>
          <p:nvPr>
            <p:ph type="body" idx="1"/>
          </p:nvPr>
        </p:nvSpPr>
        <p:spPr>
          <a:xfrm>
            <a:off x="415600" y="1536633"/>
            <a:ext cx="11360800" cy="47908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rgbClr val="00B0F0"/>
                </a:solidFill>
                <a:latin typeface="Consolas"/>
                <a:ea typeface="Consolas"/>
                <a:cs typeface="Consolas"/>
                <a:sym typeface="Consolas"/>
              </a:rPr>
              <a:t>import </a:t>
            </a:r>
            <a:r>
              <a:rPr lang="en" sz="1600" dirty="0" err="1">
                <a:solidFill>
                  <a:srgbClr val="00B0F0"/>
                </a:solidFill>
                <a:latin typeface="Consolas"/>
                <a:ea typeface="Consolas"/>
                <a:cs typeface="Consolas"/>
                <a:sym typeface="Consolas"/>
              </a:rPr>
              <a:t>tensorflow</a:t>
            </a:r>
            <a:r>
              <a:rPr lang="en" sz="1600" dirty="0">
                <a:solidFill>
                  <a:srgbClr val="00B0F0"/>
                </a:solidFill>
                <a:latin typeface="Consolas"/>
                <a:ea typeface="Consolas"/>
                <a:cs typeface="Consolas"/>
                <a:sym typeface="Consolas"/>
              </a:rPr>
              <a:t> as </a:t>
            </a:r>
            <a:r>
              <a:rPr lang="en" sz="1600" dirty="0" err="1">
                <a:solidFill>
                  <a:srgbClr val="00B0F0"/>
                </a:solidFill>
                <a:latin typeface="Consolas"/>
                <a:ea typeface="Consolas"/>
                <a:cs typeface="Consolas"/>
                <a:sym typeface="Consolas"/>
              </a:rPr>
              <a:t>tf</a:t>
            </a:r>
            <a:endParaRPr sz="1600" dirty="0">
              <a:solidFill>
                <a:srgbClr val="00B0F0"/>
              </a:solidFill>
              <a:latin typeface="Consolas"/>
              <a:ea typeface="Consolas"/>
              <a:cs typeface="Consolas"/>
              <a:sym typeface="Consolas"/>
            </a:endParaRPr>
          </a:p>
          <a:p>
            <a:pPr marL="0" indent="0">
              <a:spcBef>
                <a:spcPts val="2133"/>
              </a:spcBef>
              <a:buNone/>
            </a:pPr>
            <a:r>
              <a:rPr lang="en" sz="1600" dirty="0">
                <a:solidFill>
                  <a:srgbClr val="00B0F0"/>
                </a:solidFill>
                <a:latin typeface="Consolas"/>
                <a:ea typeface="Consolas"/>
                <a:cs typeface="Consolas"/>
                <a:sym typeface="Consolas"/>
              </a:rPr>
              <a:t>a = </a:t>
            </a:r>
            <a:r>
              <a:rPr lang="en" sz="1600" dirty="0" err="1">
                <a:solidFill>
                  <a:srgbClr val="00B0F0"/>
                </a:solidFill>
                <a:latin typeface="Consolas"/>
                <a:ea typeface="Consolas"/>
                <a:cs typeface="Consolas"/>
                <a:sym typeface="Consolas"/>
              </a:rPr>
              <a:t>tf.constant</a:t>
            </a:r>
            <a:r>
              <a:rPr lang="en" sz="1600" dirty="0">
                <a:solidFill>
                  <a:srgbClr val="00B0F0"/>
                </a:solidFill>
                <a:latin typeface="Consolas"/>
                <a:ea typeface="Consolas"/>
                <a:cs typeface="Consolas"/>
                <a:sym typeface="Consolas"/>
              </a:rPr>
              <a:t>(2)</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b = </a:t>
            </a:r>
            <a:r>
              <a:rPr lang="en" sz="1600" dirty="0" err="1">
                <a:solidFill>
                  <a:srgbClr val="00B0F0"/>
                </a:solidFill>
                <a:latin typeface="Consolas"/>
                <a:ea typeface="Consolas"/>
                <a:cs typeface="Consolas"/>
                <a:sym typeface="Consolas"/>
              </a:rPr>
              <a:t>tf.constant</a:t>
            </a:r>
            <a:r>
              <a:rPr lang="en" sz="1600" dirty="0">
                <a:solidFill>
                  <a:srgbClr val="00B0F0"/>
                </a:solidFill>
                <a:latin typeface="Consolas"/>
                <a:ea typeface="Consolas"/>
                <a:cs typeface="Consolas"/>
                <a:sym typeface="Consolas"/>
              </a:rPr>
              <a:t>(3)</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x = </a:t>
            </a:r>
            <a:r>
              <a:rPr lang="en" sz="1600" dirty="0" err="1">
                <a:solidFill>
                  <a:srgbClr val="00B0F0"/>
                </a:solidFill>
                <a:latin typeface="Consolas"/>
                <a:ea typeface="Consolas"/>
                <a:cs typeface="Consolas"/>
                <a:sym typeface="Consolas"/>
              </a:rPr>
              <a:t>tf.add</a:t>
            </a:r>
            <a:r>
              <a:rPr lang="en" sz="1600" dirty="0">
                <a:solidFill>
                  <a:srgbClr val="00B0F0"/>
                </a:solidFill>
                <a:latin typeface="Consolas"/>
                <a:ea typeface="Consolas"/>
                <a:cs typeface="Consolas"/>
                <a:sym typeface="Consolas"/>
              </a:rPr>
              <a:t>(a, b)</a:t>
            </a:r>
            <a:endParaRPr sz="1600" dirty="0">
              <a:solidFill>
                <a:srgbClr val="00B0F0"/>
              </a:solidFill>
              <a:latin typeface="Consolas"/>
              <a:ea typeface="Consolas"/>
              <a:cs typeface="Consolas"/>
              <a:sym typeface="Consolas"/>
            </a:endParaRPr>
          </a:p>
          <a:p>
            <a:pPr marL="0" indent="0">
              <a:spcBef>
                <a:spcPts val="2133"/>
              </a:spcBef>
              <a:spcAft>
                <a:spcPts val="2133"/>
              </a:spcAft>
              <a:buNone/>
            </a:pPr>
            <a:r>
              <a:rPr lang="en" sz="1600" dirty="0">
                <a:solidFill>
                  <a:srgbClr val="00B0F0"/>
                </a:solidFill>
                <a:latin typeface="Consolas"/>
                <a:ea typeface="Consolas"/>
                <a:cs typeface="Consolas"/>
                <a:sym typeface="Consolas"/>
              </a:rPr>
              <a:t>writer = </a:t>
            </a:r>
            <a:r>
              <a:rPr lang="en" sz="1600" dirty="0" err="1">
                <a:solidFill>
                  <a:srgbClr val="00B0F0"/>
                </a:solidFill>
                <a:latin typeface="Consolas"/>
                <a:ea typeface="Consolas"/>
                <a:cs typeface="Consolas"/>
                <a:sym typeface="Consolas"/>
              </a:rPr>
              <a:t>tf.summary.FileWriter</a:t>
            </a:r>
            <a:r>
              <a:rPr lang="en" sz="1600" dirty="0">
                <a:solidFill>
                  <a:srgbClr val="00B0F0"/>
                </a:solidFill>
                <a:latin typeface="Consolas"/>
                <a:ea typeface="Consolas"/>
                <a:cs typeface="Consolas"/>
                <a:sym typeface="Consolas"/>
              </a:rPr>
              <a:t>('./graphs', </a:t>
            </a:r>
            <a:r>
              <a:rPr lang="en" sz="1600" dirty="0" err="1">
                <a:solidFill>
                  <a:srgbClr val="00B0F0"/>
                </a:solidFill>
                <a:latin typeface="Consolas"/>
                <a:ea typeface="Consolas"/>
                <a:cs typeface="Consolas"/>
                <a:sym typeface="Consolas"/>
              </a:rPr>
              <a:t>tf.get_default_graph</a:t>
            </a:r>
            <a:r>
              <a:rPr lang="en" sz="1600" dirty="0">
                <a:solidFill>
                  <a:srgbClr val="00B0F0"/>
                </a:solidFill>
                <a:latin typeface="Consolas"/>
                <a:ea typeface="Consolas"/>
                <a:cs typeface="Consolas"/>
                <a:sym typeface="Consolas"/>
              </a:rPr>
              <a:t>())</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with </a:t>
            </a:r>
            <a:r>
              <a:rPr lang="en" sz="1600" dirty="0" err="1">
                <a:solidFill>
                  <a:srgbClr val="00B0F0"/>
                </a:solidFill>
                <a:latin typeface="Consolas"/>
                <a:ea typeface="Consolas"/>
                <a:cs typeface="Consolas"/>
                <a:sym typeface="Consolas"/>
              </a:rPr>
              <a:t>tf.Session</a:t>
            </a:r>
            <a:r>
              <a:rPr lang="en" sz="1600" dirty="0">
                <a:solidFill>
                  <a:srgbClr val="00B0F0"/>
                </a:solidFill>
                <a:latin typeface="Consolas"/>
                <a:ea typeface="Consolas"/>
                <a:cs typeface="Consolas"/>
                <a:sym typeface="Consolas"/>
              </a:rPr>
              <a:t>() as </a:t>
            </a:r>
            <a:r>
              <a:rPr lang="en" sz="1600" dirty="0" err="1">
                <a:solidFill>
                  <a:srgbClr val="00B0F0"/>
                </a:solidFill>
                <a:latin typeface="Consolas"/>
                <a:ea typeface="Consolas"/>
                <a:cs typeface="Consolas"/>
                <a:sym typeface="Consolas"/>
              </a:rPr>
              <a:t>sess</a:t>
            </a:r>
            <a:r>
              <a:rPr lang="en" sz="1600" dirty="0">
                <a:solidFill>
                  <a:srgbClr val="00B0F0"/>
                </a:solidFill>
                <a:latin typeface="Consolas"/>
                <a:ea typeface="Consolas"/>
                <a:cs typeface="Consolas"/>
                <a:sym typeface="Consolas"/>
              </a:rPr>
              <a:t>:</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 writer = </a:t>
            </a:r>
            <a:r>
              <a:rPr lang="en" sz="1600" dirty="0" err="1">
                <a:solidFill>
                  <a:srgbClr val="00B0F0"/>
                </a:solidFill>
                <a:latin typeface="Consolas"/>
                <a:ea typeface="Consolas"/>
                <a:cs typeface="Consolas"/>
                <a:sym typeface="Consolas"/>
              </a:rPr>
              <a:t>tf.summary.FileWriter</a:t>
            </a:r>
            <a:r>
              <a:rPr lang="en" sz="1600" dirty="0">
                <a:solidFill>
                  <a:srgbClr val="00B0F0"/>
                </a:solidFill>
                <a:latin typeface="Consolas"/>
                <a:ea typeface="Consolas"/>
                <a:cs typeface="Consolas"/>
                <a:sym typeface="Consolas"/>
              </a:rPr>
              <a:t>('./graphs', </a:t>
            </a:r>
            <a:r>
              <a:rPr lang="en" sz="1600" dirty="0" err="1">
                <a:solidFill>
                  <a:srgbClr val="00B0F0"/>
                </a:solidFill>
                <a:latin typeface="Consolas"/>
                <a:ea typeface="Consolas"/>
                <a:cs typeface="Consolas"/>
                <a:sym typeface="Consolas"/>
              </a:rPr>
              <a:t>sess.graph</a:t>
            </a:r>
            <a:r>
              <a:rPr lang="en" sz="1600" dirty="0">
                <a:solidFill>
                  <a:srgbClr val="00B0F0"/>
                </a:solidFill>
                <a:latin typeface="Consolas"/>
                <a:ea typeface="Consolas"/>
                <a:cs typeface="Consolas"/>
                <a:sym typeface="Consolas"/>
              </a:rPr>
              <a:t>) </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	print(</a:t>
            </a:r>
            <a:r>
              <a:rPr lang="en" sz="1600" dirty="0" err="1">
                <a:solidFill>
                  <a:srgbClr val="00B0F0"/>
                </a:solidFill>
                <a:latin typeface="Consolas"/>
                <a:ea typeface="Consolas"/>
                <a:cs typeface="Consolas"/>
                <a:sym typeface="Consolas"/>
              </a:rPr>
              <a:t>sess.run</a:t>
            </a:r>
            <a:r>
              <a:rPr lang="en" sz="1600" dirty="0">
                <a:solidFill>
                  <a:srgbClr val="00B0F0"/>
                </a:solidFill>
                <a:latin typeface="Consolas"/>
                <a:ea typeface="Consolas"/>
                <a:cs typeface="Consolas"/>
                <a:sym typeface="Consolas"/>
              </a:rPr>
              <a:t>(x))</a:t>
            </a:r>
            <a:br>
              <a:rPr lang="en" sz="1600" dirty="0">
                <a:solidFill>
                  <a:srgbClr val="00B0F0"/>
                </a:solidFill>
                <a:latin typeface="Consolas"/>
                <a:ea typeface="Consolas"/>
                <a:cs typeface="Consolas"/>
                <a:sym typeface="Consolas"/>
              </a:rPr>
            </a:br>
            <a:r>
              <a:rPr lang="en" sz="1600" dirty="0" err="1">
                <a:solidFill>
                  <a:srgbClr val="00B0F0"/>
                </a:solidFill>
                <a:latin typeface="Consolas"/>
                <a:ea typeface="Consolas"/>
                <a:cs typeface="Consolas"/>
                <a:sym typeface="Consolas"/>
              </a:rPr>
              <a:t>writer.close</a:t>
            </a:r>
            <a:r>
              <a:rPr lang="en" sz="1600" dirty="0">
                <a:solidFill>
                  <a:srgbClr val="00B0F0"/>
                </a:solidFill>
                <a:latin typeface="Consolas"/>
                <a:ea typeface="Consolas"/>
                <a:cs typeface="Consolas"/>
                <a:sym typeface="Consolas"/>
              </a:rPr>
              <a:t>() # close the writer when you’re done using it</a:t>
            </a:r>
            <a:endParaRPr sz="1600" dirty="0">
              <a:solidFill>
                <a:srgbClr val="00B0F0"/>
              </a:solidFill>
              <a:latin typeface="Consolas"/>
              <a:ea typeface="Consolas"/>
              <a:cs typeface="Consolas"/>
              <a:sym typeface="Consolas"/>
            </a:endParaRPr>
          </a:p>
        </p:txBody>
      </p:sp>
      <p:sp>
        <p:nvSpPr>
          <p:cNvPr id="144" name="Google Shape;144;p3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Visualize it with TensorBoard</a:t>
            </a:r>
            <a:endParaRPr b="1">
              <a:latin typeface="Georgia"/>
              <a:ea typeface="Georgia"/>
              <a:cs typeface="Georgia"/>
              <a:sym typeface="Georgia"/>
            </a:endParaRPr>
          </a:p>
        </p:txBody>
      </p:sp>
      <p:sp>
        <p:nvSpPr>
          <p:cNvPr id="145" name="Google Shape;145;p3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27</a:t>
            </a:fld>
            <a:endParaRPr/>
          </a:p>
        </p:txBody>
      </p:sp>
      <p:sp>
        <p:nvSpPr>
          <p:cNvPr id="146" name="Google Shape;146;p31"/>
          <p:cNvSpPr txBox="1"/>
          <p:nvPr/>
        </p:nvSpPr>
        <p:spPr>
          <a:xfrm>
            <a:off x="6627935" y="1681711"/>
            <a:ext cx="4770000" cy="1234483"/>
          </a:xfrm>
          <a:prstGeom prst="rect">
            <a:avLst/>
          </a:prstGeom>
          <a:noFill/>
          <a:ln>
            <a:noFill/>
          </a:ln>
        </p:spPr>
        <p:txBody>
          <a:bodyPr spcFirstLastPara="1" wrap="square" lIns="121900" tIns="121900" rIns="121900" bIns="121900" anchor="t" anchorCtr="0">
            <a:noAutofit/>
          </a:bodyPr>
          <a:lstStyle/>
          <a:p>
            <a:r>
              <a:rPr lang="en" sz="2400" dirty="0">
                <a:solidFill>
                  <a:srgbClr val="00B0F0"/>
                </a:solidFill>
                <a:latin typeface="Times New Roman"/>
                <a:ea typeface="Times New Roman"/>
                <a:cs typeface="Times New Roman"/>
                <a:sym typeface="Times New Roman"/>
              </a:rPr>
              <a:t>Create the summary writer after graph definition and before running your session</a:t>
            </a:r>
            <a:endParaRPr sz="2400" dirty="0">
              <a:solidFill>
                <a:srgbClr val="00B0F0"/>
              </a:solidFill>
              <a:latin typeface="Times New Roman"/>
              <a:ea typeface="Times New Roman"/>
              <a:cs typeface="Times New Roman"/>
              <a:sym typeface="Times New Roman"/>
            </a:endParaRPr>
          </a:p>
        </p:txBody>
      </p:sp>
      <p:sp>
        <p:nvSpPr>
          <p:cNvPr id="147" name="Google Shape;147;p31"/>
          <p:cNvSpPr txBox="1"/>
          <p:nvPr/>
        </p:nvSpPr>
        <p:spPr>
          <a:xfrm>
            <a:off x="6627935" y="4792889"/>
            <a:ext cx="4770000" cy="766800"/>
          </a:xfrm>
          <a:prstGeom prst="rect">
            <a:avLst/>
          </a:prstGeom>
          <a:noFill/>
          <a:ln>
            <a:noFill/>
          </a:ln>
        </p:spPr>
        <p:txBody>
          <a:bodyPr spcFirstLastPara="1" wrap="square" lIns="121900" tIns="121900" rIns="121900" bIns="121900" anchor="t" anchorCtr="0">
            <a:noAutofit/>
          </a:bodyPr>
          <a:lstStyle/>
          <a:p>
            <a:r>
              <a:rPr lang="en" sz="2400" dirty="0">
                <a:solidFill>
                  <a:srgbClr val="00B0F0"/>
                </a:solidFill>
                <a:latin typeface="Times New Roman"/>
                <a:ea typeface="Times New Roman"/>
                <a:cs typeface="Times New Roman"/>
                <a:sym typeface="Times New Roman"/>
              </a:rPr>
              <a:t> ‘graphs’ or any location where you want to keep your event files</a:t>
            </a:r>
            <a:endParaRPr sz="2400" dirty="0">
              <a:solidFill>
                <a:srgbClr val="00B0F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91586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4"/>
          <p:cNvSpPr txBox="1">
            <a:spLocks noGrp="1"/>
          </p:cNvSpPr>
          <p:nvPr>
            <p:ph type="body" idx="1"/>
          </p:nvPr>
        </p:nvSpPr>
        <p:spPr>
          <a:xfrm>
            <a:off x="415600" y="1536633"/>
            <a:ext cx="11360800" cy="4790800"/>
          </a:xfrm>
          <a:prstGeom prst="rect">
            <a:avLst/>
          </a:prstGeom>
        </p:spPr>
        <p:txBody>
          <a:bodyPr spcFirstLastPara="1" vert="horz" wrap="square" lIns="121900" tIns="121900" rIns="121900" bIns="121900" rtlCol="0" anchor="t" anchorCtr="0">
            <a:noAutofit/>
          </a:bodyPr>
          <a:lstStyle/>
          <a:p>
            <a:pPr marL="0" indent="0">
              <a:buNone/>
            </a:pPr>
            <a:r>
              <a:rPr lang="en" sz="1867" dirty="0">
                <a:solidFill>
                  <a:srgbClr val="00B0F0"/>
                </a:solidFill>
                <a:latin typeface="Consolas"/>
                <a:ea typeface="Consolas"/>
                <a:cs typeface="Consolas"/>
                <a:sym typeface="Consolas"/>
              </a:rPr>
              <a:t>import </a:t>
            </a:r>
            <a:r>
              <a:rPr lang="en" sz="1867" dirty="0" err="1">
                <a:solidFill>
                  <a:srgbClr val="00B0F0"/>
                </a:solidFill>
                <a:latin typeface="Consolas"/>
                <a:ea typeface="Consolas"/>
                <a:cs typeface="Consolas"/>
                <a:sym typeface="Consolas"/>
              </a:rPr>
              <a:t>tensorflow</a:t>
            </a:r>
            <a:r>
              <a:rPr lang="en" sz="1867" dirty="0">
                <a:solidFill>
                  <a:srgbClr val="00B0F0"/>
                </a:solidFill>
                <a:latin typeface="Consolas"/>
                <a:ea typeface="Consolas"/>
                <a:cs typeface="Consolas"/>
                <a:sym typeface="Consolas"/>
              </a:rPr>
              <a:t> as </a:t>
            </a:r>
            <a:r>
              <a:rPr lang="en" sz="1867" dirty="0" err="1">
                <a:solidFill>
                  <a:srgbClr val="00B0F0"/>
                </a:solidFill>
                <a:latin typeface="Consolas"/>
                <a:ea typeface="Consolas"/>
                <a:cs typeface="Consolas"/>
                <a:sym typeface="Consolas"/>
              </a:rPr>
              <a:t>tf</a:t>
            </a:r>
            <a:endParaRPr sz="1867" dirty="0">
              <a:solidFill>
                <a:srgbClr val="00B0F0"/>
              </a:solidFill>
              <a:latin typeface="Consolas"/>
              <a:ea typeface="Consolas"/>
              <a:cs typeface="Consolas"/>
              <a:sym typeface="Consolas"/>
            </a:endParaRPr>
          </a:p>
          <a:p>
            <a:pPr marL="0" indent="0">
              <a:spcBef>
                <a:spcPts val="2133"/>
              </a:spcBef>
              <a:spcAft>
                <a:spcPts val="2133"/>
              </a:spcAft>
              <a:buNone/>
            </a:pPr>
            <a:r>
              <a:rPr lang="en" sz="1867" dirty="0">
                <a:solidFill>
                  <a:srgbClr val="00B0F0"/>
                </a:solidFill>
                <a:latin typeface="Consolas"/>
                <a:ea typeface="Consolas"/>
                <a:cs typeface="Consolas"/>
                <a:sym typeface="Consolas"/>
              </a:rPr>
              <a:t>a = </a:t>
            </a:r>
            <a:r>
              <a:rPr lang="en" sz="1867" dirty="0" err="1">
                <a:solidFill>
                  <a:srgbClr val="00B0F0"/>
                </a:solidFill>
                <a:latin typeface="Consolas"/>
                <a:ea typeface="Consolas"/>
                <a:cs typeface="Consolas"/>
                <a:sym typeface="Consolas"/>
              </a:rPr>
              <a:t>tf.constant</a:t>
            </a:r>
            <a:r>
              <a:rPr lang="en" sz="1867" dirty="0">
                <a:solidFill>
                  <a:srgbClr val="00B0F0"/>
                </a:solidFill>
                <a:latin typeface="Consolas"/>
                <a:ea typeface="Consolas"/>
                <a:cs typeface="Consolas"/>
                <a:sym typeface="Consolas"/>
              </a:rPr>
              <a:t>(2)</a:t>
            </a:r>
            <a:br>
              <a:rPr lang="en" sz="1867" dirty="0">
                <a:solidFill>
                  <a:srgbClr val="00B0F0"/>
                </a:solidFill>
                <a:latin typeface="Consolas"/>
                <a:ea typeface="Consolas"/>
                <a:cs typeface="Consolas"/>
                <a:sym typeface="Consolas"/>
              </a:rPr>
            </a:br>
            <a:r>
              <a:rPr lang="en" sz="1867" dirty="0">
                <a:solidFill>
                  <a:srgbClr val="00B0F0"/>
                </a:solidFill>
                <a:latin typeface="Consolas"/>
                <a:ea typeface="Consolas"/>
                <a:cs typeface="Consolas"/>
                <a:sym typeface="Consolas"/>
              </a:rPr>
              <a:t>b = </a:t>
            </a:r>
            <a:r>
              <a:rPr lang="en" sz="1867" dirty="0" err="1">
                <a:solidFill>
                  <a:srgbClr val="00B0F0"/>
                </a:solidFill>
                <a:latin typeface="Consolas"/>
                <a:ea typeface="Consolas"/>
                <a:cs typeface="Consolas"/>
                <a:sym typeface="Consolas"/>
              </a:rPr>
              <a:t>tf.constant</a:t>
            </a:r>
            <a:r>
              <a:rPr lang="en" sz="1867" dirty="0">
                <a:solidFill>
                  <a:srgbClr val="00B0F0"/>
                </a:solidFill>
                <a:latin typeface="Consolas"/>
                <a:ea typeface="Consolas"/>
                <a:cs typeface="Consolas"/>
                <a:sym typeface="Consolas"/>
              </a:rPr>
              <a:t>(3)</a:t>
            </a:r>
            <a:br>
              <a:rPr lang="en" sz="1867" dirty="0">
                <a:solidFill>
                  <a:srgbClr val="00B0F0"/>
                </a:solidFill>
                <a:latin typeface="Consolas"/>
                <a:ea typeface="Consolas"/>
                <a:cs typeface="Consolas"/>
                <a:sym typeface="Consolas"/>
              </a:rPr>
            </a:br>
            <a:r>
              <a:rPr lang="en" sz="1867" dirty="0">
                <a:solidFill>
                  <a:srgbClr val="00B0F0"/>
                </a:solidFill>
                <a:latin typeface="Consolas"/>
                <a:ea typeface="Consolas"/>
                <a:cs typeface="Consolas"/>
                <a:sym typeface="Consolas"/>
              </a:rPr>
              <a:t>x = </a:t>
            </a:r>
            <a:r>
              <a:rPr lang="en" sz="1867" dirty="0" err="1">
                <a:solidFill>
                  <a:srgbClr val="00B0F0"/>
                </a:solidFill>
                <a:latin typeface="Consolas"/>
                <a:ea typeface="Consolas"/>
                <a:cs typeface="Consolas"/>
                <a:sym typeface="Consolas"/>
              </a:rPr>
              <a:t>tf.add</a:t>
            </a:r>
            <a:r>
              <a:rPr lang="en" sz="1867" dirty="0">
                <a:solidFill>
                  <a:srgbClr val="00B0F0"/>
                </a:solidFill>
                <a:latin typeface="Consolas"/>
                <a:ea typeface="Consolas"/>
                <a:cs typeface="Consolas"/>
                <a:sym typeface="Consolas"/>
              </a:rPr>
              <a:t>(a, b)</a:t>
            </a:r>
            <a:br>
              <a:rPr lang="en" sz="1867" dirty="0">
                <a:solidFill>
                  <a:srgbClr val="00B0F0"/>
                </a:solidFill>
                <a:latin typeface="Consolas"/>
                <a:ea typeface="Consolas"/>
                <a:cs typeface="Consolas"/>
                <a:sym typeface="Consolas"/>
              </a:rPr>
            </a:br>
            <a:r>
              <a:rPr lang="en" sz="1867" dirty="0">
                <a:solidFill>
                  <a:srgbClr val="00B0F0"/>
                </a:solidFill>
                <a:latin typeface="Consolas"/>
                <a:ea typeface="Consolas"/>
                <a:cs typeface="Consolas"/>
                <a:sym typeface="Consolas"/>
              </a:rPr>
              <a:t>writer = </a:t>
            </a:r>
            <a:r>
              <a:rPr lang="en" sz="1867" dirty="0" err="1">
                <a:solidFill>
                  <a:srgbClr val="00B0F0"/>
                </a:solidFill>
                <a:latin typeface="Consolas"/>
                <a:ea typeface="Consolas"/>
                <a:cs typeface="Consolas"/>
                <a:sym typeface="Consolas"/>
              </a:rPr>
              <a:t>tf.summary.FileWriter</a:t>
            </a:r>
            <a:r>
              <a:rPr lang="en" sz="1867" dirty="0">
                <a:solidFill>
                  <a:srgbClr val="00B0F0"/>
                </a:solidFill>
                <a:latin typeface="Consolas"/>
                <a:ea typeface="Consolas"/>
                <a:cs typeface="Consolas"/>
                <a:sym typeface="Consolas"/>
              </a:rPr>
              <a:t>('./graphs', </a:t>
            </a:r>
            <a:r>
              <a:rPr lang="en" sz="1867" dirty="0" err="1">
                <a:solidFill>
                  <a:srgbClr val="00B0F0"/>
                </a:solidFill>
                <a:latin typeface="Consolas"/>
                <a:ea typeface="Consolas"/>
                <a:cs typeface="Consolas"/>
                <a:sym typeface="Consolas"/>
              </a:rPr>
              <a:t>tf.get_default_graph</a:t>
            </a:r>
            <a:r>
              <a:rPr lang="en" sz="1867" dirty="0">
                <a:solidFill>
                  <a:srgbClr val="00B0F0"/>
                </a:solidFill>
                <a:latin typeface="Consolas"/>
                <a:ea typeface="Consolas"/>
                <a:cs typeface="Consolas"/>
                <a:sym typeface="Consolas"/>
              </a:rPr>
              <a:t>())</a:t>
            </a:r>
            <a:br>
              <a:rPr lang="en" sz="1867" dirty="0">
                <a:solidFill>
                  <a:srgbClr val="00B0F0"/>
                </a:solidFill>
                <a:latin typeface="Consolas"/>
                <a:ea typeface="Consolas"/>
                <a:cs typeface="Consolas"/>
                <a:sym typeface="Consolas"/>
              </a:rPr>
            </a:br>
            <a:r>
              <a:rPr lang="en" sz="1867" dirty="0" err="1">
                <a:solidFill>
                  <a:srgbClr val="00B0F0"/>
                </a:solidFill>
                <a:latin typeface="Consolas"/>
                <a:ea typeface="Consolas"/>
                <a:cs typeface="Consolas"/>
                <a:sym typeface="Consolas"/>
              </a:rPr>
              <a:t>writer.close</a:t>
            </a:r>
            <a:r>
              <a:rPr lang="en" sz="1867" dirty="0">
                <a:solidFill>
                  <a:srgbClr val="00B0F0"/>
                </a:solidFill>
                <a:latin typeface="Consolas"/>
                <a:ea typeface="Consolas"/>
                <a:cs typeface="Consolas"/>
                <a:sym typeface="Consolas"/>
              </a:rPr>
              <a:t>()</a:t>
            </a:r>
            <a:endParaRPr sz="1867" dirty="0">
              <a:solidFill>
                <a:srgbClr val="00B0F0"/>
              </a:solidFill>
              <a:latin typeface="Consolas"/>
              <a:ea typeface="Consolas"/>
              <a:cs typeface="Consolas"/>
              <a:sym typeface="Consolas"/>
            </a:endParaRPr>
          </a:p>
        </p:txBody>
      </p:sp>
      <p:sp>
        <p:nvSpPr>
          <p:cNvPr id="167" name="Google Shape;167;p3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Visualize it with TensorBoard</a:t>
            </a:r>
            <a:endParaRPr b="1">
              <a:latin typeface="Georgia"/>
              <a:ea typeface="Georgia"/>
              <a:cs typeface="Georgia"/>
              <a:sym typeface="Georgia"/>
            </a:endParaRPr>
          </a:p>
        </p:txBody>
      </p:sp>
      <p:pic>
        <p:nvPicPr>
          <p:cNvPr id="168" name="Google Shape;168;p34"/>
          <p:cNvPicPr preferRelativeResize="0"/>
          <p:nvPr/>
        </p:nvPicPr>
        <p:blipFill>
          <a:blip r:embed="rId3">
            <a:alphaModFix/>
          </a:blip>
          <a:stretch>
            <a:fillRect/>
          </a:stretch>
        </p:blipFill>
        <p:spPr>
          <a:xfrm>
            <a:off x="3551567" y="4121867"/>
            <a:ext cx="4926267" cy="1720567"/>
          </a:xfrm>
          <a:prstGeom prst="rect">
            <a:avLst/>
          </a:prstGeom>
          <a:noFill/>
          <a:ln>
            <a:noFill/>
          </a:ln>
        </p:spPr>
      </p:pic>
      <p:sp>
        <p:nvSpPr>
          <p:cNvPr id="169" name="Google Shape;169;p3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28</a:t>
            </a:fld>
            <a:endParaRPr/>
          </a:p>
        </p:txBody>
      </p:sp>
    </p:spTree>
    <p:extLst>
      <p:ext uri="{BB962C8B-B14F-4D97-AF65-F5344CB8AC3E}">
        <p14:creationId xmlns:p14="http://schemas.microsoft.com/office/powerpoint/2010/main" val="1370933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5"/>
          <p:cNvSpPr txBox="1">
            <a:spLocks noGrp="1"/>
          </p:cNvSpPr>
          <p:nvPr>
            <p:ph type="body" idx="1"/>
          </p:nvPr>
        </p:nvSpPr>
        <p:spPr>
          <a:xfrm>
            <a:off x="415600" y="1536632"/>
            <a:ext cx="11360800" cy="4987735"/>
          </a:xfrm>
          <a:prstGeom prst="rect">
            <a:avLst/>
          </a:prstGeom>
        </p:spPr>
        <p:txBody>
          <a:bodyPr spcFirstLastPara="1" vert="horz" wrap="square" lIns="121900" tIns="121900" rIns="121900" bIns="121900" rtlCol="0" anchor="t" anchorCtr="0">
            <a:noAutofit/>
          </a:bodyPr>
          <a:lstStyle/>
          <a:p>
            <a:pPr marL="0" indent="0">
              <a:buNone/>
            </a:pPr>
            <a:r>
              <a:rPr lang="en" sz="1867" dirty="0">
                <a:solidFill>
                  <a:schemeClr val="dk1"/>
                </a:solidFill>
                <a:latin typeface="Consolas"/>
                <a:ea typeface="Consolas"/>
                <a:cs typeface="Consolas"/>
                <a:sym typeface="Consolas"/>
              </a:rPr>
              <a:t>import </a:t>
            </a:r>
            <a:r>
              <a:rPr lang="en" sz="1867" dirty="0" err="1">
                <a:solidFill>
                  <a:schemeClr val="dk1"/>
                </a:solidFill>
                <a:latin typeface="Consolas"/>
                <a:ea typeface="Consolas"/>
                <a:cs typeface="Consolas"/>
                <a:sym typeface="Consolas"/>
              </a:rPr>
              <a:t>tensorflow</a:t>
            </a:r>
            <a:r>
              <a:rPr lang="en" sz="1867" dirty="0">
                <a:solidFill>
                  <a:schemeClr val="dk1"/>
                </a:solidFill>
                <a:latin typeface="Consolas"/>
                <a:ea typeface="Consolas"/>
                <a:cs typeface="Consolas"/>
                <a:sym typeface="Consolas"/>
              </a:rPr>
              <a:t> as </a:t>
            </a:r>
            <a:r>
              <a:rPr lang="en" sz="1867" dirty="0" err="1">
                <a:solidFill>
                  <a:schemeClr val="dk1"/>
                </a:solidFill>
                <a:latin typeface="Consolas"/>
                <a:ea typeface="Consolas"/>
                <a:cs typeface="Consolas"/>
                <a:sym typeface="Consolas"/>
              </a:rPr>
              <a:t>tf</a:t>
            </a:r>
            <a:endParaRPr sz="1867" dirty="0">
              <a:solidFill>
                <a:schemeClr val="dk1"/>
              </a:solidFill>
              <a:latin typeface="Consolas"/>
              <a:ea typeface="Consolas"/>
              <a:cs typeface="Consolas"/>
              <a:sym typeface="Consolas"/>
            </a:endParaRPr>
          </a:p>
          <a:p>
            <a:pPr marL="0" indent="0">
              <a:spcBef>
                <a:spcPts val="2133"/>
              </a:spcBef>
              <a:buNone/>
            </a:pPr>
            <a:r>
              <a:rPr lang="en" sz="1867" dirty="0">
                <a:solidFill>
                  <a:schemeClr val="dk1"/>
                </a:solidFill>
                <a:latin typeface="Consolas"/>
                <a:ea typeface="Consolas"/>
                <a:cs typeface="Consolas"/>
                <a:sym typeface="Consolas"/>
              </a:rPr>
              <a:t>a = </a:t>
            </a:r>
            <a:r>
              <a:rPr lang="en" sz="1867" dirty="0" err="1">
                <a:solidFill>
                  <a:schemeClr val="dk1"/>
                </a:solidFill>
                <a:latin typeface="Consolas"/>
                <a:ea typeface="Consolas"/>
                <a:cs typeface="Consolas"/>
                <a:sym typeface="Consolas"/>
              </a:rPr>
              <a:t>tf.constant</a:t>
            </a:r>
            <a:r>
              <a:rPr lang="en" sz="1867" dirty="0">
                <a:solidFill>
                  <a:schemeClr val="dk1"/>
                </a:solidFill>
                <a:latin typeface="Consolas"/>
                <a:ea typeface="Consolas"/>
                <a:cs typeface="Consolas"/>
                <a:sym typeface="Consolas"/>
              </a:rPr>
              <a:t>(2)</a:t>
            </a:r>
            <a:br>
              <a:rPr lang="en" sz="1867" dirty="0">
                <a:solidFill>
                  <a:schemeClr val="dk1"/>
                </a:solidFill>
                <a:latin typeface="Consolas"/>
                <a:ea typeface="Consolas"/>
                <a:cs typeface="Consolas"/>
                <a:sym typeface="Consolas"/>
              </a:rPr>
            </a:br>
            <a:r>
              <a:rPr lang="en" sz="1867" dirty="0">
                <a:solidFill>
                  <a:schemeClr val="dk1"/>
                </a:solidFill>
                <a:latin typeface="Consolas"/>
                <a:ea typeface="Consolas"/>
                <a:cs typeface="Consolas"/>
                <a:sym typeface="Consolas"/>
              </a:rPr>
              <a:t>b = </a:t>
            </a:r>
            <a:r>
              <a:rPr lang="en" sz="1867" dirty="0" err="1">
                <a:solidFill>
                  <a:schemeClr val="dk1"/>
                </a:solidFill>
                <a:latin typeface="Consolas"/>
                <a:ea typeface="Consolas"/>
                <a:cs typeface="Consolas"/>
                <a:sym typeface="Consolas"/>
              </a:rPr>
              <a:t>tf.constant</a:t>
            </a:r>
            <a:r>
              <a:rPr lang="en" sz="1867" dirty="0">
                <a:solidFill>
                  <a:schemeClr val="dk1"/>
                </a:solidFill>
                <a:latin typeface="Consolas"/>
                <a:ea typeface="Consolas"/>
                <a:cs typeface="Consolas"/>
                <a:sym typeface="Consolas"/>
              </a:rPr>
              <a:t>(3)</a:t>
            </a:r>
            <a:br>
              <a:rPr lang="en" sz="1867" dirty="0">
                <a:solidFill>
                  <a:schemeClr val="dk1"/>
                </a:solidFill>
                <a:latin typeface="Consolas"/>
                <a:ea typeface="Consolas"/>
                <a:cs typeface="Consolas"/>
                <a:sym typeface="Consolas"/>
              </a:rPr>
            </a:br>
            <a:r>
              <a:rPr lang="en" sz="1867" dirty="0">
                <a:solidFill>
                  <a:schemeClr val="dk1"/>
                </a:solidFill>
                <a:latin typeface="Consolas"/>
                <a:ea typeface="Consolas"/>
                <a:cs typeface="Consolas"/>
                <a:sym typeface="Consolas"/>
              </a:rPr>
              <a:t>x = </a:t>
            </a:r>
            <a:r>
              <a:rPr lang="en" sz="1867" dirty="0" err="1">
                <a:solidFill>
                  <a:schemeClr val="dk1"/>
                </a:solidFill>
                <a:latin typeface="Consolas"/>
                <a:ea typeface="Consolas"/>
                <a:cs typeface="Consolas"/>
                <a:sym typeface="Consolas"/>
              </a:rPr>
              <a:t>tf.add</a:t>
            </a:r>
            <a:r>
              <a:rPr lang="en" sz="1867" dirty="0">
                <a:solidFill>
                  <a:schemeClr val="dk1"/>
                </a:solidFill>
                <a:latin typeface="Consolas"/>
                <a:ea typeface="Consolas"/>
                <a:cs typeface="Consolas"/>
                <a:sym typeface="Consolas"/>
              </a:rPr>
              <a:t>(a, b)</a:t>
            </a:r>
            <a:br>
              <a:rPr lang="en" sz="1867" dirty="0">
                <a:solidFill>
                  <a:schemeClr val="dk1"/>
                </a:solidFill>
                <a:latin typeface="Consolas"/>
                <a:ea typeface="Consolas"/>
                <a:cs typeface="Consolas"/>
                <a:sym typeface="Consolas"/>
              </a:rPr>
            </a:br>
            <a:r>
              <a:rPr lang="en" sz="1867" dirty="0">
                <a:solidFill>
                  <a:schemeClr val="dk1"/>
                </a:solidFill>
                <a:latin typeface="Consolas"/>
                <a:ea typeface="Consolas"/>
                <a:cs typeface="Consolas"/>
                <a:sym typeface="Consolas"/>
              </a:rPr>
              <a:t>writer = </a:t>
            </a:r>
            <a:r>
              <a:rPr lang="en" sz="1867" dirty="0" err="1">
                <a:solidFill>
                  <a:schemeClr val="dk1"/>
                </a:solidFill>
                <a:latin typeface="Consolas"/>
                <a:ea typeface="Consolas"/>
                <a:cs typeface="Consolas"/>
                <a:sym typeface="Consolas"/>
              </a:rPr>
              <a:t>tf.summary.FileWriter</a:t>
            </a:r>
            <a:r>
              <a:rPr lang="en" sz="1867" dirty="0">
                <a:solidFill>
                  <a:schemeClr val="dk1"/>
                </a:solidFill>
                <a:latin typeface="Consolas"/>
                <a:ea typeface="Consolas"/>
                <a:cs typeface="Consolas"/>
                <a:sym typeface="Consolas"/>
              </a:rPr>
              <a:t>('./graphs', </a:t>
            </a:r>
            <a:r>
              <a:rPr lang="en" sz="1867" dirty="0" err="1">
                <a:solidFill>
                  <a:schemeClr val="dk1"/>
                </a:solidFill>
                <a:latin typeface="Consolas"/>
                <a:ea typeface="Consolas"/>
                <a:cs typeface="Consolas"/>
                <a:sym typeface="Consolas"/>
              </a:rPr>
              <a:t>tf.get_default_graph</a:t>
            </a:r>
            <a:r>
              <a:rPr lang="en" sz="1867" dirty="0">
                <a:solidFill>
                  <a:schemeClr val="dk1"/>
                </a:solidFill>
                <a:latin typeface="Consolas"/>
                <a:ea typeface="Consolas"/>
                <a:cs typeface="Consolas"/>
                <a:sym typeface="Consolas"/>
              </a:rPr>
              <a:t>())</a:t>
            </a:r>
            <a:br>
              <a:rPr lang="en" sz="1867" dirty="0">
                <a:solidFill>
                  <a:schemeClr val="dk1"/>
                </a:solidFill>
                <a:latin typeface="Consolas"/>
                <a:ea typeface="Consolas"/>
                <a:cs typeface="Consolas"/>
                <a:sym typeface="Consolas"/>
              </a:rPr>
            </a:br>
            <a:r>
              <a:rPr lang="en" sz="1867" dirty="0" err="1">
                <a:solidFill>
                  <a:schemeClr val="dk1"/>
                </a:solidFill>
                <a:latin typeface="Consolas"/>
                <a:ea typeface="Consolas"/>
                <a:cs typeface="Consolas"/>
                <a:sym typeface="Consolas"/>
              </a:rPr>
              <a:t>writer.close</a:t>
            </a:r>
            <a:r>
              <a:rPr lang="en" sz="1867" dirty="0">
                <a:solidFill>
                  <a:schemeClr val="dk1"/>
                </a:solidFill>
                <a:latin typeface="Consolas"/>
                <a:ea typeface="Consolas"/>
                <a:cs typeface="Consolas"/>
                <a:sym typeface="Consolas"/>
              </a:rPr>
              <a:t>()</a:t>
            </a:r>
            <a:endParaRPr sz="1867" dirty="0">
              <a:solidFill>
                <a:schemeClr val="dk1"/>
              </a:solidFill>
              <a:latin typeface="Consolas"/>
              <a:ea typeface="Consolas"/>
              <a:cs typeface="Consolas"/>
              <a:sym typeface="Consolas"/>
            </a:endParaRPr>
          </a:p>
          <a:p>
            <a:pPr marL="0" indent="0">
              <a:spcBef>
                <a:spcPts val="2133"/>
              </a:spcBef>
              <a:spcAft>
                <a:spcPts val="2133"/>
              </a:spcAft>
              <a:buNone/>
            </a:pPr>
            <a:endParaRPr sz="1867" dirty="0">
              <a:solidFill>
                <a:srgbClr val="FFFFFF"/>
              </a:solidFill>
              <a:latin typeface="Consolas"/>
              <a:ea typeface="Consolas"/>
              <a:cs typeface="Consolas"/>
              <a:sym typeface="Consolas"/>
            </a:endParaRPr>
          </a:p>
        </p:txBody>
      </p:sp>
      <p:sp>
        <p:nvSpPr>
          <p:cNvPr id="175" name="Google Shape;175;p3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Visualize it with TensorBoard</a:t>
            </a:r>
            <a:endParaRPr b="1">
              <a:latin typeface="Georgia"/>
              <a:ea typeface="Georgia"/>
              <a:cs typeface="Georgia"/>
              <a:sym typeface="Georgia"/>
            </a:endParaRPr>
          </a:p>
        </p:txBody>
      </p:sp>
      <p:sp>
        <p:nvSpPr>
          <p:cNvPr id="176" name="Google Shape;176;p35"/>
          <p:cNvSpPr txBox="1"/>
          <p:nvPr/>
        </p:nvSpPr>
        <p:spPr>
          <a:xfrm>
            <a:off x="3468800" y="5784833"/>
            <a:ext cx="6804800" cy="1390400"/>
          </a:xfrm>
          <a:prstGeom prst="rect">
            <a:avLst/>
          </a:prstGeom>
          <a:noFill/>
          <a:ln>
            <a:noFill/>
          </a:ln>
        </p:spPr>
        <p:txBody>
          <a:bodyPr spcFirstLastPara="1" wrap="square" lIns="121900" tIns="121900" rIns="121900" bIns="121900" anchor="t" anchorCtr="0">
            <a:noAutofit/>
          </a:bodyPr>
          <a:lstStyle/>
          <a:p>
            <a:r>
              <a:rPr lang="en" sz="1600" u="sng" dirty="0">
                <a:solidFill>
                  <a:srgbClr val="00B0F0"/>
                </a:solidFill>
                <a:latin typeface="Times New Roman"/>
                <a:ea typeface="Times New Roman"/>
                <a:cs typeface="Times New Roman"/>
                <a:sym typeface="Times New Roman"/>
              </a:rPr>
              <a:t>Question</a:t>
            </a:r>
            <a:r>
              <a:rPr lang="en" sz="1600" dirty="0">
                <a:solidFill>
                  <a:srgbClr val="00B0F0"/>
                </a:solidFill>
                <a:latin typeface="Times New Roman"/>
                <a:ea typeface="Times New Roman"/>
                <a:cs typeface="Times New Roman"/>
                <a:sym typeface="Times New Roman"/>
              </a:rPr>
              <a:t>:</a:t>
            </a:r>
            <a:endParaRPr sz="1600" dirty="0">
              <a:solidFill>
                <a:srgbClr val="00B0F0"/>
              </a:solidFill>
              <a:latin typeface="Times New Roman"/>
              <a:ea typeface="Times New Roman"/>
              <a:cs typeface="Times New Roman"/>
              <a:sym typeface="Times New Roman"/>
            </a:endParaRPr>
          </a:p>
          <a:p>
            <a:r>
              <a:rPr lang="en" sz="1600" dirty="0">
                <a:solidFill>
                  <a:srgbClr val="00B0F0"/>
                </a:solidFill>
                <a:latin typeface="Times New Roman"/>
                <a:ea typeface="Times New Roman"/>
                <a:cs typeface="Times New Roman"/>
                <a:sym typeface="Times New Roman"/>
              </a:rPr>
              <a:t>How to change </a:t>
            </a:r>
            <a:r>
              <a:rPr lang="en" sz="1600" dirty="0" err="1">
                <a:solidFill>
                  <a:srgbClr val="00B0F0"/>
                </a:solidFill>
                <a:latin typeface="Times New Roman"/>
                <a:ea typeface="Times New Roman"/>
                <a:cs typeface="Times New Roman"/>
                <a:sym typeface="Times New Roman"/>
              </a:rPr>
              <a:t>Const</a:t>
            </a:r>
            <a:r>
              <a:rPr lang="en" sz="1600" dirty="0">
                <a:solidFill>
                  <a:srgbClr val="00B0F0"/>
                </a:solidFill>
                <a:latin typeface="Times New Roman"/>
                <a:ea typeface="Times New Roman"/>
                <a:cs typeface="Times New Roman"/>
                <a:sym typeface="Times New Roman"/>
              </a:rPr>
              <a:t>, Const_1 to the names we give the variables?</a:t>
            </a:r>
            <a:endParaRPr sz="1600" dirty="0">
              <a:solidFill>
                <a:srgbClr val="00B0F0"/>
              </a:solidFill>
              <a:latin typeface="Times New Roman"/>
              <a:ea typeface="Times New Roman"/>
              <a:cs typeface="Times New Roman"/>
              <a:sym typeface="Times New Roman"/>
            </a:endParaRPr>
          </a:p>
        </p:txBody>
      </p:sp>
      <p:sp>
        <p:nvSpPr>
          <p:cNvPr id="177" name="Google Shape;177;p3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29</a:t>
            </a:fld>
            <a:endParaRPr/>
          </a:p>
        </p:txBody>
      </p:sp>
      <p:pic>
        <p:nvPicPr>
          <p:cNvPr id="178" name="Google Shape;178;p35"/>
          <p:cNvPicPr preferRelativeResize="0"/>
          <p:nvPr/>
        </p:nvPicPr>
        <p:blipFill>
          <a:blip r:embed="rId3">
            <a:alphaModFix/>
          </a:blip>
          <a:stretch>
            <a:fillRect/>
          </a:stretch>
        </p:blipFill>
        <p:spPr>
          <a:xfrm>
            <a:off x="3551567" y="4121867"/>
            <a:ext cx="4926267" cy="1720567"/>
          </a:xfrm>
          <a:prstGeom prst="rect">
            <a:avLst/>
          </a:prstGeom>
          <a:noFill/>
          <a:ln>
            <a:noFill/>
          </a:ln>
        </p:spPr>
      </p:pic>
    </p:spTree>
    <p:extLst>
      <p:ext uri="{BB962C8B-B14F-4D97-AF65-F5344CB8AC3E}">
        <p14:creationId xmlns:p14="http://schemas.microsoft.com/office/powerpoint/2010/main" val="87280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US" b="1">
                <a:latin typeface="Georgia"/>
                <a:ea typeface="Georgia"/>
                <a:cs typeface="Georgia"/>
                <a:sym typeface="Georgia"/>
              </a:rPr>
              <a:t>What’s TensorFlow™?</a:t>
            </a:r>
          </a:p>
        </p:txBody>
      </p:sp>
      <p:sp>
        <p:nvSpPr>
          <p:cNvPr id="77" name="Google Shape;77;p1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endParaRPr lang="en-US">
              <a:latin typeface="Georgia"/>
              <a:ea typeface="Georgia"/>
              <a:cs typeface="Georgia"/>
              <a:sym typeface="Georgia"/>
            </a:endParaRPr>
          </a:p>
          <a:p>
            <a:pPr marL="0" indent="0">
              <a:spcBef>
                <a:spcPts val="2133"/>
              </a:spcBef>
              <a:buNone/>
            </a:pPr>
            <a:endParaRPr lang="en-US">
              <a:latin typeface="Georgia"/>
              <a:ea typeface="Georgia"/>
              <a:cs typeface="Georgia"/>
              <a:sym typeface="Georgia"/>
            </a:endParaRPr>
          </a:p>
          <a:p>
            <a:pPr marL="0" indent="0" algn="ctr">
              <a:spcBef>
                <a:spcPts val="2133"/>
              </a:spcBef>
              <a:spcAft>
                <a:spcPts val="2133"/>
              </a:spcAft>
              <a:buNone/>
            </a:pPr>
            <a:r>
              <a:rPr lang="en-US">
                <a:latin typeface="Georgia"/>
                <a:ea typeface="Georgia"/>
                <a:cs typeface="Georgia"/>
                <a:sym typeface="Georgia"/>
              </a:rPr>
              <a:t>“Open source software library for </a:t>
            </a:r>
            <a:br>
              <a:rPr lang="en-US">
                <a:latin typeface="Georgia"/>
                <a:ea typeface="Georgia"/>
                <a:cs typeface="Georgia"/>
                <a:sym typeface="Georgia"/>
              </a:rPr>
            </a:br>
            <a:r>
              <a:rPr lang="en-US">
                <a:latin typeface="Georgia"/>
                <a:ea typeface="Georgia"/>
                <a:cs typeface="Georgia"/>
                <a:sym typeface="Georgia"/>
              </a:rPr>
              <a:t>numerical computation using data flow graphs”</a:t>
            </a:r>
          </a:p>
        </p:txBody>
      </p:sp>
      <p:sp>
        <p:nvSpPr>
          <p:cNvPr id="78" name="Google Shape;78;p1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smtClean="0">
                <a:solidFill>
                  <a:schemeClr val="lt2"/>
                </a:solidFill>
              </a:rPr>
              <a:pPr algn="r"/>
              <a:t>3</a:t>
            </a:fld>
            <a:endParaRPr lang="en">
              <a:solidFill>
                <a:schemeClr val="lt2"/>
              </a:solidFill>
            </a:endParaRPr>
          </a:p>
        </p:txBody>
      </p:sp>
      <p:pic>
        <p:nvPicPr>
          <p:cNvPr id="2" name="Picture 1">
            <a:extLst>
              <a:ext uri="{FF2B5EF4-FFF2-40B4-BE49-F238E27FC236}">
                <a16:creationId xmlns:a16="http://schemas.microsoft.com/office/drawing/2014/main" id="{EDA84672-73B7-3D4F-9A0C-871810FA07BA}"/>
              </a:ext>
            </a:extLst>
          </p:cNvPr>
          <p:cNvPicPr>
            <a:picLocks noChangeAspect="1"/>
          </p:cNvPicPr>
          <p:nvPr/>
        </p:nvPicPr>
        <p:blipFill>
          <a:blip r:embed="rId3"/>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A529B340-701D-E64B-A4AA-5A7525CE4DFD}"/>
              </a:ext>
            </a:extLst>
          </p:cNvPr>
          <p:cNvPicPr>
            <a:picLocks noChangeAspect="1"/>
          </p:cNvPicPr>
          <p:nvPr/>
        </p:nvPicPr>
        <p:blipFill>
          <a:blip r:embed="rId4"/>
          <a:stretch>
            <a:fillRect/>
          </a:stretch>
        </p:blipFill>
        <p:spPr>
          <a:xfrm>
            <a:off x="0" y="268357"/>
            <a:ext cx="12192000" cy="6858000"/>
          </a:xfrm>
          <a:prstGeom prst="rect">
            <a:avLst/>
          </a:prstGeom>
        </p:spPr>
      </p:pic>
    </p:spTree>
    <p:extLst>
      <p:ext uri="{BB962C8B-B14F-4D97-AF65-F5344CB8AC3E}">
        <p14:creationId xmlns:p14="http://schemas.microsoft.com/office/powerpoint/2010/main" val="3326544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body" idx="1"/>
          </p:nvPr>
        </p:nvSpPr>
        <p:spPr>
          <a:xfrm>
            <a:off x="415600" y="1536633"/>
            <a:ext cx="11360800" cy="4790800"/>
          </a:xfrm>
          <a:prstGeom prst="rect">
            <a:avLst/>
          </a:prstGeom>
        </p:spPr>
        <p:txBody>
          <a:bodyPr spcFirstLastPara="1" vert="horz" wrap="square" lIns="121900" tIns="121900" rIns="121900" bIns="121900" rtlCol="0" anchor="t" anchorCtr="0">
            <a:noAutofit/>
          </a:bodyPr>
          <a:lstStyle/>
          <a:p>
            <a:pPr marL="0" indent="0">
              <a:buNone/>
            </a:pPr>
            <a:r>
              <a:rPr lang="en" sz="1867" dirty="0">
                <a:solidFill>
                  <a:srgbClr val="00B0F0"/>
                </a:solidFill>
                <a:latin typeface="Consolas"/>
                <a:ea typeface="Consolas"/>
                <a:cs typeface="Consolas"/>
                <a:sym typeface="Consolas"/>
              </a:rPr>
              <a:t>import </a:t>
            </a:r>
            <a:r>
              <a:rPr lang="en" sz="1867" dirty="0" err="1">
                <a:solidFill>
                  <a:srgbClr val="00B0F0"/>
                </a:solidFill>
                <a:latin typeface="Consolas"/>
                <a:ea typeface="Consolas"/>
                <a:cs typeface="Consolas"/>
                <a:sym typeface="Consolas"/>
              </a:rPr>
              <a:t>tensorflow</a:t>
            </a:r>
            <a:r>
              <a:rPr lang="en" sz="1867" dirty="0">
                <a:solidFill>
                  <a:srgbClr val="00B0F0"/>
                </a:solidFill>
                <a:latin typeface="Consolas"/>
                <a:ea typeface="Consolas"/>
                <a:cs typeface="Consolas"/>
                <a:sym typeface="Consolas"/>
              </a:rPr>
              <a:t> as </a:t>
            </a:r>
            <a:r>
              <a:rPr lang="en" sz="1867" dirty="0" err="1">
                <a:solidFill>
                  <a:srgbClr val="00B0F0"/>
                </a:solidFill>
                <a:latin typeface="Consolas"/>
                <a:ea typeface="Consolas"/>
                <a:cs typeface="Consolas"/>
                <a:sym typeface="Consolas"/>
              </a:rPr>
              <a:t>tf</a:t>
            </a:r>
            <a:r>
              <a:rPr lang="en" sz="1867" dirty="0">
                <a:solidFill>
                  <a:srgbClr val="00B0F0"/>
                </a:solidFill>
                <a:latin typeface="Consolas"/>
                <a:ea typeface="Consolas"/>
                <a:cs typeface="Consolas"/>
                <a:sym typeface="Consolas"/>
              </a:rPr>
              <a:t>                             </a:t>
            </a:r>
            <a:endParaRPr sz="1867" dirty="0">
              <a:solidFill>
                <a:srgbClr val="00B0F0"/>
              </a:solidFill>
              <a:latin typeface="Consolas"/>
              <a:ea typeface="Consolas"/>
              <a:cs typeface="Consolas"/>
              <a:sym typeface="Consolas"/>
            </a:endParaRPr>
          </a:p>
          <a:p>
            <a:pPr marL="0" indent="0">
              <a:spcBef>
                <a:spcPts val="2133"/>
              </a:spcBef>
              <a:buNone/>
            </a:pPr>
            <a:r>
              <a:rPr lang="en" sz="1867" dirty="0">
                <a:solidFill>
                  <a:srgbClr val="00B0F0"/>
                </a:solidFill>
                <a:latin typeface="Consolas"/>
                <a:ea typeface="Consolas"/>
                <a:cs typeface="Consolas"/>
                <a:sym typeface="Consolas"/>
              </a:rPr>
              <a:t>a = </a:t>
            </a:r>
            <a:r>
              <a:rPr lang="en" sz="1867" dirty="0" err="1">
                <a:solidFill>
                  <a:srgbClr val="00B0F0"/>
                </a:solidFill>
                <a:latin typeface="Consolas"/>
                <a:ea typeface="Consolas"/>
                <a:cs typeface="Consolas"/>
                <a:sym typeface="Consolas"/>
              </a:rPr>
              <a:t>tf.constant</a:t>
            </a:r>
            <a:r>
              <a:rPr lang="en" sz="1867" dirty="0">
                <a:solidFill>
                  <a:srgbClr val="00B0F0"/>
                </a:solidFill>
                <a:latin typeface="Consolas"/>
                <a:ea typeface="Consolas"/>
                <a:cs typeface="Consolas"/>
                <a:sym typeface="Consolas"/>
              </a:rPr>
              <a:t>(2, </a:t>
            </a:r>
            <a:r>
              <a:rPr lang="en" sz="1867" b="1" dirty="0">
                <a:solidFill>
                  <a:srgbClr val="00B0F0"/>
                </a:solidFill>
                <a:latin typeface="Consolas"/>
                <a:ea typeface="Consolas"/>
                <a:cs typeface="Consolas"/>
                <a:sym typeface="Consolas"/>
              </a:rPr>
              <a:t>name=</a:t>
            </a:r>
            <a:r>
              <a:rPr lang="en" sz="1867" dirty="0">
                <a:solidFill>
                  <a:srgbClr val="00B0F0"/>
                </a:solidFill>
                <a:latin typeface="Consolas"/>
                <a:ea typeface="Consolas"/>
                <a:cs typeface="Consolas"/>
                <a:sym typeface="Consolas"/>
              </a:rPr>
              <a:t>'</a:t>
            </a:r>
            <a:r>
              <a:rPr lang="en" sz="1867" b="1" dirty="0">
                <a:solidFill>
                  <a:srgbClr val="00B0F0"/>
                </a:solidFill>
                <a:latin typeface="Consolas"/>
                <a:ea typeface="Consolas"/>
                <a:cs typeface="Consolas"/>
                <a:sym typeface="Consolas"/>
              </a:rPr>
              <a:t>a</a:t>
            </a:r>
            <a:r>
              <a:rPr lang="en" sz="1867" dirty="0">
                <a:solidFill>
                  <a:srgbClr val="00B0F0"/>
                </a:solidFill>
                <a:latin typeface="Consolas"/>
                <a:ea typeface="Consolas"/>
                <a:cs typeface="Consolas"/>
                <a:sym typeface="Consolas"/>
              </a:rPr>
              <a:t>')</a:t>
            </a:r>
            <a:br>
              <a:rPr lang="en" sz="1867" dirty="0">
                <a:solidFill>
                  <a:srgbClr val="00B0F0"/>
                </a:solidFill>
                <a:latin typeface="Consolas"/>
                <a:ea typeface="Consolas"/>
                <a:cs typeface="Consolas"/>
                <a:sym typeface="Consolas"/>
              </a:rPr>
            </a:br>
            <a:r>
              <a:rPr lang="en" sz="1867" dirty="0">
                <a:solidFill>
                  <a:srgbClr val="00B0F0"/>
                </a:solidFill>
                <a:latin typeface="Consolas"/>
                <a:ea typeface="Consolas"/>
                <a:cs typeface="Consolas"/>
                <a:sym typeface="Consolas"/>
              </a:rPr>
              <a:t>b = </a:t>
            </a:r>
            <a:r>
              <a:rPr lang="en" sz="1867" dirty="0" err="1">
                <a:solidFill>
                  <a:srgbClr val="00B0F0"/>
                </a:solidFill>
                <a:latin typeface="Consolas"/>
                <a:ea typeface="Consolas"/>
                <a:cs typeface="Consolas"/>
                <a:sym typeface="Consolas"/>
              </a:rPr>
              <a:t>tf.constant</a:t>
            </a:r>
            <a:r>
              <a:rPr lang="en" sz="1867" dirty="0">
                <a:solidFill>
                  <a:srgbClr val="00B0F0"/>
                </a:solidFill>
                <a:latin typeface="Consolas"/>
                <a:ea typeface="Consolas"/>
                <a:cs typeface="Consolas"/>
                <a:sym typeface="Consolas"/>
              </a:rPr>
              <a:t>(3, </a:t>
            </a:r>
            <a:r>
              <a:rPr lang="en" sz="1867" b="1" dirty="0">
                <a:solidFill>
                  <a:srgbClr val="00B0F0"/>
                </a:solidFill>
                <a:latin typeface="Consolas"/>
                <a:ea typeface="Consolas"/>
                <a:cs typeface="Consolas"/>
                <a:sym typeface="Consolas"/>
              </a:rPr>
              <a:t>name=</a:t>
            </a:r>
            <a:r>
              <a:rPr lang="en" sz="1867" dirty="0">
                <a:solidFill>
                  <a:srgbClr val="00B0F0"/>
                </a:solidFill>
                <a:latin typeface="Consolas"/>
                <a:ea typeface="Consolas"/>
                <a:cs typeface="Consolas"/>
                <a:sym typeface="Consolas"/>
              </a:rPr>
              <a:t>'</a:t>
            </a:r>
            <a:r>
              <a:rPr lang="en" sz="1867" b="1" dirty="0">
                <a:solidFill>
                  <a:srgbClr val="00B0F0"/>
                </a:solidFill>
                <a:latin typeface="Consolas"/>
                <a:ea typeface="Consolas"/>
                <a:cs typeface="Consolas"/>
                <a:sym typeface="Consolas"/>
              </a:rPr>
              <a:t>b</a:t>
            </a:r>
            <a:r>
              <a:rPr lang="en" sz="1867" dirty="0">
                <a:solidFill>
                  <a:srgbClr val="00B0F0"/>
                </a:solidFill>
                <a:latin typeface="Consolas"/>
                <a:ea typeface="Consolas"/>
                <a:cs typeface="Consolas"/>
                <a:sym typeface="Consolas"/>
              </a:rPr>
              <a:t>')</a:t>
            </a:r>
            <a:br>
              <a:rPr lang="en" sz="1867" dirty="0">
                <a:solidFill>
                  <a:srgbClr val="00B0F0"/>
                </a:solidFill>
                <a:latin typeface="Consolas"/>
                <a:ea typeface="Consolas"/>
                <a:cs typeface="Consolas"/>
                <a:sym typeface="Consolas"/>
              </a:rPr>
            </a:br>
            <a:r>
              <a:rPr lang="en" sz="1867" dirty="0">
                <a:solidFill>
                  <a:srgbClr val="00B0F0"/>
                </a:solidFill>
                <a:latin typeface="Consolas"/>
                <a:ea typeface="Consolas"/>
                <a:cs typeface="Consolas"/>
                <a:sym typeface="Consolas"/>
              </a:rPr>
              <a:t>x = </a:t>
            </a:r>
            <a:r>
              <a:rPr lang="en" sz="1867" dirty="0" err="1">
                <a:solidFill>
                  <a:srgbClr val="00B0F0"/>
                </a:solidFill>
                <a:latin typeface="Consolas"/>
                <a:ea typeface="Consolas"/>
                <a:cs typeface="Consolas"/>
                <a:sym typeface="Consolas"/>
              </a:rPr>
              <a:t>tf.add</a:t>
            </a:r>
            <a:r>
              <a:rPr lang="en" sz="1867" dirty="0">
                <a:solidFill>
                  <a:srgbClr val="00B0F0"/>
                </a:solidFill>
                <a:latin typeface="Consolas"/>
                <a:ea typeface="Consolas"/>
                <a:cs typeface="Consolas"/>
                <a:sym typeface="Consolas"/>
              </a:rPr>
              <a:t>(a, b, </a:t>
            </a:r>
            <a:r>
              <a:rPr lang="en" sz="1867" b="1" dirty="0">
                <a:solidFill>
                  <a:srgbClr val="00B0F0"/>
                </a:solidFill>
                <a:latin typeface="Consolas"/>
                <a:ea typeface="Consolas"/>
                <a:cs typeface="Consolas"/>
                <a:sym typeface="Consolas"/>
              </a:rPr>
              <a:t>name=</a:t>
            </a:r>
            <a:r>
              <a:rPr lang="en" sz="1867" dirty="0">
                <a:solidFill>
                  <a:srgbClr val="00B0F0"/>
                </a:solidFill>
                <a:latin typeface="Consolas"/>
                <a:ea typeface="Consolas"/>
                <a:cs typeface="Consolas"/>
                <a:sym typeface="Consolas"/>
              </a:rPr>
              <a:t>'</a:t>
            </a:r>
            <a:r>
              <a:rPr lang="en" sz="1867" b="1" dirty="0">
                <a:solidFill>
                  <a:srgbClr val="00B0F0"/>
                </a:solidFill>
                <a:latin typeface="Consolas"/>
                <a:ea typeface="Consolas"/>
                <a:cs typeface="Consolas"/>
                <a:sym typeface="Consolas"/>
              </a:rPr>
              <a:t>add</a:t>
            </a:r>
            <a:r>
              <a:rPr lang="en" sz="1867" dirty="0">
                <a:solidFill>
                  <a:srgbClr val="00B0F0"/>
                </a:solidFill>
                <a:latin typeface="Consolas"/>
                <a:ea typeface="Consolas"/>
                <a:cs typeface="Consolas"/>
                <a:sym typeface="Consolas"/>
              </a:rPr>
              <a:t>')</a:t>
            </a:r>
            <a:endParaRPr sz="1867" dirty="0">
              <a:solidFill>
                <a:srgbClr val="00B0F0"/>
              </a:solidFill>
              <a:latin typeface="Consolas"/>
              <a:ea typeface="Consolas"/>
              <a:cs typeface="Consolas"/>
              <a:sym typeface="Consolas"/>
            </a:endParaRPr>
          </a:p>
          <a:p>
            <a:pPr marL="0" indent="0">
              <a:spcBef>
                <a:spcPts val="2133"/>
              </a:spcBef>
              <a:spcAft>
                <a:spcPts val="2133"/>
              </a:spcAft>
              <a:buNone/>
            </a:pPr>
            <a:r>
              <a:rPr lang="en" sz="1867" dirty="0">
                <a:solidFill>
                  <a:srgbClr val="00B0F0"/>
                </a:solidFill>
                <a:latin typeface="Consolas"/>
                <a:ea typeface="Consolas"/>
                <a:cs typeface="Consolas"/>
                <a:sym typeface="Consolas"/>
              </a:rPr>
              <a:t>writer = </a:t>
            </a:r>
            <a:r>
              <a:rPr lang="en" sz="1867" dirty="0" err="1">
                <a:solidFill>
                  <a:srgbClr val="00B0F0"/>
                </a:solidFill>
                <a:latin typeface="Consolas"/>
                <a:ea typeface="Consolas"/>
                <a:cs typeface="Consolas"/>
                <a:sym typeface="Consolas"/>
              </a:rPr>
              <a:t>tf.summary.FileWriter</a:t>
            </a:r>
            <a:r>
              <a:rPr lang="en" sz="1867" dirty="0">
                <a:solidFill>
                  <a:srgbClr val="00B0F0"/>
                </a:solidFill>
                <a:latin typeface="Consolas"/>
                <a:ea typeface="Consolas"/>
                <a:cs typeface="Consolas"/>
                <a:sym typeface="Consolas"/>
              </a:rPr>
              <a:t>('./graphs', </a:t>
            </a:r>
            <a:r>
              <a:rPr lang="en" sz="1867" dirty="0" err="1">
                <a:solidFill>
                  <a:srgbClr val="00B0F0"/>
                </a:solidFill>
                <a:latin typeface="Consolas"/>
                <a:ea typeface="Consolas"/>
                <a:cs typeface="Consolas"/>
                <a:sym typeface="Consolas"/>
              </a:rPr>
              <a:t>tf.get_default_graph</a:t>
            </a:r>
            <a:r>
              <a:rPr lang="en" sz="1867" dirty="0">
                <a:solidFill>
                  <a:srgbClr val="00B0F0"/>
                </a:solidFill>
                <a:latin typeface="Consolas"/>
                <a:ea typeface="Consolas"/>
                <a:cs typeface="Consolas"/>
                <a:sym typeface="Consolas"/>
              </a:rPr>
              <a:t>())</a:t>
            </a:r>
            <a:br>
              <a:rPr lang="en" sz="1867" dirty="0">
                <a:solidFill>
                  <a:srgbClr val="00B0F0"/>
                </a:solidFill>
                <a:latin typeface="Consolas"/>
                <a:ea typeface="Consolas"/>
                <a:cs typeface="Consolas"/>
                <a:sym typeface="Consolas"/>
              </a:rPr>
            </a:br>
            <a:r>
              <a:rPr lang="en" sz="1867" dirty="0">
                <a:solidFill>
                  <a:srgbClr val="00B0F0"/>
                </a:solidFill>
                <a:latin typeface="Consolas"/>
                <a:ea typeface="Consolas"/>
                <a:cs typeface="Consolas"/>
                <a:sym typeface="Consolas"/>
              </a:rPr>
              <a:t>with </a:t>
            </a:r>
            <a:r>
              <a:rPr lang="en" sz="1867" dirty="0" err="1">
                <a:solidFill>
                  <a:srgbClr val="00B0F0"/>
                </a:solidFill>
                <a:latin typeface="Consolas"/>
                <a:ea typeface="Consolas"/>
                <a:cs typeface="Consolas"/>
                <a:sym typeface="Consolas"/>
              </a:rPr>
              <a:t>tf.Session</a:t>
            </a:r>
            <a:r>
              <a:rPr lang="en" sz="1867" dirty="0">
                <a:solidFill>
                  <a:srgbClr val="00B0F0"/>
                </a:solidFill>
                <a:latin typeface="Consolas"/>
                <a:ea typeface="Consolas"/>
                <a:cs typeface="Consolas"/>
                <a:sym typeface="Consolas"/>
              </a:rPr>
              <a:t>() as </a:t>
            </a:r>
            <a:r>
              <a:rPr lang="en" sz="1867" dirty="0" err="1">
                <a:solidFill>
                  <a:srgbClr val="00B0F0"/>
                </a:solidFill>
                <a:latin typeface="Consolas"/>
                <a:ea typeface="Consolas"/>
                <a:cs typeface="Consolas"/>
                <a:sym typeface="Consolas"/>
              </a:rPr>
              <a:t>sess</a:t>
            </a:r>
            <a:r>
              <a:rPr lang="en" sz="1867" dirty="0">
                <a:solidFill>
                  <a:srgbClr val="00B0F0"/>
                </a:solidFill>
                <a:latin typeface="Consolas"/>
                <a:ea typeface="Consolas"/>
                <a:cs typeface="Consolas"/>
                <a:sym typeface="Consolas"/>
              </a:rPr>
              <a:t>:</a:t>
            </a:r>
            <a:br>
              <a:rPr lang="en" sz="1867" dirty="0">
                <a:solidFill>
                  <a:srgbClr val="00B0F0"/>
                </a:solidFill>
                <a:latin typeface="Consolas"/>
                <a:ea typeface="Consolas"/>
                <a:cs typeface="Consolas"/>
                <a:sym typeface="Consolas"/>
              </a:rPr>
            </a:br>
            <a:r>
              <a:rPr lang="en" sz="1867" dirty="0">
                <a:solidFill>
                  <a:srgbClr val="00B0F0"/>
                </a:solidFill>
                <a:latin typeface="Consolas"/>
                <a:ea typeface="Consolas"/>
                <a:cs typeface="Consolas"/>
                <a:sym typeface="Consolas"/>
              </a:rPr>
              <a:t>	print(</a:t>
            </a:r>
            <a:r>
              <a:rPr lang="en" sz="1867" dirty="0" err="1">
                <a:solidFill>
                  <a:srgbClr val="00B0F0"/>
                </a:solidFill>
                <a:latin typeface="Consolas"/>
                <a:ea typeface="Consolas"/>
                <a:cs typeface="Consolas"/>
                <a:sym typeface="Consolas"/>
              </a:rPr>
              <a:t>sess.run</a:t>
            </a:r>
            <a:r>
              <a:rPr lang="en" sz="1867" dirty="0">
                <a:solidFill>
                  <a:srgbClr val="00B0F0"/>
                </a:solidFill>
                <a:latin typeface="Consolas"/>
                <a:ea typeface="Consolas"/>
                <a:cs typeface="Consolas"/>
                <a:sym typeface="Consolas"/>
              </a:rPr>
              <a:t>(x)) # &gt;&gt; 5</a:t>
            </a:r>
            <a:endParaRPr sz="1867" dirty="0">
              <a:solidFill>
                <a:srgbClr val="00B0F0"/>
              </a:solidFill>
              <a:latin typeface="Consolas"/>
              <a:ea typeface="Consolas"/>
              <a:cs typeface="Consolas"/>
              <a:sym typeface="Consolas"/>
            </a:endParaRPr>
          </a:p>
        </p:txBody>
      </p:sp>
      <p:sp>
        <p:nvSpPr>
          <p:cNvPr id="184" name="Google Shape;184;p3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Explicitly name them</a:t>
            </a:r>
            <a:endParaRPr b="1">
              <a:latin typeface="Georgia"/>
              <a:ea typeface="Georgia"/>
              <a:cs typeface="Georgia"/>
              <a:sym typeface="Georgia"/>
            </a:endParaRPr>
          </a:p>
        </p:txBody>
      </p:sp>
      <p:sp>
        <p:nvSpPr>
          <p:cNvPr id="185" name="Google Shape;185;p3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30</a:t>
            </a:fld>
            <a:endParaRPr/>
          </a:p>
        </p:txBody>
      </p:sp>
      <p:pic>
        <p:nvPicPr>
          <p:cNvPr id="5" name="Google Shape;192;p37">
            <a:extLst>
              <a:ext uri="{FF2B5EF4-FFF2-40B4-BE49-F238E27FC236}">
                <a16:creationId xmlns:a16="http://schemas.microsoft.com/office/drawing/2014/main" id="{E8C476C8-C111-584B-9C2F-50AAD9EAC31E}"/>
              </a:ext>
            </a:extLst>
          </p:cNvPr>
          <p:cNvPicPr preferRelativeResize="0"/>
          <p:nvPr/>
        </p:nvPicPr>
        <p:blipFill>
          <a:blip r:embed="rId3">
            <a:alphaModFix/>
          </a:blip>
          <a:stretch>
            <a:fillRect/>
          </a:stretch>
        </p:blipFill>
        <p:spPr>
          <a:xfrm>
            <a:off x="7043350" y="1536635"/>
            <a:ext cx="3615385" cy="1466058"/>
          </a:xfrm>
          <a:prstGeom prst="rect">
            <a:avLst/>
          </a:prstGeom>
          <a:noFill/>
          <a:ln>
            <a:noFill/>
          </a:ln>
        </p:spPr>
      </p:pic>
    </p:spTree>
    <p:extLst>
      <p:ext uri="{BB962C8B-B14F-4D97-AF65-F5344CB8AC3E}">
        <p14:creationId xmlns:p14="http://schemas.microsoft.com/office/powerpoint/2010/main" val="982413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8"/>
          <p:cNvSpPr txBox="1">
            <a:spLocks noGrp="1"/>
          </p:cNvSpPr>
          <p:nvPr>
            <p:ph type="title"/>
          </p:nvPr>
        </p:nvSpPr>
        <p:spPr>
          <a:xfrm>
            <a:off x="530400" y="2028067"/>
            <a:ext cx="11360800" cy="18004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TensorBoard can do much more than just visualizing your graphs.</a:t>
            </a:r>
            <a:endParaRPr b="1">
              <a:latin typeface="Georgia"/>
              <a:ea typeface="Georgia"/>
              <a:cs typeface="Georgia"/>
              <a:sym typeface="Georgia"/>
            </a:endParaRPr>
          </a:p>
          <a:p>
            <a:r>
              <a:rPr lang="en" b="1">
                <a:latin typeface="Georgia"/>
                <a:ea typeface="Georgia"/>
                <a:cs typeface="Georgia"/>
                <a:sym typeface="Georgia"/>
              </a:rPr>
              <a:t>Learn to use TensorBoard </a:t>
            </a:r>
            <a:endParaRPr b="1">
              <a:latin typeface="Georgia"/>
              <a:ea typeface="Georgia"/>
              <a:cs typeface="Georgia"/>
              <a:sym typeface="Georgia"/>
            </a:endParaRPr>
          </a:p>
          <a:p>
            <a:r>
              <a:rPr lang="en" b="1">
                <a:latin typeface="Georgia"/>
                <a:ea typeface="Georgia"/>
                <a:cs typeface="Georgia"/>
                <a:sym typeface="Georgia"/>
              </a:rPr>
              <a:t>well and often!</a:t>
            </a:r>
            <a:endParaRPr b="1">
              <a:latin typeface="Georgia"/>
              <a:ea typeface="Georgia"/>
              <a:cs typeface="Georgia"/>
              <a:sym typeface="Georgia"/>
            </a:endParaRPr>
          </a:p>
        </p:txBody>
      </p:sp>
      <p:sp>
        <p:nvSpPr>
          <p:cNvPr id="199" name="Google Shape;199;p3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31</a:t>
            </a:fld>
            <a:endParaRPr/>
          </a:p>
        </p:txBody>
      </p:sp>
    </p:spTree>
    <p:extLst>
      <p:ext uri="{BB962C8B-B14F-4D97-AF65-F5344CB8AC3E}">
        <p14:creationId xmlns:p14="http://schemas.microsoft.com/office/powerpoint/2010/main" val="541099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03"/>
        <p:cNvGrpSpPr/>
        <p:nvPr/>
      </p:nvGrpSpPr>
      <p:grpSpPr>
        <a:xfrm>
          <a:off x="0" y="0"/>
          <a:ext cx="0" cy="0"/>
          <a:chOff x="0" y="0"/>
          <a:chExt cx="0" cy="0"/>
        </a:xfrm>
      </p:grpSpPr>
      <p:sp>
        <p:nvSpPr>
          <p:cNvPr id="146" name="Rectangle 145">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Rectangle 147">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Google Shape;204;p39"/>
          <p:cNvSpPr txBox="1">
            <a:spLocks noGrp="1"/>
          </p:cNvSpPr>
          <p:nvPr>
            <p:ph type="ctrTitle"/>
          </p:nvPr>
        </p:nvSpPr>
        <p:spPr>
          <a:xfrm>
            <a:off x="1262729" y="1289303"/>
            <a:ext cx="9638443" cy="3339303"/>
          </a:xfrm>
          <a:prstGeom prst="rect">
            <a:avLst/>
          </a:prstGeom>
          <a:ln>
            <a:noFill/>
          </a:ln>
        </p:spPr>
        <p:txBody>
          <a:bodyPr spcFirstLastPara="1" vert="horz" lIns="121900" tIns="121900" rIns="121900" bIns="121900" rtlCol="0" anchorCtr="0">
            <a:normAutofit/>
          </a:bodyPr>
          <a:lstStyle/>
          <a:p>
            <a:pPr>
              <a:spcBef>
                <a:spcPts val="0"/>
              </a:spcBef>
            </a:pPr>
            <a:r>
              <a:rPr lang="en-US" sz="5000" dirty="0">
                <a:latin typeface="Georgia"/>
                <a:ea typeface="Georgia"/>
                <a:cs typeface="Georgia"/>
                <a:sym typeface="Georgia"/>
              </a:rPr>
              <a:t>Constants, </a:t>
            </a:r>
            <a:br>
              <a:rPr lang="en-US" sz="5000" dirty="0">
                <a:latin typeface="Georgia"/>
                <a:ea typeface="Georgia"/>
                <a:cs typeface="Georgia"/>
                <a:sym typeface="Georgia"/>
              </a:rPr>
            </a:br>
            <a:r>
              <a:rPr lang="en-US" sz="5000" dirty="0">
                <a:latin typeface="Georgia"/>
                <a:ea typeface="Georgia"/>
                <a:cs typeface="Georgia"/>
                <a:sym typeface="Georgia"/>
              </a:rPr>
              <a:t>Sequences, </a:t>
            </a:r>
            <a:br>
              <a:rPr lang="en-US" sz="5000" dirty="0">
                <a:latin typeface="Georgia"/>
                <a:ea typeface="Georgia"/>
                <a:cs typeface="Georgia"/>
                <a:sym typeface="Georgia"/>
              </a:rPr>
            </a:br>
            <a:r>
              <a:rPr lang="en-US" sz="5000" dirty="0">
                <a:latin typeface="Georgia"/>
                <a:ea typeface="Georgia"/>
                <a:cs typeface="Georgia"/>
                <a:sym typeface="Georgia"/>
              </a:rPr>
              <a:t>Variables, </a:t>
            </a:r>
            <a:br>
              <a:rPr lang="en-US" sz="5000" dirty="0">
                <a:latin typeface="Georgia"/>
                <a:ea typeface="Georgia"/>
                <a:cs typeface="Georgia"/>
                <a:sym typeface="Georgia"/>
              </a:rPr>
            </a:br>
            <a:r>
              <a:rPr lang="en-US" sz="5000" dirty="0">
                <a:latin typeface="Georgia"/>
                <a:ea typeface="Georgia"/>
                <a:cs typeface="Georgia"/>
                <a:sym typeface="Georgia"/>
              </a:rPr>
              <a:t>Ops</a:t>
            </a:r>
          </a:p>
        </p:txBody>
      </p:sp>
      <p:sp>
        <p:nvSpPr>
          <p:cNvPr id="205" name="Google Shape;205;p39"/>
          <p:cNvSpPr txBox="1">
            <a:spLocks noGrp="1"/>
          </p:cNvSpPr>
          <p:nvPr>
            <p:ph type="sldNum" idx="12"/>
          </p:nvPr>
        </p:nvSpPr>
        <p:spPr>
          <a:xfrm>
            <a:off x="10758922" y="6217920"/>
            <a:ext cx="365760" cy="365760"/>
          </a:xfrm>
          <a:prstGeom prst="rect">
            <a:avLst/>
          </a:prstGeom>
        </p:spPr>
        <p:txBody>
          <a:bodyPr spcFirstLastPara="1" vert="horz" lIns="121900" tIns="121900" rIns="121900" bIns="121900" rtlCol="0" anchorCtr="0">
            <a:normAutofit/>
          </a:bodyPr>
          <a:lstStyle/>
          <a:p>
            <a:pPr>
              <a:lnSpc>
                <a:spcPct val="90000"/>
              </a:lnSpc>
              <a:spcAft>
                <a:spcPts val="600"/>
              </a:spcAft>
            </a:pPr>
            <a:fld id="{00000000-1234-1234-1234-123412341234}" type="slidenum">
              <a:rPr lang="en" sz="300"/>
              <a:pPr>
                <a:lnSpc>
                  <a:spcPct val="90000"/>
                </a:lnSpc>
                <a:spcAft>
                  <a:spcPts val="600"/>
                </a:spcAft>
              </a:pPr>
              <a:t>32</a:t>
            </a:fld>
            <a:endParaRPr lang="en" sz="300"/>
          </a:p>
        </p:txBody>
      </p:sp>
    </p:spTree>
    <p:extLst>
      <p:ext uri="{BB962C8B-B14F-4D97-AF65-F5344CB8AC3E}">
        <p14:creationId xmlns:p14="http://schemas.microsoft.com/office/powerpoint/2010/main" val="1405275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0"/>
          <p:cNvSpPr txBox="1">
            <a:spLocks noGrp="1"/>
          </p:cNvSpPr>
          <p:nvPr>
            <p:ph type="body" idx="1"/>
          </p:nvPr>
        </p:nvSpPr>
        <p:spPr>
          <a:xfrm>
            <a:off x="415600" y="1536633"/>
            <a:ext cx="11360800" cy="47908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rgbClr val="00B0F0"/>
                </a:solidFill>
                <a:latin typeface="Consolas"/>
                <a:ea typeface="Consolas"/>
                <a:cs typeface="Consolas"/>
                <a:sym typeface="Consolas"/>
              </a:rPr>
              <a:t>import </a:t>
            </a:r>
            <a:r>
              <a:rPr lang="en" sz="1600" dirty="0" err="1">
                <a:solidFill>
                  <a:srgbClr val="00B0F0"/>
                </a:solidFill>
                <a:latin typeface="Consolas"/>
                <a:ea typeface="Consolas"/>
                <a:cs typeface="Consolas"/>
                <a:sym typeface="Consolas"/>
              </a:rPr>
              <a:t>tensorflow</a:t>
            </a:r>
            <a:r>
              <a:rPr lang="en" sz="1600" dirty="0">
                <a:solidFill>
                  <a:srgbClr val="00B0F0"/>
                </a:solidFill>
                <a:latin typeface="Consolas"/>
                <a:ea typeface="Consolas"/>
                <a:cs typeface="Consolas"/>
                <a:sym typeface="Consolas"/>
              </a:rPr>
              <a:t> as </a:t>
            </a:r>
            <a:r>
              <a:rPr lang="en" sz="1600" dirty="0" err="1">
                <a:solidFill>
                  <a:srgbClr val="00B0F0"/>
                </a:solidFill>
                <a:latin typeface="Consolas"/>
                <a:ea typeface="Consolas"/>
                <a:cs typeface="Consolas"/>
                <a:sym typeface="Consolas"/>
              </a:rPr>
              <a:t>tf</a:t>
            </a:r>
            <a:endParaRPr sz="1600" dirty="0">
              <a:solidFill>
                <a:srgbClr val="00B0F0"/>
              </a:solidFill>
              <a:latin typeface="Consolas"/>
              <a:ea typeface="Consolas"/>
              <a:cs typeface="Consolas"/>
              <a:sym typeface="Consolas"/>
            </a:endParaRPr>
          </a:p>
          <a:p>
            <a:pPr marL="0" indent="0">
              <a:spcBef>
                <a:spcPts val="2133"/>
              </a:spcBef>
              <a:buNone/>
            </a:pPr>
            <a:r>
              <a:rPr lang="en" sz="1600" dirty="0">
                <a:solidFill>
                  <a:srgbClr val="00B0F0"/>
                </a:solidFill>
                <a:latin typeface="Consolas"/>
                <a:ea typeface="Consolas"/>
                <a:cs typeface="Consolas"/>
                <a:sym typeface="Consolas"/>
              </a:rPr>
              <a:t>a = </a:t>
            </a:r>
            <a:r>
              <a:rPr lang="en" sz="1600" dirty="0" err="1">
                <a:solidFill>
                  <a:srgbClr val="00B0F0"/>
                </a:solidFill>
                <a:latin typeface="Consolas"/>
                <a:ea typeface="Consolas"/>
                <a:cs typeface="Consolas"/>
                <a:sym typeface="Consolas"/>
              </a:rPr>
              <a:t>tf.constant</a:t>
            </a:r>
            <a:r>
              <a:rPr lang="en" sz="1600" dirty="0">
                <a:solidFill>
                  <a:srgbClr val="00B0F0"/>
                </a:solidFill>
                <a:latin typeface="Consolas"/>
                <a:ea typeface="Consolas"/>
                <a:cs typeface="Consolas"/>
                <a:sym typeface="Consolas"/>
              </a:rPr>
              <a:t>([2, 2], name=</a:t>
            </a:r>
            <a:r>
              <a:rPr lang="en" sz="1867" dirty="0">
                <a:solidFill>
                  <a:srgbClr val="00B0F0"/>
                </a:solidFill>
                <a:latin typeface="Times New Roman"/>
                <a:ea typeface="Times New Roman"/>
                <a:cs typeface="Times New Roman"/>
                <a:sym typeface="Times New Roman"/>
              </a:rPr>
              <a:t>'</a:t>
            </a:r>
            <a:r>
              <a:rPr lang="en" sz="1600" dirty="0">
                <a:solidFill>
                  <a:srgbClr val="00B0F0"/>
                </a:solidFill>
                <a:latin typeface="Consolas"/>
                <a:ea typeface="Consolas"/>
                <a:cs typeface="Consolas"/>
                <a:sym typeface="Consolas"/>
              </a:rPr>
              <a:t>a</a:t>
            </a:r>
            <a:r>
              <a:rPr lang="en" sz="1867" dirty="0">
                <a:solidFill>
                  <a:srgbClr val="00B0F0"/>
                </a:solidFill>
                <a:latin typeface="Times New Roman"/>
                <a:ea typeface="Times New Roman"/>
                <a:cs typeface="Times New Roman"/>
                <a:sym typeface="Times New Roman"/>
              </a:rPr>
              <a:t>'</a:t>
            </a:r>
            <a:r>
              <a:rPr lang="en" sz="1600" dirty="0">
                <a:solidFill>
                  <a:srgbClr val="00B0F0"/>
                </a:solidFill>
                <a:latin typeface="Consolas"/>
                <a:ea typeface="Consolas"/>
                <a:cs typeface="Consolas"/>
                <a:sym typeface="Consolas"/>
              </a:rPr>
              <a:t>)</a:t>
            </a:r>
            <a:br>
              <a:rPr lang="en" sz="1600" dirty="0">
                <a:solidFill>
                  <a:srgbClr val="00B0F0"/>
                </a:solidFill>
                <a:latin typeface="Consolas"/>
                <a:ea typeface="Consolas"/>
                <a:cs typeface="Consolas"/>
                <a:sym typeface="Consolas"/>
              </a:rPr>
            </a:br>
            <a:r>
              <a:rPr lang="en" sz="1600" dirty="0">
                <a:solidFill>
                  <a:srgbClr val="00B0F0"/>
                </a:solidFill>
                <a:latin typeface="Consolas"/>
                <a:ea typeface="Consolas"/>
                <a:cs typeface="Consolas"/>
                <a:sym typeface="Consolas"/>
              </a:rPr>
              <a:t>b = </a:t>
            </a:r>
            <a:r>
              <a:rPr lang="en" sz="1600" dirty="0" err="1">
                <a:solidFill>
                  <a:srgbClr val="00B0F0"/>
                </a:solidFill>
                <a:latin typeface="Consolas"/>
                <a:ea typeface="Consolas"/>
                <a:cs typeface="Consolas"/>
                <a:sym typeface="Consolas"/>
              </a:rPr>
              <a:t>tf.constant</a:t>
            </a:r>
            <a:r>
              <a:rPr lang="en" sz="1600" dirty="0">
                <a:solidFill>
                  <a:srgbClr val="00B0F0"/>
                </a:solidFill>
                <a:latin typeface="Consolas"/>
                <a:ea typeface="Consolas"/>
                <a:cs typeface="Consolas"/>
                <a:sym typeface="Consolas"/>
              </a:rPr>
              <a:t>([[0, 1], [2, 3]], name=</a:t>
            </a:r>
            <a:r>
              <a:rPr lang="en" sz="1867" dirty="0">
                <a:solidFill>
                  <a:srgbClr val="00B0F0"/>
                </a:solidFill>
                <a:latin typeface="Times New Roman"/>
                <a:ea typeface="Times New Roman"/>
                <a:cs typeface="Times New Roman"/>
                <a:sym typeface="Times New Roman"/>
              </a:rPr>
              <a:t>'</a:t>
            </a:r>
            <a:r>
              <a:rPr lang="en" sz="1600" dirty="0">
                <a:solidFill>
                  <a:srgbClr val="00B0F0"/>
                </a:solidFill>
                <a:latin typeface="Consolas"/>
                <a:ea typeface="Consolas"/>
                <a:cs typeface="Consolas"/>
                <a:sym typeface="Consolas"/>
              </a:rPr>
              <a:t>b</a:t>
            </a:r>
            <a:r>
              <a:rPr lang="en" sz="1867" dirty="0">
                <a:solidFill>
                  <a:srgbClr val="00B0F0"/>
                </a:solidFill>
                <a:latin typeface="Times New Roman"/>
                <a:ea typeface="Times New Roman"/>
                <a:cs typeface="Times New Roman"/>
                <a:sym typeface="Times New Roman"/>
              </a:rPr>
              <a:t>'</a:t>
            </a:r>
            <a:r>
              <a:rPr lang="en" sz="1600" dirty="0">
                <a:solidFill>
                  <a:srgbClr val="00B0F0"/>
                </a:solidFill>
                <a:latin typeface="Consolas"/>
                <a:ea typeface="Consolas"/>
                <a:cs typeface="Consolas"/>
                <a:sym typeface="Consolas"/>
              </a:rPr>
              <a:t>)</a:t>
            </a:r>
            <a:endParaRPr sz="1867" dirty="0">
              <a:solidFill>
                <a:srgbClr val="00B0F0"/>
              </a:solidFill>
              <a:latin typeface="Consolas"/>
              <a:ea typeface="Consolas"/>
              <a:cs typeface="Consolas"/>
              <a:sym typeface="Consolas"/>
            </a:endParaRPr>
          </a:p>
          <a:p>
            <a:pPr marL="0" indent="0">
              <a:spcBef>
                <a:spcPts val="2133"/>
              </a:spcBef>
              <a:spcAft>
                <a:spcPts val="2133"/>
              </a:spcAft>
              <a:buNone/>
            </a:pPr>
            <a:endParaRPr sz="1600" dirty="0">
              <a:solidFill>
                <a:srgbClr val="00B0F0"/>
              </a:solidFill>
              <a:latin typeface="Consolas"/>
              <a:ea typeface="Consolas"/>
              <a:cs typeface="Consolas"/>
              <a:sym typeface="Consolas"/>
            </a:endParaRPr>
          </a:p>
        </p:txBody>
      </p:sp>
      <p:sp>
        <p:nvSpPr>
          <p:cNvPr id="212" name="Google Shape;212;p4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Constants</a:t>
            </a:r>
            <a:endParaRPr b="1">
              <a:latin typeface="Georgia"/>
              <a:ea typeface="Georgia"/>
              <a:cs typeface="Georgia"/>
              <a:sym typeface="Georgia"/>
            </a:endParaRPr>
          </a:p>
        </p:txBody>
      </p:sp>
      <p:sp>
        <p:nvSpPr>
          <p:cNvPr id="213" name="Google Shape;213;p4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33</a:t>
            </a:fld>
            <a:endParaRPr/>
          </a:p>
        </p:txBody>
      </p:sp>
      <p:sp>
        <p:nvSpPr>
          <p:cNvPr id="214" name="Google Shape;214;p40"/>
          <p:cNvSpPr txBox="1"/>
          <p:nvPr/>
        </p:nvSpPr>
        <p:spPr>
          <a:xfrm>
            <a:off x="415600" y="3725562"/>
            <a:ext cx="9972314" cy="797011"/>
          </a:xfrm>
          <a:prstGeom prst="rect">
            <a:avLst/>
          </a:prstGeom>
          <a:noFill/>
          <a:ln>
            <a:noFill/>
          </a:ln>
        </p:spPr>
        <p:txBody>
          <a:bodyPr spcFirstLastPara="1" wrap="square" lIns="121900" tIns="121900" rIns="121900" bIns="121900" anchor="t" anchorCtr="0">
            <a:noAutofit/>
          </a:bodyPr>
          <a:lstStyle/>
          <a:p>
            <a:r>
              <a:rPr lang="en" sz="1600" dirty="0" err="1">
                <a:solidFill>
                  <a:srgbClr val="00B0F0"/>
                </a:solidFill>
                <a:latin typeface="Consolas"/>
                <a:ea typeface="Consolas"/>
                <a:cs typeface="Consolas"/>
                <a:sym typeface="Consolas"/>
              </a:rPr>
              <a:t>tf.constant</a:t>
            </a:r>
            <a:r>
              <a:rPr lang="en" sz="1600" dirty="0">
                <a:solidFill>
                  <a:srgbClr val="00B0F0"/>
                </a:solidFill>
                <a:latin typeface="Consolas"/>
                <a:ea typeface="Consolas"/>
                <a:cs typeface="Consolas"/>
                <a:sym typeface="Consolas"/>
              </a:rPr>
              <a:t>(</a:t>
            </a:r>
            <a:r>
              <a:rPr lang="en" sz="1600" dirty="0" err="1">
                <a:solidFill>
                  <a:srgbClr val="00B0F0"/>
                </a:solidFill>
                <a:latin typeface="Consolas"/>
                <a:ea typeface="Consolas"/>
                <a:cs typeface="Consolas"/>
                <a:sym typeface="Consolas"/>
              </a:rPr>
              <a:t>value,dtype</a:t>
            </a:r>
            <a:r>
              <a:rPr lang="en" sz="1600" dirty="0">
                <a:solidFill>
                  <a:srgbClr val="00B0F0"/>
                </a:solidFill>
                <a:latin typeface="Consolas"/>
                <a:ea typeface="Consolas"/>
                <a:cs typeface="Consolas"/>
                <a:sym typeface="Consolas"/>
              </a:rPr>
              <a:t>=</a:t>
            </a:r>
            <a:r>
              <a:rPr lang="en" sz="1600" dirty="0" err="1">
                <a:solidFill>
                  <a:srgbClr val="00B0F0"/>
                </a:solidFill>
                <a:latin typeface="Consolas"/>
                <a:ea typeface="Consolas"/>
                <a:cs typeface="Consolas"/>
                <a:sym typeface="Consolas"/>
              </a:rPr>
              <a:t>None,shape</a:t>
            </a:r>
            <a:r>
              <a:rPr lang="en" sz="1600" dirty="0">
                <a:solidFill>
                  <a:srgbClr val="00B0F0"/>
                </a:solidFill>
                <a:latin typeface="Consolas"/>
                <a:ea typeface="Consolas"/>
                <a:cs typeface="Consolas"/>
                <a:sym typeface="Consolas"/>
              </a:rPr>
              <a:t>=</a:t>
            </a:r>
            <a:r>
              <a:rPr lang="en" sz="1600" dirty="0" err="1">
                <a:solidFill>
                  <a:srgbClr val="00B0F0"/>
                </a:solidFill>
                <a:latin typeface="Consolas"/>
                <a:ea typeface="Consolas"/>
                <a:cs typeface="Consolas"/>
                <a:sym typeface="Consolas"/>
              </a:rPr>
              <a:t>None,name</a:t>
            </a:r>
            <a:r>
              <a:rPr lang="en" sz="1600" dirty="0">
                <a:solidFill>
                  <a:srgbClr val="00B0F0"/>
                </a:solidFill>
                <a:latin typeface="Consolas"/>
                <a:ea typeface="Consolas"/>
                <a:cs typeface="Consolas"/>
                <a:sym typeface="Consolas"/>
              </a:rPr>
              <a:t>='</a:t>
            </a:r>
            <a:r>
              <a:rPr lang="en" sz="1600" dirty="0" err="1">
                <a:solidFill>
                  <a:srgbClr val="00B0F0"/>
                </a:solidFill>
                <a:latin typeface="Consolas"/>
                <a:ea typeface="Consolas"/>
                <a:cs typeface="Consolas"/>
                <a:sym typeface="Consolas"/>
              </a:rPr>
              <a:t>Const</a:t>
            </a:r>
            <a:r>
              <a:rPr lang="en" sz="1600" dirty="0">
                <a:solidFill>
                  <a:srgbClr val="00B0F0"/>
                </a:solidFill>
                <a:latin typeface="Consolas"/>
                <a:ea typeface="Consolas"/>
                <a:cs typeface="Consolas"/>
                <a:sym typeface="Consolas"/>
              </a:rPr>
              <a:t>',</a:t>
            </a:r>
            <a:r>
              <a:rPr lang="en" sz="1600" dirty="0" err="1">
                <a:solidFill>
                  <a:srgbClr val="00B0F0"/>
                </a:solidFill>
                <a:latin typeface="Consolas"/>
                <a:ea typeface="Consolas"/>
                <a:cs typeface="Consolas"/>
                <a:sym typeface="Consolas"/>
              </a:rPr>
              <a:t>verify_shape</a:t>
            </a:r>
            <a:r>
              <a:rPr lang="en" sz="1600" dirty="0">
                <a:solidFill>
                  <a:srgbClr val="00B0F0"/>
                </a:solidFill>
                <a:latin typeface="Consolas"/>
                <a:ea typeface="Consolas"/>
                <a:cs typeface="Consolas"/>
                <a:sym typeface="Consolas"/>
              </a:rPr>
              <a:t>=False)</a:t>
            </a:r>
            <a:endParaRPr sz="1600" dirty="0">
              <a:solidFill>
                <a:srgbClr val="00B0F0"/>
              </a:solidFill>
              <a:latin typeface="Consolas"/>
              <a:ea typeface="Consolas"/>
              <a:cs typeface="Consolas"/>
              <a:sym typeface="Consolas"/>
            </a:endParaRPr>
          </a:p>
        </p:txBody>
      </p:sp>
    </p:spTree>
    <p:extLst>
      <p:ext uri="{BB962C8B-B14F-4D97-AF65-F5344CB8AC3E}">
        <p14:creationId xmlns:p14="http://schemas.microsoft.com/office/powerpoint/2010/main" val="1121953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1"/>
          <p:cNvSpPr txBox="1">
            <a:spLocks noGrp="1"/>
          </p:cNvSpPr>
          <p:nvPr>
            <p:ph type="body" idx="1"/>
          </p:nvPr>
        </p:nvSpPr>
        <p:spPr>
          <a:xfrm>
            <a:off x="415600" y="1536633"/>
            <a:ext cx="11360800" cy="47908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chemeClr val="dk1"/>
                </a:solidFill>
                <a:latin typeface="Consolas"/>
                <a:ea typeface="Consolas"/>
                <a:cs typeface="Consolas"/>
                <a:sym typeface="Consolas"/>
              </a:rPr>
              <a:t>import </a:t>
            </a:r>
            <a:r>
              <a:rPr lang="en" sz="1600" dirty="0" err="1">
                <a:solidFill>
                  <a:schemeClr val="dk1"/>
                </a:solidFill>
                <a:latin typeface="Consolas"/>
                <a:ea typeface="Consolas"/>
                <a:cs typeface="Consolas"/>
                <a:sym typeface="Consolas"/>
              </a:rPr>
              <a:t>tensorflow</a:t>
            </a:r>
            <a:r>
              <a:rPr lang="en" sz="1600" dirty="0">
                <a:solidFill>
                  <a:schemeClr val="dk1"/>
                </a:solidFill>
                <a:latin typeface="Consolas"/>
                <a:ea typeface="Consolas"/>
                <a:cs typeface="Consolas"/>
                <a:sym typeface="Consolas"/>
              </a:rPr>
              <a:t> as </a:t>
            </a:r>
            <a:r>
              <a:rPr lang="en" sz="1600" dirty="0" err="1">
                <a:solidFill>
                  <a:schemeClr val="dk1"/>
                </a:solidFill>
                <a:latin typeface="Consolas"/>
                <a:ea typeface="Consolas"/>
                <a:cs typeface="Consolas"/>
                <a:sym typeface="Consolas"/>
              </a:rPr>
              <a:t>tf</a:t>
            </a:r>
            <a:endParaRPr sz="1600" dirty="0">
              <a:solidFill>
                <a:schemeClr val="dk1"/>
              </a:solidFill>
              <a:latin typeface="Consolas"/>
              <a:ea typeface="Consolas"/>
              <a:cs typeface="Consolas"/>
              <a:sym typeface="Consolas"/>
            </a:endParaRPr>
          </a:p>
          <a:p>
            <a:pPr marL="0" indent="0">
              <a:spcBef>
                <a:spcPts val="2133"/>
              </a:spcBef>
              <a:buNone/>
            </a:pPr>
            <a:r>
              <a:rPr lang="en" sz="1600" dirty="0">
                <a:solidFill>
                  <a:schemeClr val="dk1"/>
                </a:solidFill>
                <a:latin typeface="Consolas"/>
                <a:ea typeface="Consolas"/>
                <a:cs typeface="Consolas"/>
                <a:sym typeface="Consolas"/>
              </a:rPr>
              <a:t>a = </a:t>
            </a:r>
            <a:r>
              <a:rPr lang="en" sz="1600" dirty="0" err="1">
                <a:solidFill>
                  <a:schemeClr val="dk1"/>
                </a:solidFill>
                <a:latin typeface="Consolas"/>
                <a:ea typeface="Consolas"/>
                <a:cs typeface="Consolas"/>
                <a:sym typeface="Consolas"/>
              </a:rPr>
              <a:t>tf.constant</a:t>
            </a:r>
            <a:r>
              <a:rPr lang="en" sz="1600" dirty="0">
                <a:solidFill>
                  <a:schemeClr val="dk1"/>
                </a:solidFill>
                <a:latin typeface="Consolas"/>
                <a:ea typeface="Consolas"/>
                <a:cs typeface="Consolas"/>
                <a:sym typeface="Consolas"/>
              </a:rPr>
              <a:t>([2, 2], name=</a:t>
            </a:r>
            <a:r>
              <a:rPr lang="en" sz="1867" dirty="0">
                <a:solidFill>
                  <a:schemeClr val="dk1"/>
                </a:solidFill>
                <a:latin typeface="Times New Roman"/>
                <a:ea typeface="Times New Roman"/>
                <a:cs typeface="Times New Roman"/>
                <a:sym typeface="Times New Roman"/>
              </a:rPr>
              <a:t>'</a:t>
            </a:r>
            <a:r>
              <a:rPr lang="en" sz="1600" dirty="0">
                <a:solidFill>
                  <a:schemeClr val="dk1"/>
                </a:solidFill>
                <a:latin typeface="Consolas"/>
                <a:ea typeface="Consolas"/>
                <a:cs typeface="Consolas"/>
                <a:sym typeface="Consolas"/>
              </a:rPr>
              <a:t>a</a:t>
            </a:r>
            <a:r>
              <a:rPr lang="en" sz="1867" dirty="0">
                <a:solidFill>
                  <a:schemeClr val="dk1"/>
                </a:solidFill>
                <a:latin typeface="Times New Roman"/>
                <a:ea typeface="Times New Roman"/>
                <a:cs typeface="Times New Roman"/>
                <a:sym typeface="Times New Roman"/>
              </a:rPr>
              <a:t>'</a:t>
            </a:r>
            <a:r>
              <a:rPr lang="en" sz="1600" dirty="0">
                <a:solidFill>
                  <a:schemeClr val="dk1"/>
                </a:solidFill>
                <a:latin typeface="Consolas"/>
                <a:ea typeface="Consolas"/>
                <a:cs typeface="Consolas"/>
                <a:sym typeface="Consolas"/>
              </a:rPr>
              <a:t>)</a:t>
            </a:r>
            <a:br>
              <a:rPr lang="en" sz="16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b = </a:t>
            </a:r>
            <a:r>
              <a:rPr lang="en" sz="1600" dirty="0" err="1">
                <a:solidFill>
                  <a:schemeClr val="dk1"/>
                </a:solidFill>
                <a:latin typeface="Consolas"/>
                <a:ea typeface="Consolas"/>
                <a:cs typeface="Consolas"/>
                <a:sym typeface="Consolas"/>
              </a:rPr>
              <a:t>tf.constant</a:t>
            </a:r>
            <a:r>
              <a:rPr lang="en" sz="1600" dirty="0">
                <a:solidFill>
                  <a:schemeClr val="dk1"/>
                </a:solidFill>
                <a:latin typeface="Consolas"/>
                <a:ea typeface="Consolas"/>
                <a:cs typeface="Consolas"/>
                <a:sym typeface="Consolas"/>
              </a:rPr>
              <a:t>([[0, 1], [2, 3]], name=</a:t>
            </a:r>
            <a:r>
              <a:rPr lang="en" sz="1867" dirty="0">
                <a:solidFill>
                  <a:schemeClr val="dk1"/>
                </a:solidFill>
                <a:latin typeface="Times New Roman"/>
                <a:ea typeface="Times New Roman"/>
                <a:cs typeface="Times New Roman"/>
                <a:sym typeface="Times New Roman"/>
              </a:rPr>
              <a:t>'</a:t>
            </a:r>
            <a:r>
              <a:rPr lang="en" sz="1600" dirty="0">
                <a:solidFill>
                  <a:schemeClr val="dk1"/>
                </a:solidFill>
                <a:latin typeface="Consolas"/>
                <a:ea typeface="Consolas"/>
                <a:cs typeface="Consolas"/>
                <a:sym typeface="Consolas"/>
              </a:rPr>
              <a:t>b</a:t>
            </a:r>
            <a:r>
              <a:rPr lang="en" sz="1867" dirty="0">
                <a:solidFill>
                  <a:schemeClr val="dk1"/>
                </a:solidFill>
                <a:latin typeface="Times New Roman"/>
                <a:ea typeface="Times New Roman"/>
                <a:cs typeface="Times New Roman"/>
                <a:sym typeface="Times New Roman"/>
              </a:rPr>
              <a:t>'</a:t>
            </a:r>
            <a:r>
              <a:rPr lang="en" sz="1600" dirty="0">
                <a:solidFill>
                  <a:schemeClr val="dk1"/>
                </a:solidFill>
                <a:latin typeface="Consolas"/>
                <a:ea typeface="Consolas"/>
                <a:cs typeface="Consolas"/>
                <a:sym typeface="Consolas"/>
              </a:rPr>
              <a:t>)</a:t>
            </a:r>
            <a:br>
              <a:rPr lang="en" sz="16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x = </a:t>
            </a:r>
            <a:r>
              <a:rPr lang="en" sz="1600" dirty="0" err="1">
                <a:solidFill>
                  <a:schemeClr val="dk1"/>
                </a:solidFill>
                <a:latin typeface="Consolas"/>
                <a:ea typeface="Consolas"/>
                <a:cs typeface="Consolas"/>
                <a:sym typeface="Consolas"/>
              </a:rPr>
              <a:t>tf.multiply</a:t>
            </a:r>
            <a:r>
              <a:rPr lang="en" sz="1600" dirty="0">
                <a:solidFill>
                  <a:schemeClr val="dk1"/>
                </a:solidFill>
                <a:latin typeface="Consolas"/>
                <a:ea typeface="Consolas"/>
                <a:cs typeface="Consolas"/>
                <a:sym typeface="Consolas"/>
              </a:rPr>
              <a:t>(a, b, name='</a:t>
            </a:r>
            <a:r>
              <a:rPr lang="en" sz="1600" dirty="0" err="1">
                <a:solidFill>
                  <a:schemeClr val="dk1"/>
                </a:solidFill>
                <a:latin typeface="Consolas"/>
                <a:ea typeface="Consolas"/>
                <a:cs typeface="Consolas"/>
                <a:sym typeface="Consolas"/>
              </a:rPr>
              <a:t>mul</a:t>
            </a:r>
            <a:r>
              <a:rPr lang="en" sz="1600" dirty="0">
                <a:solidFill>
                  <a:schemeClr val="dk1"/>
                </a:solidFill>
                <a:latin typeface="Consolas"/>
                <a:ea typeface="Consolas"/>
                <a:cs typeface="Consolas"/>
                <a:sym typeface="Consolas"/>
              </a:rPr>
              <a:t>')</a:t>
            </a:r>
            <a:endParaRPr sz="1600" dirty="0">
              <a:solidFill>
                <a:schemeClr val="dk1"/>
              </a:solidFill>
              <a:latin typeface="Consolas"/>
              <a:ea typeface="Consolas"/>
              <a:cs typeface="Consolas"/>
              <a:sym typeface="Consolas"/>
            </a:endParaRPr>
          </a:p>
          <a:p>
            <a:pPr marL="0" indent="0">
              <a:spcBef>
                <a:spcPts val="2133"/>
              </a:spcBef>
              <a:buNone/>
            </a:pPr>
            <a:r>
              <a:rPr lang="en" sz="1600" dirty="0">
                <a:solidFill>
                  <a:schemeClr val="dk1"/>
                </a:solidFill>
                <a:latin typeface="Consolas"/>
                <a:ea typeface="Consolas"/>
                <a:cs typeface="Consolas"/>
                <a:sym typeface="Consolas"/>
              </a:rPr>
              <a:t>with </a:t>
            </a:r>
            <a:r>
              <a:rPr lang="en" sz="1600" dirty="0" err="1">
                <a:solidFill>
                  <a:schemeClr val="dk1"/>
                </a:solidFill>
                <a:latin typeface="Consolas"/>
                <a:ea typeface="Consolas"/>
                <a:cs typeface="Consolas"/>
                <a:sym typeface="Consolas"/>
              </a:rPr>
              <a:t>tf.Session</a:t>
            </a:r>
            <a:r>
              <a:rPr lang="en" sz="1600" dirty="0">
                <a:solidFill>
                  <a:schemeClr val="dk1"/>
                </a:solidFill>
                <a:latin typeface="Consolas"/>
                <a:ea typeface="Consolas"/>
                <a:cs typeface="Consolas"/>
                <a:sym typeface="Consolas"/>
              </a:rPr>
              <a:t>() as </a:t>
            </a:r>
            <a:r>
              <a:rPr lang="en" sz="1600" dirty="0" err="1">
                <a:solidFill>
                  <a:schemeClr val="dk1"/>
                </a:solidFill>
                <a:latin typeface="Consolas"/>
                <a:ea typeface="Consolas"/>
                <a:cs typeface="Consolas"/>
                <a:sym typeface="Consolas"/>
              </a:rPr>
              <a:t>sess</a:t>
            </a:r>
            <a:r>
              <a:rPr lang="en" sz="1600" dirty="0">
                <a:solidFill>
                  <a:schemeClr val="dk1"/>
                </a:solidFill>
                <a:latin typeface="Consolas"/>
                <a:ea typeface="Consolas"/>
                <a:cs typeface="Consolas"/>
                <a:sym typeface="Consolas"/>
              </a:rPr>
              <a:t>:</a:t>
            </a:r>
            <a:br>
              <a:rPr lang="en" sz="16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	print(</a:t>
            </a:r>
            <a:r>
              <a:rPr lang="en" sz="1600" dirty="0" err="1">
                <a:solidFill>
                  <a:schemeClr val="dk1"/>
                </a:solidFill>
                <a:latin typeface="Consolas"/>
                <a:ea typeface="Consolas"/>
                <a:cs typeface="Consolas"/>
                <a:sym typeface="Consolas"/>
              </a:rPr>
              <a:t>sess.run</a:t>
            </a:r>
            <a:r>
              <a:rPr lang="en" sz="1600" dirty="0">
                <a:solidFill>
                  <a:schemeClr val="dk1"/>
                </a:solidFill>
                <a:latin typeface="Consolas"/>
                <a:ea typeface="Consolas"/>
                <a:cs typeface="Consolas"/>
                <a:sym typeface="Consolas"/>
              </a:rPr>
              <a:t>(x))</a:t>
            </a:r>
            <a:endParaRPr sz="1600" dirty="0">
              <a:solidFill>
                <a:srgbClr val="FFFFFF"/>
              </a:solidFill>
              <a:latin typeface="Consolas"/>
              <a:ea typeface="Consolas"/>
              <a:cs typeface="Consolas"/>
              <a:sym typeface="Consolas"/>
            </a:endParaRPr>
          </a:p>
          <a:p>
            <a:pPr marL="0" indent="0">
              <a:spcBef>
                <a:spcPts val="2133"/>
              </a:spcBef>
              <a:buNone/>
            </a:pPr>
            <a:r>
              <a:rPr lang="en" sz="1867" dirty="0">
                <a:solidFill>
                  <a:srgbClr val="00B0F0"/>
                </a:solidFill>
                <a:latin typeface="Consolas"/>
                <a:ea typeface="Consolas"/>
                <a:cs typeface="Consolas"/>
                <a:sym typeface="Consolas"/>
              </a:rPr>
              <a:t>#  &gt;&gt;  [[0 2]</a:t>
            </a:r>
            <a:br>
              <a:rPr lang="en" sz="1867" dirty="0">
                <a:solidFill>
                  <a:srgbClr val="00B0F0"/>
                </a:solidFill>
                <a:latin typeface="Consolas"/>
                <a:ea typeface="Consolas"/>
                <a:cs typeface="Consolas"/>
                <a:sym typeface="Consolas"/>
              </a:rPr>
            </a:br>
            <a:r>
              <a:rPr lang="en" sz="1867" dirty="0">
                <a:solidFill>
                  <a:srgbClr val="00B0F0"/>
                </a:solidFill>
                <a:latin typeface="Consolas"/>
                <a:ea typeface="Consolas"/>
                <a:cs typeface="Consolas"/>
                <a:sym typeface="Consolas"/>
              </a:rPr>
              <a:t>#      [4 6]]</a:t>
            </a:r>
            <a:endParaRPr sz="1867" dirty="0">
              <a:solidFill>
                <a:srgbClr val="00B0F0"/>
              </a:solidFill>
              <a:latin typeface="Consolas"/>
              <a:ea typeface="Consolas"/>
              <a:cs typeface="Consolas"/>
              <a:sym typeface="Consolas"/>
            </a:endParaRPr>
          </a:p>
          <a:p>
            <a:pPr marL="0" indent="0">
              <a:spcAft>
                <a:spcPts val="2133"/>
              </a:spcAft>
              <a:buNone/>
            </a:pPr>
            <a:endParaRPr sz="1600" dirty="0">
              <a:solidFill>
                <a:srgbClr val="FFFFFF"/>
              </a:solidFill>
              <a:latin typeface="Consolas"/>
              <a:ea typeface="Consolas"/>
              <a:cs typeface="Consolas"/>
              <a:sym typeface="Consolas"/>
            </a:endParaRPr>
          </a:p>
        </p:txBody>
      </p:sp>
      <p:sp>
        <p:nvSpPr>
          <p:cNvPr id="220" name="Google Shape;220;p4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Constants</a:t>
            </a:r>
            <a:endParaRPr b="1">
              <a:latin typeface="Georgia"/>
              <a:ea typeface="Georgia"/>
              <a:cs typeface="Georgia"/>
              <a:sym typeface="Georgia"/>
            </a:endParaRPr>
          </a:p>
        </p:txBody>
      </p:sp>
      <p:sp>
        <p:nvSpPr>
          <p:cNvPr id="221" name="Google Shape;221;p4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34</a:t>
            </a:fld>
            <a:endParaRPr/>
          </a:p>
        </p:txBody>
      </p:sp>
    </p:spTree>
    <p:extLst>
      <p:ext uri="{BB962C8B-B14F-4D97-AF65-F5344CB8AC3E}">
        <p14:creationId xmlns:p14="http://schemas.microsoft.com/office/powerpoint/2010/main" val="2132569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28" name="Google Shape;228;p42"/>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867" dirty="0" err="1">
                <a:solidFill>
                  <a:srgbClr val="00B0F0"/>
                </a:solidFill>
                <a:latin typeface="Consolas"/>
                <a:ea typeface="Consolas"/>
                <a:cs typeface="Consolas"/>
                <a:sym typeface="Consolas"/>
              </a:rPr>
              <a:t>tf.zeros</a:t>
            </a:r>
            <a:r>
              <a:rPr lang="en" sz="1867" dirty="0">
                <a:solidFill>
                  <a:srgbClr val="00B0F0"/>
                </a:solidFill>
                <a:latin typeface="Consolas"/>
                <a:ea typeface="Consolas"/>
                <a:cs typeface="Consolas"/>
                <a:sym typeface="Consolas"/>
              </a:rPr>
              <a:t>(shape, </a:t>
            </a:r>
            <a:r>
              <a:rPr lang="en" sz="1867" dirty="0" err="1">
                <a:solidFill>
                  <a:srgbClr val="00B0F0"/>
                </a:solidFill>
                <a:latin typeface="Consolas"/>
                <a:ea typeface="Consolas"/>
                <a:cs typeface="Consolas"/>
                <a:sym typeface="Consolas"/>
              </a:rPr>
              <a:t>dtype</a:t>
            </a:r>
            <a:r>
              <a:rPr lang="en" sz="1867" dirty="0">
                <a:solidFill>
                  <a:srgbClr val="00B0F0"/>
                </a:solidFill>
                <a:latin typeface="Consolas"/>
                <a:ea typeface="Consolas"/>
                <a:cs typeface="Consolas"/>
                <a:sym typeface="Consolas"/>
              </a:rPr>
              <a:t>=tf.float32, name=None)</a:t>
            </a:r>
            <a:endParaRPr sz="1867" dirty="0">
              <a:solidFill>
                <a:srgbClr val="00B0F0"/>
              </a:solidFill>
              <a:latin typeface="Consolas"/>
              <a:ea typeface="Consolas"/>
              <a:cs typeface="Consolas"/>
              <a:sym typeface="Consolas"/>
            </a:endParaRPr>
          </a:p>
          <a:p>
            <a:pPr marL="0" indent="0">
              <a:spcBef>
                <a:spcPts val="2133"/>
              </a:spcBef>
              <a:buNone/>
            </a:pPr>
            <a:r>
              <a:rPr lang="en" sz="1867" dirty="0">
                <a:latin typeface="Georgia"/>
                <a:ea typeface="Georgia"/>
                <a:cs typeface="Georgia"/>
                <a:sym typeface="Georgia"/>
              </a:rPr>
              <a:t>creates a tensor of shape and all elements will be zeros</a:t>
            </a:r>
            <a:endParaRPr sz="1867" dirty="0">
              <a:latin typeface="Georgia"/>
              <a:ea typeface="Georgia"/>
              <a:cs typeface="Georgia"/>
              <a:sym typeface="Georgia"/>
            </a:endParaRPr>
          </a:p>
          <a:p>
            <a:pPr marL="0" indent="0">
              <a:spcBef>
                <a:spcPts val="2133"/>
              </a:spcBef>
              <a:buNone/>
            </a:pPr>
            <a:endParaRPr sz="1867" dirty="0">
              <a:latin typeface="Georgia"/>
              <a:ea typeface="Georgia"/>
              <a:cs typeface="Georgia"/>
              <a:sym typeface="Georgia"/>
            </a:endParaRPr>
          </a:p>
          <a:p>
            <a:pPr marL="0" indent="0">
              <a:spcBef>
                <a:spcPts val="2133"/>
              </a:spcBef>
              <a:buNone/>
            </a:pPr>
            <a:r>
              <a:rPr lang="en" sz="1867" dirty="0" err="1">
                <a:solidFill>
                  <a:srgbClr val="00B0F0"/>
                </a:solidFill>
                <a:latin typeface="Consolas"/>
                <a:ea typeface="Consolas"/>
                <a:cs typeface="Consolas"/>
                <a:sym typeface="Consolas"/>
              </a:rPr>
              <a:t>tf.zeros</a:t>
            </a:r>
            <a:r>
              <a:rPr lang="en" sz="1867" dirty="0">
                <a:solidFill>
                  <a:srgbClr val="00B0F0"/>
                </a:solidFill>
                <a:latin typeface="Consolas"/>
                <a:ea typeface="Consolas"/>
                <a:cs typeface="Consolas"/>
                <a:sym typeface="Consolas"/>
              </a:rPr>
              <a:t>([2, 3], tf.int32) ==&gt; [[0, 0, 0], [0, 0, 0]]</a:t>
            </a:r>
            <a:endParaRPr sz="1867" dirty="0">
              <a:solidFill>
                <a:srgbClr val="00B0F0"/>
              </a:solidFill>
              <a:latin typeface="Consolas"/>
              <a:ea typeface="Consolas"/>
              <a:cs typeface="Consolas"/>
              <a:sym typeface="Consolas"/>
            </a:endParaRPr>
          </a:p>
          <a:p>
            <a:pPr marL="0" indent="0">
              <a:spcBef>
                <a:spcPts val="2133"/>
              </a:spcBef>
              <a:buNone/>
            </a:pPr>
            <a:endParaRPr sz="1867" dirty="0">
              <a:latin typeface="Georgia"/>
              <a:ea typeface="Georgia"/>
              <a:cs typeface="Georgia"/>
              <a:sym typeface="Georgia"/>
            </a:endParaRPr>
          </a:p>
          <a:p>
            <a:pPr marL="0" indent="0">
              <a:spcBef>
                <a:spcPts val="2133"/>
              </a:spcBef>
              <a:spcAft>
                <a:spcPts val="2133"/>
              </a:spcAft>
              <a:buNone/>
            </a:pPr>
            <a:endParaRPr sz="1867" dirty="0">
              <a:latin typeface="Georgia"/>
              <a:ea typeface="Georgia"/>
              <a:cs typeface="Georgia"/>
              <a:sym typeface="Georgia"/>
            </a:endParaRPr>
          </a:p>
        </p:txBody>
      </p:sp>
      <p:sp>
        <p:nvSpPr>
          <p:cNvPr id="230" name="Google Shape;230;p4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35</a:t>
            </a:fld>
            <a:endParaRPr/>
          </a:p>
        </p:txBody>
      </p:sp>
    </p:spTree>
    <p:extLst>
      <p:ext uri="{BB962C8B-B14F-4D97-AF65-F5344CB8AC3E}">
        <p14:creationId xmlns:p14="http://schemas.microsoft.com/office/powerpoint/2010/main" val="1027492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44" name="Google Shape;244;p44"/>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867" dirty="0" err="1">
                <a:solidFill>
                  <a:srgbClr val="00B0F0"/>
                </a:solidFill>
                <a:latin typeface="Consolas"/>
                <a:ea typeface="Consolas"/>
                <a:cs typeface="Consolas"/>
                <a:sym typeface="Consolas"/>
              </a:rPr>
              <a:t>tf.ones</a:t>
            </a:r>
            <a:r>
              <a:rPr lang="en" sz="1867" dirty="0">
                <a:solidFill>
                  <a:srgbClr val="00B0F0"/>
                </a:solidFill>
                <a:latin typeface="Consolas"/>
                <a:ea typeface="Consolas"/>
                <a:cs typeface="Consolas"/>
                <a:sym typeface="Consolas"/>
              </a:rPr>
              <a:t>(shape, </a:t>
            </a:r>
            <a:r>
              <a:rPr lang="en" sz="1867" dirty="0" err="1">
                <a:solidFill>
                  <a:srgbClr val="00B0F0"/>
                </a:solidFill>
                <a:latin typeface="Consolas"/>
                <a:ea typeface="Consolas"/>
                <a:cs typeface="Consolas"/>
                <a:sym typeface="Consolas"/>
              </a:rPr>
              <a:t>dtype</a:t>
            </a:r>
            <a:r>
              <a:rPr lang="en" sz="1867" dirty="0">
                <a:solidFill>
                  <a:srgbClr val="00B0F0"/>
                </a:solidFill>
                <a:latin typeface="Consolas"/>
                <a:ea typeface="Consolas"/>
                <a:cs typeface="Consolas"/>
                <a:sym typeface="Consolas"/>
              </a:rPr>
              <a:t>=tf.float32, name=None)</a:t>
            </a:r>
            <a:endParaRPr sz="1867" dirty="0">
              <a:solidFill>
                <a:srgbClr val="00B0F0"/>
              </a:solidFill>
              <a:latin typeface="Consolas"/>
              <a:ea typeface="Consolas"/>
              <a:cs typeface="Consolas"/>
              <a:sym typeface="Consolas"/>
            </a:endParaRPr>
          </a:p>
          <a:p>
            <a:pPr marL="0" indent="0">
              <a:spcBef>
                <a:spcPts val="2133"/>
              </a:spcBef>
              <a:buNone/>
            </a:pPr>
            <a:r>
              <a:rPr lang="en" sz="1867" dirty="0" err="1">
                <a:solidFill>
                  <a:srgbClr val="00B0F0"/>
                </a:solidFill>
                <a:latin typeface="Consolas"/>
                <a:ea typeface="Consolas"/>
                <a:cs typeface="Consolas"/>
                <a:sym typeface="Consolas"/>
              </a:rPr>
              <a:t>tf.ones_like</a:t>
            </a:r>
            <a:r>
              <a:rPr lang="en" sz="1867" dirty="0">
                <a:solidFill>
                  <a:srgbClr val="00B0F0"/>
                </a:solidFill>
                <a:latin typeface="Consolas"/>
                <a:ea typeface="Consolas"/>
                <a:cs typeface="Consolas"/>
                <a:sym typeface="Consolas"/>
              </a:rPr>
              <a:t>(</a:t>
            </a:r>
            <a:r>
              <a:rPr lang="en" sz="1867" dirty="0" err="1">
                <a:solidFill>
                  <a:srgbClr val="00B0F0"/>
                </a:solidFill>
                <a:latin typeface="Consolas"/>
                <a:ea typeface="Consolas"/>
                <a:cs typeface="Consolas"/>
                <a:sym typeface="Consolas"/>
              </a:rPr>
              <a:t>input_tensor</a:t>
            </a:r>
            <a:r>
              <a:rPr lang="en" sz="1867" dirty="0">
                <a:solidFill>
                  <a:srgbClr val="00B0F0"/>
                </a:solidFill>
                <a:latin typeface="Consolas"/>
                <a:ea typeface="Consolas"/>
                <a:cs typeface="Consolas"/>
                <a:sym typeface="Consolas"/>
              </a:rPr>
              <a:t>, </a:t>
            </a:r>
            <a:r>
              <a:rPr lang="en" sz="1867" dirty="0" err="1">
                <a:solidFill>
                  <a:srgbClr val="00B0F0"/>
                </a:solidFill>
                <a:latin typeface="Consolas"/>
                <a:ea typeface="Consolas"/>
                <a:cs typeface="Consolas"/>
                <a:sym typeface="Consolas"/>
              </a:rPr>
              <a:t>dtype</a:t>
            </a:r>
            <a:r>
              <a:rPr lang="en" sz="1867" dirty="0">
                <a:solidFill>
                  <a:srgbClr val="00B0F0"/>
                </a:solidFill>
                <a:latin typeface="Consolas"/>
                <a:ea typeface="Consolas"/>
                <a:cs typeface="Consolas"/>
                <a:sym typeface="Consolas"/>
              </a:rPr>
              <a:t>=None, name=None, optimize=True)</a:t>
            </a:r>
            <a:endParaRPr sz="1867" dirty="0">
              <a:solidFill>
                <a:srgbClr val="00B0F0"/>
              </a:solidFill>
              <a:latin typeface="Consolas"/>
              <a:ea typeface="Consolas"/>
              <a:cs typeface="Consolas"/>
              <a:sym typeface="Consolas"/>
            </a:endParaRPr>
          </a:p>
          <a:p>
            <a:pPr marL="0" indent="0">
              <a:spcBef>
                <a:spcPts val="2133"/>
              </a:spcBef>
              <a:buNone/>
            </a:pPr>
            <a:endParaRPr sz="1867" dirty="0">
              <a:solidFill>
                <a:srgbClr val="00B0F0"/>
              </a:solidFill>
              <a:latin typeface="Georgia"/>
              <a:ea typeface="Georgia"/>
              <a:cs typeface="Georgia"/>
              <a:sym typeface="Georgia"/>
            </a:endParaRPr>
          </a:p>
          <a:p>
            <a:pPr marL="0" indent="0">
              <a:spcBef>
                <a:spcPts val="2133"/>
              </a:spcBef>
              <a:spcAft>
                <a:spcPts val="2133"/>
              </a:spcAft>
              <a:buNone/>
            </a:pPr>
            <a:endParaRPr sz="1867" dirty="0">
              <a:solidFill>
                <a:srgbClr val="00B0F0"/>
              </a:solidFill>
              <a:latin typeface="Georgia"/>
              <a:ea typeface="Georgia"/>
              <a:cs typeface="Georgia"/>
              <a:sym typeface="Georgia"/>
            </a:endParaRPr>
          </a:p>
        </p:txBody>
      </p:sp>
      <p:sp>
        <p:nvSpPr>
          <p:cNvPr id="246" name="Google Shape;246;p4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36</a:t>
            </a:fld>
            <a:endParaRPr/>
          </a:p>
        </p:txBody>
      </p:sp>
    </p:spTree>
    <p:extLst>
      <p:ext uri="{BB962C8B-B14F-4D97-AF65-F5344CB8AC3E}">
        <p14:creationId xmlns:p14="http://schemas.microsoft.com/office/powerpoint/2010/main" val="3373007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52" name="Google Shape;252;p45"/>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867" dirty="0" err="1">
                <a:solidFill>
                  <a:srgbClr val="00B0F0"/>
                </a:solidFill>
                <a:latin typeface="Consolas"/>
                <a:ea typeface="Consolas"/>
                <a:cs typeface="Consolas"/>
                <a:sym typeface="Consolas"/>
              </a:rPr>
              <a:t>tf.fill</a:t>
            </a:r>
            <a:r>
              <a:rPr lang="en" sz="1867" dirty="0">
                <a:solidFill>
                  <a:srgbClr val="00B0F0"/>
                </a:solidFill>
                <a:latin typeface="Consolas"/>
                <a:ea typeface="Consolas"/>
                <a:cs typeface="Consolas"/>
                <a:sym typeface="Consolas"/>
              </a:rPr>
              <a:t>(dims, value, name=None) </a:t>
            </a:r>
            <a:endParaRPr sz="1867" dirty="0">
              <a:solidFill>
                <a:srgbClr val="00B0F0"/>
              </a:solidFill>
              <a:latin typeface="Consolas"/>
              <a:ea typeface="Consolas"/>
              <a:cs typeface="Consolas"/>
              <a:sym typeface="Consolas"/>
            </a:endParaRPr>
          </a:p>
          <a:p>
            <a:pPr marL="0" indent="0">
              <a:spcBef>
                <a:spcPts val="2133"/>
              </a:spcBef>
              <a:buNone/>
            </a:pPr>
            <a:r>
              <a:rPr lang="en" sz="1867" dirty="0">
                <a:solidFill>
                  <a:srgbClr val="00B0F0"/>
                </a:solidFill>
                <a:latin typeface="Georgia"/>
                <a:ea typeface="Georgia"/>
                <a:cs typeface="Georgia"/>
                <a:sym typeface="Georgia"/>
              </a:rPr>
              <a:t>creates a tensor filled with a scalar value.</a:t>
            </a:r>
            <a:endParaRPr sz="1867" dirty="0">
              <a:solidFill>
                <a:srgbClr val="00B0F0"/>
              </a:solidFill>
              <a:latin typeface="Georgia"/>
              <a:ea typeface="Georgia"/>
              <a:cs typeface="Georgia"/>
              <a:sym typeface="Georgia"/>
            </a:endParaRPr>
          </a:p>
          <a:p>
            <a:pPr marL="0" indent="0">
              <a:spcBef>
                <a:spcPts val="2133"/>
              </a:spcBef>
              <a:buNone/>
            </a:pPr>
            <a:endParaRPr sz="1867" dirty="0">
              <a:solidFill>
                <a:srgbClr val="00B0F0"/>
              </a:solidFill>
              <a:latin typeface="Georgia"/>
              <a:ea typeface="Georgia"/>
              <a:cs typeface="Georgia"/>
              <a:sym typeface="Georgia"/>
            </a:endParaRPr>
          </a:p>
          <a:p>
            <a:pPr marL="0" indent="0">
              <a:spcBef>
                <a:spcPts val="2133"/>
              </a:spcBef>
              <a:buNone/>
            </a:pPr>
            <a:r>
              <a:rPr lang="en" sz="1867" dirty="0" err="1">
                <a:solidFill>
                  <a:srgbClr val="00B0F0"/>
                </a:solidFill>
                <a:latin typeface="Consolas"/>
                <a:ea typeface="Consolas"/>
                <a:cs typeface="Consolas"/>
                <a:sym typeface="Consolas"/>
              </a:rPr>
              <a:t>tf.fill</a:t>
            </a:r>
            <a:r>
              <a:rPr lang="en" sz="1867" dirty="0">
                <a:solidFill>
                  <a:srgbClr val="00B0F0"/>
                </a:solidFill>
                <a:latin typeface="Consolas"/>
                <a:ea typeface="Consolas"/>
                <a:cs typeface="Consolas"/>
                <a:sym typeface="Consolas"/>
              </a:rPr>
              <a:t>([2, 3], 8) ==&gt; [[8, 8, 8], [8, 8, 8]]</a:t>
            </a:r>
            <a:endParaRPr sz="1867" dirty="0">
              <a:solidFill>
                <a:srgbClr val="00B0F0"/>
              </a:solidFill>
              <a:latin typeface="Consolas"/>
              <a:ea typeface="Consolas"/>
              <a:cs typeface="Consolas"/>
              <a:sym typeface="Consolas"/>
            </a:endParaRPr>
          </a:p>
          <a:p>
            <a:pPr marL="0" indent="0">
              <a:spcBef>
                <a:spcPts val="2133"/>
              </a:spcBef>
              <a:buNone/>
            </a:pPr>
            <a:endParaRPr sz="1867" dirty="0">
              <a:latin typeface="Georgia"/>
              <a:ea typeface="Georgia"/>
              <a:cs typeface="Georgia"/>
              <a:sym typeface="Georgia"/>
            </a:endParaRPr>
          </a:p>
          <a:p>
            <a:pPr marL="0" indent="0">
              <a:spcBef>
                <a:spcPts val="2133"/>
              </a:spcBef>
              <a:buNone/>
            </a:pPr>
            <a:endParaRPr sz="1867" dirty="0">
              <a:latin typeface="Georgia"/>
              <a:ea typeface="Georgia"/>
              <a:cs typeface="Georgia"/>
              <a:sym typeface="Georgia"/>
            </a:endParaRPr>
          </a:p>
          <a:p>
            <a:pPr marL="0" indent="0">
              <a:spcBef>
                <a:spcPts val="2133"/>
              </a:spcBef>
              <a:buNone/>
            </a:pPr>
            <a:endParaRPr sz="1867" dirty="0">
              <a:latin typeface="Georgia"/>
              <a:ea typeface="Georgia"/>
              <a:cs typeface="Georgia"/>
              <a:sym typeface="Georgia"/>
            </a:endParaRPr>
          </a:p>
          <a:p>
            <a:pPr marL="0" indent="0">
              <a:spcBef>
                <a:spcPts val="2133"/>
              </a:spcBef>
              <a:spcAft>
                <a:spcPts val="2133"/>
              </a:spcAft>
              <a:buNone/>
            </a:pPr>
            <a:endParaRPr sz="1867" dirty="0">
              <a:latin typeface="Georgia"/>
              <a:ea typeface="Georgia"/>
              <a:cs typeface="Georgia"/>
              <a:sym typeface="Georgia"/>
            </a:endParaRPr>
          </a:p>
        </p:txBody>
      </p:sp>
      <p:sp>
        <p:nvSpPr>
          <p:cNvPr id="254" name="Google Shape;254;p4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37</a:t>
            </a:fld>
            <a:endParaRPr/>
          </a:p>
        </p:txBody>
      </p:sp>
    </p:spTree>
    <p:extLst>
      <p:ext uri="{BB962C8B-B14F-4D97-AF65-F5344CB8AC3E}">
        <p14:creationId xmlns:p14="http://schemas.microsoft.com/office/powerpoint/2010/main" val="952727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Constants as sequences</a:t>
            </a:r>
            <a:endParaRPr b="1">
              <a:latin typeface="Georgia"/>
              <a:ea typeface="Georgia"/>
              <a:cs typeface="Georgia"/>
              <a:sym typeface="Georgia"/>
            </a:endParaRPr>
          </a:p>
        </p:txBody>
      </p:sp>
      <p:sp>
        <p:nvSpPr>
          <p:cNvPr id="260" name="Google Shape;260;p46"/>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b="1" dirty="0" err="1">
                <a:solidFill>
                  <a:srgbClr val="00B0F0"/>
                </a:solidFill>
                <a:latin typeface="Consolas"/>
                <a:ea typeface="Consolas"/>
                <a:cs typeface="Consolas"/>
                <a:sym typeface="Consolas"/>
              </a:rPr>
              <a:t>tf.lin_space</a:t>
            </a:r>
            <a:r>
              <a:rPr lang="en" b="1" dirty="0">
                <a:solidFill>
                  <a:srgbClr val="00B0F0"/>
                </a:solidFill>
                <a:latin typeface="Consolas"/>
                <a:ea typeface="Consolas"/>
                <a:cs typeface="Consolas"/>
                <a:sym typeface="Consolas"/>
              </a:rPr>
              <a:t>(start, stop, </a:t>
            </a:r>
            <a:r>
              <a:rPr lang="en" b="1" dirty="0" err="1">
                <a:solidFill>
                  <a:srgbClr val="00B0F0"/>
                </a:solidFill>
                <a:latin typeface="Consolas"/>
                <a:ea typeface="Consolas"/>
                <a:cs typeface="Consolas"/>
                <a:sym typeface="Consolas"/>
              </a:rPr>
              <a:t>num</a:t>
            </a:r>
            <a:r>
              <a:rPr lang="en" b="1" dirty="0">
                <a:solidFill>
                  <a:srgbClr val="00B0F0"/>
                </a:solidFill>
                <a:latin typeface="Consolas"/>
                <a:ea typeface="Consolas"/>
                <a:cs typeface="Consolas"/>
                <a:sym typeface="Consolas"/>
              </a:rPr>
              <a:t>, name=None) </a:t>
            </a:r>
            <a:br>
              <a:rPr lang="en" b="1" dirty="0">
                <a:solidFill>
                  <a:srgbClr val="00B0F0"/>
                </a:solidFill>
                <a:latin typeface="Consolas"/>
                <a:ea typeface="Consolas"/>
                <a:cs typeface="Consolas"/>
                <a:sym typeface="Consolas"/>
              </a:rPr>
            </a:br>
            <a:r>
              <a:rPr lang="en" sz="1867" dirty="0" err="1">
                <a:solidFill>
                  <a:srgbClr val="00B0F0"/>
                </a:solidFill>
                <a:latin typeface="Consolas"/>
                <a:ea typeface="Consolas"/>
                <a:cs typeface="Consolas"/>
                <a:sym typeface="Consolas"/>
              </a:rPr>
              <a:t>tf.lin_space</a:t>
            </a:r>
            <a:r>
              <a:rPr lang="en" sz="1867" dirty="0">
                <a:solidFill>
                  <a:srgbClr val="00B0F0"/>
                </a:solidFill>
                <a:latin typeface="Consolas"/>
                <a:ea typeface="Consolas"/>
                <a:cs typeface="Consolas"/>
                <a:sym typeface="Consolas"/>
              </a:rPr>
              <a:t>(10.0, 13.0, 4) ==&gt; [10. 11. 12. 13.]</a:t>
            </a:r>
            <a:endParaRPr sz="1867" dirty="0">
              <a:solidFill>
                <a:srgbClr val="00B0F0"/>
              </a:solidFill>
              <a:latin typeface="Consolas"/>
              <a:ea typeface="Consolas"/>
              <a:cs typeface="Consolas"/>
              <a:sym typeface="Consolas"/>
            </a:endParaRPr>
          </a:p>
          <a:p>
            <a:pPr marL="0" indent="0">
              <a:spcBef>
                <a:spcPts val="2133"/>
              </a:spcBef>
              <a:buNone/>
            </a:pPr>
            <a:endParaRPr sz="1867" dirty="0">
              <a:solidFill>
                <a:srgbClr val="00B0F0"/>
              </a:solidFill>
              <a:latin typeface="Consolas"/>
              <a:ea typeface="Consolas"/>
              <a:cs typeface="Consolas"/>
              <a:sym typeface="Consolas"/>
            </a:endParaRPr>
          </a:p>
          <a:p>
            <a:pPr marL="0" indent="0">
              <a:spcBef>
                <a:spcPts val="2133"/>
              </a:spcBef>
              <a:spcAft>
                <a:spcPts val="2133"/>
              </a:spcAft>
              <a:buNone/>
            </a:pPr>
            <a:r>
              <a:rPr lang="en" b="1" dirty="0" err="1">
                <a:solidFill>
                  <a:srgbClr val="00B0F0"/>
                </a:solidFill>
                <a:latin typeface="Consolas"/>
                <a:ea typeface="Consolas"/>
                <a:cs typeface="Consolas"/>
                <a:sym typeface="Consolas"/>
              </a:rPr>
              <a:t>tf.range</a:t>
            </a:r>
            <a:r>
              <a:rPr lang="en" b="1" dirty="0">
                <a:solidFill>
                  <a:srgbClr val="00B0F0"/>
                </a:solidFill>
                <a:latin typeface="Consolas"/>
                <a:ea typeface="Consolas"/>
                <a:cs typeface="Consolas"/>
                <a:sym typeface="Consolas"/>
              </a:rPr>
              <a:t>(start, limit=None, delta=1, </a:t>
            </a:r>
            <a:r>
              <a:rPr lang="en" b="1" dirty="0" err="1">
                <a:solidFill>
                  <a:srgbClr val="00B0F0"/>
                </a:solidFill>
                <a:latin typeface="Consolas"/>
                <a:ea typeface="Consolas"/>
                <a:cs typeface="Consolas"/>
                <a:sym typeface="Consolas"/>
              </a:rPr>
              <a:t>dtype</a:t>
            </a:r>
            <a:r>
              <a:rPr lang="en" b="1" dirty="0">
                <a:solidFill>
                  <a:srgbClr val="00B0F0"/>
                </a:solidFill>
                <a:latin typeface="Consolas"/>
                <a:ea typeface="Consolas"/>
                <a:cs typeface="Consolas"/>
                <a:sym typeface="Consolas"/>
              </a:rPr>
              <a:t>=None, name='range')</a:t>
            </a:r>
            <a:br>
              <a:rPr lang="en" dirty="0">
                <a:solidFill>
                  <a:srgbClr val="00B0F0"/>
                </a:solidFill>
                <a:latin typeface="Consolas"/>
                <a:ea typeface="Consolas"/>
                <a:cs typeface="Consolas"/>
                <a:sym typeface="Consolas"/>
              </a:rPr>
            </a:br>
            <a:r>
              <a:rPr lang="en" sz="1867" dirty="0" err="1">
                <a:solidFill>
                  <a:srgbClr val="00B0F0"/>
                </a:solidFill>
                <a:latin typeface="Consolas"/>
                <a:ea typeface="Consolas"/>
                <a:cs typeface="Consolas"/>
                <a:sym typeface="Consolas"/>
              </a:rPr>
              <a:t>tf.range</a:t>
            </a:r>
            <a:r>
              <a:rPr lang="en" sz="1867" dirty="0">
                <a:solidFill>
                  <a:srgbClr val="00B0F0"/>
                </a:solidFill>
                <a:latin typeface="Consolas"/>
                <a:ea typeface="Consolas"/>
                <a:cs typeface="Consolas"/>
                <a:sym typeface="Consolas"/>
              </a:rPr>
              <a:t>(3, 18, 3) ==&gt; [3 6 9 12 15]</a:t>
            </a:r>
            <a:br>
              <a:rPr lang="en" sz="1867" dirty="0">
                <a:solidFill>
                  <a:srgbClr val="00B0F0"/>
                </a:solidFill>
                <a:latin typeface="Consolas"/>
                <a:ea typeface="Consolas"/>
                <a:cs typeface="Consolas"/>
                <a:sym typeface="Consolas"/>
              </a:rPr>
            </a:br>
            <a:r>
              <a:rPr lang="en" sz="1867" dirty="0" err="1">
                <a:solidFill>
                  <a:srgbClr val="00B0F0"/>
                </a:solidFill>
                <a:latin typeface="Consolas"/>
                <a:ea typeface="Consolas"/>
                <a:cs typeface="Consolas"/>
                <a:sym typeface="Consolas"/>
              </a:rPr>
              <a:t>tf.range</a:t>
            </a:r>
            <a:r>
              <a:rPr lang="en" sz="1867" dirty="0">
                <a:solidFill>
                  <a:srgbClr val="00B0F0"/>
                </a:solidFill>
                <a:latin typeface="Consolas"/>
                <a:ea typeface="Consolas"/>
                <a:cs typeface="Consolas"/>
                <a:sym typeface="Consolas"/>
              </a:rPr>
              <a:t>(5) ==&gt; [0 1 2 3 4]</a:t>
            </a:r>
            <a:endParaRPr sz="1867" dirty="0">
              <a:solidFill>
                <a:srgbClr val="00B0F0"/>
              </a:solidFill>
              <a:latin typeface="Consolas"/>
              <a:ea typeface="Consolas"/>
              <a:cs typeface="Consolas"/>
              <a:sym typeface="Consolas"/>
            </a:endParaRPr>
          </a:p>
        </p:txBody>
      </p:sp>
      <p:sp>
        <p:nvSpPr>
          <p:cNvPr id="261" name="Google Shape;261;p46"/>
          <p:cNvSpPr txBox="1"/>
          <p:nvPr/>
        </p:nvSpPr>
        <p:spPr>
          <a:xfrm>
            <a:off x="7221200" y="1536633"/>
            <a:ext cx="4483600" cy="619600"/>
          </a:xfrm>
          <a:prstGeom prst="rect">
            <a:avLst/>
          </a:prstGeom>
          <a:noFill/>
          <a:ln>
            <a:noFill/>
          </a:ln>
        </p:spPr>
        <p:txBody>
          <a:bodyPr spcFirstLastPara="1" wrap="square" lIns="121900" tIns="121900" rIns="121900" bIns="121900" anchor="t" anchorCtr="0">
            <a:noAutofit/>
          </a:bodyPr>
          <a:lstStyle/>
          <a:p>
            <a:endParaRPr sz="2400">
              <a:solidFill>
                <a:srgbClr val="FFFFFF"/>
              </a:solidFill>
              <a:latin typeface="Times New Roman"/>
              <a:ea typeface="Times New Roman"/>
              <a:cs typeface="Times New Roman"/>
              <a:sym typeface="Times New Roman"/>
            </a:endParaRPr>
          </a:p>
        </p:txBody>
      </p:sp>
      <p:sp>
        <p:nvSpPr>
          <p:cNvPr id="263" name="Google Shape;263;p4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38</a:t>
            </a:fld>
            <a:endParaRPr/>
          </a:p>
        </p:txBody>
      </p:sp>
    </p:spTree>
    <p:extLst>
      <p:ext uri="{BB962C8B-B14F-4D97-AF65-F5344CB8AC3E}">
        <p14:creationId xmlns:p14="http://schemas.microsoft.com/office/powerpoint/2010/main" val="2277441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Randomly Generated Constants</a:t>
            </a:r>
            <a:endParaRPr b="1">
              <a:latin typeface="Georgia"/>
              <a:ea typeface="Georgia"/>
              <a:cs typeface="Georgia"/>
              <a:sym typeface="Georgia"/>
            </a:endParaRPr>
          </a:p>
        </p:txBody>
      </p:sp>
      <p:sp>
        <p:nvSpPr>
          <p:cNvPr id="276" name="Google Shape;276;p48"/>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lgn="ctr">
              <a:buNone/>
            </a:pPr>
            <a:endParaRPr sz="1867" b="1">
              <a:solidFill>
                <a:schemeClr val="dk1"/>
              </a:solidFill>
              <a:latin typeface="Consolas"/>
              <a:ea typeface="Consolas"/>
              <a:cs typeface="Consolas"/>
              <a:sym typeface="Consolas"/>
            </a:endParaRPr>
          </a:p>
          <a:p>
            <a:pPr marL="0" indent="0" algn="ctr">
              <a:spcBef>
                <a:spcPts val="2133"/>
              </a:spcBef>
              <a:buNone/>
            </a:pPr>
            <a:endParaRPr sz="1867" b="1">
              <a:solidFill>
                <a:schemeClr val="dk1"/>
              </a:solidFill>
              <a:latin typeface="Consolas"/>
              <a:ea typeface="Consolas"/>
              <a:cs typeface="Consolas"/>
              <a:sym typeface="Consolas"/>
            </a:endParaRPr>
          </a:p>
          <a:p>
            <a:pPr marL="0" indent="0" algn="ctr">
              <a:spcBef>
                <a:spcPts val="2133"/>
              </a:spcBef>
              <a:buNone/>
            </a:pPr>
            <a:endParaRPr sz="1867" b="1">
              <a:solidFill>
                <a:schemeClr val="dk1"/>
              </a:solidFill>
              <a:latin typeface="Consolas"/>
              <a:ea typeface="Consolas"/>
              <a:cs typeface="Consolas"/>
              <a:sym typeface="Consolas"/>
            </a:endParaRPr>
          </a:p>
          <a:p>
            <a:pPr marL="0" indent="0" algn="ctr">
              <a:spcBef>
                <a:spcPts val="2133"/>
              </a:spcBef>
              <a:spcAft>
                <a:spcPts val="2133"/>
              </a:spcAft>
              <a:buNone/>
            </a:pPr>
            <a:r>
              <a:rPr lang="en" b="1">
                <a:solidFill>
                  <a:schemeClr val="dk1"/>
                </a:solidFill>
                <a:latin typeface="Consolas"/>
                <a:ea typeface="Consolas"/>
                <a:cs typeface="Consolas"/>
                <a:sym typeface="Consolas"/>
              </a:rPr>
              <a:t>tf.set_random_seed(seed)</a:t>
            </a:r>
            <a:endParaRPr b="1">
              <a:solidFill>
                <a:srgbClr val="FFFFFF"/>
              </a:solidFill>
              <a:latin typeface="Consolas"/>
              <a:ea typeface="Consolas"/>
              <a:cs typeface="Consolas"/>
              <a:sym typeface="Consolas"/>
            </a:endParaRPr>
          </a:p>
        </p:txBody>
      </p:sp>
      <p:sp>
        <p:nvSpPr>
          <p:cNvPr id="277" name="Google Shape;277;p4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39</a:t>
            </a:fld>
            <a:endParaRPr/>
          </a:p>
        </p:txBody>
      </p:sp>
    </p:spTree>
    <p:extLst>
      <p:ext uri="{BB962C8B-B14F-4D97-AF65-F5344CB8AC3E}">
        <p14:creationId xmlns:p14="http://schemas.microsoft.com/office/powerpoint/2010/main" val="48881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Launched Nov 2015</a:t>
            </a:r>
            <a:endParaRPr b="1">
              <a:latin typeface="Georgia"/>
              <a:ea typeface="Georgia"/>
              <a:cs typeface="Georgia"/>
              <a:sym typeface="Georgia"/>
            </a:endParaRPr>
          </a:p>
        </p:txBody>
      </p:sp>
      <p:sp>
        <p:nvSpPr>
          <p:cNvPr id="84" name="Google Shape;84;p1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4</a:t>
            </a:fld>
            <a:endParaRPr>
              <a:solidFill>
                <a:schemeClr val="lt2"/>
              </a:solidFill>
            </a:endParaRPr>
          </a:p>
        </p:txBody>
      </p:sp>
      <p:pic>
        <p:nvPicPr>
          <p:cNvPr id="85" name="Google Shape;85;p17"/>
          <p:cNvPicPr preferRelativeResize="0"/>
          <p:nvPr/>
        </p:nvPicPr>
        <p:blipFill>
          <a:blip r:embed="rId3">
            <a:alphaModFix/>
          </a:blip>
          <a:stretch>
            <a:fillRect/>
          </a:stretch>
        </p:blipFill>
        <p:spPr>
          <a:xfrm>
            <a:off x="0" y="2237834"/>
            <a:ext cx="12192003" cy="3437103"/>
          </a:xfrm>
          <a:prstGeom prst="rect">
            <a:avLst/>
          </a:prstGeom>
          <a:noFill/>
          <a:ln>
            <a:noFill/>
          </a:ln>
        </p:spPr>
      </p:pic>
    </p:spTree>
    <p:extLst>
      <p:ext uri="{BB962C8B-B14F-4D97-AF65-F5344CB8AC3E}">
        <p14:creationId xmlns:p14="http://schemas.microsoft.com/office/powerpoint/2010/main" val="4244372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Operations</a:t>
            </a:r>
            <a:endParaRPr b="1">
              <a:latin typeface="Georgia"/>
              <a:ea typeface="Georgia"/>
              <a:cs typeface="Georgia"/>
              <a:sym typeface="Georgia"/>
            </a:endParaRPr>
          </a:p>
        </p:txBody>
      </p:sp>
      <p:pic>
        <p:nvPicPr>
          <p:cNvPr id="283" name="Google Shape;283;p49"/>
          <p:cNvPicPr preferRelativeResize="0"/>
          <p:nvPr/>
        </p:nvPicPr>
        <p:blipFill>
          <a:blip r:embed="rId3">
            <a:alphaModFix/>
          </a:blip>
          <a:stretch>
            <a:fillRect/>
          </a:stretch>
        </p:blipFill>
        <p:spPr>
          <a:xfrm>
            <a:off x="1" y="1751465"/>
            <a:ext cx="12192001" cy="3663607"/>
          </a:xfrm>
          <a:prstGeom prst="rect">
            <a:avLst/>
          </a:prstGeom>
          <a:noFill/>
          <a:ln>
            <a:noFill/>
          </a:ln>
        </p:spPr>
      </p:pic>
      <p:sp>
        <p:nvSpPr>
          <p:cNvPr id="284" name="Google Shape;284;p49"/>
          <p:cNvSpPr txBox="1"/>
          <p:nvPr/>
        </p:nvSpPr>
        <p:spPr>
          <a:xfrm>
            <a:off x="0" y="6371200"/>
            <a:ext cx="4770800" cy="486800"/>
          </a:xfrm>
          <a:prstGeom prst="rect">
            <a:avLst/>
          </a:prstGeom>
          <a:noFill/>
          <a:ln>
            <a:noFill/>
          </a:ln>
        </p:spPr>
        <p:txBody>
          <a:bodyPr spcFirstLastPara="1" wrap="square" lIns="121900" tIns="121900" rIns="121900" bIns="121900" anchor="t" anchorCtr="0">
            <a:noAutofit/>
          </a:bodyPr>
          <a:lstStyle/>
          <a:p>
            <a:r>
              <a:rPr lang="en" sz="1467">
                <a:solidFill>
                  <a:srgbClr val="FFFFFF"/>
                </a:solidFill>
                <a:latin typeface="Times New Roman"/>
                <a:ea typeface="Times New Roman"/>
                <a:cs typeface="Times New Roman"/>
                <a:sym typeface="Times New Roman"/>
              </a:rPr>
              <a:t>Buduma. </a:t>
            </a:r>
            <a:r>
              <a:rPr lang="en" sz="1467" i="1">
                <a:solidFill>
                  <a:srgbClr val="FFFFFF"/>
                </a:solidFill>
                <a:latin typeface="Times New Roman"/>
                <a:ea typeface="Times New Roman"/>
                <a:cs typeface="Times New Roman"/>
                <a:sym typeface="Times New Roman"/>
              </a:rPr>
              <a:t>Fundamentals of Deep Learning</a:t>
            </a:r>
            <a:r>
              <a:rPr lang="en" sz="1467">
                <a:solidFill>
                  <a:srgbClr val="FFFFFF"/>
                </a:solidFill>
                <a:latin typeface="Times New Roman"/>
                <a:ea typeface="Times New Roman"/>
                <a:cs typeface="Times New Roman"/>
                <a:sym typeface="Times New Roman"/>
              </a:rPr>
              <a:t>. O’Reilly, 2017</a:t>
            </a:r>
            <a:endParaRPr sz="1467">
              <a:solidFill>
                <a:srgbClr val="FFFFFF"/>
              </a:solidFill>
              <a:latin typeface="Times New Roman"/>
              <a:ea typeface="Times New Roman"/>
              <a:cs typeface="Times New Roman"/>
              <a:sym typeface="Times New Roman"/>
            </a:endParaRPr>
          </a:p>
        </p:txBody>
      </p:sp>
      <p:sp>
        <p:nvSpPr>
          <p:cNvPr id="285" name="Google Shape;285;p4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40</a:t>
            </a:fld>
            <a:endParaRPr/>
          </a:p>
        </p:txBody>
      </p:sp>
    </p:spTree>
    <p:extLst>
      <p:ext uri="{BB962C8B-B14F-4D97-AF65-F5344CB8AC3E}">
        <p14:creationId xmlns:p14="http://schemas.microsoft.com/office/powerpoint/2010/main" val="4224341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2"/>
          <p:cNvSpPr txBox="1">
            <a:spLocks noGrp="1"/>
          </p:cNvSpPr>
          <p:nvPr>
            <p:ph type="body" idx="1"/>
          </p:nvPr>
        </p:nvSpPr>
        <p:spPr>
          <a:xfrm>
            <a:off x="415600" y="1356967"/>
            <a:ext cx="11360800" cy="5235200"/>
          </a:xfrm>
          <a:prstGeom prst="rect">
            <a:avLst/>
          </a:prstGeom>
        </p:spPr>
        <p:txBody>
          <a:bodyPr spcFirstLastPara="1" vert="horz" wrap="square" lIns="121900" tIns="121900" rIns="121900" bIns="121900" rtlCol="0" anchor="t" anchorCtr="0">
            <a:noAutofit/>
          </a:bodyPr>
          <a:lstStyle/>
          <a:p>
            <a:pPr marL="0" indent="0">
              <a:buNone/>
            </a:pPr>
            <a:r>
              <a:rPr lang="en" sz="1867">
                <a:latin typeface="Georgia"/>
                <a:ea typeface="Georgia"/>
                <a:cs typeface="Georgia"/>
                <a:sym typeface="Georgia"/>
              </a:rPr>
              <a:t>TensorFlow takes Python natives types: boolean, numeric (int, float), strings</a:t>
            </a:r>
            <a:endParaRPr sz="1867">
              <a:latin typeface="Georgia"/>
              <a:ea typeface="Georgia"/>
              <a:cs typeface="Georgia"/>
              <a:sym typeface="Georgia"/>
            </a:endParaRPr>
          </a:p>
          <a:p>
            <a:pPr marL="0" indent="0">
              <a:spcBef>
                <a:spcPts val="2133"/>
              </a:spcBef>
              <a:buNone/>
            </a:pPr>
            <a:r>
              <a:rPr lang="en" sz="1867">
                <a:solidFill>
                  <a:schemeClr val="dk1"/>
                </a:solidFill>
                <a:latin typeface="Georgia"/>
                <a:ea typeface="Georgia"/>
                <a:cs typeface="Georgia"/>
                <a:sym typeface="Georgia"/>
              </a:rPr>
              <a:t>t_0 = 19 			         			# scalars are treated like 0-d tensors</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tf.zeros_like(t_0)                  			# ==&gt; 0</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tf.ones_like(t_0)                    			# ==&gt; 1</a:t>
            </a:r>
            <a:endParaRPr sz="1867">
              <a:latin typeface="Georgia"/>
              <a:ea typeface="Georgia"/>
              <a:cs typeface="Georgia"/>
              <a:sym typeface="Georgia"/>
            </a:endParaRPr>
          </a:p>
          <a:p>
            <a:pPr marL="0" indent="0">
              <a:spcAft>
                <a:spcPts val="2133"/>
              </a:spcAft>
              <a:buNone/>
            </a:pPr>
            <a:endParaRPr sz="1867">
              <a:latin typeface="Georgia"/>
              <a:ea typeface="Georgia"/>
              <a:cs typeface="Georgia"/>
              <a:sym typeface="Georgia"/>
            </a:endParaRPr>
          </a:p>
        </p:txBody>
      </p:sp>
      <p:sp>
        <p:nvSpPr>
          <p:cNvPr id="306" name="Google Shape;306;p5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07" name="Google Shape;307;p5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41</a:t>
            </a:fld>
            <a:endParaRPr/>
          </a:p>
        </p:txBody>
      </p:sp>
    </p:spTree>
    <p:extLst>
      <p:ext uri="{BB962C8B-B14F-4D97-AF65-F5344CB8AC3E}">
        <p14:creationId xmlns:p14="http://schemas.microsoft.com/office/powerpoint/2010/main" val="41845099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3"/>
          <p:cNvSpPr txBox="1">
            <a:spLocks noGrp="1"/>
          </p:cNvSpPr>
          <p:nvPr>
            <p:ph type="body" idx="1"/>
          </p:nvPr>
        </p:nvSpPr>
        <p:spPr>
          <a:xfrm>
            <a:off x="415600" y="1356967"/>
            <a:ext cx="11360800" cy="5235200"/>
          </a:xfrm>
          <a:prstGeom prst="rect">
            <a:avLst/>
          </a:prstGeom>
        </p:spPr>
        <p:txBody>
          <a:bodyPr spcFirstLastPara="1" vert="horz" wrap="square" lIns="121900" tIns="121900" rIns="121900" bIns="121900" rtlCol="0" anchor="t" anchorCtr="0">
            <a:noAutofit/>
          </a:bodyPr>
          <a:lstStyle/>
          <a:p>
            <a:pPr marL="0" indent="0">
              <a:buNone/>
            </a:pPr>
            <a:r>
              <a:rPr lang="en" sz="1867">
                <a:latin typeface="Georgia"/>
                <a:ea typeface="Georgia"/>
                <a:cs typeface="Georgia"/>
                <a:sym typeface="Georgia"/>
              </a:rPr>
              <a:t>TensorFlow takes Python natives types: boolean, numeric (int, float), strings</a:t>
            </a:r>
            <a:endParaRPr sz="1867">
              <a:latin typeface="Georgia"/>
              <a:ea typeface="Georgia"/>
              <a:cs typeface="Georgia"/>
              <a:sym typeface="Georgia"/>
            </a:endParaRPr>
          </a:p>
          <a:p>
            <a:pPr marL="0" indent="0">
              <a:spcBef>
                <a:spcPts val="2133"/>
              </a:spcBef>
              <a:buNone/>
            </a:pPr>
            <a:r>
              <a:rPr lang="en" sz="1867">
                <a:solidFill>
                  <a:schemeClr val="dk1"/>
                </a:solidFill>
                <a:latin typeface="Georgia"/>
                <a:ea typeface="Georgia"/>
                <a:cs typeface="Georgia"/>
                <a:sym typeface="Georgia"/>
              </a:rPr>
              <a:t>t_0 = 19 			         			# scalars are treated like 0-d tensors</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tf.zeros_like(t_0)                  			# ==&gt; 0</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tf.ones_like(t_0)                    			# ==&gt; 1</a:t>
            </a:r>
            <a:endParaRPr sz="1867">
              <a:latin typeface="Georgia"/>
              <a:ea typeface="Georgia"/>
              <a:cs typeface="Georgia"/>
              <a:sym typeface="Georgia"/>
            </a:endParaRPr>
          </a:p>
          <a:p>
            <a:pPr marL="0" indent="0">
              <a:spcAft>
                <a:spcPts val="2133"/>
              </a:spcAft>
              <a:buNone/>
            </a:pPr>
            <a:endParaRPr sz="1867">
              <a:latin typeface="Georgia"/>
              <a:ea typeface="Georgia"/>
              <a:cs typeface="Georgia"/>
              <a:sym typeface="Georgia"/>
            </a:endParaRPr>
          </a:p>
        </p:txBody>
      </p:sp>
      <p:sp>
        <p:nvSpPr>
          <p:cNvPr id="313" name="Google Shape;313;p5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14" name="Google Shape;314;p5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42</a:t>
            </a:fld>
            <a:endParaRPr/>
          </a:p>
        </p:txBody>
      </p:sp>
    </p:spTree>
    <p:extLst>
      <p:ext uri="{BB962C8B-B14F-4D97-AF65-F5344CB8AC3E}">
        <p14:creationId xmlns:p14="http://schemas.microsoft.com/office/powerpoint/2010/main" val="3327992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4"/>
          <p:cNvSpPr txBox="1">
            <a:spLocks noGrp="1"/>
          </p:cNvSpPr>
          <p:nvPr>
            <p:ph type="body" idx="1"/>
          </p:nvPr>
        </p:nvSpPr>
        <p:spPr>
          <a:xfrm>
            <a:off x="415600" y="1356967"/>
            <a:ext cx="11360800" cy="5235200"/>
          </a:xfrm>
          <a:prstGeom prst="rect">
            <a:avLst/>
          </a:prstGeom>
        </p:spPr>
        <p:txBody>
          <a:bodyPr spcFirstLastPara="1" vert="horz" wrap="square" lIns="121900" tIns="121900" rIns="121900" bIns="121900" rtlCol="0" anchor="t" anchorCtr="0">
            <a:noAutofit/>
          </a:bodyPr>
          <a:lstStyle/>
          <a:p>
            <a:pPr marL="0" indent="0">
              <a:buNone/>
            </a:pPr>
            <a:r>
              <a:rPr lang="en" sz="1867">
                <a:latin typeface="Georgia"/>
                <a:ea typeface="Georgia"/>
                <a:cs typeface="Georgia"/>
                <a:sym typeface="Georgia"/>
              </a:rPr>
              <a:t>TensorFlow takes Python natives types: boolean, numeric (int, float), strings</a:t>
            </a:r>
            <a:endParaRPr sz="1867">
              <a:latin typeface="Georgia"/>
              <a:ea typeface="Georgia"/>
              <a:cs typeface="Georgia"/>
              <a:sym typeface="Georgia"/>
            </a:endParaRPr>
          </a:p>
          <a:p>
            <a:pPr marL="0" indent="0">
              <a:spcBef>
                <a:spcPts val="2133"/>
              </a:spcBef>
              <a:buNone/>
            </a:pPr>
            <a:r>
              <a:rPr lang="en" sz="1867">
                <a:solidFill>
                  <a:schemeClr val="dk1"/>
                </a:solidFill>
                <a:latin typeface="Georgia"/>
                <a:ea typeface="Georgia"/>
                <a:cs typeface="Georgia"/>
                <a:sym typeface="Georgia"/>
              </a:rPr>
              <a:t>t_0 = 19 			         			# scalars are treated like 0-d tensors</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tf.zeros_like(t_0)                  			# ==&gt; 0</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tf.ones_like(t_0)                    			# ==&gt; 1</a:t>
            </a:r>
            <a:endParaRPr sz="1867">
              <a:solidFill>
                <a:schemeClr val="dk1"/>
              </a:solidFill>
              <a:latin typeface="Georgia"/>
              <a:ea typeface="Georgia"/>
              <a:cs typeface="Georgia"/>
              <a:sym typeface="Georgia"/>
            </a:endParaRPr>
          </a:p>
          <a:p>
            <a:pPr marL="0" indent="0">
              <a:buNone/>
            </a:pP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t_1 = [b"apple", b"peach", b"grape"] 	# 1-d arrays are treated like 1-d tensors</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tf.zeros_like(t_1)                   			# ==&gt; ?????</a:t>
            </a:r>
            <a:endParaRPr sz="1867">
              <a:latin typeface="Georgia"/>
              <a:ea typeface="Georgia"/>
              <a:cs typeface="Georgia"/>
              <a:sym typeface="Georgia"/>
            </a:endParaRPr>
          </a:p>
        </p:txBody>
      </p:sp>
      <p:sp>
        <p:nvSpPr>
          <p:cNvPr id="320" name="Google Shape;320;p5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21" name="Google Shape;321;p5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43</a:t>
            </a:fld>
            <a:endParaRPr/>
          </a:p>
        </p:txBody>
      </p:sp>
    </p:spTree>
    <p:extLst>
      <p:ext uri="{BB962C8B-B14F-4D97-AF65-F5344CB8AC3E}">
        <p14:creationId xmlns:p14="http://schemas.microsoft.com/office/powerpoint/2010/main" val="1656961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5"/>
          <p:cNvSpPr txBox="1">
            <a:spLocks noGrp="1"/>
          </p:cNvSpPr>
          <p:nvPr>
            <p:ph type="body" idx="1"/>
          </p:nvPr>
        </p:nvSpPr>
        <p:spPr>
          <a:xfrm>
            <a:off x="415600" y="1356967"/>
            <a:ext cx="11360800" cy="5235200"/>
          </a:xfrm>
          <a:prstGeom prst="rect">
            <a:avLst/>
          </a:prstGeom>
        </p:spPr>
        <p:txBody>
          <a:bodyPr spcFirstLastPara="1" vert="horz" wrap="square" lIns="121900" tIns="121900" rIns="121900" bIns="121900" rtlCol="0" anchor="t" anchorCtr="0">
            <a:noAutofit/>
          </a:bodyPr>
          <a:lstStyle/>
          <a:p>
            <a:pPr marL="0" indent="0">
              <a:buNone/>
            </a:pPr>
            <a:r>
              <a:rPr lang="en" sz="1867">
                <a:latin typeface="Georgia"/>
                <a:ea typeface="Georgia"/>
                <a:cs typeface="Georgia"/>
                <a:sym typeface="Georgia"/>
              </a:rPr>
              <a:t>TensorFlow takes Python natives types: boolean, numeric (int, float), strings</a:t>
            </a:r>
            <a:endParaRPr sz="1867">
              <a:latin typeface="Georgia"/>
              <a:ea typeface="Georgia"/>
              <a:cs typeface="Georgia"/>
              <a:sym typeface="Georgia"/>
            </a:endParaRPr>
          </a:p>
          <a:p>
            <a:pPr marL="0" indent="0">
              <a:spcBef>
                <a:spcPts val="2133"/>
              </a:spcBef>
              <a:buNone/>
            </a:pPr>
            <a:r>
              <a:rPr lang="en" sz="1867">
                <a:solidFill>
                  <a:schemeClr val="dk1"/>
                </a:solidFill>
                <a:latin typeface="Georgia"/>
                <a:ea typeface="Georgia"/>
                <a:cs typeface="Georgia"/>
                <a:sym typeface="Georgia"/>
              </a:rPr>
              <a:t>t_0 = 19 			         			# scalars are treated like 0-d tensors</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tf.zeros_like(t_0)                  			# ==&gt; 0</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tf.ones_like(t_0)                    			# ==&gt; 1</a:t>
            </a:r>
            <a:endParaRPr sz="1867">
              <a:solidFill>
                <a:schemeClr val="dk1"/>
              </a:solidFill>
              <a:latin typeface="Georgia"/>
              <a:ea typeface="Georgia"/>
              <a:cs typeface="Georgia"/>
              <a:sym typeface="Georgia"/>
            </a:endParaRPr>
          </a:p>
          <a:p>
            <a:pPr marL="0" indent="0">
              <a:buNone/>
            </a:pP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t_1 = [b"apple", b"peach", b"grape"] 	# 1-d arrays are treated like 1-d tensors</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tf.zeros_like(t_1)                   			# ==&gt; [b'' b'' b'']</a:t>
            </a:r>
            <a:endParaRPr sz="1867">
              <a:latin typeface="Georgia"/>
              <a:ea typeface="Georgia"/>
              <a:cs typeface="Georgia"/>
              <a:sym typeface="Georgia"/>
            </a:endParaRPr>
          </a:p>
          <a:p>
            <a:pPr marL="0" indent="0">
              <a:spcAft>
                <a:spcPts val="2133"/>
              </a:spcAft>
              <a:buNone/>
            </a:pPr>
            <a:endParaRPr sz="1867">
              <a:latin typeface="Georgia"/>
              <a:ea typeface="Georgia"/>
              <a:cs typeface="Georgia"/>
              <a:sym typeface="Georgia"/>
            </a:endParaRPr>
          </a:p>
        </p:txBody>
      </p:sp>
      <p:sp>
        <p:nvSpPr>
          <p:cNvPr id="327" name="Google Shape;327;p5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28" name="Google Shape;328;p5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44</a:t>
            </a:fld>
            <a:endParaRPr/>
          </a:p>
        </p:txBody>
      </p:sp>
    </p:spTree>
    <p:extLst>
      <p:ext uri="{BB962C8B-B14F-4D97-AF65-F5344CB8AC3E}">
        <p14:creationId xmlns:p14="http://schemas.microsoft.com/office/powerpoint/2010/main" val="13716150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body" idx="1"/>
          </p:nvPr>
        </p:nvSpPr>
        <p:spPr>
          <a:xfrm>
            <a:off x="415600" y="1356967"/>
            <a:ext cx="11360800" cy="5235200"/>
          </a:xfrm>
          <a:prstGeom prst="rect">
            <a:avLst/>
          </a:prstGeom>
        </p:spPr>
        <p:txBody>
          <a:bodyPr spcFirstLastPara="1" vert="horz" wrap="square" lIns="121900" tIns="121900" rIns="121900" bIns="121900" rtlCol="0" anchor="t" anchorCtr="0">
            <a:noAutofit/>
          </a:bodyPr>
          <a:lstStyle/>
          <a:p>
            <a:pPr marL="0" indent="0">
              <a:buNone/>
            </a:pPr>
            <a:r>
              <a:rPr lang="en" sz="1867">
                <a:latin typeface="Georgia"/>
                <a:ea typeface="Georgia"/>
                <a:cs typeface="Georgia"/>
                <a:sym typeface="Georgia"/>
              </a:rPr>
              <a:t>TensorFlow takes Python natives types: boolean, numeric (int, float), strings</a:t>
            </a:r>
            <a:endParaRPr sz="1867">
              <a:latin typeface="Georgia"/>
              <a:ea typeface="Georgia"/>
              <a:cs typeface="Georgia"/>
              <a:sym typeface="Georgia"/>
            </a:endParaRPr>
          </a:p>
          <a:p>
            <a:pPr marL="0" indent="0">
              <a:spcBef>
                <a:spcPts val="2133"/>
              </a:spcBef>
              <a:buNone/>
            </a:pPr>
            <a:r>
              <a:rPr lang="en" sz="1867">
                <a:solidFill>
                  <a:schemeClr val="dk1"/>
                </a:solidFill>
                <a:latin typeface="Georgia"/>
                <a:ea typeface="Georgia"/>
                <a:cs typeface="Georgia"/>
                <a:sym typeface="Georgia"/>
              </a:rPr>
              <a:t>t_0 = 19 			         			# scalars are treated like 0-d tensors</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tf.zeros_like(t_0)                  			# ==&gt; 0</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tf.ones_like(t_0)                    			# ==&gt; 1</a:t>
            </a:r>
            <a:endParaRPr sz="1867">
              <a:solidFill>
                <a:schemeClr val="dk1"/>
              </a:solidFill>
              <a:latin typeface="Georgia"/>
              <a:ea typeface="Georgia"/>
              <a:cs typeface="Georgia"/>
              <a:sym typeface="Georgia"/>
            </a:endParaRPr>
          </a:p>
          <a:p>
            <a:pPr marL="0" indent="0">
              <a:buNone/>
            </a:pP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t_1 = [b"apple", b"peach", b"grape"] 	# 1-d arrays are treated like 1-d tensors</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tf.zeros_like(t_1)                   			# ==&gt; [b'' b'' b'']</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tf.ones_like(t_1)                    			# ==&gt; ?????</a:t>
            </a:r>
            <a:endParaRPr sz="1867">
              <a:latin typeface="Georgia"/>
              <a:ea typeface="Georgia"/>
              <a:cs typeface="Georgia"/>
              <a:sym typeface="Georgia"/>
            </a:endParaRPr>
          </a:p>
          <a:p>
            <a:pPr marL="0" indent="0">
              <a:spcAft>
                <a:spcPts val="2133"/>
              </a:spcAft>
              <a:buNone/>
            </a:pPr>
            <a:endParaRPr sz="1867">
              <a:latin typeface="Georgia"/>
              <a:ea typeface="Georgia"/>
              <a:cs typeface="Georgia"/>
              <a:sym typeface="Georgia"/>
            </a:endParaRPr>
          </a:p>
        </p:txBody>
      </p:sp>
      <p:sp>
        <p:nvSpPr>
          <p:cNvPr id="334" name="Google Shape;334;p5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35" name="Google Shape;335;p5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45</a:t>
            </a:fld>
            <a:endParaRPr/>
          </a:p>
        </p:txBody>
      </p:sp>
    </p:spTree>
    <p:extLst>
      <p:ext uri="{BB962C8B-B14F-4D97-AF65-F5344CB8AC3E}">
        <p14:creationId xmlns:p14="http://schemas.microsoft.com/office/powerpoint/2010/main" val="3647611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7"/>
          <p:cNvSpPr txBox="1">
            <a:spLocks noGrp="1"/>
          </p:cNvSpPr>
          <p:nvPr>
            <p:ph type="body" idx="1"/>
          </p:nvPr>
        </p:nvSpPr>
        <p:spPr>
          <a:xfrm>
            <a:off x="415600" y="1356967"/>
            <a:ext cx="11360800" cy="5235200"/>
          </a:xfrm>
          <a:prstGeom prst="rect">
            <a:avLst/>
          </a:prstGeom>
        </p:spPr>
        <p:txBody>
          <a:bodyPr spcFirstLastPara="1" vert="horz" wrap="square" lIns="121900" tIns="121900" rIns="121900" bIns="121900" rtlCol="0" anchor="t" anchorCtr="0">
            <a:noAutofit/>
          </a:bodyPr>
          <a:lstStyle/>
          <a:p>
            <a:pPr marL="0" indent="0">
              <a:buNone/>
            </a:pPr>
            <a:r>
              <a:rPr lang="en" sz="1867">
                <a:latin typeface="Georgia"/>
                <a:ea typeface="Georgia"/>
                <a:cs typeface="Georgia"/>
                <a:sym typeface="Georgia"/>
              </a:rPr>
              <a:t>TensorFlow takes Python natives types: boolean, numeric (int, float), strings</a:t>
            </a:r>
            <a:endParaRPr sz="1867">
              <a:latin typeface="Georgia"/>
              <a:ea typeface="Georgia"/>
              <a:cs typeface="Georgia"/>
              <a:sym typeface="Georgia"/>
            </a:endParaRPr>
          </a:p>
          <a:p>
            <a:pPr marL="0" indent="0">
              <a:spcBef>
                <a:spcPts val="2133"/>
              </a:spcBef>
              <a:buNone/>
            </a:pPr>
            <a:r>
              <a:rPr lang="en" sz="1867">
                <a:solidFill>
                  <a:schemeClr val="dk1"/>
                </a:solidFill>
                <a:latin typeface="Georgia"/>
                <a:ea typeface="Georgia"/>
                <a:cs typeface="Georgia"/>
                <a:sym typeface="Georgia"/>
              </a:rPr>
              <a:t>t_0 = 19 			         			# scalars are treated like 0-d tensors</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tf.zeros_like(t_0)                  			# ==&gt; 0</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tf.ones_like(t_0)                    			# ==&gt; 1</a:t>
            </a:r>
            <a:endParaRPr sz="1867">
              <a:solidFill>
                <a:schemeClr val="dk1"/>
              </a:solidFill>
              <a:latin typeface="Georgia"/>
              <a:ea typeface="Georgia"/>
              <a:cs typeface="Georgia"/>
              <a:sym typeface="Georgia"/>
            </a:endParaRPr>
          </a:p>
          <a:p>
            <a:pPr marL="0" indent="0">
              <a:buNone/>
            </a:pP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t_1 = [b"apple", b"peach", b"grape"] 	# 1-d arrays are treated like 1-d tensors</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tf.zeros_like(t_1)                   			# ==&gt; [b'' b'' b'']</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tf.ones_like(t_1)                    			# ==&gt; TypeError: Expected string, got 1 of type 'int' instead.</a:t>
            </a:r>
            <a:endParaRPr sz="1867">
              <a:latin typeface="Georgia"/>
              <a:ea typeface="Georgia"/>
              <a:cs typeface="Georgia"/>
              <a:sym typeface="Georgia"/>
            </a:endParaRPr>
          </a:p>
          <a:p>
            <a:pPr marL="0" indent="0">
              <a:spcAft>
                <a:spcPts val="2133"/>
              </a:spcAft>
              <a:buNone/>
            </a:pPr>
            <a:endParaRPr sz="1867">
              <a:latin typeface="Georgia"/>
              <a:ea typeface="Georgia"/>
              <a:cs typeface="Georgia"/>
              <a:sym typeface="Georgia"/>
            </a:endParaRPr>
          </a:p>
        </p:txBody>
      </p:sp>
      <p:sp>
        <p:nvSpPr>
          <p:cNvPr id="341" name="Google Shape;341;p5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42" name="Google Shape;342;p5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46</a:t>
            </a:fld>
            <a:endParaRPr/>
          </a:p>
        </p:txBody>
      </p:sp>
    </p:spTree>
    <p:extLst>
      <p:ext uri="{BB962C8B-B14F-4D97-AF65-F5344CB8AC3E}">
        <p14:creationId xmlns:p14="http://schemas.microsoft.com/office/powerpoint/2010/main" val="821913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8"/>
          <p:cNvSpPr txBox="1">
            <a:spLocks noGrp="1"/>
          </p:cNvSpPr>
          <p:nvPr>
            <p:ph type="body" idx="1"/>
          </p:nvPr>
        </p:nvSpPr>
        <p:spPr>
          <a:xfrm>
            <a:off x="415600" y="1356967"/>
            <a:ext cx="11360800" cy="5235200"/>
          </a:xfrm>
          <a:prstGeom prst="rect">
            <a:avLst/>
          </a:prstGeom>
        </p:spPr>
        <p:txBody>
          <a:bodyPr spcFirstLastPara="1" vert="horz" wrap="square" lIns="121900" tIns="121900" rIns="121900" bIns="121900" rtlCol="0" anchor="t" anchorCtr="0">
            <a:noAutofit/>
          </a:bodyPr>
          <a:lstStyle/>
          <a:p>
            <a:pPr marL="0" indent="0">
              <a:buNone/>
            </a:pPr>
            <a:r>
              <a:rPr lang="en" sz="1867">
                <a:latin typeface="Georgia"/>
                <a:ea typeface="Georgia"/>
                <a:cs typeface="Georgia"/>
                <a:sym typeface="Georgia"/>
              </a:rPr>
              <a:t>TensorFlow takes Python natives types: boolean, numeric (int, float), strings</a:t>
            </a:r>
            <a:endParaRPr sz="1867">
              <a:latin typeface="Georgia"/>
              <a:ea typeface="Georgia"/>
              <a:cs typeface="Georgia"/>
              <a:sym typeface="Georgia"/>
            </a:endParaRPr>
          </a:p>
          <a:p>
            <a:pPr marL="0" indent="0">
              <a:spcBef>
                <a:spcPts val="2133"/>
              </a:spcBef>
              <a:buNone/>
            </a:pPr>
            <a:r>
              <a:rPr lang="en" sz="1867">
                <a:solidFill>
                  <a:schemeClr val="dk1"/>
                </a:solidFill>
                <a:latin typeface="Georgia"/>
                <a:ea typeface="Georgia"/>
                <a:cs typeface="Georgia"/>
                <a:sym typeface="Georgia"/>
              </a:rPr>
              <a:t>t_0 = 19 			         			# scalars are treated like 0-d tensors</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tf.zeros_like(t_0)                  			# ==&gt; 0</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tf.ones_like(t_0)                    			# ==&gt; 1</a:t>
            </a:r>
            <a:endParaRPr sz="1867">
              <a:solidFill>
                <a:schemeClr val="dk1"/>
              </a:solidFill>
              <a:latin typeface="Georgia"/>
              <a:ea typeface="Georgia"/>
              <a:cs typeface="Georgia"/>
              <a:sym typeface="Georgia"/>
            </a:endParaRPr>
          </a:p>
          <a:p>
            <a:pPr marL="0" indent="0">
              <a:buNone/>
            </a:pP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t_1 = [b"apple", b"peach", b"grape"] 	# 1-d arrays are treated like 1-d tensors</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tf.zeros_like(t_1)                   			# ==&gt; [b'' b'' b'']</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tf.ones_like(t_1)                    			# ==&gt; TypeError: Expected string, got 1 of type 'int' instead.</a:t>
            </a:r>
            <a:endParaRPr sz="1867">
              <a:solidFill>
                <a:schemeClr val="dk1"/>
              </a:solidFill>
              <a:latin typeface="Georgia"/>
              <a:ea typeface="Georgia"/>
              <a:cs typeface="Georgia"/>
              <a:sym typeface="Georgia"/>
            </a:endParaRPr>
          </a:p>
          <a:p>
            <a:pPr marL="0" indent="0">
              <a:buNone/>
            </a:pP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t_2 = [[True, False, False],</a:t>
            </a:r>
            <a:endParaRPr sz="1867">
              <a:solidFill>
                <a:schemeClr val="dk1"/>
              </a:solidFill>
              <a:latin typeface="Georgia"/>
              <a:ea typeface="Georgia"/>
              <a:cs typeface="Georgia"/>
              <a:sym typeface="Georgia"/>
            </a:endParaRPr>
          </a:p>
          <a:p>
            <a:pPr indent="0">
              <a:buNone/>
            </a:pPr>
            <a:r>
              <a:rPr lang="en" sz="1867">
                <a:solidFill>
                  <a:schemeClr val="dk1"/>
                </a:solidFill>
                <a:latin typeface="Georgia"/>
                <a:ea typeface="Georgia"/>
                <a:cs typeface="Georgia"/>
                <a:sym typeface="Georgia"/>
              </a:rPr>
              <a:t>  [False, False, True],</a:t>
            </a:r>
            <a:endParaRPr sz="1867">
              <a:solidFill>
                <a:schemeClr val="dk1"/>
              </a:solidFill>
              <a:latin typeface="Georgia"/>
              <a:ea typeface="Georgia"/>
              <a:cs typeface="Georgia"/>
              <a:sym typeface="Georgia"/>
            </a:endParaRPr>
          </a:p>
          <a:p>
            <a:pPr indent="0">
              <a:buNone/>
            </a:pPr>
            <a:r>
              <a:rPr lang="en" sz="1867">
                <a:solidFill>
                  <a:schemeClr val="dk1"/>
                </a:solidFill>
                <a:latin typeface="Georgia"/>
                <a:ea typeface="Georgia"/>
                <a:cs typeface="Georgia"/>
                <a:sym typeface="Georgia"/>
              </a:rPr>
              <a:t>  [False, True, False]]         		# 2-d arrays are treated like 2-d tensors</a:t>
            </a:r>
            <a:endParaRPr sz="1867">
              <a:solidFill>
                <a:schemeClr val="dk1"/>
              </a:solidFill>
              <a:latin typeface="Georgia"/>
              <a:ea typeface="Georgia"/>
              <a:cs typeface="Georgia"/>
              <a:sym typeface="Georgia"/>
            </a:endParaRPr>
          </a:p>
          <a:p>
            <a:pPr marL="0" indent="0">
              <a:buNone/>
            </a:pP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tf.zeros_like(t_2)                   			# ==&gt; ?????</a:t>
            </a:r>
            <a:endParaRPr sz="1867">
              <a:solidFill>
                <a:schemeClr val="dk1"/>
              </a:solidFill>
              <a:latin typeface="Georgia"/>
              <a:ea typeface="Georgia"/>
              <a:cs typeface="Georgia"/>
              <a:sym typeface="Georgia"/>
            </a:endParaRPr>
          </a:p>
          <a:p>
            <a:pPr marL="0" indent="0">
              <a:buNone/>
            </a:pPr>
            <a:r>
              <a:rPr lang="en" sz="1867">
                <a:solidFill>
                  <a:schemeClr val="dk1"/>
                </a:solidFill>
                <a:latin typeface="Georgia"/>
                <a:ea typeface="Georgia"/>
                <a:cs typeface="Georgia"/>
                <a:sym typeface="Georgia"/>
              </a:rPr>
              <a:t>tf.ones_like(t_2)                    			# ==&gt; ?????</a:t>
            </a:r>
            <a:endParaRPr sz="1867">
              <a:latin typeface="Georgia"/>
              <a:ea typeface="Georgia"/>
              <a:cs typeface="Georgia"/>
              <a:sym typeface="Georgia"/>
            </a:endParaRPr>
          </a:p>
          <a:p>
            <a:pPr marL="0" indent="0">
              <a:spcAft>
                <a:spcPts val="2133"/>
              </a:spcAft>
              <a:buNone/>
            </a:pPr>
            <a:endParaRPr sz="1867">
              <a:latin typeface="Georgia"/>
              <a:ea typeface="Georgia"/>
              <a:cs typeface="Georgia"/>
              <a:sym typeface="Georgia"/>
            </a:endParaRPr>
          </a:p>
        </p:txBody>
      </p:sp>
      <p:sp>
        <p:nvSpPr>
          <p:cNvPr id="348" name="Google Shape;348;p5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49" name="Google Shape;349;p5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47</a:t>
            </a:fld>
            <a:endParaRPr/>
          </a:p>
        </p:txBody>
      </p:sp>
    </p:spTree>
    <p:extLst>
      <p:ext uri="{BB962C8B-B14F-4D97-AF65-F5344CB8AC3E}">
        <p14:creationId xmlns:p14="http://schemas.microsoft.com/office/powerpoint/2010/main" val="3074516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9"/>
          <p:cNvSpPr txBox="1">
            <a:spLocks noGrp="1"/>
          </p:cNvSpPr>
          <p:nvPr>
            <p:ph type="body" idx="1"/>
          </p:nvPr>
        </p:nvSpPr>
        <p:spPr>
          <a:xfrm>
            <a:off x="415600" y="1356967"/>
            <a:ext cx="11360800" cy="5235200"/>
          </a:xfrm>
          <a:prstGeom prst="rect">
            <a:avLst/>
          </a:prstGeom>
        </p:spPr>
        <p:txBody>
          <a:bodyPr spcFirstLastPara="1" vert="horz" wrap="square" lIns="121900" tIns="121900" rIns="121900" bIns="121900" rtlCol="0" anchor="t" anchorCtr="0">
            <a:noAutofit/>
          </a:bodyPr>
          <a:lstStyle/>
          <a:p>
            <a:pPr marL="0" indent="0">
              <a:buNone/>
            </a:pPr>
            <a:r>
              <a:rPr lang="en" sz="1867" dirty="0">
                <a:latin typeface="Georgia"/>
                <a:ea typeface="Georgia"/>
                <a:cs typeface="Georgia"/>
                <a:sym typeface="Georgia"/>
              </a:rPr>
              <a:t>TensorFlow takes Python natives types: boolean, numeric (int, float), strings</a:t>
            </a:r>
            <a:endParaRPr sz="1867" dirty="0">
              <a:latin typeface="Georgia"/>
              <a:ea typeface="Georgia"/>
              <a:cs typeface="Georgia"/>
              <a:sym typeface="Georgia"/>
            </a:endParaRPr>
          </a:p>
          <a:p>
            <a:pPr marL="0" indent="0">
              <a:spcBef>
                <a:spcPts val="2133"/>
              </a:spcBef>
              <a:buNone/>
            </a:pPr>
            <a:r>
              <a:rPr lang="en" sz="1867" dirty="0">
                <a:solidFill>
                  <a:schemeClr val="dk1"/>
                </a:solidFill>
                <a:latin typeface="Georgia"/>
                <a:ea typeface="Georgia"/>
                <a:cs typeface="Georgia"/>
                <a:sym typeface="Georgia"/>
              </a:rPr>
              <a:t>t_0 = 19 			         			# scalars are treated like 0-d tensors</a:t>
            </a:r>
            <a:endParaRPr sz="1867" dirty="0">
              <a:solidFill>
                <a:schemeClr val="dk1"/>
              </a:solidFill>
              <a:latin typeface="Georgia"/>
              <a:ea typeface="Georgia"/>
              <a:cs typeface="Georgia"/>
              <a:sym typeface="Georgia"/>
            </a:endParaRPr>
          </a:p>
          <a:p>
            <a:pPr marL="0" indent="0">
              <a:buNone/>
            </a:pPr>
            <a:r>
              <a:rPr lang="en" sz="1867" dirty="0">
                <a:solidFill>
                  <a:schemeClr val="dk1"/>
                </a:solidFill>
                <a:latin typeface="Georgia"/>
                <a:ea typeface="Georgia"/>
                <a:cs typeface="Georgia"/>
                <a:sym typeface="Georgia"/>
              </a:rPr>
              <a:t>tf.zeros_like(t_0)                  			# ==&gt; 0</a:t>
            </a:r>
            <a:endParaRPr sz="1867" dirty="0">
              <a:solidFill>
                <a:schemeClr val="dk1"/>
              </a:solidFill>
              <a:latin typeface="Georgia"/>
              <a:ea typeface="Georgia"/>
              <a:cs typeface="Georgia"/>
              <a:sym typeface="Georgia"/>
            </a:endParaRPr>
          </a:p>
          <a:p>
            <a:pPr marL="0" indent="0">
              <a:buNone/>
            </a:pPr>
            <a:r>
              <a:rPr lang="en" sz="1867" dirty="0">
                <a:solidFill>
                  <a:schemeClr val="dk1"/>
                </a:solidFill>
                <a:latin typeface="Georgia"/>
                <a:ea typeface="Georgia"/>
                <a:cs typeface="Georgia"/>
                <a:sym typeface="Georgia"/>
              </a:rPr>
              <a:t>tf.ones_like(t_0)                    			# ==&gt; 1</a:t>
            </a:r>
            <a:endParaRPr sz="1867" dirty="0">
              <a:solidFill>
                <a:schemeClr val="dk1"/>
              </a:solidFill>
              <a:latin typeface="Georgia"/>
              <a:ea typeface="Georgia"/>
              <a:cs typeface="Georgia"/>
              <a:sym typeface="Georgia"/>
            </a:endParaRPr>
          </a:p>
          <a:p>
            <a:pPr marL="0" indent="0">
              <a:buNone/>
            </a:pPr>
            <a:endParaRPr sz="1867" dirty="0">
              <a:solidFill>
                <a:schemeClr val="dk1"/>
              </a:solidFill>
              <a:latin typeface="Georgia"/>
              <a:ea typeface="Georgia"/>
              <a:cs typeface="Georgia"/>
              <a:sym typeface="Georgia"/>
            </a:endParaRPr>
          </a:p>
          <a:p>
            <a:pPr marL="0" indent="0">
              <a:buNone/>
            </a:pPr>
            <a:r>
              <a:rPr lang="en" sz="1867" dirty="0">
                <a:solidFill>
                  <a:schemeClr val="dk1"/>
                </a:solidFill>
                <a:latin typeface="Georgia"/>
                <a:ea typeface="Georgia"/>
                <a:cs typeface="Georgia"/>
                <a:sym typeface="Georgia"/>
              </a:rPr>
              <a:t>t_1 = [[True, False, False],</a:t>
            </a:r>
            <a:endParaRPr sz="1867" dirty="0">
              <a:solidFill>
                <a:schemeClr val="dk1"/>
              </a:solidFill>
              <a:latin typeface="Georgia"/>
              <a:ea typeface="Georgia"/>
              <a:cs typeface="Georgia"/>
              <a:sym typeface="Georgia"/>
            </a:endParaRPr>
          </a:p>
          <a:p>
            <a:pPr indent="0">
              <a:buNone/>
            </a:pPr>
            <a:r>
              <a:rPr lang="en" sz="1867" dirty="0">
                <a:solidFill>
                  <a:schemeClr val="dk1"/>
                </a:solidFill>
                <a:latin typeface="Georgia"/>
                <a:ea typeface="Georgia"/>
                <a:cs typeface="Georgia"/>
                <a:sym typeface="Georgia"/>
              </a:rPr>
              <a:t>  [False, False, True],</a:t>
            </a:r>
            <a:endParaRPr sz="1867" dirty="0">
              <a:solidFill>
                <a:schemeClr val="dk1"/>
              </a:solidFill>
              <a:latin typeface="Georgia"/>
              <a:ea typeface="Georgia"/>
              <a:cs typeface="Georgia"/>
              <a:sym typeface="Georgia"/>
            </a:endParaRPr>
          </a:p>
          <a:p>
            <a:pPr indent="0">
              <a:buNone/>
            </a:pPr>
            <a:r>
              <a:rPr lang="en" sz="1867" dirty="0">
                <a:solidFill>
                  <a:schemeClr val="dk1"/>
                </a:solidFill>
                <a:latin typeface="Georgia"/>
                <a:ea typeface="Georgia"/>
                <a:cs typeface="Georgia"/>
                <a:sym typeface="Georgia"/>
              </a:rPr>
              <a:t>  [False, True, False]]         		# 2-d arrays are treated like 2-d tensors</a:t>
            </a:r>
            <a:endParaRPr sz="1867" dirty="0">
              <a:solidFill>
                <a:schemeClr val="dk1"/>
              </a:solidFill>
              <a:latin typeface="Georgia"/>
              <a:ea typeface="Georgia"/>
              <a:cs typeface="Georgia"/>
              <a:sym typeface="Georgia"/>
            </a:endParaRPr>
          </a:p>
          <a:p>
            <a:pPr marL="0" indent="0">
              <a:buNone/>
            </a:pPr>
            <a:endParaRPr sz="1867" dirty="0">
              <a:solidFill>
                <a:schemeClr val="dk1"/>
              </a:solidFill>
              <a:latin typeface="Georgia"/>
              <a:ea typeface="Georgia"/>
              <a:cs typeface="Georgia"/>
              <a:sym typeface="Georgia"/>
            </a:endParaRPr>
          </a:p>
          <a:p>
            <a:pPr marL="0" indent="0">
              <a:buNone/>
            </a:pPr>
            <a:r>
              <a:rPr lang="en" sz="1867" dirty="0">
                <a:solidFill>
                  <a:schemeClr val="dk1"/>
                </a:solidFill>
                <a:latin typeface="Georgia"/>
                <a:ea typeface="Georgia"/>
                <a:cs typeface="Georgia"/>
                <a:sym typeface="Georgia"/>
              </a:rPr>
              <a:t>tf.zeros_like(t_1)                   			# ==&gt; 3x3 tensor, all elements are False</a:t>
            </a:r>
            <a:endParaRPr sz="1867" dirty="0">
              <a:solidFill>
                <a:schemeClr val="dk1"/>
              </a:solidFill>
              <a:latin typeface="Georgia"/>
              <a:ea typeface="Georgia"/>
              <a:cs typeface="Georgia"/>
              <a:sym typeface="Georgia"/>
            </a:endParaRPr>
          </a:p>
          <a:p>
            <a:pPr marL="0" indent="0">
              <a:buNone/>
            </a:pPr>
            <a:r>
              <a:rPr lang="en" sz="1867" dirty="0">
                <a:solidFill>
                  <a:schemeClr val="dk1"/>
                </a:solidFill>
                <a:latin typeface="Georgia"/>
                <a:ea typeface="Georgia"/>
                <a:cs typeface="Georgia"/>
                <a:sym typeface="Georgia"/>
              </a:rPr>
              <a:t>tf.ones_like(t_1)                    			# ==&gt; 3x3 tensor, all elements are True</a:t>
            </a:r>
            <a:endParaRPr sz="1867" dirty="0">
              <a:latin typeface="Georgia"/>
              <a:ea typeface="Georgia"/>
              <a:cs typeface="Georgia"/>
              <a:sym typeface="Georgia"/>
            </a:endParaRPr>
          </a:p>
          <a:p>
            <a:pPr marL="0" indent="0">
              <a:spcAft>
                <a:spcPts val="2133"/>
              </a:spcAft>
              <a:buNone/>
            </a:pPr>
            <a:endParaRPr sz="1867" dirty="0">
              <a:latin typeface="Georgia"/>
              <a:ea typeface="Georgia"/>
              <a:cs typeface="Georgia"/>
              <a:sym typeface="Georgia"/>
            </a:endParaRPr>
          </a:p>
        </p:txBody>
      </p:sp>
      <p:sp>
        <p:nvSpPr>
          <p:cNvPr id="355" name="Google Shape;355;p5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56" name="Google Shape;356;p5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48</a:t>
            </a:fld>
            <a:endParaRPr/>
          </a:p>
        </p:txBody>
      </p:sp>
    </p:spTree>
    <p:extLst>
      <p:ext uri="{BB962C8B-B14F-4D97-AF65-F5344CB8AC3E}">
        <p14:creationId xmlns:p14="http://schemas.microsoft.com/office/powerpoint/2010/main" val="15992313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62" name="Google Shape;362;p6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49</a:t>
            </a:fld>
            <a:endParaRPr/>
          </a:p>
        </p:txBody>
      </p:sp>
      <p:pic>
        <p:nvPicPr>
          <p:cNvPr id="363" name="Google Shape;363;p60"/>
          <p:cNvPicPr preferRelativeResize="0"/>
          <p:nvPr/>
        </p:nvPicPr>
        <p:blipFill>
          <a:blip r:embed="rId3">
            <a:alphaModFix/>
          </a:blip>
          <a:stretch>
            <a:fillRect/>
          </a:stretch>
        </p:blipFill>
        <p:spPr>
          <a:xfrm>
            <a:off x="4201401" y="1533167"/>
            <a:ext cx="3174780" cy="5094632"/>
          </a:xfrm>
          <a:prstGeom prst="rect">
            <a:avLst/>
          </a:prstGeom>
          <a:noFill/>
          <a:ln>
            <a:noFill/>
          </a:ln>
        </p:spPr>
      </p:pic>
    </p:spTree>
    <p:extLst>
      <p:ext uri="{BB962C8B-B14F-4D97-AF65-F5344CB8AC3E}">
        <p14:creationId xmlns:p14="http://schemas.microsoft.com/office/powerpoint/2010/main" val="3444298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Why TensorFlow?</a:t>
            </a:r>
            <a:endParaRPr b="1">
              <a:latin typeface="Georgia"/>
              <a:ea typeface="Georgia"/>
              <a:cs typeface="Georgia"/>
              <a:sym typeface="Georgia"/>
            </a:endParaRPr>
          </a:p>
        </p:txBody>
      </p:sp>
      <p:sp>
        <p:nvSpPr>
          <p:cNvPr id="91" name="Google Shape;91;p1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a:buFont typeface="Georgia"/>
              <a:buChar char="●"/>
            </a:pPr>
            <a:r>
              <a:rPr lang="en">
                <a:latin typeface="Georgia"/>
                <a:ea typeface="Georgia"/>
                <a:cs typeface="Georgia"/>
                <a:sym typeface="Georgia"/>
              </a:rPr>
              <a:t>Many machine learning libraries</a:t>
            </a:r>
            <a:endParaRPr>
              <a:latin typeface="Georgia"/>
              <a:ea typeface="Georgia"/>
              <a:cs typeface="Georgia"/>
              <a:sym typeface="Georgia"/>
            </a:endParaRPr>
          </a:p>
          <a:p>
            <a:pPr indent="0">
              <a:spcBef>
                <a:spcPts val="2133"/>
              </a:spcBef>
              <a:buNone/>
            </a:pPr>
            <a:endParaRPr>
              <a:latin typeface="Georgia"/>
              <a:ea typeface="Georgia"/>
              <a:cs typeface="Georgia"/>
              <a:sym typeface="Georgia"/>
            </a:endParaRPr>
          </a:p>
          <a:p>
            <a:pPr marL="0" indent="0">
              <a:spcBef>
                <a:spcPts val="2133"/>
              </a:spcBef>
              <a:buNone/>
            </a:pPr>
            <a:endParaRPr>
              <a:latin typeface="Georgia"/>
              <a:ea typeface="Georgia"/>
              <a:cs typeface="Georgia"/>
              <a:sym typeface="Georgia"/>
            </a:endParaRPr>
          </a:p>
          <a:p>
            <a:pPr marL="0" indent="0">
              <a:spcBef>
                <a:spcPts val="2133"/>
              </a:spcBef>
              <a:spcAft>
                <a:spcPts val="2133"/>
              </a:spcAft>
              <a:buNone/>
            </a:pPr>
            <a:endParaRPr>
              <a:latin typeface="Georgia"/>
              <a:ea typeface="Georgia"/>
              <a:cs typeface="Georgia"/>
              <a:sym typeface="Georgia"/>
            </a:endParaRPr>
          </a:p>
        </p:txBody>
      </p:sp>
      <p:sp>
        <p:nvSpPr>
          <p:cNvPr id="92" name="Google Shape;92;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5</a:t>
            </a:fld>
            <a:endParaRPr>
              <a:solidFill>
                <a:schemeClr val="lt2"/>
              </a:solidFill>
            </a:endParaRPr>
          </a:p>
        </p:txBody>
      </p:sp>
      <p:pic>
        <p:nvPicPr>
          <p:cNvPr id="93" name="Google Shape;93;p18"/>
          <p:cNvPicPr preferRelativeResize="0"/>
          <p:nvPr/>
        </p:nvPicPr>
        <p:blipFill>
          <a:blip r:embed="rId3">
            <a:alphaModFix/>
          </a:blip>
          <a:stretch>
            <a:fillRect/>
          </a:stretch>
        </p:blipFill>
        <p:spPr>
          <a:xfrm>
            <a:off x="1039100" y="2306034"/>
            <a:ext cx="8601965" cy="1956333"/>
          </a:xfrm>
          <a:prstGeom prst="rect">
            <a:avLst/>
          </a:prstGeom>
          <a:noFill/>
          <a:ln>
            <a:noFill/>
          </a:ln>
        </p:spPr>
      </p:pic>
    </p:spTree>
    <p:extLst>
      <p:ext uri="{BB962C8B-B14F-4D97-AF65-F5344CB8AC3E}">
        <p14:creationId xmlns:p14="http://schemas.microsoft.com/office/powerpoint/2010/main" val="35137194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6"/>
          <p:cNvSpPr txBox="1">
            <a:spLocks noGrp="1"/>
          </p:cNvSpPr>
          <p:nvPr>
            <p:ph type="body" idx="1"/>
          </p:nvPr>
        </p:nvSpPr>
        <p:spPr>
          <a:xfrm>
            <a:off x="415600" y="1536633"/>
            <a:ext cx="11360800" cy="4790800"/>
          </a:xfrm>
          <a:prstGeom prst="rect">
            <a:avLst/>
          </a:prstGeom>
        </p:spPr>
        <p:txBody>
          <a:bodyPr spcFirstLastPara="1" vert="horz" wrap="square" lIns="121900" tIns="121900" rIns="121900" bIns="121900" rtlCol="0" anchor="t" anchorCtr="0">
            <a:noAutofit/>
          </a:bodyPr>
          <a:lstStyle/>
          <a:p>
            <a:pPr marL="0" indent="0">
              <a:buNone/>
            </a:pPr>
            <a:endParaRPr>
              <a:latin typeface="Georgia"/>
              <a:ea typeface="Georgia"/>
              <a:cs typeface="Georgia"/>
              <a:sym typeface="Georgia"/>
            </a:endParaRPr>
          </a:p>
          <a:p>
            <a:pPr marL="0" indent="0">
              <a:spcBef>
                <a:spcPts val="2133"/>
              </a:spcBef>
              <a:buNone/>
            </a:pPr>
            <a:endParaRPr>
              <a:latin typeface="Georgia"/>
              <a:ea typeface="Georgia"/>
              <a:cs typeface="Georgia"/>
              <a:sym typeface="Georgia"/>
            </a:endParaRPr>
          </a:p>
          <a:p>
            <a:pPr marL="0" indent="0" algn="ctr">
              <a:spcBef>
                <a:spcPts val="2133"/>
              </a:spcBef>
              <a:spcAft>
                <a:spcPts val="2133"/>
              </a:spcAft>
              <a:buNone/>
            </a:pPr>
            <a:r>
              <a:rPr lang="en">
                <a:latin typeface="Georgia"/>
                <a:ea typeface="Georgia"/>
                <a:cs typeface="Georgia"/>
                <a:sym typeface="Georgia"/>
              </a:rPr>
              <a:t>Constants are stored in the graph definition</a:t>
            </a:r>
            <a:endParaRPr>
              <a:latin typeface="Georgia"/>
              <a:ea typeface="Georgia"/>
              <a:cs typeface="Georgia"/>
              <a:sym typeface="Georgia"/>
            </a:endParaRPr>
          </a:p>
        </p:txBody>
      </p:sp>
      <p:sp>
        <p:nvSpPr>
          <p:cNvPr id="403" name="Google Shape;403;p6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What’s wrong with constants?</a:t>
            </a:r>
            <a:endParaRPr b="1">
              <a:latin typeface="Georgia"/>
              <a:ea typeface="Georgia"/>
              <a:cs typeface="Georgia"/>
              <a:sym typeface="Georgia"/>
            </a:endParaRPr>
          </a:p>
        </p:txBody>
      </p:sp>
      <p:sp>
        <p:nvSpPr>
          <p:cNvPr id="404" name="Google Shape;404;p6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50</a:t>
            </a:fld>
            <a:endParaRPr/>
          </a:p>
        </p:txBody>
      </p:sp>
    </p:spTree>
    <p:extLst>
      <p:ext uri="{BB962C8B-B14F-4D97-AF65-F5344CB8AC3E}">
        <p14:creationId xmlns:p14="http://schemas.microsoft.com/office/powerpoint/2010/main" val="349501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7"/>
          <p:cNvSpPr txBox="1">
            <a:spLocks noGrp="1"/>
          </p:cNvSpPr>
          <p:nvPr>
            <p:ph type="body" idx="1"/>
          </p:nvPr>
        </p:nvSpPr>
        <p:spPr>
          <a:xfrm>
            <a:off x="415600" y="1536633"/>
            <a:ext cx="11360800" cy="4790800"/>
          </a:xfrm>
          <a:prstGeom prst="rect">
            <a:avLst/>
          </a:prstGeom>
        </p:spPr>
        <p:txBody>
          <a:bodyPr spcFirstLastPara="1" vert="horz" wrap="square" lIns="121900" tIns="121900" rIns="121900" bIns="121900" rtlCol="0" anchor="t" anchorCtr="0">
            <a:noAutofit/>
          </a:bodyPr>
          <a:lstStyle/>
          <a:p>
            <a:pPr marL="0" indent="0">
              <a:buNone/>
            </a:pPr>
            <a:r>
              <a:rPr lang="en" sz="1867" dirty="0" err="1">
                <a:solidFill>
                  <a:srgbClr val="00B0F0"/>
                </a:solidFill>
                <a:latin typeface="Consolas"/>
                <a:ea typeface="Consolas"/>
                <a:cs typeface="Consolas"/>
                <a:sym typeface="Consolas"/>
              </a:rPr>
              <a:t>my_const</a:t>
            </a:r>
            <a:r>
              <a:rPr lang="en" sz="1867" dirty="0">
                <a:solidFill>
                  <a:srgbClr val="00B0F0"/>
                </a:solidFill>
                <a:latin typeface="Consolas"/>
                <a:ea typeface="Consolas"/>
                <a:cs typeface="Consolas"/>
                <a:sym typeface="Consolas"/>
              </a:rPr>
              <a:t> = </a:t>
            </a:r>
            <a:r>
              <a:rPr lang="en" sz="1867" dirty="0" err="1">
                <a:solidFill>
                  <a:srgbClr val="00B0F0"/>
                </a:solidFill>
                <a:latin typeface="Consolas"/>
                <a:ea typeface="Consolas"/>
                <a:cs typeface="Consolas"/>
                <a:sym typeface="Consolas"/>
              </a:rPr>
              <a:t>tf.constant</a:t>
            </a:r>
            <a:r>
              <a:rPr lang="en" sz="1867" dirty="0">
                <a:solidFill>
                  <a:srgbClr val="00B0F0"/>
                </a:solidFill>
                <a:latin typeface="Consolas"/>
                <a:ea typeface="Consolas"/>
                <a:cs typeface="Consolas"/>
                <a:sym typeface="Consolas"/>
              </a:rPr>
              <a:t>([1.0, 2.0], name="</a:t>
            </a:r>
            <a:r>
              <a:rPr lang="en" sz="1867" dirty="0" err="1">
                <a:solidFill>
                  <a:srgbClr val="00B0F0"/>
                </a:solidFill>
                <a:latin typeface="Consolas"/>
                <a:ea typeface="Consolas"/>
                <a:cs typeface="Consolas"/>
                <a:sym typeface="Consolas"/>
              </a:rPr>
              <a:t>my_const</a:t>
            </a:r>
            <a:r>
              <a:rPr lang="en" sz="1867" dirty="0">
                <a:solidFill>
                  <a:srgbClr val="00B0F0"/>
                </a:solidFill>
                <a:latin typeface="Consolas"/>
                <a:ea typeface="Consolas"/>
                <a:cs typeface="Consolas"/>
                <a:sym typeface="Consolas"/>
              </a:rPr>
              <a:t>")</a:t>
            </a:r>
            <a:endParaRPr sz="1867" dirty="0">
              <a:solidFill>
                <a:srgbClr val="00B0F0"/>
              </a:solidFill>
              <a:latin typeface="Consolas"/>
              <a:ea typeface="Consolas"/>
              <a:cs typeface="Consolas"/>
              <a:sym typeface="Consolas"/>
            </a:endParaRPr>
          </a:p>
          <a:p>
            <a:pPr marL="0" indent="0">
              <a:spcBef>
                <a:spcPts val="2133"/>
              </a:spcBef>
              <a:buNone/>
            </a:pPr>
            <a:r>
              <a:rPr lang="en" sz="1867" dirty="0">
                <a:solidFill>
                  <a:srgbClr val="00B0F0"/>
                </a:solidFill>
                <a:latin typeface="Consolas"/>
                <a:ea typeface="Consolas"/>
                <a:cs typeface="Consolas"/>
                <a:sym typeface="Consolas"/>
              </a:rPr>
              <a:t>with </a:t>
            </a:r>
            <a:r>
              <a:rPr lang="en" sz="1867" dirty="0" err="1">
                <a:solidFill>
                  <a:srgbClr val="00B0F0"/>
                </a:solidFill>
                <a:latin typeface="Consolas"/>
                <a:ea typeface="Consolas"/>
                <a:cs typeface="Consolas"/>
                <a:sym typeface="Consolas"/>
              </a:rPr>
              <a:t>tf.Session</a:t>
            </a:r>
            <a:r>
              <a:rPr lang="en" sz="1867" dirty="0">
                <a:solidFill>
                  <a:srgbClr val="00B0F0"/>
                </a:solidFill>
                <a:latin typeface="Consolas"/>
                <a:ea typeface="Consolas"/>
                <a:cs typeface="Consolas"/>
                <a:sym typeface="Consolas"/>
              </a:rPr>
              <a:t>() as </a:t>
            </a:r>
            <a:r>
              <a:rPr lang="en" sz="1867" dirty="0" err="1">
                <a:solidFill>
                  <a:srgbClr val="00B0F0"/>
                </a:solidFill>
                <a:latin typeface="Consolas"/>
                <a:ea typeface="Consolas"/>
                <a:cs typeface="Consolas"/>
                <a:sym typeface="Consolas"/>
              </a:rPr>
              <a:t>sess</a:t>
            </a:r>
            <a:r>
              <a:rPr lang="en" sz="1867" dirty="0">
                <a:solidFill>
                  <a:srgbClr val="00B0F0"/>
                </a:solidFill>
                <a:latin typeface="Consolas"/>
                <a:ea typeface="Consolas"/>
                <a:cs typeface="Consolas"/>
                <a:sym typeface="Consolas"/>
              </a:rPr>
              <a:t>:</a:t>
            </a:r>
            <a:br>
              <a:rPr lang="en" sz="1867" dirty="0">
                <a:solidFill>
                  <a:srgbClr val="00B0F0"/>
                </a:solidFill>
                <a:latin typeface="Consolas"/>
                <a:ea typeface="Consolas"/>
                <a:cs typeface="Consolas"/>
                <a:sym typeface="Consolas"/>
              </a:rPr>
            </a:br>
            <a:r>
              <a:rPr lang="en" sz="1867" dirty="0">
                <a:solidFill>
                  <a:srgbClr val="00B0F0"/>
                </a:solidFill>
                <a:latin typeface="Consolas"/>
                <a:ea typeface="Consolas"/>
                <a:cs typeface="Consolas"/>
                <a:sym typeface="Consolas"/>
              </a:rPr>
              <a:t>	print(</a:t>
            </a:r>
            <a:r>
              <a:rPr lang="en" sz="1867" dirty="0" err="1">
                <a:solidFill>
                  <a:srgbClr val="00B0F0"/>
                </a:solidFill>
                <a:latin typeface="Consolas"/>
                <a:ea typeface="Consolas"/>
                <a:cs typeface="Consolas"/>
                <a:sym typeface="Consolas"/>
              </a:rPr>
              <a:t>sess.graph.as_graph_def</a:t>
            </a:r>
            <a:r>
              <a:rPr lang="en" sz="1867" dirty="0">
                <a:solidFill>
                  <a:srgbClr val="00B0F0"/>
                </a:solidFill>
                <a:latin typeface="Consolas"/>
                <a:ea typeface="Consolas"/>
                <a:cs typeface="Consolas"/>
                <a:sym typeface="Consolas"/>
              </a:rPr>
              <a:t>())</a:t>
            </a:r>
            <a:endParaRPr sz="1867" dirty="0">
              <a:solidFill>
                <a:srgbClr val="00B0F0"/>
              </a:solidFill>
              <a:latin typeface="Consolas"/>
              <a:ea typeface="Consolas"/>
              <a:cs typeface="Consolas"/>
              <a:sym typeface="Consolas"/>
            </a:endParaRPr>
          </a:p>
          <a:p>
            <a:pPr marL="0" indent="0">
              <a:spcBef>
                <a:spcPts val="2133"/>
              </a:spcBef>
              <a:buNone/>
            </a:pPr>
            <a:endParaRPr sz="1867" dirty="0">
              <a:solidFill>
                <a:srgbClr val="00B0F0"/>
              </a:solidFill>
              <a:latin typeface="Consolas"/>
              <a:ea typeface="Consolas"/>
              <a:cs typeface="Consolas"/>
              <a:sym typeface="Consolas"/>
            </a:endParaRPr>
          </a:p>
          <a:p>
            <a:pPr marL="0" indent="0">
              <a:spcBef>
                <a:spcPts val="2133"/>
              </a:spcBef>
              <a:buNone/>
            </a:pPr>
            <a:endParaRPr sz="1867" dirty="0">
              <a:solidFill>
                <a:srgbClr val="FFFFFF"/>
              </a:solidFill>
              <a:latin typeface="Consolas"/>
              <a:ea typeface="Consolas"/>
              <a:cs typeface="Consolas"/>
              <a:sym typeface="Consolas"/>
            </a:endParaRPr>
          </a:p>
          <a:p>
            <a:pPr marL="0" indent="0">
              <a:spcBef>
                <a:spcPts val="2133"/>
              </a:spcBef>
              <a:spcAft>
                <a:spcPts val="2133"/>
              </a:spcAft>
              <a:buNone/>
            </a:pPr>
            <a:endParaRPr sz="1867" dirty="0">
              <a:latin typeface="Georgia"/>
              <a:ea typeface="Georgia"/>
              <a:cs typeface="Georgia"/>
              <a:sym typeface="Georgia"/>
            </a:endParaRPr>
          </a:p>
        </p:txBody>
      </p:sp>
      <p:sp>
        <p:nvSpPr>
          <p:cNvPr id="410" name="Google Shape;410;p6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Print out the graph def</a:t>
            </a:r>
            <a:endParaRPr b="1">
              <a:latin typeface="Georgia"/>
              <a:ea typeface="Georgia"/>
              <a:cs typeface="Georgia"/>
              <a:sym typeface="Georgia"/>
            </a:endParaRPr>
          </a:p>
        </p:txBody>
      </p:sp>
      <p:sp>
        <p:nvSpPr>
          <p:cNvPr id="411" name="Google Shape;411;p6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51</a:t>
            </a:fld>
            <a:endParaRPr/>
          </a:p>
        </p:txBody>
      </p:sp>
      <p:pic>
        <p:nvPicPr>
          <p:cNvPr id="412" name="Google Shape;412;p67"/>
          <p:cNvPicPr preferRelativeResize="0"/>
          <p:nvPr/>
        </p:nvPicPr>
        <p:blipFill>
          <a:blip r:embed="rId3">
            <a:alphaModFix/>
          </a:blip>
          <a:stretch>
            <a:fillRect/>
          </a:stretch>
        </p:blipFill>
        <p:spPr>
          <a:xfrm>
            <a:off x="529701" y="3483800"/>
            <a:ext cx="4536068" cy="2409400"/>
          </a:xfrm>
          <a:prstGeom prst="rect">
            <a:avLst/>
          </a:prstGeom>
          <a:noFill/>
          <a:ln>
            <a:noFill/>
          </a:ln>
        </p:spPr>
      </p:pic>
      <p:cxnSp>
        <p:nvCxnSpPr>
          <p:cNvPr id="413" name="Google Shape;413;p67"/>
          <p:cNvCxnSpPr/>
          <p:nvPr/>
        </p:nvCxnSpPr>
        <p:spPr>
          <a:xfrm>
            <a:off x="4228633" y="4315700"/>
            <a:ext cx="0" cy="745600"/>
          </a:xfrm>
          <a:prstGeom prst="straightConnector1">
            <a:avLst/>
          </a:prstGeom>
          <a:noFill/>
          <a:ln w="9525" cap="flat" cmpd="sng">
            <a:solidFill>
              <a:srgbClr val="FF0000"/>
            </a:solidFill>
            <a:prstDash val="solid"/>
            <a:round/>
            <a:headEnd type="none" w="med" len="med"/>
            <a:tailEnd type="triangle" w="med" len="med"/>
          </a:ln>
        </p:spPr>
      </p:cxnSp>
    </p:spTree>
    <p:extLst>
      <p:ext uri="{BB962C8B-B14F-4D97-AF65-F5344CB8AC3E}">
        <p14:creationId xmlns:p14="http://schemas.microsoft.com/office/powerpoint/2010/main" val="3751301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8"/>
          <p:cNvSpPr txBox="1">
            <a:spLocks noGrp="1"/>
          </p:cNvSpPr>
          <p:nvPr>
            <p:ph type="body" idx="1"/>
          </p:nvPr>
        </p:nvSpPr>
        <p:spPr>
          <a:xfrm>
            <a:off x="415600" y="1536633"/>
            <a:ext cx="11360800" cy="4790800"/>
          </a:xfrm>
          <a:prstGeom prst="rect">
            <a:avLst/>
          </a:prstGeom>
        </p:spPr>
        <p:txBody>
          <a:bodyPr spcFirstLastPara="1" vert="horz" wrap="square" lIns="121900" tIns="121900" rIns="121900" bIns="121900" rtlCol="0" anchor="t" anchorCtr="0">
            <a:noAutofit/>
          </a:bodyPr>
          <a:lstStyle/>
          <a:p>
            <a:pPr marL="0" indent="0">
              <a:buNone/>
            </a:pPr>
            <a:endParaRPr>
              <a:latin typeface="Georgia"/>
              <a:ea typeface="Georgia"/>
              <a:cs typeface="Georgia"/>
              <a:sym typeface="Georgia"/>
            </a:endParaRPr>
          </a:p>
          <a:p>
            <a:pPr marL="0" indent="0">
              <a:spcBef>
                <a:spcPts val="2133"/>
              </a:spcBef>
              <a:buNone/>
            </a:pPr>
            <a:endParaRPr>
              <a:latin typeface="Georgia"/>
              <a:ea typeface="Georgia"/>
              <a:cs typeface="Georgia"/>
              <a:sym typeface="Georgia"/>
            </a:endParaRPr>
          </a:p>
          <a:p>
            <a:pPr marL="0" indent="0" algn="ctr">
              <a:spcBef>
                <a:spcPts val="2133"/>
              </a:spcBef>
              <a:spcAft>
                <a:spcPts val="2133"/>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p:txBody>
      </p:sp>
      <p:sp>
        <p:nvSpPr>
          <p:cNvPr id="419" name="Google Shape;419;p6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What’s wrong with constants?</a:t>
            </a:r>
            <a:endParaRPr b="1">
              <a:latin typeface="Georgia"/>
              <a:ea typeface="Georgia"/>
              <a:cs typeface="Georgia"/>
              <a:sym typeface="Georgia"/>
            </a:endParaRPr>
          </a:p>
        </p:txBody>
      </p:sp>
      <p:sp>
        <p:nvSpPr>
          <p:cNvPr id="420" name="Google Shape;420;p6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52</a:t>
            </a:fld>
            <a:endParaRPr/>
          </a:p>
        </p:txBody>
      </p:sp>
    </p:spTree>
    <p:extLst>
      <p:ext uri="{BB962C8B-B14F-4D97-AF65-F5344CB8AC3E}">
        <p14:creationId xmlns:p14="http://schemas.microsoft.com/office/powerpoint/2010/main" val="33002778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9"/>
          <p:cNvSpPr txBox="1">
            <a:spLocks noGrp="1"/>
          </p:cNvSpPr>
          <p:nvPr>
            <p:ph type="body" idx="1"/>
          </p:nvPr>
        </p:nvSpPr>
        <p:spPr>
          <a:xfrm>
            <a:off x="415600" y="1536633"/>
            <a:ext cx="11360800" cy="4790800"/>
          </a:xfrm>
          <a:prstGeom prst="rect">
            <a:avLst/>
          </a:prstGeom>
        </p:spPr>
        <p:txBody>
          <a:bodyPr spcFirstLastPara="1" vert="horz" wrap="square" lIns="121900" tIns="121900" rIns="121900" bIns="121900" rtlCol="0" anchor="t" anchorCtr="0">
            <a:noAutofit/>
          </a:bodyPr>
          <a:lstStyle/>
          <a:p>
            <a:pPr marL="0" indent="0">
              <a:buNone/>
            </a:pPr>
            <a:endParaRPr dirty="0">
              <a:latin typeface="Georgia"/>
              <a:ea typeface="Georgia"/>
              <a:cs typeface="Georgia"/>
              <a:sym typeface="Georgia"/>
            </a:endParaRPr>
          </a:p>
          <a:p>
            <a:pPr marL="0" indent="0">
              <a:spcBef>
                <a:spcPts val="2133"/>
              </a:spcBef>
              <a:buNone/>
            </a:pPr>
            <a:endParaRPr dirty="0">
              <a:latin typeface="Georgia"/>
              <a:ea typeface="Georgia"/>
              <a:cs typeface="Georgia"/>
              <a:sym typeface="Georgia"/>
            </a:endParaRPr>
          </a:p>
          <a:p>
            <a:pPr marL="0" indent="0" algn="ctr">
              <a:spcBef>
                <a:spcPts val="2133"/>
              </a:spcBef>
              <a:buNone/>
            </a:pPr>
            <a:r>
              <a:rPr lang="en" dirty="0">
                <a:latin typeface="Georgia"/>
                <a:ea typeface="Georgia"/>
                <a:cs typeface="Georgia"/>
                <a:sym typeface="Georgia"/>
              </a:rPr>
              <a:t>This makes loading graphs expensive when constants are big</a:t>
            </a:r>
            <a:endParaRPr dirty="0">
              <a:latin typeface="Georgia"/>
              <a:ea typeface="Georgia"/>
              <a:cs typeface="Georgia"/>
              <a:sym typeface="Georgia"/>
            </a:endParaRPr>
          </a:p>
          <a:p>
            <a:pPr marL="0" indent="0" algn="ctr">
              <a:spcBef>
                <a:spcPts val="2133"/>
              </a:spcBef>
              <a:buNone/>
            </a:pPr>
            <a:endParaRPr dirty="0">
              <a:latin typeface="Georgia"/>
              <a:ea typeface="Georgia"/>
              <a:cs typeface="Georgia"/>
              <a:sym typeface="Georgia"/>
            </a:endParaRPr>
          </a:p>
          <a:p>
            <a:pPr marL="0" indent="0" algn="ctr">
              <a:spcBef>
                <a:spcPts val="2133"/>
              </a:spcBef>
              <a:buNone/>
            </a:pPr>
            <a:r>
              <a:rPr lang="en" dirty="0">
                <a:latin typeface="Georgia"/>
                <a:ea typeface="Georgia"/>
                <a:cs typeface="Georgia"/>
                <a:sym typeface="Georgia"/>
              </a:rPr>
              <a:t>Only use constants for primitive types.</a:t>
            </a:r>
            <a:endParaRPr dirty="0">
              <a:latin typeface="Georgia"/>
              <a:ea typeface="Georgia"/>
              <a:cs typeface="Georgia"/>
              <a:sym typeface="Georgia"/>
            </a:endParaRPr>
          </a:p>
          <a:p>
            <a:pPr marL="0" indent="0" algn="ctr">
              <a:spcBef>
                <a:spcPts val="2133"/>
              </a:spcBef>
              <a:buNone/>
            </a:pPr>
            <a:r>
              <a:rPr lang="en" dirty="0">
                <a:latin typeface="Georgia"/>
                <a:ea typeface="Georgia"/>
                <a:cs typeface="Georgia"/>
                <a:sym typeface="Georgia"/>
              </a:rPr>
              <a:t>Use variables or readers for more data that requires more memory</a:t>
            </a:r>
            <a:endParaRPr dirty="0">
              <a:latin typeface="Georgia"/>
              <a:ea typeface="Georgia"/>
              <a:cs typeface="Georgia"/>
              <a:sym typeface="Georgia"/>
            </a:endParaRPr>
          </a:p>
          <a:p>
            <a:pPr marL="0" indent="0" algn="ctr">
              <a:spcBef>
                <a:spcPts val="2133"/>
              </a:spcBef>
              <a:buNone/>
            </a:pPr>
            <a:endParaRPr dirty="0">
              <a:latin typeface="Georgia"/>
              <a:ea typeface="Georgia"/>
              <a:cs typeface="Georgia"/>
              <a:sym typeface="Georgia"/>
            </a:endParaRPr>
          </a:p>
          <a:p>
            <a:pPr marL="0" indent="0" algn="ctr">
              <a:spcBef>
                <a:spcPts val="2133"/>
              </a:spcBef>
              <a:spcAft>
                <a:spcPts val="2133"/>
              </a:spcAft>
              <a:buNone/>
            </a:pPr>
            <a:endParaRPr dirty="0">
              <a:latin typeface="Georgia"/>
              <a:ea typeface="Georgia"/>
              <a:cs typeface="Georgia"/>
              <a:sym typeface="Georgia"/>
            </a:endParaRPr>
          </a:p>
        </p:txBody>
      </p:sp>
      <p:sp>
        <p:nvSpPr>
          <p:cNvPr id="426" name="Google Shape;426;p6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What’s wrong with constants?</a:t>
            </a:r>
            <a:endParaRPr b="1">
              <a:latin typeface="Georgia"/>
              <a:ea typeface="Georgia"/>
              <a:cs typeface="Georgia"/>
              <a:sym typeface="Georgia"/>
            </a:endParaRPr>
          </a:p>
        </p:txBody>
      </p:sp>
      <p:sp>
        <p:nvSpPr>
          <p:cNvPr id="427" name="Google Shape;427;p6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53</a:t>
            </a:fld>
            <a:endParaRPr/>
          </a:p>
        </p:txBody>
      </p:sp>
      <p:sp>
        <p:nvSpPr>
          <p:cNvPr id="428" name="Google Shape;428;p69"/>
          <p:cNvSpPr/>
          <p:nvPr/>
        </p:nvSpPr>
        <p:spPr>
          <a:xfrm rot="5400000">
            <a:off x="5550782" y="2995200"/>
            <a:ext cx="779200" cy="8676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29202935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Variables</a:t>
            </a:r>
            <a:endParaRPr b="1">
              <a:latin typeface="Georgia"/>
              <a:ea typeface="Georgia"/>
              <a:cs typeface="Georgia"/>
              <a:sym typeface="Georgia"/>
            </a:endParaRPr>
          </a:p>
        </p:txBody>
      </p:sp>
      <p:sp>
        <p:nvSpPr>
          <p:cNvPr id="441" name="Google Shape;441;p71"/>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600">
                <a:solidFill>
                  <a:schemeClr val="dk1"/>
                </a:solidFill>
                <a:latin typeface="Consolas"/>
                <a:ea typeface="Consolas"/>
                <a:cs typeface="Consolas"/>
                <a:sym typeface="Consolas"/>
              </a:rPr>
              <a:t># create variables with tf.Variable</a:t>
            </a:r>
            <a:endParaRPr sz="1600">
              <a:solidFill>
                <a:schemeClr val="dk1"/>
              </a:solidFill>
              <a:latin typeface="Consolas"/>
              <a:ea typeface="Consolas"/>
              <a:cs typeface="Consolas"/>
              <a:sym typeface="Consolas"/>
            </a:endParaRPr>
          </a:p>
          <a:p>
            <a:pPr marL="0" indent="0">
              <a:buNone/>
            </a:pPr>
            <a:r>
              <a:rPr lang="en" sz="1600">
                <a:solidFill>
                  <a:schemeClr val="dk1"/>
                </a:solidFill>
                <a:latin typeface="Consolas"/>
                <a:ea typeface="Consolas"/>
                <a:cs typeface="Consolas"/>
                <a:sym typeface="Consolas"/>
              </a:rPr>
              <a:t>s = tf.Variable(2, name="scalar") </a:t>
            </a:r>
            <a:endParaRPr sz="1600">
              <a:solidFill>
                <a:schemeClr val="dk1"/>
              </a:solidFill>
              <a:latin typeface="Consolas"/>
              <a:ea typeface="Consolas"/>
              <a:cs typeface="Consolas"/>
              <a:sym typeface="Consolas"/>
            </a:endParaRPr>
          </a:p>
          <a:p>
            <a:pPr marL="0" indent="0">
              <a:buNone/>
            </a:pPr>
            <a:r>
              <a:rPr lang="en" sz="1600">
                <a:solidFill>
                  <a:schemeClr val="dk1"/>
                </a:solidFill>
                <a:latin typeface="Consolas"/>
                <a:ea typeface="Consolas"/>
                <a:cs typeface="Consolas"/>
                <a:sym typeface="Consolas"/>
              </a:rPr>
              <a:t>m = tf.Variable([[0, 1], [2, 3]], name="matrix") </a:t>
            </a:r>
            <a:endParaRPr sz="1600">
              <a:solidFill>
                <a:schemeClr val="dk1"/>
              </a:solidFill>
              <a:latin typeface="Consolas"/>
              <a:ea typeface="Consolas"/>
              <a:cs typeface="Consolas"/>
              <a:sym typeface="Consolas"/>
            </a:endParaRPr>
          </a:p>
          <a:p>
            <a:pPr marL="0" indent="0">
              <a:buNone/>
            </a:pPr>
            <a:r>
              <a:rPr lang="en" sz="1600">
                <a:solidFill>
                  <a:schemeClr val="dk1"/>
                </a:solidFill>
                <a:latin typeface="Consolas"/>
                <a:ea typeface="Consolas"/>
                <a:cs typeface="Consolas"/>
                <a:sym typeface="Consolas"/>
              </a:rPr>
              <a:t>W = tf.Variable(tf.zeros([784,10]))</a:t>
            </a:r>
            <a:endParaRPr sz="1600">
              <a:solidFill>
                <a:schemeClr val="dk1"/>
              </a:solidFill>
              <a:latin typeface="Consolas"/>
              <a:ea typeface="Consolas"/>
              <a:cs typeface="Consolas"/>
              <a:sym typeface="Consolas"/>
            </a:endParaRPr>
          </a:p>
          <a:p>
            <a:pPr marL="0" indent="0">
              <a:buNone/>
            </a:pPr>
            <a:endParaRPr sz="1600">
              <a:solidFill>
                <a:schemeClr val="dk1"/>
              </a:solidFill>
              <a:latin typeface="Consolas"/>
              <a:ea typeface="Consolas"/>
              <a:cs typeface="Consolas"/>
              <a:sym typeface="Consolas"/>
            </a:endParaRPr>
          </a:p>
          <a:p>
            <a:pPr marL="0" indent="0">
              <a:buNone/>
            </a:pPr>
            <a:r>
              <a:rPr lang="en" sz="1600">
                <a:solidFill>
                  <a:schemeClr val="dk1"/>
                </a:solidFill>
                <a:latin typeface="Consolas"/>
                <a:ea typeface="Consolas"/>
                <a:cs typeface="Consolas"/>
                <a:sym typeface="Consolas"/>
              </a:rPr>
              <a:t># create variables with tf.get_variable</a:t>
            </a:r>
            <a:endParaRPr sz="1600">
              <a:solidFill>
                <a:schemeClr val="dk1"/>
              </a:solidFill>
              <a:latin typeface="Consolas"/>
              <a:ea typeface="Consolas"/>
              <a:cs typeface="Consolas"/>
              <a:sym typeface="Consolas"/>
            </a:endParaRPr>
          </a:p>
          <a:p>
            <a:pPr marL="0" indent="0">
              <a:buNone/>
            </a:pPr>
            <a:r>
              <a:rPr lang="en" sz="1600">
                <a:solidFill>
                  <a:schemeClr val="dk1"/>
                </a:solidFill>
                <a:latin typeface="Consolas"/>
                <a:ea typeface="Consolas"/>
                <a:cs typeface="Consolas"/>
                <a:sym typeface="Consolas"/>
              </a:rPr>
              <a:t>s = tf.get_variable("scalar", initializer=tf.constant(2)) </a:t>
            </a:r>
            <a:endParaRPr sz="1600">
              <a:solidFill>
                <a:schemeClr val="dk1"/>
              </a:solidFill>
              <a:latin typeface="Consolas"/>
              <a:ea typeface="Consolas"/>
              <a:cs typeface="Consolas"/>
              <a:sym typeface="Consolas"/>
            </a:endParaRPr>
          </a:p>
          <a:p>
            <a:pPr marL="0" indent="0">
              <a:buNone/>
            </a:pPr>
            <a:r>
              <a:rPr lang="en" sz="1600">
                <a:solidFill>
                  <a:schemeClr val="dk1"/>
                </a:solidFill>
                <a:latin typeface="Consolas"/>
                <a:ea typeface="Consolas"/>
                <a:cs typeface="Consolas"/>
                <a:sym typeface="Consolas"/>
              </a:rPr>
              <a:t>m = tf.get_variable("matrix", initializer=tf.constant([[0, 1], [2, 3]]))</a:t>
            </a:r>
            <a:endParaRPr sz="1600">
              <a:solidFill>
                <a:schemeClr val="dk1"/>
              </a:solidFill>
              <a:latin typeface="Consolas"/>
              <a:ea typeface="Consolas"/>
              <a:cs typeface="Consolas"/>
              <a:sym typeface="Consolas"/>
            </a:endParaRPr>
          </a:p>
          <a:p>
            <a:pPr marL="0" indent="0">
              <a:buNone/>
            </a:pPr>
            <a:r>
              <a:rPr lang="en" sz="1600">
                <a:solidFill>
                  <a:schemeClr val="dk1"/>
                </a:solidFill>
                <a:latin typeface="Consolas"/>
                <a:ea typeface="Consolas"/>
                <a:cs typeface="Consolas"/>
                <a:sym typeface="Consolas"/>
              </a:rPr>
              <a:t>W = tf.get_variable("big_matrix", shape=(784, 10), initializer=tf.zeros_initializer())</a:t>
            </a:r>
            <a:endParaRPr sz="1600">
              <a:solidFill>
                <a:srgbClr val="FFFFFF"/>
              </a:solidFill>
              <a:latin typeface="Consolas"/>
              <a:ea typeface="Consolas"/>
              <a:cs typeface="Consolas"/>
              <a:sym typeface="Consolas"/>
            </a:endParaRPr>
          </a:p>
        </p:txBody>
      </p:sp>
      <p:sp>
        <p:nvSpPr>
          <p:cNvPr id="442" name="Google Shape;442;p7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54</a:t>
            </a:fld>
            <a:endParaRPr/>
          </a:p>
        </p:txBody>
      </p:sp>
    </p:spTree>
    <p:extLst>
      <p:ext uri="{BB962C8B-B14F-4D97-AF65-F5344CB8AC3E}">
        <p14:creationId xmlns:p14="http://schemas.microsoft.com/office/powerpoint/2010/main" val="4273574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Variables</a:t>
            </a:r>
            <a:endParaRPr b="1">
              <a:latin typeface="Georgia"/>
              <a:ea typeface="Georgia"/>
              <a:cs typeface="Georgia"/>
              <a:sym typeface="Georgia"/>
            </a:endParaRPr>
          </a:p>
        </p:txBody>
      </p:sp>
      <p:sp>
        <p:nvSpPr>
          <p:cNvPr id="448" name="Google Shape;448;p72"/>
          <p:cNvSpPr txBox="1">
            <a:spLocks noGrp="1"/>
          </p:cNvSpPr>
          <p:nvPr>
            <p:ph type="body" idx="1"/>
          </p:nvPr>
        </p:nvSpPr>
        <p:spPr>
          <a:xfrm>
            <a:off x="415600" y="1631468"/>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chemeClr val="tx1"/>
                </a:solidFill>
                <a:latin typeface="Consolas"/>
                <a:ea typeface="Consolas"/>
                <a:cs typeface="Consolas"/>
                <a:sym typeface="Consolas"/>
              </a:rPr>
              <a:t># create variables with </a:t>
            </a:r>
            <a:r>
              <a:rPr lang="en" sz="1600" dirty="0" err="1">
                <a:solidFill>
                  <a:schemeClr val="tx1"/>
                </a:solidFill>
                <a:latin typeface="Consolas"/>
                <a:ea typeface="Consolas"/>
                <a:cs typeface="Consolas"/>
                <a:sym typeface="Consolas"/>
              </a:rPr>
              <a:t>tf.Variable</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s = </a:t>
            </a:r>
            <a:r>
              <a:rPr lang="en" sz="1600" dirty="0" err="1">
                <a:solidFill>
                  <a:schemeClr val="tx1"/>
                </a:solidFill>
                <a:latin typeface="Consolas"/>
                <a:ea typeface="Consolas"/>
                <a:cs typeface="Consolas"/>
                <a:sym typeface="Consolas"/>
              </a:rPr>
              <a:t>tf.Variable</a:t>
            </a:r>
            <a:r>
              <a:rPr lang="en" sz="1600" dirty="0">
                <a:solidFill>
                  <a:schemeClr val="tx1"/>
                </a:solidFill>
                <a:latin typeface="Consolas"/>
                <a:ea typeface="Consolas"/>
                <a:cs typeface="Consolas"/>
                <a:sym typeface="Consolas"/>
              </a:rPr>
              <a:t>(2, name="scalar") </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m = </a:t>
            </a:r>
            <a:r>
              <a:rPr lang="en" sz="1600" dirty="0" err="1">
                <a:solidFill>
                  <a:schemeClr val="tx1"/>
                </a:solidFill>
                <a:latin typeface="Consolas"/>
                <a:ea typeface="Consolas"/>
                <a:cs typeface="Consolas"/>
                <a:sym typeface="Consolas"/>
              </a:rPr>
              <a:t>tf.Variable</a:t>
            </a:r>
            <a:r>
              <a:rPr lang="en" sz="1600" dirty="0">
                <a:solidFill>
                  <a:schemeClr val="tx1"/>
                </a:solidFill>
                <a:latin typeface="Consolas"/>
                <a:ea typeface="Consolas"/>
                <a:cs typeface="Consolas"/>
                <a:sym typeface="Consolas"/>
              </a:rPr>
              <a:t>([[0, 1], [2, 3]], name="matrix") </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W = </a:t>
            </a:r>
            <a:r>
              <a:rPr lang="en" sz="1600" dirty="0" err="1">
                <a:solidFill>
                  <a:schemeClr val="tx1"/>
                </a:solidFill>
                <a:latin typeface="Consolas"/>
                <a:ea typeface="Consolas"/>
                <a:cs typeface="Consolas"/>
                <a:sym typeface="Consolas"/>
              </a:rPr>
              <a:t>tf.Variable</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tf.zeros</a:t>
            </a:r>
            <a:r>
              <a:rPr lang="en" sz="1600" dirty="0">
                <a:solidFill>
                  <a:schemeClr val="tx1"/>
                </a:solidFill>
                <a:latin typeface="Consolas"/>
                <a:ea typeface="Consolas"/>
                <a:cs typeface="Consolas"/>
                <a:sym typeface="Consolas"/>
              </a:rPr>
              <a:t>([784,10]))</a:t>
            </a:r>
            <a:endParaRPr sz="1600" dirty="0">
              <a:solidFill>
                <a:schemeClr val="tx1"/>
              </a:solidFill>
              <a:latin typeface="Consolas"/>
              <a:ea typeface="Consolas"/>
              <a:cs typeface="Consolas"/>
              <a:sym typeface="Consolas"/>
            </a:endParaRPr>
          </a:p>
          <a:p>
            <a:pPr marL="0" indent="0">
              <a:buNone/>
            </a:pPr>
            <a:endParaRPr sz="1600" dirty="0">
              <a:solidFill>
                <a:srgbClr val="FFFFFF"/>
              </a:solidFill>
              <a:latin typeface="Consolas"/>
              <a:ea typeface="Consolas"/>
              <a:cs typeface="Consolas"/>
              <a:sym typeface="Consolas"/>
            </a:endParaRPr>
          </a:p>
          <a:p>
            <a:pPr marL="0" indent="0">
              <a:buNone/>
            </a:pPr>
            <a:r>
              <a:rPr lang="en" sz="1600" dirty="0">
                <a:solidFill>
                  <a:schemeClr val="dk1"/>
                </a:solidFill>
                <a:latin typeface="Consolas"/>
                <a:ea typeface="Consolas"/>
                <a:cs typeface="Consolas"/>
                <a:sym typeface="Consolas"/>
              </a:rPr>
              <a:t># create variables with </a:t>
            </a:r>
            <a:r>
              <a:rPr lang="en" sz="1600" dirty="0" err="1">
                <a:solidFill>
                  <a:schemeClr val="dk1"/>
                </a:solidFill>
                <a:latin typeface="Consolas"/>
                <a:ea typeface="Consolas"/>
                <a:cs typeface="Consolas"/>
                <a:sym typeface="Consolas"/>
              </a:rPr>
              <a:t>tf.get_variable</a:t>
            </a:r>
            <a:endParaRPr sz="1600" dirty="0">
              <a:solidFill>
                <a:schemeClr val="dk1"/>
              </a:solidFill>
              <a:latin typeface="Consolas"/>
              <a:ea typeface="Consolas"/>
              <a:cs typeface="Consolas"/>
              <a:sym typeface="Consolas"/>
            </a:endParaRPr>
          </a:p>
          <a:p>
            <a:pPr marL="0" indent="0">
              <a:buNone/>
            </a:pPr>
            <a:r>
              <a:rPr lang="en" sz="1600" dirty="0">
                <a:solidFill>
                  <a:schemeClr val="dk1"/>
                </a:solidFill>
                <a:latin typeface="Consolas"/>
                <a:ea typeface="Consolas"/>
                <a:cs typeface="Consolas"/>
                <a:sym typeface="Consolas"/>
              </a:rPr>
              <a:t>s = </a:t>
            </a:r>
            <a:r>
              <a:rPr lang="en" sz="1600" dirty="0" err="1">
                <a:solidFill>
                  <a:schemeClr val="dk1"/>
                </a:solidFill>
                <a:latin typeface="Consolas"/>
                <a:ea typeface="Consolas"/>
                <a:cs typeface="Consolas"/>
                <a:sym typeface="Consolas"/>
              </a:rPr>
              <a:t>tf.get_variable</a:t>
            </a:r>
            <a:r>
              <a:rPr lang="en" sz="1600" dirty="0">
                <a:solidFill>
                  <a:schemeClr val="dk1"/>
                </a:solidFill>
                <a:latin typeface="Consolas"/>
                <a:ea typeface="Consolas"/>
                <a:cs typeface="Consolas"/>
                <a:sym typeface="Consolas"/>
              </a:rPr>
              <a:t>("scalar", initializer=</a:t>
            </a:r>
            <a:r>
              <a:rPr lang="en" sz="1600" dirty="0" err="1">
                <a:solidFill>
                  <a:schemeClr val="dk1"/>
                </a:solidFill>
                <a:latin typeface="Consolas"/>
                <a:ea typeface="Consolas"/>
                <a:cs typeface="Consolas"/>
                <a:sym typeface="Consolas"/>
              </a:rPr>
              <a:t>tf.constant</a:t>
            </a:r>
            <a:r>
              <a:rPr lang="en" sz="1600" dirty="0">
                <a:solidFill>
                  <a:schemeClr val="dk1"/>
                </a:solidFill>
                <a:latin typeface="Consolas"/>
                <a:ea typeface="Consolas"/>
                <a:cs typeface="Consolas"/>
                <a:sym typeface="Consolas"/>
              </a:rPr>
              <a:t>(2)) </a:t>
            </a:r>
            <a:endParaRPr sz="1600" dirty="0">
              <a:solidFill>
                <a:schemeClr val="dk1"/>
              </a:solidFill>
              <a:latin typeface="Consolas"/>
              <a:ea typeface="Consolas"/>
              <a:cs typeface="Consolas"/>
              <a:sym typeface="Consolas"/>
            </a:endParaRPr>
          </a:p>
          <a:p>
            <a:pPr marL="0" indent="0">
              <a:buNone/>
            </a:pPr>
            <a:r>
              <a:rPr lang="en" sz="1600" dirty="0">
                <a:solidFill>
                  <a:schemeClr val="dk1"/>
                </a:solidFill>
                <a:latin typeface="Consolas"/>
                <a:ea typeface="Consolas"/>
                <a:cs typeface="Consolas"/>
                <a:sym typeface="Consolas"/>
              </a:rPr>
              <a:t>m = </a:t>
            </a:r>
            <a:r>
              <a:rPr lang="en" sz="1600" dirty="0" err="1">
                <a:solidFill>
                  <a:schemeClr val="dk1"/>
                </a:solidFill>
                <a:latin typeface="Consolas"/>
                <a:ea typeface="Consolas"/>
                <a:cs typeface="Consolas"/>
                <a:sym typeface="Consolas"/>
              </a:rPr>
              <a:t>tf.get_variable</a:t>
            </a:r>
            <a:r>
              <a:rPr lang="en" sz="1600" dirty="0">
                <a:solidFill>
                  <a:schemeClr val="dk1"/>
                </a:solidFill>
                <a:latin typeface="Consolas"/>
                <a:ea typeface="Consolas"/>
                <a:cs typeface="Consolas"/>
                <a:sym typeface="Consolas"/>
              </a:rPr>
              <a:t>("matrix", initializer=</a:t>
            </a:r>
            <a:r>
              <a:rPr lang="en" sz="1600" dirty="0" err="1">
                <a:solidFill>
                  <a:schemeClr val="dk1"/>
                </a:solidFill>
                <a:latin typeface="Consolas"/>
                <a:ea typeface="Consolas"/>
                <a:cs typeface="Consolas"/>
                <a:sym typeface="Consolas"/>
              </a:rPr>
              <a:t>tf.constant</a:t>
            </a:r>
            <a:r>
              <a:rPr lang="en" sz="1600" dirty="0">
                <a:solidFill>
                  <a:schemeClr val="dk1"/>
                </a:solidFill>
                <a:latin typeface="Consolas"/>
                <a:ea typeface="Consolas"/>
                <a:cs typeface="Consolas"/>
                <a:sym typeface="Consolas"/>
              </a:rPr>
              <a:t>([[0, 1], [2, 3]]))</a:t>
            </a:r>
            <a:endParaRPr sz="1600" dirty="0">
              <a:solidFill>
                <a:schemeClr val="dk1"/>
              </a:solidFill>
              <a:latin typeface="Consolas"/>
              <a:ea typeface="Consolas"/>
              <a:cs typeface="Consolas"/>
              <a:sym typeface="Consolas"/>
            </a:endParaRPr>
          </a:p>
          <a:p>
            <a:pPr marL="0" indent="0">
              <a:buNone/>
            </a:pPr>
            <a:r>
              <a:rPr lang="en" sz="1600" dirty="0">
                <a:solidFill>
                  <a:schemeClr val="dk1"/>
                </a:solidFill>
                <a:latin typeface="Consolas"/>
                <a:ea typeface="Consolas"/>
                <a:cs typeface="Consolas"/>
                <a:sym typeface="Consolas"/>
              </a:rPr>
              <a:t>W = </a:t>
            </a:r>
            <a:r>
              <a:rPr lang="en" sz="1600" dirty="0" err="1">
                <a:solidFill>
                  <a:schemeClr val="dk1"/>
                </a:solidFill>
                <a:latin typeface="Consolas"/>
                <a:ea typeface="Consolas"/>
                <a:cs typeface="Consolas"/>
                <a:sym typeface="Consolas"/>
              </a:rPr>
              <a:t>tf.get_variable</a:t>
            </a:r>
            <a:r>
              <a:rPr lang="en" sz="1600" dirty="0">
                <a:solidFill>
                  <a:schemeClr val="dk1"/>
                </a:solidFill>
                <a:latin typeface="Consolas"/>
                <a:ea typeface="Consolas"/>
                <a:cs typeface="Consolas"/>
                <a:sym typeface="Consolas"/>
              </a:rPr>
              <a:t>("</a:t>
            </a:r>
            <a:r>
              <a:rPr lang="en" sz="1600" dirty="0" err="1">
                <a:solidFill>
                  <a:schemeClr val="dk1"/>
                </a:solidFill>
                <a:latin typeface="Consolas"/>
                <a:ea typeface="Consolas"/>
                <a:cs typeface="Consolas"/>
                <a:sym typeface="Consolas"/>
              </a:rPr>
              <a:t>big_matrix</a:t>
            </a:r>
            <a:r>
              <a:rPr lang="en" sz="1600" dirty="0">
                <a:solidFill>
                  <a:schemeClr val="dk1"/>
                </a:solidFill>
                <a:latin typeface="Consolas"/>
                <a:ea typeface="Consolas"/>
                <a:cs typeface="Consolas"/>
                <a:sym typeface="Consolas"/>
              </a:rPr>
              <a:t>", shape=(784, 10), initializer=</a:t>
            </a:r>
            <a:r>
              <a:rPr lang="en" sz="1600" dirty="0" err="1">
                <a:solidFill>
                  <a:schemeClr val="dk1"/>
                </a:solidFill>
                <a:latin typeface="Consolas"/>
                <a:ea typeface="Consolas"/>
                <a:cs typeface="Consolas"/>
                <a:sym typeface="Consolas"/>
              </a:rPr>
              <a:t>tf.zeros_initializer</a:t>
            </a:r>
            <a:r>
              <a:rPr lang="en" sz="1600" dirty="0">
                <a:solidFill>
                  <a:schemeClr val="dk1"/>
                </a:solidFill>
                <a:latin typeface="Consolas"/>
                <a:ea typeface="Consolas"/>
                <a:cs typeface="Consolas"/>
                <a:sym typeface="Consolas"/>
              </a:rPr>
              <a:t>())</a:t>
            </a:r>
            <a:endParaRPr sz="1600" dirty="0">
              <a:solidFill>
                <a:schemeClr val="dk1"/>
              </a:solidFill>
              <a:latin typeface="Consolas"/>
              <a:ea typeface="Consolas"/>
              <a:cs typeface="Consolas"/>
              <a:sym typeface="Consolas"/>
            </a:endParaRPr>
          </a:p>
        </p:txBody>
      </p:sp>
      <p:sp>
        <p:nvSpPr>
          <p:cNvPr id="449" name="Google Shape;449;p7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55</a:t>
            </a:fld>
            <a:endParaRPr/>
          </a:p>
        </p:txBody>
      </p:sp>
      <p:pic>
        <p:nvPicPr>
          <p:cNvPr id="450" name="Google Shape;450;p72"/>
          <p:cNvPicPr preferRelativeResize="0"/>
          <p:nvPr/>
        </p:nvPicPr>
        <p:blipFill>
          <a:blip r:embed="rId3">
            <a:alphaModFix/>
          </a:blip>
          <a:stretch>
            <a:fillRect/>
          </a:stretch>
        </p:blipFill>
        <p:spPr>
          <a:xfrm>
            <a:off x="10387785" y="1631468"/>
            <a:ext cx="950233" cy="950233"/>
          </a:xfrm>
          <a:prstGeom prst="rect">
            <a:avLst/>
          </a:prstGeom>
          <a:noFill/>
          <a:ln>
            <a:noFill/>
          </a:ln>
        </p:spPr>
      </p:pic>
      <p:pic>
        <p:nvPicPr>
          <p:cNvPr id="451" name="Google Shape;451;p72"/>
          <p:cNvPicPr preferRelativeResize="0"/>
          <p:nvPr/>
        </p:nvPicPr>
        <p:blipFill>
          <a:blip r:embed="rId4">
            <a:alphaModFix/>
          </a:blip>
          <a:stretch>
            <a:fillRect/>
          </a:stretch>
        </p:blipFill>
        <p:spPr>
          <a:xfrm>
            <a:off x="10429200" y="3181633"/>
            <a:ext cx="867400" cy="867400"/>
          </a:xfrm>
          <a:prstGeom prst="rect">
            <a:avLst/>
          </a:prstGeom>
          <a:noFill/>
          <a:ln>
            <a:noFill/>
          </a:ln>
        </p:spPr>
      </p:pic>
    </p:spTree>
    <p:extLst>
      <p:ext uri="{BB962C8B-B14F-4D97-AF65-F5344CB8AC3E}">
        <p14:creationId xmlns:p14="http://schemas.microsoft.com/office/powerpoint/2010/main" val="346810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7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Variables</a:t>
            </a:r>
            <a:endParaRPr b="1">
              <a:latin typeface="Georgia"/>
              <a:ea typeface="Georgia"/>
              <a:cs typeface="Georgia"/>
              <a:sym typeface="Georgia"/>
            </a:endParaRPr>
          </a:p>
        </p:txBody>
      </p:sp>
      <p:sp>
        <p:nvSpPr>
          <p:cNvPr id="457" name="Google Shape;457;p73"/>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chemeClr val="tx1"/>
                </a:solidFill>
                <a:latin typeface="Consolas"/>
                <a:ea typeface="Consolas"/>
                <a:cs typeface="Consolas"/>
                <a:sym typeface="Consolas"/>
              </a:rPr>
              <a:t># create variables with </a:t>
            </a:r>
            <a:r>
              <a:rPr lang="en" sz="1600" dirty="0" err="1">
                <a:solidFill>
                  <a:schemeClr val="tx1"/>
                </a:solidFill>
                <a:latin typeface="Consolas"/>
                <a:ea typeface="Consolas"/>
                <a:cs typeface="Consolas"/>
                <a:sym typeface="Consolas"/>
              </a:rPr>
              <a:t>tf.Variable</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s = </a:t>
            </a:r>
            <a:r>
              <a:rPr lang="en" sz="1600" dirty="0" err="1">
                <a:solidFill>
                  <a:schemeClr val="tx1"/>
                </a:solidFill>
                <a:latin typeface="Consolas"/>
                <a:ea typeface="Consolas"/>
                <a:cs typeface="Consolas"/>
                <a:sym typeface="Consolas"/>
              </a:rPr>
              <a:t>tf.Variable</a:t>
            </a:r>
            <a:r>
              <a:rPr lang="en" sz="1600" dirty="0">
                <a:solidFill>
                  <a:schemeClr val="tx1"/>
                </a:solidFill>
                <a:latin typeface="Consolas"/>
                <a:ea typeface="Consolas"/>
                <a:cs typeface="Consolas"/>
                <a:sym typeface="Consolas"/>
              </a:rPr>
              <a:t>(2, name="scalar") </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m = </a:t>
            </a:r>
            <a:r>
              <a:rPr lang="en" sz="1600" dirty="0" err="1">
                <a:solidFill>
                  <a:schemeClr val="tx1"/>
                </a:solidFill>
                <a:latin typeface="Consolas"/>
                <a:ea typeface="Consolas"/>
                <a:cs typeface="Consolas"/>
                <a:sym typeface="Consolas"/>
              </a:rPr>
              <a:t>tf.Variable</a:t>
            </a:r>
            <a:r>
              <a:rPr lang="en" sz="1600" dirty="0">
                <a:solidFill>
                  <a:schemeClr val="tx1"/>
                </a:solidFill>
                <a:latin typeface="Consolas"/>
                <a:ea typeface="Consolas"/>
                <a:cs typeface="Consolas"/>
                <a:sym typeface="Consolas"/>
              </a:rPr>
              <a:t>([[0, 1], [2, 3]], name="matrix") </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W = </a:t>
            </a:r>
            <a:r>
              <a:rPr lang="en" sz="1600" dirty="0" err="1">
                <a:solidFill>
                  <a:schemeClr val="tx1"/>
                </a:solidFill>
                <a:latin typeface="Consolas"/>
                <a:ea typeface="Consolas"/>
                <a:cs typeface="Consolas"/>
                <a:sym typeface="Consolas"/>
              </a:rPr>
              <a:t>tf.Variable</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tf.zeros</a:t>
            </a:r>
            <a:r>
              <a:rPr lang="en" sz="1600" dirty="0">
                <a:solidFill>
                  <a:schemeClr val="tx1"/>
                </a:solidFill>
                <a:latin typeface="Consolas"/>
                <a:ea typeface="Consolas"/>
                <a:cs typeface="Consolas"/>
                <a:sym typeface="Consolas"/>
              </a:rPr>
              <a:t>([784,10]))</a:t>
            </a:r>
            <a:endParaRPr sz="1600" dirty="0">
              <a:solidFill>
                <a:schemeClr val="tx1"/>
              </a:solidFill>
              <a:latin typeface="Consolas"/>
              <a:ea typeface="Consolas"/>
              <a:cs typeface="Consolas"/>
              <a:sym typeface="Consolas"/>
            </a:endParaRPr>
          </a:p>
          <a:p>
            <a:pPr marL="0" indent="0">
              <a:buNone/>
            </a:pPr>
            <a:endParaRPr sz="1600" dirty="0">
              <a:solidFill>
                <a:srgbClr val="FFFFFF"/>
              </a:solidFill>
              <a:latin typeface="Consolas"/>
              <a:ea typeface="Consolas"/>
              <a:cs typeface="Consolas"/>
              <a:sym typeface="Consolas"/>
            </a:endParaRPr>
          </a:p>
          <a:p>
            <a:pPr marL="0" indent="0">
              <a:buNone/>
            </a:pPr>
            <a:r>
              <a:rPr lang="en" sz="1600" dirty="0">
                <a:solidFill>
                  <a:schemeClr val="dk1"/>
                </a:solidFill>
                <a:latin typeface="Consolas"/>
                <a:ea typeface="Consolas"/>
                <a:cs typeface="Consolas"/>
                <a:sym typeface="Consolas"/>
              </a:rPr>
              <a:t># create variables with </a:t>
            </a:r>
            <a:r>
              <a:rPr lang="en" sz="1600" dirty="0" err="1">
                <a:solidFill>
                  <a:schemeClr val="dk1"/>
                </a:solidFill>
                <a:latin typeface="Consolas"/>
                <a:ea typeface="Consolas"/>
                <a:cs typeface="Consolas"/>
                <a:sym typeface="Consolas"/>
              </a:rPr>
              <a:t>tf.get_variable</a:t>
            </a:r>
            <a:endParaRPr sz="1600" dirty="0">
              <a:solidFill>
                <a:schemeClr val="dk1"/>
              </a:solidFill>
              <a:latin typeface="Consolas"/>
              <a:ea typeface="Consolas"/>
              <a:cs typeface="Consolas"/>
              <a:sym typeface="Consolas"/>
            </a:endParaRPr>
          </a:p>
          <a:p>
            <a:pPr marL="0" indent="0">
              <a:buNone/>
            </a:pPr>
            <a:r>
              <a:rPr lang="en" sz="1600" dirty="0">
                <a:solidFill>
                  <a:schemeClr val="dk1"/>
                </a:solidFill>
                <a:latin typeface="Consolas"/>
                <a:ea typeface="Consolas"/>
                <a:cs typeface="Consolas"/>
                <a:sym typeface="Consolas"/>
              </a:rPr>
              <a:t>s = </a:t>
            </a:r>
            <a:r>
              <a:rPr lang="en" sz="1600" dirty="0" err="1">
                <a:solidFill>
                  <a:schemeClr val="dk1"/>
                </a:solidFill>
                <a:latin typeface="Consolas"/>
                <a:ea typeface="Consolas"/>
                <a:cs typeface="Consolas"/>
                <a:sym typeface="Consolas"/>
              </a:rPr>
              <a:t>tf.get_variable</a:t>
            </a:r>
            <a:r>
              <a:rPr lang="en" sz="1600" dirty="0">
                <a:solidFill>
                  <a:schemeClr val="dk1"/>
                </a:solidFill>
                <a:latin typeface="Consolas"/>
                <a:ea typeface="Consolas"/>
                <a:cs typeface="Consolas"/>
                <a:sym typeface="Consolas"/>
              </a:rPr>
              <a:t>("scalar", initializer=</a:t>
            </a:r>
            <a:r>
              <a:rPr lang="en" sz="1600" dirty="0" err="1">
                <a:solidFill>
                  <a:schemeClr val="dk1"/>
                </a:solidFill>
                <a:latin typeface="Consolas"/>
                <a:ea typeface="Consolas"/>
                <a:cs typeface="Consolas"/>
                <a:sym typeface="Consolas"/>
              </a:rPr>
              <a:t>tf.constant</a:t>
            </a:r>
            <a:r>
              <a:rPr lang="en" sz="1600" dirty="0">
                <a:solidFill>
                  <a:schemeClr val="dk1"/>
                </a:solidFill>
                <a:latin typeface="Consolas"/>
                <a:ea typeface="Consolas"/>
                <a:cs typeface="Consolas"/>
                <a:sym typeface="Consolas"/>
              </a:rPr>
              <a:t>(2)) </a:t>
            </a:r>
            <a:endParaRPr sz="1600" dirty="0">
              <a:solidFill>
                <a:schemeClr val="dk1"/>
              </a:solidFill>
              <a:latin typeface="Consolas"/>
              <a:ea typeface="Consolas"/>
              <a:cs typeface="Consolas"/>
              <a:sym typeface="Consolas"/>
            </a:endParaRPr>
          </a:p>
          <a:p>
            <a:pPr marL="0" indent="0">
              <a:buNone/>
            </a:pPr>
            <a:r>
              <a:rPr lang="en" sz="1600" dirty="0">
                <a:solidFill>
                  <a:schemeClr val="dk1"/>
                </a:solidFill>
                <a:latin typeface="Consolas"/>
                <a:ea typeface="Consolas"/>
                <a:cs typeface="Consolas"/>
                <a:sym typeface="Consolas"/>
              </a:rPr>
              <a:t>m = </a:t>
            </a:r>
            <a:r>
              <a:rPr lang="en" sz="1600" dirty="0" err="1">
                <a:solidFill>
                  <a:schemeClr val="dk1"/>
                </a:solidFill>
                <a:latin typeface="Consolas"/>
                <a:ea typeface="Consolas"/>
                <a:cs typeface="Consolas"/>
                <a:sym typeface="Consolas"/>
              </a:rPr>
              <a:t>tf.get_variable</a:t>
            </a:r>
            <a:r>
              <a:rPr lang="en" sz="1600" dirty="0">
                <a:solidFill>
                  <a:schemeClr val="dk1"/>
                </a:solidFill>
                <a:latin typeface="Consolas"/>
                <a:ea typeface="Consolas"/>
                <a:cs typeface="Consolas"/>
                <a:sym typeface="Consolas"/>
              </a:rPr>
              <a:t>("matrix", initializer=</a:t>
            </a:r>
            <a:r>
              <a:rPr lang="en" sz="1600" dirty="0" err="1">
                <a:solidFill>
                  <a:schemeClr val="dk1"/>
                </a:solidFill>
                <a:latin typeface="Consolas"/>
                <a:ea typeface="Consolas"/>
                <a:cs typeface="Consolas"/>
                <a:sym typeface="Consolas"/>
              </a:rPr>
              <a:t>tf.constant</a:t>
            </a:r>
            <a:r>
              <a:rPr lang="en" sz="1600" dirty="0">
                <a:solidFill>
                  <a:schemeClr val="dk1"/>
                </a:solidFill>
                <a:latin typeface="Consolas"/>
                <a:ea typeface="Consolas"/>
                <a:cs typeface="Consolas"/>
                <a:sym typeface="Consolas"/>
              </a:rPr>
              <a:t>([[0, 1], [2, 3]]))</a:t>
            </a:r>
            <a:endParaRPr sz="1600" dirty="0">
              <a:solidFill>
                <a:schemeClr val="dk1"/>
              </a:solidFill>
              <a:latin typeface="Consolas"/>
              <a:ea typeface="Consolas"/>
              <a:cs typeface="Consolas"/>
              <a:sym typeface="Consolas"/>
            </a:endParaRPr>
          </a:p>
          <a:p>
            <a:pPr marL="0" indent="0">
              <a:buNone/>
            </a:pPr>
            <a:r>
              <a:rPr lang="en" sz="1600" dirty="0">
                <a:solidFill>
                  <a:schemeClr val="dk1"/>
                </a:solidFill>
                <a:latin typeface="Consolas"/>
                <a:ea typeface="Consolas"/>
                <a:cs typeface="Consolas"/>
                <a:sym typeface="Consolas"/>
              </a:rPr>
              <a:t>W = </a:t>
            </a:r>
            <a:r>
              <a:rPr lang="en" sz="1600" dirty="0" err="1">
                <a:solidFill>
                  <a:schemeClr val="dk1"/>
                </a:solidFill>
                <a:latin typeface="Consolas"/>
                <a:ea typeface="Consolas"/>
                <a:cs typeface="Consolas"/>
                <a:sym typeface="Consolas"/>
              </a:rPr>
              <a:t>tf.get_variable</a:t>
            </a:r>
            <a:r>
              <a:rPr lang="en" sz="1600" dirty="0">
                <a:solidFill>
                  <a:schemeClr val="dk1"/>
                </a:solidFill>
                <a:latin typeface="Consolas"/>
                <a:ea typeface="Consolas"/>
                <a:cs typeface="Consolas"/>
                <a:sym typeface="Consolas"/>
              </a:rPr>
              <a:t>("</a:t>
            </a:r>
            <a:r>
              <a:rPr lang="en" sz="1600" dirty="0" err="1">
                <a:solidFill>
                  <a:schemeClr val="dk1"/>
                </a:solidFill>
                <a:latin typeface="Consolas"/>
                <a:ea typeface="Consolas"/>
                <a:cs typeface="Consolas"/>
                <a:sym typeface="Consolas"/>
              </a:rPr>
              <a:t>big_matrix</a:t>
            </a:r>
            <a:r>
              <a:rPr lang="en" sz="1600" dirty="0">
                <a:solidFill>
                  <a:schemeClr val="dk1"/>
                </a:solidFill>
                <a:latin typeface="Consolas"/>
                <a:ea typeface="Consolas"/>
                <a:cs typeface="Consolas"/>
                <a:sym typeface="Consolas"/>
              </a:rPr>
              <a:t>", shape=(784, 10), initializer=</a:t>
            </a:r>
            <a:r>
              <a:rPr lang="en" sz="1600" dirty="0" err="1">
                <a:solidFill>
                  <a:schemeClr val="dk1"/>
                </a:solidFill>
                <a:latin typeface="Consolas"/>
                <a:ea typeface="Consolas"/>
                <a:cs typeface="Consolas"/>
                <a:sym typeface="Consolas"/>
              </a:rPr>
              <a:t>tf.zeros_initializer</a:t>
            </a:r>
            <a:r>
              <a:rPr lang="en" sz="1600" dirty="0">
                <a:solidFill>
                  <a:schemeClr val="dk1"/>
                </a:solidFill>
                <a:latin typeface="Consolas"/>
                <a:ea typeface="Consolas"/>
                <a:cs typeface="Consolas"/>
                <a:sym typeface="Consolas"/>
              </a:rPr>
              <a:t>())</a:t>
            </a:r>
            <a:endParaRPr sz="1600" dirty="0">
              <a:solidFill>
                <a:schemeClr val="dk1"/>
              </a:solidFill>
              <a:latin typeface="Consolas"/>
              <a:ea typeface="Consolas"/>
              <a:cs typeface="Consolas"/>
              <a:sym typeface="Consolas"/>
            </a:endParaRPr>
          </a:p>
        </p:txBody>
      </p:sp>
      <p:sp>
        <p:nvSpPr>
          <p:cNvPr id="458" name="Google Shape;458;p7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56</a:t>
            </a:fld>
            <a:endParaRPr/>
          </a:p>
        </p:txBody>
      </p:sp>
      <p:sp>
        <p:nvSpPr>
          <p:cNvPr id="459" name="Google Shape;459;p73"/>
          <p:cNvSpPr txBox="1"/>
          <p:nvPr/>
        </p:nvSpPr>
        <p:spPr>
          <a:xfrm>
            <a:off x="7105600" y="1769733"/>
            <a:ext cx="4670800" cy="768000"/>
          </a:xfrm>
          <a:prstGeom prst="rect">
            <a:avLst/>
          </a:prstGeom>
          <a:noFill/>
          <a:ln>
            <a:noFill/>
          </a:ln>
        </p:spPr>
        <p:txBody>
          <a:bodyPr spcFirstLastPara="1" wrap="square" lIns="121900" tIns="121900" rIns="121900" bIns="121900" anchor="t" anchorCtr="0">
            <a:noAutofit/>
          </a:bodyPr>
          <a:lstStyle/>
          <a:p>
            <a:r>
              <a:rPr lang="en" sz="2667" dirty="0">
                <a:latin typeface="Times New Roman"/>
                <a:ea typeface="Times New Roman"/>
                <a:cs typeface="Times New Roman"/>
                <a:sym typeface="Times New Roman"/>
              </a:rPr>
              <a:t>Why </a:t>
            </a:r>
            <a:r>
              <a:rPr lang="en" sz="2667" dirty="0" err="1">
                <a:latin typeface="Times New Roman"/>
                <a:ea typeface="Times New Roman"/>
                <a:cs typeface="Times New Roman"/>
                <a:sym typeface="Times New Roman"/>
              </a:rPr>
              <a:t>tf.</a:t>
            </a:r>
            <a:r>
              <a:rPr lang="en" sz="2667" b="1" dirty="0" err="1">
                <a:latin typeface="Times New Roman"/>
                <a:ea typeface="Times New Roman"/>
                <a:cs typeface="Times New Roman"/>
                <a:sym typeface="Times New Roman"/>
              </a:rPr>
              <a:t>c</a:t>
            </a:r>
            <a:r>
              <a:rPr lang="en" sz="2667" dirty="0" err="1">
                <a:latin typeface="Times New Roman"/>
                <a:ea typeface="Times New Roman"/>
                <a:cs typeface="Times New Roman"/>
                <a:sym typeface="Times New Roman"/>
              </a:rPr>
              <a:t>onstant</a:t>
            </a:r>
            <a:r>
              <a:rPr lang="en" sz="2667" dirty="0">
                <a:latin typeface="Times New Roman"/>
                <a:ea typeface="Times New Roman"/>
                <a:cs typeface="Times New Roman"/>
                <a:sym typeface="Times New Roman"/>
              </a:rPr>
              <a:t> but </a:t>
            </a:r>
            <a:r>
              <a:rPr lang="en" sz="2667" dirty="0" err="1">
                <a:latin typeface="Times New Roman"/>
                <a:ea typeface="Times New Roman"/>
                <a:cs typeface="Times New Roman"/>
                <a:sym typeface="Times New Roman"/>
              </a:rPr>
              <a:t>tf.</a:t>
            </a:r>
            <a:r>
              <a:rPr lang="en" sz="2667" b="1" dirty="0" err="1">
                <a:latin typeface="Times New Roman"/>
                <a:ea typeface="Times New Roman"/>
                <a:cs typeface="Times New Roman"/>
                <a:sym typeface="Times New Roman"/>
              </a:rPr>
              <a:t>V</a:t>
            </a:r>
            <a:r>
              <a:rPr lang="en" sz="2667" dirty="0" err="1">
                <a:latin typeface="Times New Roman"/>
                <a:ea typeface="Times New Roman"/>
                <a:cs typeface="Times New Roman"/>
                <a:sym typeface="Times New Roman"/>
              </a:rPr>
              <a:t>ariable</a:t>
            </a:r>
            <a:r>
              <a:rPr lang="en" sz="2667" dirty="0">
                <a:latin typeface="Times New Roman"/>
                <a:ea typeface="Times New Roman"/>
                <a:cs typeface="Times New Roman"/>
                <a:sym typeface="Times New Roman"/>
              </a:rPr>
              <a:t>?</a:t>
            </a:r>
            <a:endParaRPr sz="2667"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33764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Variables</a:t>
            </a:r>
            <a:endParaRPr b="1">
              <a:latin typeface="Georgia"/>
              <a:ea typeface="Georgia"/>
              <a:cs typeface="Georgia"/>
              <a:sym typeface="Georgia"/>
            </a:endParaRPr>
          </a:p>
        </p:txBody>
      </p:sp>
      <p:sp>
        <p:nvSpPr>
          <p:cNvPr id="465" name="Google Shape;465;p74"/>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chemeClr val="tx1"/>
                </a:solidFill>
                <a:latin typeface="Consolas"/>
                <a:ea typeface="Consolas"/>
                <a:cs typeface="Consolas"/>
                <a:sym typeface="Consolas"/>
              </a:rPr>
              <a:t># create variables with </a:t>
            </a:r>
            <a:r>
              <a:rPr lang="en" sz="1600" dirty="0" err="1">
                <a:solidFill>
                  <a:schemeClr val="tx1"/>
                </a:solidFill>
                <a:latin typeface="Consolas"/>
                <a:ea typeface="Consolas"/>
                <a:cs typeface="Consolas"/>
                <a:sym typeface="Consolas"/>
              </a:rPr>
              <a:t>tf.Variable</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s = </a:t>
            </a:r>
            <a:r>
              <a:rPr lang="en" sz="1600" dirty="0" err="1">
                <a:solidFill>
                  <a:schemeClr val="tx1"/>
                </a:solidFill>
                <a:latin typeface="Consolas"/>
                <a:ea typeface="Consolas"/>
                <a:cs typeface="Consolas"/>
                <a:sym typeface="Consolas"/>
              </a:rPr>
              <a:t>tf.Variable</a:t>
            </a:r>
            <a:r>
              <a:rPr lang="en" sz="1600" dirty="0">
                <a:solidFill>
                  <a:schemeClr val="tx1"/>
                </a:solidFill>
                <a:latin typeface="Consolas"/>
                <a:ea typeface="Consolas"/>
                <a:cs typeface="Consolas"/>
                <a:sym typeface="Consolas"/>
              </a:rPr>
              <a:t>(2, name="scalar") </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m = </a:t>
            </a:r>
            <a:r>
              <a:rPr lang="en" sz="1600" dirty="0" err="1">
                <a:solidFill>
                  <a:schemeClr val="tx1"/>
                </a:solidFill>
                <a:latin typeface="Consolas"/>
                <a:ea typeface="Consolas"/>
                <a:cs typeface="Consolas"/>
                <a:sym typeface="Consolas"/>
              </a:rPr>
              <a:t>tf.Variable</a:t>
            </a:r>
            <a:r>
              <a:rPr lang="en" sz="1600" dirty="0">
                <a:solidFill>
                  <a:schemeClr val="tx1"/>
                </a:solidFill>
                <a:latin typeface="Consolas"/>
                <a:ea typeface="Consolas"/>
                <a:cs typeface="Consolas"/>
                <a:sym typeface="Consolas"/>
              </a:rPr>
              <a:t>([[0, 1], [2, 3]], name="matrix") </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W = </a:t>
            </a:r>
            <a:r>
              <a:rPr lang="en" sz="1600" dirty="0" err="1">
                <a:solidFill>
                  <a:schemeClr val="tx1"/>
                </a:solidFill>
                <a:latin typeface="Consolas"/>
                <a:ea typeface="Consolas"/>
                <a:cs typeface="Consolas"/>
                <a:sym typeface="Consolas"/>
              </a:rPr>
              <a:t>tf.Variable</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tf.zeros</a:t>
            </a:r>
            <a:r>
              <a:rPr lang="en" sz="1600" dirty="0">
                <a:solidFill>
                  <a:schemeClr val="tx1"/>
                </a:solidFill>
                <a:latin typeface="Consolas"/>
                <a:ea typeface="Consolas"/>
                <a:cs typeface="Consolas"/>
                <a:sym typeface="Consolas"/>
              </a:rPr>
              <a:t>([784,10]))</a:t>
            </a:r>
            <a:endParaRPr sz="1600" dirty="0">
              <a:solidFill>
                <a:schemeClr val="tx1"/>
              </a:solidFill>
              <a:latin typeface="Consolas"/>
              <a:ea typeface="Consolas"/>
              <a:cs typeface="Consolas"/>
              <a:sym typeface="Consolas"/>
            </a:endParaRPr>
          </a:p>
          <a:p>
            <a:pPr marL="0" indent="0">
              <a:buNone/>
            </a:pPr>
            <a:endParaRPr sz="1600" dirty="0">
              <a:solidFill>
                <a:srgbClr val="FFFFFF"/>
              </a:solidFill>
              <a:latin typeface="Consolas"/>
              <a:ea typeface="Consolas"/>
              <a:cs typeface="Consolas"/>
              <a:sym typeface="Consolas"/>
            </a:endParaRPr>
          </a:p>
          <a:p>
            <a:pPr marL="0" indent="0">
              <a:buNone/>
            </a:pPr>
            <a:r>
              <a:rPr lang="en" sz="1600" dirty="0">
                <a:solidFill>
                  <a:schemeClr val="dk1"/>
                </a:solidFill>
                <a:latin typeface="Consolas"/>
                <a:ea typeface="Consolas"/>
                <a:cs typeface="Consolas"/>
                <a:sym typeface="Consolas"/>
              </a:rPr>
              <a:t># create variables with </a:t>
            </a:r>
            <a:r>
              <a:rPr lang="en" sz="1600" dirty="0" err="1">
                <a:solidFill>
                  <a:schemeClr val="dk1"/>
                </a:solidFill>
                <a:latin typeface="Consolas"/>
                <a:ea typeface="Consolas"/>
                <a:cs typeface="Consolas"/>
                <a:sym typeface="Consolas"/>
              </a:rPr>
              <a:t>tf.get_variable</a:t>
            </a:r>
            <a:endParaRPr sz="1600" dirty="0">
              <a:solidFill>
                <a:schemeClr val="dk1"/>
              </a:solidFill>
              <a:latin typeface="Consolas"/>
              <a:ea typeface="Consolas"/>
              <a:cs typeface="Consolas"/>
              <a:sym typeface="Consolas"/>
            </a:endParaRPr>
          </a:p>
          <a:p>
            <a:pPr marL="0" indent="0">
              <a:buNone/>
            </a:pPr>
            <a:r>
              <a:rPr lang="en" sz="1600" dirty="0">
                <a:solidFill>
                  <a:schemeClr val="dk1"/>
                </a:solidFill>
                <a:latin typeface="Consolas"/>
                <a:ea typeface="Consolas"/>
                <a:cs typeface="Consolas"/>
                <a:sym typeface="Consolas"/>
              </a:rPr>
              <a:t>s = </a:t>
            </a:r>
            <a:r>
              <a:rPr lang="en" sz="1600" dirty="0" err="1">
                <a:solidFill>
                  <a:schemeClr val="dk1"/>
                </a:solidFill>
                <a:latin typeface="Consolas"/>
                <a:ea typeface="Consolas"/>
                <a:cs typeface="Consolas"/>
                <a:sym typeface="Consolas"/>
              </a:rPr>
              <a:t>tf.get_variable</a:t>
            </a:r>
            <a:r>
              <a:rPr lang="en" sz="1600" dirty="0">
                <a:solidFill>
                  <a:schemeClr val="dk1"/>
                </a:solidFill>
                <a:latin typeface="Consolas"/>
                <a:ea typeface="Consolas"/>
                <a:cs typeface="Consolas"/>
                <a:sym typeface="Consolas"/>
              </a:rPr>
              <a:t>("scalar", initializer=</a:t>
            </a:r>
            <a:r>
              <a:rPr lang="en" sz="1600" dirty="0" err="1">
                <a:solidFill>
                  <a:schemeClr val="dk1"/>
                </a:solidFill>
                <a:latin typeface="Consolas"/>
                <a:ea typeface="Consolas"/>
                <a:cs typeface="Consolas"/>
                <a:sym typeface="Consolas"/>
              </a:rPr>
              <a:t>tf.constant</a:t>
            </a:r>
            <a:r>
              <a:rPr lang="en" sz="1600" dirty="0">
                <a:solidFill>
                  <a:schemeClr val="dk1"/>
                </a:solidFill>
                <a:latin typeface="Consolas"/>
                <a:ea typeface="Consolas"/>
                <a:cs typeface="Consolas"/>
                <a:sym typeface="Consolas"/>
              </a:rPr>
              <a:t>(2)) </a:t>
            </a:r>
            <a:endParaRPr sz="1600" dirty="0">
              <a:solidFill>
                <a:schemeClr val="dk1"/>
              </a:solidFill>
              <a:latin typeface="Consolas"/>
              <a:ea typeface="Consolas"/>
              <a:cs typeface="Consolas"/>
              <a:sym typeface="Consolas"/>
            </a:endParaRPr>
          </a:p>
          <a:p>
            <a:pPr marL="0" indent="0">
              <a:buNone/>
            </a:pPr>
            <a:r>
              <a:rPr lang="en" sz="1600" dirty="0">
                <a:solidFill>
                  <a:schemeClr val="dk1"/>
                </a:solidFill>
                <a:latin typeface="Consolas"/>
                <a:ea typeface="Consolas"/>
                <a:cs typeface="Consolas"/>
                <a:sym typeface="Consolas"/>
              </a:rPr>
              <a:t>m = </a:t>
            </a:r>
            <a:r>
              <a:rPr lang="en" sz="1600" dirty="0" err="1">
                <a:solidFill>
                  <a:schemeClr val="dk1"/>
                </a:solidFill>
                <a:latin typeface="Consolas"/>
                <a:ea typeface="Consolas"/>
                <a:cs typeface="Consolas"/>
                <a:sym typeface="Consolas"/>
              </a:rPr>
              <a:t>tf.get_variable</a:t>
            </a:r>
            <a:r>
              <a:rPr lang="en" sz="1600" dirty="0">
                <a:solidFill>
                  <a:schemeClr val="dk1"/>
                </a:solidFill>
                <a:latin typeface="Consolas"/>
                <a:ea typeface="Consolas"/>
                <a:cs typeface="Consolas"/>
                <a:sym typeface="Consolas"/>
              </a:rPr>
              <a:t>("matrix", initializer=</a:t>
            </a:r>
            <a:r>
              <a:rPr lang="en" sz="1600" dirty="0" err="1">
                <a:solidFill>
                  <a:schemeClr val="dk1"/>
                </a:solidFill>
                <a:latin typeface="Consolas"/>
                <a:ea typeface="Consolas"/>
                <a:cs typeface="Consolas"/>
                <a:sym typeface="Consolas"/>
              </a:rPr>
              <a:t>tf.constant</a:t>
            </a:r>
            <a:r>
              <a:rPr lang="en" sz="1600" dirty="0">
                <a:solidFill>
                  <a:schemeClr val="dk1"/>
                </a:solidFill>
                <a:latin typeface="Consolas"/>
                <a:ea typeface="Consolas"/>
                <a:cs typeface="Consolas"/>
                <a:sym typeface="Consolas"/>
              </a:rPr>
              <a:t>([[0, 1], [2, 3]]))</a:t>
            </a:r>
            <a:endParaRPr sz="1600" dirty="0">
              <a:solidFill>
                <a:schemeClr val="dk1"/>
              </a:solidFill>
              <a:latin typeface="Consolas"/>
              <a:ea typeface="Consolas"/>
              <a:cs typeface="Consolas"/>
              <a:sym typeface="Consolas"/>
            </a:endParaRPr>
          </a:p>
          <a:p>
            <a:pPr marL="0" indent="0">
              <a:buNone/>
            </a:pPr>
            <a:r>
              <a:rPr lang="en" sz="1600" dirty="0">
                <a:solidFill>
                  <a:schemeClr val="dk1"/>
                </a:solidFill>
                <a:latin typeface="Consolas"/>
                <a:ea typeface="Consolas"/>
                <a:cs typeface="Consolas"/>
                <a:sym typeface="Consolas"/>
              </a:rPr>
              <a:t>W = </a:t>
            </a:r>
            <a:r>
              <a:rPr lang="en" sz="1600" dirty="0" err="1">
                <a:solidFill>
                  <a:schemeClr val="dk1"/>
                </a:solidFill>
                <a:latin typeface="Consolas"/>
                <a:ea typeface="Consolas"/>
                <a:cs typeface="Consolas"/>
                <a:sym typeface="Consolas"/>
              </a:rPr>
              <a:t>tf.get_variable</a:t>
            </a:r>
            <a:r>
              <a:rPr lang="en" sz="1600" dirty="0">
                <a:solidFill>
                  <a:schemeClr val="dk1"/>
                </a:solidFill>
                <a:latin typeface="Consolas"/>
                <a:ea typeface="Consolas"/>
                <a:cs typeface="Consolas"/>
                <a:sym typeface="Consolas"/>
              </a:rPr>
              <a:t>("</a:t>
            </a:r>
            <a:r>
              <a:rPr lang="en" sz="1600" dirty="0" err="1">
                <a:solidFill>
                  <a:schemeClr val="dk1"/>
                </a:solidFill>
                <a:latin typeface="Consolas"/>
                <a:ea typeface="Consolas"/>
                <a:cs typeface="Consolas"/>
                <a:sym typeface="Consolas"/>
              </a:rPr>
              <a:t>big_matrix</a:t>
            </a:r>
            <a:r>
              <a:rPr lang="en" sz="1600" dirty="0">
                <a:solidFill>
                  <a:schemeClr val="dk1"/>
                </a:solidFill>
                <a:latin typeface="Consolas"/>
                <a:ea typeface="Consolas"/>
                <a:cs typeface="Consolas"/>
                <a:sym typeface="Consolas"/>
              </a:rPr>
              <a:t>", shape=(784, 10), initializer=</a:t>
            </a:r>
            <a:r>
              <a:rPr lang="en" sz="1600" dirty="0" err="1">
                <a:solidFill>
                  <a:schemeClr val="dk1"/>
                </a:solidFill>
                <a:latin typeface="Consolas"/>
                <a:ea typeface="Consolas"/>
                <a:cs typeface="Consolas"/>
                <a:sym typeface="Consolas"/>
              </a:rPr>
              <a:t>tf.zeros_initializer</a:t>
            </a:r>
            <a:r>
              <a:rPr lang="en" sz="1600" dirty="0">
                <a:solidFill>
                  <a:schemeClr val="dk1"/>
                </a:solidFill>
                <a:latin typeface="Consolas"/>
                <a:ea typeface="Consolas"/>
                <a:cs typeface="Consolas"/>
                <a:sym typeface="Consolas"/>
              </a:rPr>
              <a:t>())</a:t>
            </a:r>
            <a:endParaRPr sz="1600" dirty="0">
              <a:solidFill>
                <a:schemeClr val="dk1"/>
              </a:solidFill>
              <a:latin typeface="Consolas"/>
              <a:ea typeface="Consolas"/>
              <a:cs typeface="Consolas"/>
              <a:sym typeface="Consolas"/>
            </a:endParaRPr>
          </a:p>
        </p:txBody>
      </p:sp>
      <p:sp>
        <p:nvSpPr>
          <p:cNvPr id="466" name="Google Shape;466;p7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57</a:t>
            </a:fld>
            <a:endParaRPr/>
          </a:p>
        </p:txBody>
      </p:sp>
      <p:sp>
        <p:nvSpPr>
          <p:cNvPr id="467" name="Google Shape;467;p74"/>
          <p:cNvSpPr txBox="1"/>
          <p:nvPr/>
        </p:nvSpPr>
        <p:spPr>
          <a:xfrm>
            <a:off x="6912200" y="1714300"/>
            <a:ext cx="5279600" cy="1138400"/>
          </a:xfrm>
          <a:prstGeom prst="rect">
            <a:avLst/>
          </a:prstGeom>
          <a:noFill/>
          <a:ln>
            <a:noFill/>
          </a:ln>
        </p:spPr>
        <p:txBody>
          <a:bodyPr spcFirstLastPara="1" wrap="square" lIns="121900" tIns="121900" rIns="121900" bIns="121900" anchor="t" anchorCtr="0">
            <a:noAutofit/>
          </a:bodyPr>
          <a:lstStyle/>
          <a:p>
            <a:r>
              <a:rPr lang="en" sz="2667" dirty="0" err="1">
                <a:latin typeface="Times New Roman"/>
                <a:ea typeface="Times New Roman"/>
                <a:cs typeface="Times New Roman"/>
                <a:sym typeface="Times New Roman"/>
              </a:rPr>
              <a:t>tf.constant</a:t>
            </a:r>
            <a:r>
              <a:rPr lang="en" sz="2667" dirty="0">
                <a:latin typeface="Times New Roman"/>
                <a:ea typeface="Times New Roman"/>
                <a:cs typeface="Times New Roman"/>
                <a:sym typeface="Times New Roman"/>
              </a:rPr>
              <a:t> is an op</a:t>
            </a:r>
            <a:endParaRPr sz="2667" dirty="0">
              <a:latin typeface="Times New Roman"/>
              <a:ea typeface="Times New Roman"/>
              <a:cs typeface="Times New Roman"/>
              <a:sym typeface="Times New Roman"/>
            </a:endParaRPr>
          </a:p>
          <a:p>
            <a:r>
              <a:rPr lang="en" sz="2667" dirty="0" err="1">
                <a:solidFill>
                  <a:schemeClr val="dk1"/>
                </a:solidFill>
                <a:latin typeface="Times New Roman"/>
                <a:ea typeface="Times New Roman"/>
                <a:cs typeface="Times New Roman"/>
                <a:sym typeface="Times New Roman"/>
              </a:rPr>
              <a:t>tf.Variable</a:t>
            </a:r>
            <a:r>
              <a:rPr lang="en" sz="2667" dirty="0">
                <a:solidFill>
                  <a:schemeClr val="dk1"/>
                </a:solidFill>
                <a:latin typeface="Times New Roman"/>
                <a:ea typeface="Times New Roman"/>
                <a:cs typeface="Times New Roman"/>
                <a:sym typeface="Times New Roman"/>
              </a:rPr>
              <a:t> is a class with many ops</a:t>
            </a:r>
            <a:endParaRPr sz="2667" dirty="0">
              <a:solidFill>
                <a:srgbClr val="FFFFFF"/>
              </a:solidFill>
              <a:latin typeface="Times New Roman"/>
              <a:ea typeface="Times New Roman"/>
              <a:cs typeface="Times New Roman"/>
              <a:sym typeface="Times New Roman"/>
            </a:endParaRPr>
          </a:p>
          <a:p>
            <a:endParaRPr sz="2667" dirty="0">
              <a:solidFill>
                <a:srgbClr val="FFFFFF"/>
              </a:solidFill>
              <a:latin typeface="Times New Roman"/>
              <a:ea typeface="Times New Roman"/>
              <a:cs typeface="Times New Roman"/>
              <a:sym typeface="Times New Roman"/>
            </a:endParaRPr>
          </a:p>
          <a:p>
            <a:endParaRPr sz="2667" dirty="0">
              <a:solidFill>
                <a:srgbClr val="FFFF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495681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tf.Variable class</a:t>
            </a:r>
            <a:endParaRPr b="1">
              <a:latin typeface="Georgia"/>
              <a:ea typeface="Georgia"/>
              <a:cs typeface="Georgia"/>
              <a:sym typeface="Georgia"/>
            </a:endParaRPr>
          </a:p>
        </p:txBody>
      </p:sp>
      <p:sp>
        <p:nvSpPr>
          <p:cNvPr id="473" name="Google Shape;473;p75"/>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chemeClr val="dk1"/>
                </a:solidFill>
                <a:latin typeface="Consolas"/>
                <a:ea typeface="Consolas"/>
                <a:cs typeface="Consolas"/>
                <a:sym typeface="Consolas"/>
              </a:rPr>
              <a:t># create variables with </a:t>
            </a:r>
            <a:r>
              <a:rPr lang="en" sz="1600" dirty="0" err="1">
                <a:solidFill>
                  <a:schemeClr val="dk1"/>
                </a:solidFill>
                <a:latin typeface="Consolas"/>
                <a:ea typeface="Consolas"/>
                <a:cs typeface="Consolas"/>
                <a:sym typeface="Consolas"/>
              </a:rPr>
              <a:t>tf.get_variable</a:t>
            </a:r>
            <a:endParaRPr sz="1600" dirty="0">
              <a:solidFill>
                <a:schemeClr val="dk1"/>
              </a:solidFill>
              <a:latin typeface="Consolas"/>
              <a:ea typeface="Consolas"/>
              <a:cs typeface="Consolas"/>
              <a:sym typeface="Consolas"/>
            </a:endParaRPr>
          </a:p>
          <a:p>
            <a:pPr marL="0" indent="0">
              <a:buNone/>
            </a:pPr>
            <a:r>
              <a:rPr lang="en" sz="1600" dirty="0">
                <a:solidFill>
                  <a:schemeClr val="dk1"/>
                </a:solidFill>
                <a:latin typeface="Consolas"/>
                <a:ea typeface="Consolas"/>
                <a:cs typeface="Consolas"/>
                <a:sym typeface="Consolas"/>
              </a:rPr>
              <a:t>s = </a:t>
            </a:r>
            <a:r>
              <a:rPr lang="en" sz="1600" dirty="0" err="1">
                <a:solidFill>
                  <a:schemeClr val="dk1"/>
                </a:solidFill>
                <a:latin typeface="Consolas"/>
                <a:ea typeface="Consolas"/>
                <a:cs typeface="Consolas"/>
                <a:sym typeface="Consolas"/>
              </a:rPr>
              <a:t>tf.get_variable</a:t>
            </a:r>
            <a:r>
              <a:rPr lang="en" sz="1600" dirty="0">
                <a:solidFill>
                  <a:schemeClr val="dk1"/>
                </a:solidFill>
                <a:latin typeface="Consolas"/>
                <a:ea typeface="Consolas"/>
                <a:cs typeface="Consolas"/>
                <a:sym typeface="Consolas"/>
              </a:rPr>
              <a:t>("scalar", initializer=</a:t>
            </a:r>
            <a:r>
              <a:rPr lang="en" sz="1600" dirty="0" err="1">
                <a:solidFill>
                  <a:schemeClr val="dk1"/>
                </a:solidFill>
                <a:latin typeface="Consolas"/>
                <a:ea typeface="Consolas"/>
                <a:cs typeface="Consolas"/>
                <a:sym typeface="Consolas"/>
              </a:rPr>
              <a:t>tf.constant</a:t>
            </a:r>
            <a:r>
              <a:rPr lang="en" sz="1600" dirty="0">
                <a:solidFill>
                  <a:schemeClr val="dk1"/>
                </a:solidFill>
                <a:latin typeface="Consolas"/>
                <a:ea typeface="Consolas"/>
                <a:cs typeface="Consolas"/>
                <a:sym typeface="Consolas"/>
              </a:rPr>
              <a:t>(2)) </a:t>
            </a:r>
            <a:endParaRPr sz="1600" dirty="0">
              <a:solidFill>
                <a:schemeClr val="dk1"/>
              </a:solidFill>
              <a:latin typeface="Consolas"/>
              <a:ea typeface="Consolas"/>
              <a:cs typeface="Consolas"/>
              <a:sym typeface="Consolas"/>
            </a:endParaRPr>
          </a:p>
          <a:p>
            <a:pPr marL="0" indent="0">
              <a:buNone/>
            </a:pPr>
            <a:r>
              <a:rPr lang="en" sz="1600" dirty="0">
                <a:solidFill>
                  <a:schemeClr val="dk1"/>
                </a:solidFill>
                <a:latin typeface="Consolas"/>
                <a:ea typeface="Consolas"/>
                <a:cs typeface="Consolas"/>
                <a:sym typeface="Consolas"/>
              </a:rPr>
              <a:t>m = </a:t>
            </a:r>
            <a:r>
              <a:rPr lang="en" sz="1600" dirty="0" err="1">
                <a:solidFill>
                  <a:schemeClr val="dk1"/>
                </a:solidFill>
                <a:latin typeface="Consolas"/>
                <a:ea typeface="Consolas"/>
                <a:cs typeface="Consolas"/>
                <a:sym typeface="Consolas"/>
              </a:rPr>
              <a:t>tf.get_variable</a:t>
            </a:r>
            <a:r>
              <a:rPr lang="en" sz="1600" dirty="0">
                <a:solidFill>
                  <a:schemeClr val="dk1"/>
                </a:solidFill>
                <a:latin typeface="Consolas"/>
                <a:ea typeface="Consolas"/>
                <a:cs typeface="Consolas"/>
                <a:sym typeface="Consolas"/>
              </a:rPr>
              <a:t>("matrix", initializer=</a:t>
            </a:r>
            <a:r>
              <a:rPr lang="en" sz="1600" dirty="0" err="1">
                <a:solidFill>
                  <a:schemeClr val="dk1"/>
                </a:solidFill>
                <a:latin typeface="Consolas"/>
                <a:ea typeface="Consolas"/>
                <a:cs typeface="Consolas"/>
                <a:sym typeface="Consolas"/>
              </a:rPr>
              <a:t>tf.constant</a:t>
            </a:r>
            <a:r>
              <a:rPr lang="en" sz="1600" dirty="0">
                <a:solidFill>
                  <a:schemeClr val="dk1"/>
                </a:solidFill>
                <a:latin typeface="Consolas"/>
                <a:ea typeface="Consolas"/>
                <a:cs typeface="Consolas"/>
                <a:sym typeface="Consolas"/>
              </a:rPr>
              <a:t>([[0, 1], [2, 3]]))</a:t>
            </a:r>
            <a:endParaRPr sz="1600" dirty="0">
              <a:solidFill>
                <a:schemeClr val="dk1"/>
              </a:solidFill>
              <a:latin typeface="Consolas"/>
              <a:ea typeface="Consolas"/>
              <a:cs typeface="Consolas"/>
              <a:sym typeface="Consolas"/>
            </a:endParaRPr>
          </a:p>
          <a:p>
            <a:pPr marL="0" indent="0">
              <a:buNone/>
            </a:pPr>
            <a:r>
              <a:rPr lang="en" sz="1600" dirty="0">
                <a:solidFill>
                  <a:schemeClr val="dk1"/>
                </a:solidFill>
                <a:latin typeface="Consolas"/>
                <a:ea typeface="Consolas"/>
                <a:cs typeface="Consolas"/>
                <a:sym typeface="Consolas"/>
              </a:rPr>
              <a:t>W = </a:t>
            </a:r>
            <a:r>
              <a:rPr lang="en" sz="1600" dirty="0" err="1">
                <a:solidFill>
                  <a:schemeClr val="dk1"/>
                </a:solidFill>
                <a:latin typeface="Consolas"/>
                <a:ea typeface="Consolas"/>
                <a:cs typeface="Consolas"/>
                <a:sym typeface="Consolas"/>
              </a:rPr>
              <a:t>tf.get_variable</a:t>
            </a:r>
            <a:r>
              <a:rPr lang="en" sz="1600" dirty="0">
                <a:solidFill>
                  <a:schemeClr val="dk1"/>
                </a:solidFill>
                <a:latin typeface="Consolas"/>
                <a:ea typeface="Consolas"/>
                <a:cs typeface="Consolas"/>
                <a:sym typeface="Consolas"/>
              </a:rPr>
              <a:t>("</a:t>
            </a:r>
            <a:r>
              <a:rPr lang="en" sz="1600" dirty="0" err="1">
                <a:solidFill>
                  <a:schemeClr val="dk1"/>
                </a:solidFill>
                <a:latin typeface="Consolas"/>
                <a:ea typeface="Consolas"/>
                <a:cs typeface="Consolas"/>
                <a:sym typeface="Consolas"/>
              </a:rPr>
              <a:t>big_matrix</a:t>
            </a:r>
            <a:r>
              <a:rPr lang="en" sz="1600" dirty="0">
                <a:solidFill>
                  <a:schemeClr val="dk1"/>
                </a:solidFill>
                <a:latin typeface="Consolas"/>
                <a:ea typeface="Consolas"/>
                <a:cs typeface="Consolas"/>
                <a:sym typeface="Consolas"/>
              </a:rPr>
              <a:t>", shape=(784, 10), initializer=</a:t>
            </a:r>
            <a:r>
              <a:rPr lang="en" sz="1600" dirty="0" err="1">
                <a:solidFill>
                  <a:schemeClr val="dk1"/>
                </a:solidFill>
                <a:latin typeface="Consolas"/>
                <a:ea typeface="Consolas"/>
                <a:cs typeface="Consolas"/>
                <a:sym typeface="Consolas"/>
              </a:rPr>
              <a:t>tf.zeros_initializer</a:t>
            </a:r>
            <a:r>
              <a:rPr lang="en" sz="1600" dirty="0">
                <a:solidFill>
                  <a:schemeClr val="dk1"/>
                </a:solidFill>
                <a:latin typeface="Consolas"/>
                <a:ea typeface="Consolas"/>
                <a:cs typeface="Consolas"/>
                <a:sym typeface="Consolas"/>
              </a:rPr>
              <a:t>())</a:t>
            </a:r>
            <a:endParaRPr sz="1600" dirty="0">
              <a:solidFill>
                <a:srgbClr val="FFFFFF"/>
              </a:solidFill>
              <a:latin typeface="Consolas"/>
              <a:ea typeface="Consolas"/>
              <a:cs typeface="Consolas"/>
              <a:sym typeface="Consolas"/>
            </a:endParaRPr>
          </a:p>
        </p:txBody>
      </p:sp>
      <p:sp>
        <p:nvSpPr>
          <p:cNvPr id="474" name="Google Shape;474;p75"/>
          <p:cNvSpPr txBox="1"/>
          <p:nvPr/>
        </p:nvSpPr>
        <p:spPr>
          <a:xfrm>
            <a:off x="494033" y="3361633"/>
            <a:ext cx="4196400" cy="2724400"/>
          </a:xfrm>
          <a:prstGeom prst="rect">
            <a:avLst/>
          </a:prstGeom>
          <a:noFill/>
          <a:ln>
            <a:noFill/>
          </a:ln>
        </p:spPr>
        <p:txBody>
          <a:bodyPr spcFirstLastPara="1" wrap="square" lIns="121900" tIns="121900" rIns="121900" bIns="121900" anchor="t" anchorCtr="0">
            <a:noAutofit/>
          </a:bodyPr>
          <a:lstStyle/>
          <a:p>
            <a:r>
              <a:rPr lang="en" sz="2133" b="1" dirty="0" err="1">
                <a:solidFill>
                  <a:srgbClr val="00B0F0"/>
                </a:solidFill>
                <a:latin typeface="Times New Roman"/>
                <a:ea typeface="Times New Roman"/>
                <a:cs typeface="Times New Roman"/>
                <a:sym typeface="Times New Roman"/>
              </a:rPr>
              <a:t>tf.Variable</a:t>
            </a:r>
            <a:r>
              <a:rPr lang="en" sz="2133" b="1" dirty="0">
                <a:solidFill>
                  <a:srgbClr val="00B0F0"/>
                </a:solidFill>
                <a:latin typeface="Times New Roman"/>
                <a:ea typeface="Times New Roman"/>
                <a:cs typeface="Times New Roman"/>
                <a:sym typeface="Times New Roman"/>
              </a:rPr>
              <a:t> holds several ops:</a:t>
            </a:r>
            <a:endParaRPr sz="2133" b="1" dirty="0">
              <a:solidFill>
                <a:srgbClr val="00B0F0"/>
              </a:solidFill>
              <a:latin typeface="Times New Roman"/>
              <a:ea typeface="Times New Roman"/>
              <a:cs typeface="Times New Roman"/>
              <a:sym typeface="Times New Roman"/>
            </a:endParaRPr>
          </a:p>
          <a:p>
            <a:endParaRPr sz="1600" dirty="0">
              <a:solidFill>
                <a:srgbClr val="00B0F0"/>
              </a:solidFill>
              <a:latin typeface="Consolas"/>
              <a:ea typeface="Consolas"/>
              <a:cs typeface="Consolas"/>
              <a:sym typeface="Consolas"/>
            </a:endParaRPr>
          </a:p>
          <a:p>
            <a:r>
              <a:rPr lang="en" sz="1600" dirty="0">
                <a:solidFill>
                  <a:srgbClr val="00B0F0"/>
                </a:solidFill>
                <a:latin typeface="Consolas"/>
                <a:ea typeface="Consolas"/>
                <a:cs typeface="Consolas"/>
                <a:sym typeface="Consolas"/>
              </a:rPr>
              <a:t>x = </a:t>
            </a:r>
            <a:r>
              <a:rPr lang="en" sz="1600" dirty="0" err="1">
                <a:solidFill>
                  <a:srgbClr val="00B0F0"/>
                </a:solidFill>
                <a:latin typeface="Consolas"/>
                <a:ea typeface="Consolas"/>
                <a:cs typeface="Consolas"/>
                <a:sym typeface="Consolas"/>
              </a:rPr>
              <a:t>tf.Variable</a:t>
            </a:r>
            <a:r>
              <a:rPr lang="en" sz="1600" dirty="0">
                <a:solidFill>
                  <a:srgbClr val="00B0F0"/>
                </a:solidFill>
                <a:latin typeface="Consolas"/>
                <a:ea typeface="Consolas"/>
                <a:cs typeface="Consolas"/>
                <a:sym typeface="Consolas"/>
              </a:rPr>
              <a:t>(...) </a:t>
            </a:r>
            <a:endParaRPr sz="1600" dirty="0">
              <a:solidFill>
                <a:srgbClr val="00B0F0"/>
              </a:solidFill>
              <a:latin typeface="Consolas"/>
              <a:ea typeface="Consolas"/>
              <a:cs typeface="Consolas"/>
              <a:sym typeface="Consolas"/>
            </a:endParaRPr>
          </a:p>
          <a:p>
            <a:endParaRPr sz="1600" dirty="0">
              <a:solidFill>
                <a:srgbClr val="FFFFFF"/>
              </a:solidFill>
              <a:latin typeface="Consolas"/>
              <a:ea typeface="Consolas"/>
              <a:cs typeface="Consolas"/>
              <a:sym typeface="Consolas"/>
            </a:endParaRPr>
          </a:p>
          <a:p>
            <a:r>
              <a:rPr lang="en" sz="1600" dirty="0" err="1">
                <a:solidFill>
                  <a:schemeClr val="dk1"/>
                </a:solidFill>
                <a:latin typeface="Consolas"/>
                <a:ea typeface="Consolas"/>
                <a:cs typeface="Consolas"/>
                <a:sym typeface="Consolas"/>
              </a:rPr>
              <a:t>x.initializer</a:t>
            </a:r>
            <a:r>
              <a:rPr lang="en" sz="1600" dirty="0">
                <a:solidFill>
                  <a:schemeClr val="dk1"/>
                </a:solidFill>
                <a:latin typeface="Consolas"/>
                <a:ea typeface="Consolas"/>
                <a:cs typeface="Consolas"/>
                <a:sym typeface="Consolas"/>
              </a:rPr>
              <a:t> # </a:t>
            </a:r>
            <a:r>
              <a:rPr lang="en" sz="1600" dirty="0" err="1">
                <a:solidFill>
                  <a:schemeClr val="dk1"/>
                </a:solidFill>
                <a:latin typeface="Consolas"/>
                <a:ea typeface="Consolas"/>
                <a:cs typeface="Consolas"/>
                <a:sym typeface="Consolas"/>
              </a:rPr>
              <a:t>init</a:t>
            </a:r>
            <a:r>
              <a:rPr lang="en" sz="1600" dirty="0">
                <a:solidFill>
                  <a:schemeClr val="dk1"/>
                </a:solidFill>
                <a:latin typeface="Consolas"/>
                <a:ea typeface="Consolas"/>
                <a:cs typeface="Consolas"/>
                <a:sym typeface="Consolas"/>
              </a:rPr>
              <a:t> op</a:t>
            </a:r>
            <a:endParaRPr sz="1600" dirty="0">
              <a:solidFill>
                <a:srgbClr val="FFFFFF"/>
              </a:solidFill>
              <a:latin typeface="Consolas"/>
              <a:ea typeface="Consolas"/>
              <a:cs typeface="Consolas"/>
              <a:sym typeface="Consolas"/>
            </a:endParaRPr>
          </a:p>
          <a:p>
            <a:r>
              <a:rPr lang="en" sz="1600" dirty="0" err="1">
                <a:latin typeface="Consolas"/>
                <a:ea typeface="Consolas"/>
                <a:cs typeface="Consolas"/>
                <a:sym typeface="Consolas"/>
              </a:rPr>
              <a:t>x.value</a:t>
            </a:r>
            <a:r>
              <a:rPr lang="en" sz="1600" dirty="0">
                <a:latin typeface="Consolas"/>
                <a:ea typeface="Consolas"/>
                <a:cs typeface="Consolas"/>
                <a:sym typeface="Consolas"/>
              </a:rPr>
              <a:t>() # read op</a:t>
            </a:r>
            <a:endParaRPr sz="1600" dirty="0">
              <a:latin typeface="Consolas"/>
              <a:ea typeface="Consolas"/>
              <a:cs typeface="Consolas"/>
              <a:sym typeface="Consolas"/>
            </a:endParaRPr>
          </a:p>
          <a:p>
            <a:r>
              <a:rPr lang="en" sz="1600" dirty="0" err="1">
                <a:solidFill>
                  <a:schemeClr val="dk1"/>
                </a:solidFill>
                <a:latin typeface="Consolas"/>
                <a:ea typeface="Consolas"/>
                <a:cs typeface="Consolas"/>
                <a:sym typeface="Consolas"/>
              </a:rPr>
              <a:t>x.assign</a:t>
            </a:r>
            <a:r>
              <a:rPr lang="en" sz="1600" dirty="0">
                <a:solidFill>
                  <a:schemeClr val="dk1"/>
                </a:solidFill>
                <a:latin typeface="Consolas"/>
                <a:ea typeface="Consolas"/>
                <a:cs typeface="Consolas"/>
                <a:sym typeface="Consolas"/>
              </a:rPr>
              <a:t>(...) # write op</a:t>
            </a:r>
            <a:endParaRPr sz="1600" dirty="0">
              <a:solidFill>
                <a:schemeClr val="dk1"/>
              </a:solidFill>
              <a:latin typeface="Consolas"/>
              <a:ea typeface="Consolas"/>
              <a:cs typeface="Consolas"/>
              <a:sym typeface="Consolas"/>
            </a:endParaRPr>
          </a:p>
          <a:p>
            <a:r>
              <a:rPr lang="en" sz="1600" dirty="0" err="1">
                <a:solidFill>
                  <a:schemeClr val="dk1"/>
                </a:solidFill>
                <a:latin typeface="Consolas"/>
                <a:ea typeface="Consolas"/>
                <a:cs typeface="Consolas"/>
                <a:sym typeface="Consolas"/>
              </a:rPr>
              <a:t>x.assign_add</a:t>
            </a:r>
            <a:r>
              <a:rPr lang="en" sz="1600" dirty="0">
                <a:solidFill>
                  <a:schemeClr val="dk1"/>
                </a:solidFill>
                <a:latin typeface="Consolas"/>
                <a:ea typeface="Consolas"/>
                <a:cs typeface="Consolas"/>
                <a:sym typeface="Consolas"/>
              </a:rPr>
              <a:t>(...) # and more</a:t>
            </a:r>
            <a:endParaRPr sz="1600" dirty="0">
              <a:solidFill>
                <a:srgbClr val="FFFFFF"/>
              </a:solidFill>
              <a:latin typeface="Consolas"/>
              <a:ea typeface="Consolas"/>
              <a:cs typeface="Consolas"/>
              <a:sym typeface="Consolas"/>
            </a:endParaRPr>
          </a:p>
        </p:txBody>
      </p:sp>
      <p:sp>
        <p:nvSpPr>
          <p:cNvPr id="475" name="Google Shape;475;p7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58</a:t>
            </a:fld>
            <a:endParaRPr/>
          </a:p>
        </p:txBody>
      </p:sp>
    </p:spTree>
    <p:extLst>
      <p:ext uri="{BB962C8B-B14F-4D97-AF65-F5344CB8AC3E}">
        <p14:creationId xmlns:p14="http://schemas.microsoft.com/office/powerpoint/2010/main" val="5544561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tf.Variable class</a:t>
            </a:r>
            <a:endParaRPr b="1">
              <a:latin typeface="Georgia"/>
              <a:ea typeface="Georgia"/>
              <a:cs typeface="Georgia"/>
              <a:sym typeface="Georgia"/>
            </a:endParaRPr>
          </a:p>
        </p:txBody>
      </p:sp>
      <p:sp>
        <p:nvSpPr>
          <p:cNvPr id="481" name="Google Shape;481;p76"/>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600">
                <a:solidFill>
                  <a:schemeClr val="dk1"/>
                </a:solidFill>
                <a:latin typeface="Consolas"/>
                <a:ea typeface="Consolas"/>
                <a:cs typeface="Consolas"/>
                <a:sym typeface="Consolas"/>
              </a:rPr>
              <a:t># create variables with tf.get_variable</a:t>
            </a:r>
            <a:endParaRPr sz="1600">
              <a:solidFill>
                <a:schemeClr val="dk1"/>
              </a:solidFill>
              <a:latin typeface="Consolas"/>
              <a:ea typeface="Consolas"/>
              <a:cs typeface="Consolas"/>
              <a:sym typeface="Consolas"/>
            </a:endParaRPr>
          </a:p>
          <a:p>
            <a:pPr marL="0" indent="0">
              <a:buNone/>
            </a:pPr>
            <a:r>
              <a:rPr lang="en" sz="1600">
                <a:solidFill>
                  <a:schemeClr val="dk1"/>
                </a:solidFill>
                <a:latin typeface="Consolas"/>
                <a:ea typeface="Consolas"/>
                <a:cs typeface="Consolas"/>
                <a:sym typeface="Consolas"/>
              </a:rPr>
              <a:t>s = tf.get_variable("scalar", initializer=tf.constant(2)) </a:t>
            </a:r>
            <a:endParaRPr sz="1600">
              <a:solidFill>
                <a:schemeClr val="dk1"/>
              </a:solidFill>
              <a:latin typeface="Consolas"/>
              <a:ea typeface="Consolas"/>
              <a:cs typeface="Consolas"/>
              <a:sym typeface="Consolas"/>
            </a:endParaRPr>
          </a:p>
          <a:p>
            <a:pPr marL="0" indent="0">
              <a:buNone/>
            </a:pPr>
            <a:r>
              <a:rPr lang="en" sz="1600">
                <a:solidFill>
                  <a:schemeClr val="dk1"/>
                </a:solidFill>
                <a:latin typeface="Consolas"/>
                <a:ea typeface="Consolas"/>
                <a:cs typeface="Consolas"/>
                <a:sym typeface="Consolas"/>
              </a:rPr>
              <a:t>m = tf.get_variable("matrix", initializer=tf.constant([[0, 1], [2, 3]]))</a:t>
            </a:r>
            <a:endParaRPr sz="1600">
              <a:solidFill>
                <a:schemeClr val="dk1"/>
              </a:solidFill>
              <a:latin typeface="Consolas"/>
              <a:ea typeface="Consolas"/>
              <a:cs typeface="Consolas"/>
              <a:sym typeface="Consolas"/>
            </a:endParaRPr>
          </a:p>
          <a:p>
            <a:pPr marL="0" indent="0">
              <a:buNone/>
            </a:pPr>
            <a:r>
              <a:rPr lang="en" sz="1600">
                <a:solidFill>
                  <a:schemeClr val="dk1"/>
                </a:solidFill>
                <a:latin typeface="Consolas"/>
                <a:ea typeface="Consolas"/>
                <a:cs typeface="Consolas"/>
                <a:sym typeface="Consolas"/>
              </a:rPr>
              <a:t>W = tf.get_variable("big_matrix", shape=(784, 10), initializer=tf.zeros_initializer())</a:t>
            </a:r>
            <a:endParaRPr sz="1600">
              <a:solidFill>
                <a:schemeClr val="dk1"/>
              </a:solidFill>
              <a:latin typeface="Consolas"/>
              <a:ea typeface="Consolas"/>
              <a:cs typeface="Consolas"/>
              <a:sym typeface="Consolas"/>
            </a:endParaRPr>
          </a:p>
          <a:p>
            <a:pPr marL="0" indent="0">
              <a:buNone/>
            </a:pPr>
            <a:endParaRPr sz="1600">
              <a:solidFill>
                <a:schemeClr val="dk1"/>
              </a:solidFill>
              <a:latin typeface="Consolas"/>
              <a:ea typeface="Consolas"/>
              <a:cs typeface="Consolas"/>
              <a:sym typeface="Consolas"/>
            </a:endParaRPr>
          </a:p>
          <a:p>
            <a:pPr marL="0" indent="0">
              <a:buNone/>
            </a:pPr>
            <a:r>
              <a:rPr lang="en" sz="1600">
                <a:solidFill>
                  <a:schemeClr val="dk1"/>
                </a:solidFill>
                <a:latin typeface="Consolas"/>
                <a:ea typeface="Consolas"/>
                <a:cs typeface="Consolas"/>
                <a:sym typeface="Consolas"/>
              </a:rPr>
              <a:t>with tf.Session() as sess:</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	print(sess.run(W))   &gt;&gt; </a:t>
            </a:r>
            <a:r>
              <a:rPr lang="en" sz="1867">
                <a:solidFill>
                  <a:srgbClr val="FF0000"/>
                </a:solidFill>
                <a:latin typeface="Times New Roman"/>
                <a:ea typeface="Times New Roman"/>
                <a:cs typeface="Times New Roman"/>
                <a:sym typeface="Times New Roman"/>
              </a:rPr>
              <a:t>FailedPreconditionError: Attempting to use uninitialized value Variable</a:t>
            </a:r>
            <a:endParaRPr sz="1600">
              <a:solidFill>
                <a:srgbClr val="FF0000"/>
              </a:solidFill>
              <a:latin typeface="Times New Roman"/>
              <a:ea typeface="Times New Roman"/>
              <a:cs typeface="Times New Roman"/>
              <a:sym typeface="Times New Roman"/>
            </a:endParaRPr>
          </a:p>
          <a:p>
            <a:pPr marL="0" indent="0">
              <a:buNone/>
            </a:pPr>
            <a:endParaRPr sz="1600">
              <a:solidFill>
                <a:schemeClr val="dk1"/>
              </a:solidFill>
              <a:latin typeface="Consolas"/>
              <a:ea typeface="Consolas"/>
              <a:cs typeface="Consolas"/>
              <a:sym typeface="Consolas"/>
            </a:endParaRPr>
          </a:p>
        </p:txBody>
      </p:sp>
      <p:sp>
        <p:nvSpPr>
          <p:cNvPr id="482" name="Google Shape;482;p7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59</a:t>
            </a:fld>
            <a:endParaRPr/>
          </a:p>
        </p:txBody>
      </p:sp>
    </p:spTree>
    <p:extLst>
      <p:ext uri="{BB962C8B-B14F-4D97-AF65-F5344CB8AC3E}">
        <p14:creationId xmlns:p14="http://schemas.microsoft.com/office/powerpoint/2010/main" val="56007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Why TensorFlow?</a:t>
            </a:r>
            <a:endParaRPr b="1">
              <a:latin typeface="Georgia"/>
              <a:ea typeface="Georgia"/>
              <a:cs typeface="Georgia"/>
              <a:sym typeface="Georgia"/>
            </a:endParaRPr>
          </a:p>
        </p:txBody>
      </p:sp>
      <p:sp>
        <p:nvSpPr>
          <p:cNvPr id="99" name="Google Shape;99;p1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a:buFont typeface="Georgia"/>
              <a:buChar char="●"/>
            </a:pPr>
            <a:r>
              <a:rPr lang="en-US" dirty="0">
                <a:latin typeface="Georgia"/>
                <a:ea typeface="Georgia"/>
                <a:cs typeface="Georgia"/>
                <a:sym typeface="Georgia"/>
              </a:rPr>
              <a:t>Popularity</a:t>
            </a:r>
            <a:br>
              <a:rPr lang="en" dirty="0">
                <a:latin typeface="Georgia"/>
                <a:ea typeface="Georgia"/>
                <a:cs typeface="Georgia"/>
                <a:sym typeface="Georgia"/>
              </a:rPr>
            </a:br>
            <a:r>
              <a:rPr lang="en" dirty="0">
                <a:latin typeface="Georgia"/>
                <a:ea typeface="Georgia"/>
                <a:cs typeface="Georgia"/>
                <a:sym typeface="Georgia"/>
              </a:rPr>
              <a:t>Originally developed by Google as a single infrastructure for machine learning in both production and research</a:t>
            </a:r>
          </a:p>
          <a:p>
            <a:pPr>
              <a:buFont typeface="Georgia"/>
              <a:buChar char="●"/>
            </a:pPr>
            <a:r>
              <a:rPr lang="en-US" dirty="0">
                <a:latin typeface="Georgia"/>
                <a:ea typeface="Georgia"/>
                <a:cs typeface="Georgia"/>
                <a:sym typeface="Georgia"/>
              </a:rPr>
              <a:t>Responsive Construct – easily visualizing each and every part of the graph </a:t>
            </a:r>
          </a:p>
          <a:p>
            <a:pPr>
              <a:buFont typeface="Georgia"/>
              <a:buChar char="●"/>
            </a:pPr>
            <a:r>
              <a:rPr lang="en-US" dirty="0">
                <a:latin typeface="Georgia"/>
                <a:ea typeface="Georgia"/>
                <a:cs typeface="Georgia"/>
                <a:sym typeface="Georgia"/>
              </a:rPr>
              <a:t>Visualizer and Event Logger</a:t>
            </a:r>
          </a:p>
          <a:p>
            <a:pPr>
              <a:buFont typeface="Georgia"/>
              <a:buChar char="●"/>
            </a:pPr>
            <a:r>
              <a:rPr lang="en" dirty="0">
                <a:latin typeface="Georgia"/>
                <a:ea typeface="Georgia"/>
                <a:cs typeface="Georgia"/>
                <a:sym typeface="Georgia"/>
              </a:rPr>
              <a:t>Flexibility + Scalability</a:t>
            </a:r>
            <a:endParaRPr lang="en-US" dirty="0">
              <a:latin typeface="Georgia"/>
              <a:ea typeface="Georgia"/>
              <a:cs typeface="Georgia"/>
              <a:sym typeface="Georgia"/>
            </a:endParaRPr>
          </a:p>
          <a:p>
            <a:pPr marL="152396" indent="0">
              <a:buNone/>
            </a:pPr>
            <a:endParaRPr dirty="0">
              <a:latin typeface="Georgia"/>
              <a:ea typeface="Georgia"/>
              <a:cs typeface="Georgia"/>
              <a:sym typeface="Georgia"/>
            </a:endParaRPr>
          </a:p>
        </p:txBody>
      </p:sp>
      <p:sp>
        <p:nvSpPr>
          <p:cNvPr id="100" name="Google Shape;100;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6</a:t>
            </a:fld>
            <a:endParaRPr>
              <a:solidFill>
                <a:schemeClr val="lt2"/>
              </a:solidFill>
            </a:endParaRPr>
          </a:p>
        </p:txBody>
      </p:sp>
      <p:pic>
        <p:nvPicPr>
          <p:cNvPr id="5" name="Google Shape;108;p20">
            <a:extLst>
              <a:ext uri="{FF2B5EF4-FFF2-40B4-BE49-F238E27FC236}">
                <a16:creationId xmlns:a16="http://schemas.microsoft.com/office/drawing/2014/main" id="{F06AC622-C196-B24F-9C3A-E3D2DA340AA5}"/>
              </a:ext>
            </a:extLst>
          </p:cNvPr>
          <p:cNvPicPr preferRelativeResize="0"/>
          <p:nvPr/>
        </p:nvPicPr>
        <p:blipFill>
          <a:blip r:embed="rId3">
            <a:alphaModFix/>
          </a:blip>
          <a:stretch>
            <a:fillRect/>
          </a:stretch>
        </p:blipFill>
        <p:spPr>
          <a:xfrm>
            <a:off x="5853879" y="3081754"/>
            <a:ext cx="4962039" cy="2902187"/>
          </a:xfrm>
          <a:prstGeom prst="rect">
            <a:avLst/>
          </a:prstGeom>
          <a:noFill/>
          <a:ln>
            <a:noFill/>
          </a:ln>
        </p:spPr>
      </p:pic>
    </p:spTree>
    <p:extLst>
      <p:ext uri="{BB962C8B-B14F-4D97-AF65-F5344CB8AC3E}">
        <p14:creationId xmlns:p14="http://schemas.microsoft.com/office/powerpoint/2010/main" val="35311794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You have to </a:t>
            </a:r>
            <a:r>
              <a:rPr lang="en" b="1" u="sng">
                <a:latin typeface="Georgia"/>
                <a:ea typeface="Georgia"/>
                <a:cs typeface="Georgia"/>
                <a:sym typeface="Georgia"/>
              </a:rPr>
              <a:t>initialize</a:t>
            </a:r>
            <a:r>
              <a:rPr lang="en" b="1">
                <a:latin typeface="Georgia"/>
                <a:ea typeface="Georgia"/>
                <a:cs typeface="Georgia"/>
                <a:sym typeface="Georgia"/>
              </a:rPr>
              <a:t> your variables</a:t>
            </a:r>
            <a:endParaRPr b="1">
              <a:latin typeface="Georgia"/>
              <a:ea typeface="Georgia"/>
              <a:cs typeface="Georgia"/>
              <a:sym typeface="Georgia"/>
            </a:endParaRPr>
          </a:p>
        </p:txBody>
      </p:sp>
      <p:sp>
        <p:nvSpPr>
          <p:cNvPr id="488" name="Google Shape;488;p77"/>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867" dirty="0">
                <a:latin typeface="Georgia"/>
                <a:ea typeface="Georgia"/>
                <a:cs typeface="Georgia"/>
                <a:sym typeface="Georgia"/>
              </a:rPr>
              <a:t>The easiest way is initializing all variables at once:</a:t>
            </a:r>
            <a:endParaRPr sz="1467" dirty="0">
              <a:solidFill>
                <a:schemeClr val="dk1"/>
              </a:solidFill>
              <a:latin typeface="Georgia"/>
              <a:ea typeface="Georgia"/>
              <a:cs typeface="Georgia"/>
              <a:sym typeface="Georgia"/>
            </a:endParaRPr>
          </a:p>
          <a:p>
            <a:pPr marL="0" indent="0">
              <a:buNone/>
            </a:pPr>
            <a:r>
              <a:rPr lang="en" sz="1600" dirty="0">
                <a:solidFill>
                  <a:schemeClr val="dk1"/>
                </a:solidFill>
                <a:latin typeface="Consolas"/>
                <a:ea typeface="Consolas"/>
                <a:cs typeface="Consolas"/>
                <a:sym typeface="Consolas"/>
              </a:rPr>
              <a:t>with </a:t>
            </a:r>
            <a:r>
              <a:rPr lang="en" sz="1600" dirty="0" err="1">
                <a:solidFill>
                  <a:schemeClr val="dk1"/>
                </a:solidFill>
                <a:latin typeface="Consolas"/>
                <a:ea typeface="Consolas"/>
                <a:cs typeface="Consolas"/>
                <a:sym typeface="Consolas"/>
              </a:rPr>
              <a:t>tf.Session</a:t>
            </a:r>
            <a:r>
              <a:rPr lang="en" sz="1600" dirty="0">
                <a:solidFill>
                  <a:schemeClr val="dk1"/>
                </a:solidFill>
                <a:latin typeface="Consolas"/>
                <a:ea typeface="Consolas"/>
                <a:cs typeface="Consolas"/>
                <a:sym typeface="Consolas"/>
              </a:rPr>
              <a:t>() as </a:t>
            </a:r>
            <a:r>
              <a:rPr lang="en" sz="1600" dirty="0" err="1">
                <a:solidFill>
                  <a:schemeClr val="dk1"/>
                </a:solidFill>
                <a:latin typeface="Consolas"/>
                <a:ea typeface="Consolas"/>
                <a:cs typeface="Consolas"/>
                <a:sym typeface="Consolas"/>
              </a:rPr>
              <a:t>sess</a:t>
            </a:r>
            <a:r>
              <a:rPr lang="en" sz="1600" dirty="0">
                <a:solidFill>
                  <a:schemeClr val="dk1"/>
                </a:solidFill>
                <a:latin typeface="Consolas"/>
                <a:ea typeface="Consolas"/>
                <a:cs typeface="Consolas"/>
                <a:sym typeface="Consolas"/>
              </a:rPr>
              <a:t>:</a:t>
            </a:r>
            <a:endParaRPr sz="1600" dirty="0">
              <a:solidFill>
                <a:schemeClr val="dk1"/>
              </a:solidFill>
              <a:latin typeface="Consolas"/>
              <a:ea typeface="Consolas"/>
              <a:cs typeface="Consolas"/>
              <a:sym typeface="Consolas"/>
            </a:endParaRPr>
          </a:p>
          <a:p>
            <a:pPr marL="0" indent="0">
              <a:buNone/>
            </a:pPr>
            <a:r>
              <a:rPr lang="en" sz="1600" dirty="0">
                <a:solidFill>
                  <a:schemeClr val="dk1"/>
                </a:solidFill>
                <a:latin typeface="Consolas"/>
                <a:ea typeface="Consolas"/>
                <a:cs typeface="Consolas"/>
                <a:sym typeface="Consolas"/>
              </a:rPr>
              <a:t>	</a:t>
            </a:r>
            <a:r>
              <a:rPr lang="en" sz="1600" dirty="0" err="1">
                <a:solidFill>
                  <a:schemeClr val="dk1"/>
                </a:solidFill>
                <a:latin typeface="Consolas"/>
                <a:ea typeface="Consolas"/>
                <a:cs typeface="Consolas"/>
                <a:sym typeface="Consolas"/>
              </a:rPr>
              <a:t>sess.run</a:t>
            </a:r>
            <a:r>
              <a:rPr lang="en" sz="1600" dirty="0">
                <a:solidFill>
                  <a:schemeClr val="dk1"/>
                </a:solidFill>
                <a:latin typeface="Consolas"/>
                <a:ea typeface="Consolas"/>
                <a:cs typeface="Consolas"/>
                <a:sym typeface="Consolas"/>
              </a:rPr>
              <a:t>(</a:t>
            </a:r>
            <a:r>
              <a:rPr lang="en" sz="1600" dirty="0" err="1">
                <a:solidFill>
                  <a:schemeClr val="dk1"/>
                </a:solidFill>
                <a:latin typeface="Consolas"/>
                <a:ea typeface="Consolas"/>
                <a:cs typeface="Consolas"/>
                <a:sym typeface="Consolas"/>
              </a:rPr>
              <a:t>tf.global_variables_initializer</a:t>
            </a:r>
            <a:r>
              <a:rPr lang="en" sz="1600" dirty="0">
                <a:solidFill>
                  <a:schemeClr val="dk1"/>
                </a:solidFill>
                <a:latin typeface="Consolas"/>
                <a:ea typeface="Consolas"/>
                <a:cs typeface="Consolas"/>
                <a:sym typeface="Consolas"/>
              </a:rPr>
              <a:t>())</a:t>
            </a:r>
            <a:endParaRPr sz="1867" dirty="0">
              <a:solidFill>
                <a:schemeClr val="dk1"/>
              </a:solidFill>
              <a:latin typeface="Georgia"/>
              <a:ea typeface="Georgia"/>
              <a:cs typeface="Georgia"/>
              <a:sym typeface="Georgia"/>
            </a:endParaRPr>
          </a:p>
          <a:p>
            <a:pPr marL="0" indent="0">
              <a:spcAft>
                <a:spcPts val="2133"/>
              </a:spcAft>
              <a:buNone/>
            </a:pPr>
            <a:endParaRPr sz="1867" dirty="0">
              <a:latin typeface="Georgia"/>
              <a:ea typeface="Georgia"/>
              <a:cs typeface="Georgia"/>
              <a:sym typeface="Georgia"/>
            </a:endParaRPr>
          </a:p>
        </p:txBody>
      </p:sp>
      <p:sp>
        <p:nvSpPr>
          <p:cNvPr id="489" name="Google Shape;489;p7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60</a:t>
            </a:fld>
            <a:endParaRPr/>
          </a:p>
        </p:txBody>
      </p:sp>
      <p:sp>
        <p:nvSpPr>
          <p:cNvPr id="490" name="Google Shape;490;p77"/>
          <p:cNvSpPr txBox="1"/>
          <p:nvPr/>
        </p:nvSpPr>
        <p:spPr>
          <a:xfrm>
            <a:off x="6013622" y="3677633"/>
            <a:ext cx="4670800" cy="768000"/>
          </a:xfrm>
          <a:prstGeom prst="rect">
            <a:avLst/>
          </a:prstGeom>
          <a:noFill/>
          <a:ln>
            <a:noFill/>
          </a:ln>
        </p:spPr>
        <p:txBody>
          <a:bodyPr spcFirstLastPara="1" wrap="square" lIns="121900" tIns="121900" rIns="121900" bIns="121900" anchor="t" anchorCtr="0">
            <a:noAutofit/>
          </a:bodyPr>
          <a:lstStyle/>
          <a:p>
            <a:r>
              <a:rPr lang="en" sz="2400" dirty="0">
                <a:latin typeface="Times New Roman"/>
                <a:ea typeface="Times New Roman"/>
                <a:cs typeface="Times New Roman"/>
                <a:sym typeface="Times New Roman"/>
              </a:rPr>
              <a:t>Initializer is an op. You need to execute it within the context of a session</a:t>
            </a:r>
            <a:endParaRPr sz="24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207102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You have to </a:t>
            </a:r>
            <a:r>
              <a:rPr lang="en" b="1" u="sng">
                <a:latin typeface="Georgia"/>
                <a:ea typeface="Georgia"/>
                <a:cs typeface="Georgia"/>
                <a:sym typeface="Georgia"/>
              </a:rPr>
              <a:t>initialize</a:t>
            </a:r>
            <a:r>
              <a:rPr lang="en" b="1">
                <a:latin typeface="Georgia"/>
                <a:ea typeface="Georgia"/>
                <a:cs typeface="Georgia"/>
                <a:sym typeface="Georgia"/>
              </a:rPr>
              <a:t> your variables</a:t>
            </a:r>
            <a:endParaRPr b="1">
              <a:latin typeface="Georgia"/>
              <a:ea typeface="Georgia"/>
              <a:cs typeface="Georgia"/>
              <a:sym typeface="Georgia"/>
            </a:endParaRPr>
          </a:p>
        </p:txBody>
      </p:sp>
      <p:sp>
        <p:nvSpPr>
          <p:cNvPr id="503" name="Google Shape;503;p79"/>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867" dirty="0">
                <a:solidFill>
                  <a:schemeClr val="tx1"/>
                </a:solidFill>
                <a:latin typeface="Georgia"/>
                <a:ea typeface="Georgia"/>
                <a:cs typeface="Georgia"/>
                <a:sym typeface="Georgia"/>
              </a:rPr>
              <a:t>The easiest way is initializing all variables at once:</a:t>
            </a:r>
            <a:endParaRPr sz="1467" dirty="0">
              <a:solidFill>
                <a:schemeClr val="tx1"/>
              </a:solidFill>
              <a:latin typeface="Georgia"/>
              <a:ea typeface="Georgia"/>
              <a:cs typeface="Georgia"/>
              <a:sym typeface="Georgia"/>
            </a:endParaRPr>
          </a:p>
          <a:p>
            <a:pPr marL="0" indent="0">
              <a:buNone/>
            </a:pPr>
            <a:r>
              <a:rPr lang="en" sz="1600" dirty="0">
                <a:solidFill>
                  <a:schemeClr val="tx1"/>
                </a:solidFill>
                <a:latin typeface="Consolas"/>
                <a:ea typeface="Consolas"/>
                <a:cs typeface="Consolas"/>
                <a:sym typeface="Consolas"/>
              </a:rPr>
              <a:t>with </a:t>
            </a:r>
            <a:r>
              <a:rPr lang="en" sz="1600" dirty="0" err="1">
                <a:solidFill>
                  <a:schemeClr val="tx1"/>
                </a:solidFill>
                <a:latin typeface="Consolas"/>
                <a:ea typeface="Consolas"/>
                <a:cs typeface="Consolas"/>
                <a:sym typeface="Consolas"/>
              </a:rPr>
              <a:t>tf.Session</a:t>
            </a:r>
            <a:r>
              <a:rPr lang="en" sz="1600" dirty="0">
                <a:solidFill>
                  <a:schemeClr val="tx1"/>
                </a:solidFill>
                <a:latin typeface="Consolas"/>
                <a:ea typeface="Consolas"/>
                <a:cs typeface="Consolas"/>
                <a:sym typeface="Consolas"/>
              </a:rPr>
              <a:t>() as </a:t>
            </a:r>
            <a:r>
              <a:rPr lang="en" sz="1600" dirty="0" err="1">
                <a:solidFill>
                  <a:schemeClr val="tx1"/>
                </a:solidFill>
                <a:latin typeface="Consolas"/>
                <a:ea typeface="Consolas"/>
                <a:cs typeface="Consolas"/>
                <a:sym typeface="Consolas"/>
              </a:rPr>
              <a:t>sess</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t>
            </a:r>
            <a:r>
              <a:rPr lang="en" sz="1600" dirty="0" err="1">
                <a:solidFill>
                  <a:schemeClr val="tx1"/>
                </a:solidFill>
                <a:latin typeface="Consolas"/>
                <a:ea typeface="Consolas"/>
                <a:cs typeface="Consolas"/>
                <a:sym typeface="Consolas"/>
              </a:rPr>
              <a:t>sess.run</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tf.global_variables_initializer</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endParaRPr sz="1467" dirty="0">
              <a:solidFill>
                <a:schemeClr val="tx1"/>
              </a:solidFill>
              <a:latin typeface="Georgia"/>
              <a:ea typeface="Georgia"/>
              <a:cs typeface="Georgia"/>
              <a:sym typeface="Georgia"/>
            </a:endParaRPr>
          </a:p>
          <a:p>
            <a:pPr marL="0" indent="0">
              <a:buNone/>
            </a:pPr>
            <a:r>
              <a:rPr lang="en" sz="1867" dirty="0">
                <a:solidFill>
                  <a:schemeClr val="tx1"/>
                </a:solidFill>
                <a:latin typeface="Georgia"/>
                <a:ea typeface="Georgia"/>
                <a:cs typeface="Georgia"/>
                <a:sym typeface="Georgia"/>
              </a:rPr>
              <a:t>Initialize only a subset of variables:</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with </a:t>
            </a:r>
            <a:r>
              <a:rPr lang="en" sz="1600" dirty="0" err="1">
                <a:solidFill>
                  <a:schemeClr val="tx1"/>
                </a:solidFill>
                <a:latin typeface="Consolas"/>
                <a:ea typeface="Consolas"/>
                <a:cs typeface="Consolas"/>
                <a:sym typeface="Consolas"/>
              </a:rPr>
              <a:t>tf.Session</a:t>
            </a:r>
            <a:r>
              <a:rPr lang="en" sz="1600" dirty="0">
                <a:solidFill>
                  <a:schemeClr val="tx1"/>
                </a:solidFill>
                <a:latin typeface="Consolas"/>
                <a:ea typeface="Consolas"/>
                <a:cs typeface="Consolas"/>
                <a:sym typeface="Consolas"/>
              </a:rPr>
              <a:t>() as </a:t>
            </a:r>
            <a:r>
              <a:rPr lang="en" sz="1600" dirty="0" err="1">
                <a:solidFill>
                  <a:schemeClr val="tx1"/>
                </a:solidFill>
                <a:latin typeface="Consolas"/>
                <a:ea typeface="Consolas"/>
                <a:cs typeface="Consolas"/>
                <a:sym typeface="Consolas"/>
              </a:rPr>
              <a:t>sess</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t>
            </a:r>
            <a:r>
              <a:rPr lang="en" sz="1600" dirty="0" err="1">
                <a:solidFill>
                  <a:schemeClr val="tx1"/>
                </a:solidFill>
                <a:latin typeface="Consolas"/>
                <a:ea typeface="Consolas"/>
                <a:cs typeface="Consolas"/>
                <a:sym typeface="Consolas"/>
              </a:rPr>
              <a:t>sess.run</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tf.variables_initializer</a:t>
            </a:r>
            <a:r>
              <a:rPr lang="en" sz="1600" dirty="0">
                <a:solidFill>
                  <a:schemeClr val="tx1"/>
                </a:solidFill>
                <a:latin typeface="Consolas"/>
                <a:ea typeface="Consolas"/>
                <a:cs typeface="Consolas"/>
                <a:sym typeface="Consolas"/>
              </a:rPr>
              <a:t>([a, b]))</a:t>
            </a:r>
            <a:endParaRPr sz="1600" dirty="0">
              <a:solidFill>
                <a:schemeClr val="tx1"/>
              </a:solidFill>
              <a:latin typeface="Consolas"/>
              <a:ea typeface="Consolas"/>
              <a:cs typeface="Consolas"/>
              <a:sym typeface="Consolas"/>
            </a:endParaRPr>
          </a:p>
          <a:p>
            <a:pPr marL="0" indent="0">
              <a:buNone/>
            </a:pPr>
            <a:endParaRPr sz="1467" dirty="0">
              <a:solidFill>
                <a:schemeClr val="tx1"/>
              </a:solidFill>
              <a:latin typeface="Georgia"/>
              <a:ea typeface="Georgia"/>
              <a:cs typeface="Georgia"/>
              <a:sym typeface="Georgia"/>
            </a:endParaRPr>
          </a:p>
          <a:p>
            <a:pPr marL="0" indent="0">
              <a:buNone/>
            </a:pPr>
            <a:r>
              <a:rPr lang="en" sz="1867" dirty="0">
                <a:solidFill>
                  <a:schemeClr val="tx1"/>
                </a:solidFill>
                <a:latin typeface="Georgia"/>
                <a:ea typeface="Georgia"/>
                <a:cs typeface="Georgia"/>
                <a:sym typeface="Georgia"/>
              </a:rPr>
              <a:t>Initialize a single variable</a:t>
            </a:r>
            <a:endParaRPr sz="1867" dirty="0">
              <a:solidFill>
                <a:schemeClr val="tx1"/>
              </a:solidFill>
              <a:latin typeface="Georgia"/>
              <a:ea typeface="Georgia"/>
              <a:cs typeface="Georgia"/>
              <a:sym typeface="Georgia"/>
            </a:endParaRPr>
          </a:p>
          <a:p>
            <a:pPr marL="0" indent="0">
              <a:buNone/>
            </a:pPr>
            <a:r>
              <a:rPr lang="en" sz="1600" dirty="0">
                <a:solidFill>
                  <a:schemeClr val="tx1"/>
                </a:solidFill>
                <a:latin typeface="Consolas"/>
                <a:ea typeface="Consolas"/>
                <a:cs typeface="Consolas"/>
                <a:sym typeface="Consolas"/>
              </a:rPr>
              <a:t>W = </a:t>
            </a:r>
            <a:r>
              <a:rPr lang="en" sz="1600" dirty="0" err="1">
                <a:solidFill>
                  <a:schemeClr val="tx1"/>
                </a:solidFill>
                <a:latin typeface="Consolas"/>
                <a:ea typeface="Consolas"/>
                <a:cs typeface="Consolas"/>
                <a:sym typeface="Consolas"/>
              </a:rPr>
              <a:t>tf.Variable</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tf.zeros</a:t>
            </a:r>
            <a:r>
              <a:rPr lang="en" sz="1600" dirty="0">
                <a:solidFill>
                  <a:schemeClr val="tx1"/>
                </a:solidFill>
                <a:latin typeface="Consolas"/>
                <a:ea typeface="Consolas"/>
                <a:cs typeface="Consolas"/>
                <a:sym typeface="Consolas"/>
              </a:rPr>
              <a:t>([784,10]))</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with </a:t>
            </a:r>
            <a:r>
              <a:rPr lang="en" sz="1600" dirty="0" err="1">
                <a:solidFill>
                  <a:schemeClr val="tx1"/>
                </a:solidFill>
                <a:latin typeface="Consolas"/>
                <a:ea typeface="Consolas"/>
                <a:cs typeface="Consolas"/>
                <a:sym typeface="Consolas"/>
              </a:rPr>
              <a:t>tf.Session</a:t>
            </a:r>
            <a:r>
              <a:rPr lang="en" sz="1600" dirty="0">
                <a:solidFill>
                  <a:schemeClr val="tx1"/>
                </a:solidFill>
                <a:latin typeface="Consolas"/>
                <a:ea typeface="Consolas"/>
                <a:cs typeface="Consolas"/>
                <a:sym typeface="Consolas"/>
              </a:rPr>
              <a:t>() as </a:t>
            </a:r>
            <a:r>
              <a:rPr lang="en" sz="1600" dirty="0" err="1">
                <a:solidFill>
                  <a:schemeClr val="tx1"/>
                </a:solidFill>
                <a:latin typeface="Consolas"/>
                <a:ea typeface="Consolas"/>
                <a:cs typeface="Consolas"/>
                <a:sym typeface="Consolas"/>
              </a:rPr>
              <a:t>sess</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t>
            </a:r>
            <a:r>
              <a:rPr lang="en" sz="1600" dirty="0" err="1">
                <a:solidFill>
                  <a:schemeClr val="tx1"/>
                </a:solidFill>
                <a:latin typeface="Consolas"/>
                <a:ea typeface="Consolas"/>
                <a:cs typeface="Consolas"/>
                <a:sym typeface="Consolas"/>
              </a:rPr>
              <a:t>sess.run</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W.initializer</a:t>
            </a:r>
            <a:r>
              <a:rPr lang="en" sz="1600" dirty="0">
                <a:solidFill>
                  <a:schemeClr val="tx1"/>
                </a:solidFill>
                <a:latin typeface="Consolas"/>
                <a:ea typeface="Consolas"/>
                <a:cs typeface="Consolas"/>
                <a:sym typeface="Consolas"/>
              </a:rPr>
              <a:t>)</a:t>
            </a:r>
            <a:endParaRPr sz="1867" dirty="0">
              <a:solidFill>
                <a:schemeClr val="tx1"/>
              </a:solidFill>
              <a:latin typeface="Georgia"/>
              <a:ea typeface="Georgia"/>
              <a:cs typeface="Georgia"/>
              <a:sym typeface="Georgia"/>
            </a:endParaRPr>
          </a:p>
        </p:txBody>
      </p:sp>
      <p:sp>
        <p:nvSpPr>
          <p:cNvPr id="504" name="Google Shape;504;p7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61</a:t>
            </a:fld>
            <a:endParaRPr/>
          </a:p>
        </p:txBody>
      </p:sp>
    </p:spTree>
    <p:extLst>
      <p:ext uri="{BB962C8B-B14F-4D97-AF65-F5344CB8AC3E}">
        <p14:creationId xmlns:p14="http://schemas.microsoft.com/office/powerpoint/2010/main" val="5949729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Eval() a variable</a:t>
            </a:r>
            <a:endParaRPr b="1">
              <a:latin typeface="Georgia"/>
              <a:ea typeface="Georgia"/>
              <a:cs typeface="Georgia"/>
              <a:sym typeface="Georgia"/>
            </a:endParaRPr>
          </a:p>
        </p:txBody>
      </p:sp>
      <p:sp>
        <p:nvSpPr>
          <p:cNvPr id="510" name="Google Shape;510;p80"/>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chemeClr val="tx1"/>
                </a:solidFill>
                <a:latin typeface="Consolas"/>
                <a:ea typeface="Consolas"/>
                <a:cs typeface="Consolas"/>
                <a:sym typeface="Consolas"/>
              </a:rPr>
              <a:t># W is a random 700 x 100 variable object</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W = </a:t>
            </a:r>
            <a:r>
              <a:rPr lang="en" sz="1600" dirty="0" err="1">
                <a:solidFill>
                  <a:schemeClr val="tx1"/>
                </a:solidFill>
                <a:latin typeface="Consolas"/>
                <a:ea typeface="Consolas"/>
                <a:cs typeface="Consolas"/>
                <a:sym typeface="Consolas"/>
              </a:rPr>
              <a:t>tf.Variable</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tf.truncated_normal</a:t>
            </a:r>
            <a:r>
              <a:rPr lang="en" sz="1600" dirty="0">
                <a:solidFill>
                  <a:schemeClr val="tx1"/>
                </a:solidFill>
                <a:latin typeface="Consolas"/>
                <a:ea typeface="Consolas"/>
                <a:cs typeface="Consolas"/>
                <a:sym typeface="Consolas"/>
              </a:rPr>
              <a:t>([700, 10]))</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with </a:t>
            </a:r>
            <a:r>
              <a:rPr lang="en" sz="1600" dirty="0" err="1">
                <a:solidFill>
                  <a:schemeClr val="tx1"/>
                </a:solidFill>
                <a:latin typeface="Consolas"/>
                <a:ea typeface="Consolas"/>
                <a:cs typeface="Consolas"/>
                <a:sym typeface="Consolas"/>
              </a:rPr>
              <a:t>tf.Session</a:t>
            </a:r>
            <a:r>
              <a:rPr lang="en" sz="1600" dirty="0">
                <a:solidFill>
                  <a:schemeClr val="tx1"/>
                </a:solidFill>
                <a:latin typeface="Consolas"/>
                <a:ea typeface="Consolas"/>
                <a:cs typeface="Consolas"/>
                <a:sym typeface="Consolas"/>
              </a:rPr>
              <a:t>() as </a:t>
            </a:r>
            <a:r>
              <a:rPr lang="en" sz="1600" dirty="0" err="1">
                <a:solidFill>
                  <a:schemeClr val="tx1"/>
                </a:solidFill>
                <a:latin typeface="Consolas"/>
                <a:ea typeface="Consolas"/>
                <a:cs typeface="Consolas"/>
                <a:sym typeface="Consolas"/>
              </a:rPr>
              <a:t>sess</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t>
            </a:r>
            <a:r>
              <a:rPr lang="en" sz="1600" dirty="0" err="1">
                <a:solidFill>
                  <a:schemeClr val="tx1"/>
                </a:solidFill>
                <a:latin typeface="Consolas"/>
                <a:ea typeface="Consolas"/>
                <a:cs typeface="Consolas"/>
                <a:sym typeface="Consolas"/>
              </a:rPr>
              <a:t>sess.run</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W.initializer</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print(W)</a:t>
            </a:r>
            <a:endParaRPr sz="1600" dirty="0">
              <a:solidFill>
                <a:schemeClr val="tx1"/>
              </a:solidFill>
              <a:latin typeface="Consolas"/>
              <a:ea typeface="Consolas"/>
              <a:cs typeface="Consolas"/>
              <a:sym typeface="Consolas"/>
            </a:endParaRPr>
          </a:p>
          <a:p>
            <a:pPr marL="0" indent="0">
              <a:buNone/>
            </a:pP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&gt;&gt; Tensor("Variable/read:0", shape=(700, 10), </a:t>
            </a:r>
            <a:r>
              <a:rPr lang="en" sz="1600" dirty="0" err="1">
                <a:solidFill>
                  <a:schemeClr val="tx1"/>
                </a:solidFill>
                <a:latin typeface="Consolas"/>
                <a:ea typeface="Consolas"/>
                <a:cs typeface="Consolas"/>
                <a:sym typeface="Consolas"/>
              </a:rPr>
              <a:t>dtype</a:t>
            </a:r>
            <a:r>
              <a:rPr lang="en" sz="1600" dirty="0">
                <a:solidFill>
                  <a:schemeClr val="tx1"/>
                </a:solidFill>
                <a:latin typeface="Consolas"/>
                <a:ea typeface="Consolas"/>
                <a:cs typeface="Consolas"/>
                <a:sym typeface="Consolas"/>
              </a:rPr>
              <a:t>=float32)</a:t>
            </a:r>
            <a:endParaRPr sz="1600" dirty="0">
              <a:solidFill>
                <a:schemeClr val="tx1"/>
              </a:solidFill>
              <a:latin typeface="Consolas"/>
              <a:ea typeface="Consolas"/>
              <a:cs typeface="Consolas"/>
              <a:sym typeface="Consolas"/>
            </a:endParaRPr>
          </a:p>
        </p:txBody>
      </p:sp>
      <p:sp>
        <p:nvSpPr>
          <p:cNvPr id="511" name="Google Shape;511;p8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62</a:t>
            </a:fld>
            <a:endParaRPr/>
          </a:p>
        </p:txBody>
      </p:sp>
    </p:spTree>
    <p:extLst>
      <p:ext uri="{BB962C8B-B14F-4D97-AF65-F5344CB8AC3E}">
        <p14:creationId xmlns:p14="http://schemas.microsoft.com/office/powerpoint/2010/main" val="21865566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Eval() a variable</a:t>
            </a:r>
            <a:endParaRPr b="1">
              <a:latin typeface="Georgia"/>
              <a:ea typeface="Georgia"/>
              <a:cs typeface="Georgia"/>
              <a:sym typeface="Georgia"/>
            </a:endParaRPr>
          </a:p>
        </p:txBody>
      </p:sp>
      <p:sp>
        <p:nvSpPr>
          <p:cNvPr id="517" name="Google Shape;517;p81"/>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chemeClr val="tx1"/>
                </a:solidFill>
                <a:latin typeface="Consolas"/>
                <a:ea typeface="Consolas"/>
                <a:cs typeface="Consolas"/>
                <a:sym typeface="Consolas"/>
              </a:rPr>
              <a:t># W is a random 700 x 100 variable object</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W = </a:t>
            </a:r>
            <a:r>
              <a:rPr lang="en" sz="1600" dirty="0" err="1">
                <a:solidFill>
                  <a:schemeClr val="tx1"/>
                </a:solidFill>
                <a:latin typeface="Consolas"/>
                <a:ea typeface="Consolas"/>
                <a:cs typeface="Consolas"/>
                <a:sym typeface="Consolas"/>
              </a:rPr>
              <a:t>tf.Variable</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tf.truncated_normal</a:t>
            </a:r>
            <a:r>
              <a:rPr lang="en" sz="1600" dirty="0">
                <a:solidFill>
                  <a:schemeClr val="tx1"/>
                </a:solidFill>
                <a:latin typeface="Consolas"/>
                <a:ea typeface="Consolas"/>
                <a:cs typeface="Consolas"/>
                <a:sym typeface="Consolas"/>
              </a:rPr>
              <a:t>([700, 10]))</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with </a:t>
            </a:r>
            <a:r>
              <a:rPr lang="en" sz="1600" dirty="0" err="1">
                <a:solidFill>
                  <a:schemeClr val="tx1"/>
                </a:solidFill>
                <a:latin typeface="Consolas"/>
                <a:ea typeface="Consolas"/>
                <a:cs typeface="Consolas"/>
                <a:sym typeface="Consolas"/>
              </a:rPr>
              <a:t>tf.Session</a:t>
            </a:r>
            <a:r>
              <a:rPr lang="en" sz="1600" dirty="0">
                <a:solidFill>
                  <a:schemeClr val="tx1"/>
                </a:solidFill>
                <a:latin typeface="Consolas"/>
                <a:ea typeface="Consolas"/>
                <a:cs typeface="Consolas"/>
                <a:sym typeface="Consolas"/>
              </a:rPr>
              <a:t>() as </a:t>
            </a:r>
            <a:r>
              <a:rPr lang="en" sz="1600" dirty="0" err="1">
                <a:solidFill>
                  <a:schemeClr val="tx1"/>
                </a:solidFill>
                <a:latin typeface="Consolas"/>
                <a:ea typeface="Consolas"/>
                <a:cs typeface="Consolas"/>
                <a:sym typeface="Consolas"/>
              </a:rPr>
              <a:t>sess</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t>
            </a:r>
            <a:r>
              <a:rPr lang="en" sz="1600" dirty="0" err="1">
                <a:solidFill>
                  <a:schemeClr val="tx1"/>
                </a:solidFill>
                <a:latin typeface="Consolas"/>
                <a:ea typeface="Consolas"/>
                <a:cs typeface="Consolas"/>
                <a:sym typeface="Consolas"/>
              </a:rPr>
              <a:t>sess.run</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W.initializer</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print(</a:t>
            </a:r>
            <a:r>
              <a:rPr lang="en" sz="1600" dirty="0" err="1">
                <a:solidFill>
                  <a:schemeClr val="tx1"/>
                </a:solidFill>
                <a:highlight>
                  <a:schemeClr val="accent3"/>
                </a:highlight>
                <a:latin typeface="Consolas"/>
                <a:ea typeface="Consolas"/>
                <a:cs typeface="Consolas"/>
                <a:sym typeface="Consolas"/>
              </a:rPr>
              <a:t>W.eval</a:t>
            </a:r>
            <a:r>
              <a:rPr lang="en" sz="1600" dirty="0">
                <a:solidFill>
                  <a:schemeClr val="tx1"/>
                </a:solidFill>
                <a:highlight>
                  <a:schemeClr val="accent3"/>
                </a:highlight>
                <a:latin typeface="Consolas"/>
                <a:ea typeface="Consolas"/>
                <a:cs typeface="Consolas"/>
                <a:sym typeface="Consolas"/>
              </a:rPr>
              <a:t>()</a:t>
            </a:r>
            <a:r>
              <a:rPr lang="en" sz="1600" b="1" dirty="0">
                <a:solidFill>
                  <a:schemeClr val="tx1"/>
                </a:solidFill>
                <a:latin typeface="Consolas"/>
                <a:ea typeface="Consolas"/>
                <a:cs typeface="Consolas"/>
                <a:sym typeface="Consolas"/>
              </a:rPr>
              <a:t>)				# Similar to print(</a:t>
            </a:r>
            <a:r>
              <a:rPr lang="en" sz="1600" b="1" dirty="0" err="1">
                <a:solidFill>
                  <a:schemeClr val="tx1"/>
                </a:solidFill>
                <a:latin typeface="Consolas"/>
                <a:ea typeface="Consolas"/>
                <a:cs typeface="Consolas"/>
                <a:sym typeface="Consolas"/>
              </a:rPr>
              <a:t>sess.run</a:t>
            </a:r>
            <a:r>
              <a:rPr lang="en" sz="1600" b="1" dirty="0">
                <a:solidFill>
                  <a:schemeClr val="tx1"/>
                </a:solidFill>
                <a:latin typeface="Consolas"/>
                <a:ea typeface="Consolas"/>
                <a:cs typeface="Consolas"/>
                <a:sym typeface="Consolas"/>
              </a:rPr>
              <a:t>(W))</a:t>
            </a:r>
            <a:endParaRPr sz="1600" b="1" dirty="0">
              <a:solidFill>
                <a:schemeClr val="tx1"/>
              </a:solidFill>
              <a:latin typeface="Consolas"/>
              <a:ea typeface="Consolas"/>
              <a:cs typeface="Consolas"/>
              <a:sym typeface="Consolas"/>
            </a:endParaRPr>
          </a:p>
          <a:p>
            <a:pPr marL="0" indent="0">
              <a:buNone/>
            </a:pP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&gt;&gt; </a:t>
            </a:r>
            <a:r>
              <a:rPr lang="en" sz="1467" dirty="0">
                <a:solidFill>
                  <a:schemeClr val="tx1"/>
                </a:solidFill>
                <a:latin typeface="Consolas"/>
                <a:ea typeface="Consolas"/>
                <a:cs typeface="Consolas"/>
                <a:sym typeface="Consolas"/>
              </a:rPr>
              <a:t>[[-0.76781619 -0.67020458  1.15333688 ..., -0.98434633 -1.25692499</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-0.90904623]</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[-0.36763489 -0.65037876 -1.52936983 ...,  0.19320194 -0.38379928</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0.44387451]</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[ 0.12510735 -0.82649058  0.4321366  ..., -0.3816964   0.70466036</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1.33211911]</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 </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[ 0.9203397  -0.99590844  0.76853162 ..., -0.74290705  0.37568584</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0.64072722]</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[-0.12753558  0.52571583  1.03265858 ...,  0.59978199 -0.91293705</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-0.02646019]</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[ 0.19076447 -0.62968266 -1.97970271 ..., -1.48389161  0.68170643</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1.46369624]]</a:t>
            </a:r>
            <a:endParaRPr sz="1467" dirty="0">
              <a:solidFill>
                <a:schemeClr val="tx1"/>
              </a:solidFill>
              <a:latin typeface="Consolas"/>
              <a:ea typeface="Consolas"/>
              <a:cs typeface="Consolas"/>
              <a:sym typeface="Consolas"/>
            </a:endParaRPr>
          </a:p>
          <a:p>
            <a:pPr marL="0" indent="0">
              <a:buNone/>
            </a:pPr>
            <a:endParaRPr sz="1600" dirty="0">
              <a:solidFill>
                <a:srgbClr val="FFFFFF"/>
              </a:solidFill>
              <a:latin typeface="Consolas"/>
              <a:ea typeface="Consolas"/>
              <a:cs typeface="Consolas"/>
              <a:sym typeface="Consolas"/>
            </a:endParaRPr>
          </a:p>
        </p:txBody>
      </p:sp>
      <p:sp>
        <p:nvSpPr>
          <p:cNvPr id="518" name="Google Shape;518;p8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63</a:t>
            </a:fld>
            <a:endParaRPr/>
          </a:p>
        </p:txBody>
      </p:sp>
    </p:spTree>
    <p:extLst>
      <p:ext uri="{BB962C8B-B14F-4D97-AF65-F5344CB8AC3E}">
        <p14:creationId xmlns:p14="http://schemas.microsoft.com/office/powerpoint/2010/main" val="2201997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24" name="Google Shape;524;p82"/>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867" dirty="0">
                <a:solidFill>
                  <a:schemeClr val="tx1"/>
                </a:solidFill>
                <a:latin typeface="Consolas"/>
                <a:ea typeface="Consolas"/>
                <a:cs typeface="Consolas"/>
                <a:sym typeface="Consolas"/>
              </a:rPr>
              <a:t>W = </a:t>
            </a:r>
            <a:r>
              <a:rPr lang="en" sz="1867" dirty="0" err="1">
                <a:solidFill>
                  <a:schemeClr val="tx1"/>
                </a:solidFill>
                <a:latin typeface="Consolas"/>
                <a:ea typeface="Consolas"/>
                <a:cs typeface="Consolas"/>
                <a:sym typeface="Consolas"/>
              </a:rPr>
              <a:t>tf.Variable</a:t>
            </a:r>
            <a:r>
              <a:rPr lang="en" sz="1867" dirty="0">
                <a:solidFill>
                  <a:schemeClr val="tx1"/>
                </a:solidFill>
                <a:latin typeface="Consolas"/>
                <a:ea typeface="Consolas"/>
                <a:cs typeface="Consolas"/>
                <a:sym typeface="Consolas"/>
              </a:rPr>
              <a:t>(10)</a:t>
            </a:r>
            <a:endParaRPr sz="1867" dirty="0">
              <a:solidFill>
                <a:schemeClr val="tx1"/>
              </a:solidFill>
              <a:latin typeface="Consolas"/>
              <a:ea typeface="Consolas"/>
              <a:cs typeface="Consolas"/>
              <a:sym typeface="Consolas"/>
            </a:endParaRPr>
          </a:p>
          <a:p>
            <a:pPr marL="0" indent="0">
              <a:buNone/>
            </a:pPr>
            <a:r>
              <a:rPr lang="en" sz="1867" dirty="0" err="1">
                <a:solidFill>
                  <a:schemeClr val="tx1"/>
                </a:solidFill>
                <a:latin typeface="Consolas"/>
                <a:ea typeface="Consolas"/>
                <a:cs typeface="Consolas"/>
                <a:sym typeface="Consolas"/>
              </a:rPr>
              <a:t>W.assign</a:t>
            </a:r>
            <a:r>
              <a:rPr lang="en" sz="1867" dirty="0">
                <a:solidFill>
                  <a:schemeClr val="tx1"/>
                </a:solidFill>
                <a:latin typeface="Consolas"/>
                <a:ea typeface="Consolas"/>
                <a:cs typeface="Consolas"/>
                <a:sym typeface="Consolas"/>
              </a:rPr>
              <a:t>(100)</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with </a:t>
            </a:r>
            <a:r>
              <a:rPr lang="en" sz="1867" dirty="0" err="1">
                <a:solidFill>
                  <a:schemeClr val="tx1"/>
                </a:solidFill>
                <a:latin typeface="Consolas"/>
                <a:ea typeface="Consolas"/>
                <a:cs typeface="Consolas"/>
                <a:sym typeface="Consolas"/>
              </a:rPr>
              <a:t>tf.Session</a:t>
            </a:r>
            <a:r>
              <a:rPr lang="en" sz="1867" dirty="0">
                <a:solidFill>
                  <a:schemeClr val="tx1"/>
                </a:solidFill>
                <a:latin typeface="Consolas"/>
                <a:ea typeface="Consolas"/>
                <a:cs typeface="Consolas"/>
                <a:sym typeface="Consolas"/>
              </a:rPr>
              <a:t>() as </a:t>
            </a:r>
            <a:r>
              <a:rPr lang="en" sz="1867" dirty="0" err="1">
                <a:solidFill>
                  <a:schemeClr val="tx1"/>
                </a:solidFill>
                <a:latin typeface="Consolas"/>
                <a:ea typeface="Consolas"/>
                <a:cs typeface="Consolas"/>
                <a:sym typeface="Consolas"/>
              </a:rPr>
              <a:t>sess</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	</a:t>
            </a:r>
            <a:r>
              <a:rPr lang="en" sz="1867" dirty="0" err="1">
                <a:solidFill>
                  <a:schemeClr val="tx1"/>
                </a:solidFill>
                <a:latin typeface="Consolas"/>
                <a:ea typeface="Consolas"/>
                <a:cs typeface="Consolas"/>
                <a:sym typeface="Consolas"/>
              </a:rPr>
              <a:t>sess.run</a:t>
            </a:r>
            <a:r>
              <a:rPr lang="en" sz="1867" dirty="0">
                <a:solidFill>
                  <a:schemeClr val="tx1"/>
                </a:solidFill>
                <a:latin typeface="Consolas"/>
                <a:ea typeface="Consolas"/>
                <a:cs typeface="Consolas"/>
                <a:sym typeface="Consolas"/>
              </a:rPr>
              <a:t>(</a:t>
            </a:r>
            <a:r>
              <a:rPr lang="en" sz="1867" dirty="0" err="1">
                <a:solidFill>
                  <a:schemeClr val="tx1"/>
                </a:solidFill>
                <a:latin typeface="Consolas"/>
                <a:ea typeface="Consolas"/>
                <a:cs typeface="Consolas"/>
                <a:sym typeface="Consolas"/>
              </a:rPr>
              <a:t>W.initializer</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	print(</a:t>
            </a:r>
            <a:r>
              <a:rPr lang="en" sz="1867" dirty="0" err="1">
                <a:solidFill>
                  <a:schemeClr val="tx1"/>
                </a:solidFill>
                <a:latin typeface="Consolas"/>
                <a:ea typeface="Consolas"/>
                <a:cs typeface="Consolas"/>
                <a:sym typeface="Consolas"/>
              </a:rPr>
              <a:t>W.eval</a:t>
            </a:r>
            <a:r>
              <a:rPr lang="en" sz="1867" dirty="0">
                <a:solidFill>
                  <a:schemeClr val="tx1"/>
                </a:solidFill>
                <a:latin typeface="Consolas"/>
                <a:ea typeface="Consolas"/>
                <a:cs typeface="Consolas"/>
                <a:sym typeface="Consolas"/>
              </a:rPr>
              <a:t>()) 	</a:t>
            </a:r>
            <a:r>
              <a:rPr lang="en" sz="1867" dirty="0">
                <a:solidFill>
                  <a:srgbClr val="FFFFFF"/>
                </a:solidFill>
                <a:latin typeface="Consolas"/>
                <a:ea typeface="Consolas"/>
                <a:cs typeface="Consolas"/>
                <a:sym typeface="Consolas"/>
              </a:rPr>
              <a:t>			</a:t>
            </a:r>
            <a:r>
              <a:rPr lang="en" sz="1867" dirty="0">
                <a:solidFill>
                  <a:schemeClr val="tx1"/>
                </a:solidFill>
                <a:latin typeface="Consolas"/>
                <a:ea typeface="Consolas"/>
                <a:cs typeface="Consolas"/>
                <a:sym typeface="Consolas"/>
              </a:rPr>
              <a:t># &gt;&gt; ????</a:t>
            </a:r>
            <a:endParaRPr sz="1867" dirty="0">
              <a:solidFill>
                <a:schemeClr val="tx1"/>
              </a:solidFill>
              <a:latin typeface="Georgia"/>
              <a:ea typeface="Georgia"/>
              <a:cs typeface="Georgia"/>
              <a:sym typeface="Georgia"/>
            </a:endParaRPr>
          </a:p>
        </p:txBody>
      </p:sp>
      <p:sp>
        <p:nvSpPr>
          <p:cNvPr id="525" name="Google Shape;525;p8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64</a:t>
            </a:fld>
            <a:endParaRPr/>
          </a:p>
        </p:txBody>
      </p:sp>
    </p:spTree>
    <p:extLst>
      <p:ext uri="{BB962C8B-B14F-4D97-AF65-F5344CB8AC3E}">
        <p14:creationId xmlns:p14="http://schemas.microsoft.com/office/powerpoint/2010/main" val="16598812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31" name="Google Shape;531;p83"/>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867">
                <a:solidFill>
                  <a:schemeClr val="dk1"/>
                </a:solidFill>
                <a:latin typeface="Consolas"/>
                <a:ea typeface="Consolas"/>
                <a:cs typeface="Consolas"/>
                <a:sym typeface="Consolas"/>
              </a:rPr>
              <a:t>W = tf.Variable(10)</a:t>
            </a:r>
            <a:endParaRPr sz="1867">
              <a:solidFill>
                <a:schemeClr val="dk1"/>
              </a:solidFill>
              <a:latin typeface="Consolas"/>
              <a:ea typeface="Consolas"/>
              <a:cs typeface="Consolas"/>
              <a:sym typeface="Consolas"/>
            </a:endParaRPr>
          </a:p>
          <a:p>
            <a:pPr marL="0" indent="0">
              <a:buNone/>
            </a:pPr>
            <a:r>
              <a:rPr lang="en" sz="1867">
                <a:solidFill>
                  <a:schemeClr val="dk1"/>
                </a:solidFill>
                <a:latin typeface="Consolas"/>
                <a:ea typeface="Consolas"/>
                <a:cs typeface="Consolas"/>
                <a:sym typeface="Consolas"/>
              </a:rPr>
              <a:t>W.assign(100)</a:t>
            </a:r>
            <a:endParaRPr sz="1867">
              <a:solidFill>
                <a:schemeClr val="dk1"/>
              </a:solidFill>
              <a:latin typeface="Consolas"/>
              <a:ea typeface="Consolas"/>
              <a:cs typeface="Consolas"/>
              <a:sym typeface="Consolas"/>
            </a:endParaRPr>
          </a:p>
          <a:p>
            <a:pPr marL="0" indent="0">
              <a:buNone/>
            </a:pPr>
            <a:r>
              <a:rPr lang="en" sz="1867">
                <a:solidFill>
                  <a:schemeClr val="dk1"/>
                </a:solidFill>
                <a:latin typeface="Consolas"/>
                <a:ea typeface="Consolas"/>
                <a:cs typeface="Consolas"/>
                <a:sym typeface="Consolas"/>
              </a:rPr>
              <a:t>with tf.Session() as sess:</a:t>
            </a:r>
            <a:endParaRPr sz="1867">
              <a:solidFill>
                <a:schemeClr val="dk1"/>
              </a:solidFill>
              <a:latin typeface="Consolas"/>
              <a:ea typeface="Consolas"/>
              <a:cs typeface="Consolas"/>
              <a:sym typeface="Consolas"/>
            </a:endParaRPr>
          </a:p>
          <a:p>
            <a:pPr marL="0" indent="0">
              <a:buNone/>
            </a:pPr>
            <a:r>
              <a:rPr lang="en" sz="1867">
                <a:solidFill>
                  <a:schemeClr val="dk1"/>
                </a:solidFill>
                <a:latin typeface="Consolas"/>
                <a:ea typeface="Consolas"/>
                <a:cs typeface="Consolas"/>
                <a:sym typeface="Consolas"/>
              </a:rPr>
              <a:t>	sess.run(W.initializer)</a:t>
            </a:r>
            <a:endParaRPr sz="1867">
              <a:solidFill>
                <a:schemeClr val="dk1"/>
              </a:solidFill>
              <a:latin typeface="Consolas"/>
              <a:ea typeface="Consolas"/>
              <a:cs typeface="Consolas"/>
              <a:sym typeface="Consolas"/>
            </a:endParaRPr>
          </a:p>
          <a:p>
            <a:pPr marL="0" indent="0">
              <a:buNone/>
            </a:pPr>
            <a:r>
              <a:rPr lang="en" sz="1867">
                <a:solidFill>
                  <a:schemeClr val="dk1"/>
                </a:solidFill>
                <a:latin typeface="Consolas"/>
                <a:ea typeface="Consolas"/>
                <a:cs typeface="Consolas"/>
                <a:sym typeface="Consolas"/>
              </a:rPr>
              <a:t>	print(W.eval()) 				# &gt;&gt; 10</a:t>
            </a:r>
            <a:endParaRPr sz="1867">
              <a:solidFill>
                <a:schemeClr val="dk1"/>
              </a:solidFill>
              <a:latin typeface="Georgia"/>
              <a:ea typeface="Georgia"/>
              <a:cs typeface="Georgia"/>
              <a:sym typeface="Georgia"/>
            </a:endParaRPr>
          </a:p>
          <a:p>
            <a:pPr marL="0" indent="0">
              <a:spcAft>
                <a:spcPts val="2133"/>
              </a:spcAft>
              <a:buNone/>
            </a:pPr>
            <a:endParaRPr sz="1867">
              <a:solidFill>
                <a:srgbClr val="FFFFFF"/>
              </a:solidFill>
              <a:latin typeface="Consolas"/>
              <a:ea typeface="Consolas"/>
              <a:cs typeface="Consolas"/>
              <a:sym typeface="Consolas"/>
            </a:endParaRPr>
          </a:p>
        </p:txBody>
      </p:sp>
      <p:sp>
        <p:nvSpPr>
          <p:cNvPr id="532" name="Google Shape;532;p8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65</a:t>
            </a:fld>
            <a:endParaRPr/>
          </a:p>
        </p:txBody>
      </p:sp>
      <p:sp>
        <p:nvSpPr>
          <p:cNvPr id="533" name="Google Shape;533;p83"/>
          <p:cNvSpPr txBox="1"/>
          <p:nvPr/>
        </p:nvSpPr>
        <p:spPr>
          <a:xfrm>
            <a:off x="6182800" y="4789933"/>
            <a:ext cx="4366000" cy="915200"/>
          </a:xfrm>
          <a:prstGeom prst="rect">
            <a:avLst/>
          </a:prstGeom>
          <a:noFill/>
          <a:ln>
            <a:noFill/>
          </a:ln>
        </p:spPr>
        <p:txBody>
          <a:bodyPr spcFirstLastPara="1" wrap="square" lIns="121900" tIns="121900" rIns="121900" bIns="121900" anchor="t" anchorCtr="0">
            <a:noAutofit/>
          </a:bodyPr>
          <a:lstStyle/>
          <a:p>
            <a:r>
              <a:rPr lang="en" sz="2133">
                <a:solidFill>
                  <a:srgbClr val="FFFFFF"/>
                </a:solidFill>
                <a:latin typeface="Times New Roman"/>
                <a:ea typeface="Times New Roman"/>
                <a:cs typeface="Times New Roman"/>
                <a:sym typeface="Times New Roman"/>
              </a:rPr>
              <a:t>Ugh, why?</a:t>
            </a:r>
            <a:endParaRPr sz="2133">
              <a:solidFill>
                <a:srgbClr val="FFFF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383009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8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39" name="Google Shape;539;p84"/>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867" dirty="0">
                <a:solidFill>
                  <a:schemeClr val="dk1"/>
                </a:solidFill>
                <a:latin typeface="Consolas"/>
                <a:ea typeface="Consolas"/>
                <a:cs typeface="Consolas"/>
                <a:sym typeface="Consolas"/>
              </a:rPr>
              <a:t>W = </a:t>
            </a:r>
            <a:r>
              <a:rPr lang="en" sz="1867" dirty="0" err="1">
                <a:solidFill>
                  <a:schemeClr val="dk1"/>
                </a:solidFill>
                <a:latin typeface="Consolas"/>
                <a:ea typeface="Consolas"/>
                <a:cs typeface="Consolas"/>
                <a:sym typeface="Consolas"/>
              </a:rPr>
              <a:t>tf.Variable</a:t>
            </a:r>
            <a:r>
              <a:rPr lang="en" sz="1867" dirty="0">
                <a:solidFill>
                  <a:schemeClr val="dk1"/>
                </a:solidFill>
                <a:latin typeface="Consolas"/>
                <a:ea typeface="Consolas"/>
                <a:cs typeface="Consolas"/>
                <a:sym typeface="Consolas"/>
              </a:rPr>
              <a:t>(10)</a:t>
            </a:r>
            <a:endParaRPr sz="1867" dirty="0">
              <a:solidFill>
                <a:schemeClr val="dk1"/>
              </a:solidFill>
              <a:latin typeface="Consolas"/>
              <a:ea typeface="Consolas"/>
              <a:cs typeface="Consolas"/>
              <a:sym typeface="Consolas"/>
            </a:endParaRPr>
          </a:p>
          <a:p>
            <a:pPr marL="0" indent="0">
              <a:buNone/>
            </a:pPr>
            <a:r>
              <a:rPr lang="en" sz="1867" dirty="0" err="1">
                <a:solidFill>
                  <a:schemeClr val="dk1"/>
                </a:solidFill>
                <a:latin typeface="Consolas"/>
                <a:ea typeface="Consolas"/>
                <a:cs typeface="Consolas"/>
                <a:sym typeface="Consolas"/>
              </a:rPr>
              <a:t>W.assign</a:t>
            </a:r>
            <a:r>
              <a:rPr lang="en" sz="1867" dirty="0">
                <a:solidFill>
                  <a:schemeClr val="dk1"/>
                </a:solidFill>
                <a:latin typeface="Consolas"/>
                <a:ea typeface="Consolas"/>
                <a:cs typeface="Consolas"/>
                <a:sym typeface="Consolas"/>
              </a:rPr>
              <a:t>(100)</a:t>
            </a:r>
            <a:endParaRPr sz="1867" dirty="0">
              <a:solidFill>
                <a:schemeClr val="dk1"/>
              </a:solidFill>
              <a:latin typeface="Consolas"/>
              <a:ea typeface="Consolas"/>
              <a:cs typeface="Consolas"/>
              <a:sym typeface="Consolas"/>
            </a:endParaRPr>
          </a:p>
          <a:p>
            <a:pPr marL="0" indent="0">
              <a:buNone/>
            </a:pPr>
            <a:r>
              <a:rPr lang="en" sz="1867" dirty="0">
                <a:solidFill>
                  <a:schemeClr val="dk1"/>
                </a:solidFill>
                <a:latin typeface="Consolas"/>
                <a:ea typeface="Consolas"/>
                <a:cs typeface="Consolas"/>
                <a:sym typeface="Consolas"/>
              </a:rPr>
              <a:t>with </a:t>
            </a:r>
            <a:r>
              <a:rPr lang="en" sz="1867" dirty="0" err="1">
                <a:solidFill>
                  <a:schemeClr val="dk1"/>
                </a:solidFill>
                <a:latin typeface="Consolas"/>
                <a:ea typeface="Consolas"/>
                <a:cs typeface="Consolas"/>
                <a:sym typeface="Consolas"/>
              </a:rPr>
              <a:t>tf.Session</a:t>
            </a:r>
            <a:r>
              <a:rPr lang="en" sz="1867" dirty="0">
                <a:solidFill>
                  <a:schemeClr val="dk1"/>
                </a:solidFill>
                <a:latin typeface="Consolas"/>
                <a:ea typeface="Consolas"/>
                <a:cs typeface="Consolas"/>
                <a:sym typeface="Consolas"/>
              </a:rPr>
              <a:t>() as </a:t>
            </a:r>
            <a:r>
              <a:rPr lang="en" sz="1867" dirty="0" err="1">
                <a:solidFill>
                  <a:schemeClr val="dk1"/>
                </a:solidFill>
                <a:latin typeface="Consolas"/>
                <a:ea typeface="Consolas"/>
                <a:cs typeface="Consolas"/>
                <a:sym typeface="Consolas"/>
              </a:rPr>
              <a:t>sess</a:t>
            </a:r>
            <a:r>
              <a:rPr lang="en" sz="1867" dirty="0">
                <a:solidFill>
                  <a:schemeClr val="dk1"/>
                </a:solidFill>
                <a:latin typeface="Consolas"/>
                <a:ea typeface="Consolas"/>
                <a:cs typeface="Consolas"/>
                <a:sym typeface="Consolas"/>
              </a:rPr>
              <a:t>:</a:t>
            </a:r>
            <a:endParaRPr sz="1867" dirty="0">
              <a:solidFill>
                <a:schemeClr val="dk1"/>
              </a:solidFill>
              <a:latin typeface="Consolas"/>
              <a:ea typeface="Consolas"/>
              <a:cs typeface="Consolas"/>
              <a:sym typeface="Consolas"/>
            </a:endParaRPr>
          </a:p>
          <a:p>
            <a:pPr marL="0" indent="0">
              <a:buNone/>
            </a:pPr>
            <a:r>
              <a:rPr lang="en" sz="1867" dirty="0">
                <a:solidFill>
                  <a:schemeClr val="dk1"/>
                </a:solidFill>
                <a:latin typeface="Consolas"/>
                <a:ea typeface="Consolas"/>
                <a:cs typeface="Consolas"/>
                <a:sym typeface="Consolas"/>
              </a:rPr>
              <a:t>	</a:t>
            </a:r>
            <a:r>
              <a:rPr lang="en" sz="1867" dirty="0" err="1">
                <a:solidFill>
                  <a:schemeClr val="dk1"/>
                </a:solidFill>
                <a:latin typeface="Consolas"/>
                <a:ea typeface="Consolas"/>
                <a:cs typeface="Consolas"/>
                <a:sym typeface="Consolas"/>
              </a:rPr>
              <a:t>sess.run</a:t>
            </a:r>
            <a:r>
              <a:rPr lang="en" sz="1867" dirty="0">
                <a:solidFill>
                  <a:schemeClr val="dk1"/>
                </a:solidFill>
                <a:latin typeface="Consolas"/>
                <a:ea typeface="Consolas"/>
                <a:cs typeface="Consolas"/>
                <a:sym typeface="Consolas"/>
              </a:rPr>
              <a:t>(</a:t>
            </a:r>
            <a:r>
              <a:rPr lang="en" sz="1867" dirty="0" err="1">
                <a:solidFill>
                  <a:schemeClr val="dk1"/>
                </a:solidFill>
                <a:latin typeface="Consolas"/>
                <a:ea typeface="Consolas"/>
                <a:cs typeface="Consolas"/>
                <a:sym typeface="Consolas"/>
              </a:rPr>
              <a:t>W.initializer</a:t>
            </a:r>
            <a:r>
              <a:rPr lang="en" sz="1867" dirty="0">
                <a:solidFill>
                  <a:schemeClr val="dk1"/>
                </a:solidFill>
                <a:latin typeface="Consolas"/>
                <a:ea typeface="Consolas"/>
                <a:cs typeface="Consolas"/>
                <a:sym typeface="Consolas"/>
              </a:rPr>
              <a:t>)</a:t>
            </a:r>
            <a:endParaRPr sz="1867" dirty="0">
              <a:solidFill>
                <a:schemeClr val="dk1"/>
              </a:solidFill>
              <a:latin typeface="Consolas"/>
              <a:ea typeface="Consolas"/>
              <a:cs typeface="Consolas"/>
              <a:sym typeface="Consolas"/>
            </a:endParaRPr>
          </a:p>
          <a:p>
            <a:pPr marL="0" indent="0">
              <a:buNone/>
            </a:pPr>
            <a:r>
              <a:rPr lang="en" sz="1867" dirty="0">
                <a:solidFill>
                  <a:schemeClr val="dk1"/>
                </a:solidFill>
                <a:latin typeface="Consolas"/>
                <a:ea typeface="Consolas"/>
                <a:cs typeface="Consolas"/>
                <a:sym typeface="Consolas"/>
              </a:rPr>
              <a:t>	print(</a:t>
            </a:r>
            <a:r>
              <a:rPr lang="en" sz="1867" dirty="0" err="1">
                <a:solidFill>
                  <a:schemeClr val="dk1"/>
                </a:solidFill>
                <a:latin typeface="Consolas"/>
                <a:ea typeface="Consolas"/>
                <a:cs typeface="Consolas"/>
                <a:sym typeface="Consolas"/>
              </a:rPr>
              <a:t>W.eval</a:t>
            </a:r>
            <a:r>
              <a:rPr lang="en" sz="1867" dirty="0">
                <a:solidFill>
                  <a:schemeClr val="dk1"/>
                </a:solidFill>
                <a:latin typeface="Consolas"/>
                <a:ea typeface="Consolas"/>
                <a:cs typeface="Consolas"/>
                <a:sym typeface="Consolas"/>
              </a:rPr>
              <a:t>()) 				# &gt;&gt; 10</a:t>
            </a:r>
            <a:endParaRPr sz="1867" dirty="0">
              <a:solidFill>
                <a:schemeClr val="dk1"/>
              </a:solidFill>
              <a:latin typeface="Georgia"/>
              <a:ea typeface="Georgia"/>
              <a:cs typeface="Georgia"/>
              <a:sym typeface="Georgia"/>
            </a:endParaRPr>
          </a:p>
          <a:p>
            <a:pPr marL="0" indent="0">
              <a:spcAft>
                <a:spcPts val="2133"/>
              </a:spcAft>
              <a:buNone/>
            </a:pPr>
            <a:endParaRPr sz="1867" dirty="0">
              <a:solidFill>
                <a:srgbClr val="FFFFFF"/>
              </a:solidFill>
              <a:latin typeface="Consolas"/>
              <a:ea typeface="Consolas"/>
              <a:cs typeface="Consolas"/>
              <a:sym typeface="Consolas"/>
            </a:endParaRPr>
          </a:p>
        </p:txBody>
      </p:sp>
      <p:sp>
        <p:nvSpPr>
          <p:cNvPr id="540" name="Google Shape;540;p84"/>
          <p:cNvSpPr txBox="1">
            <a:spLocks noGrp="1"/>
          </p:cNvSpPr>
          <p:nvPr>
            <p:ph type="sldNum" idx="12"/>
          </p:nvPr>
        </p:nvSpPr>
        <p:spPr>
          <a:xfrm>
            <a:off x="11009869" y="6061833"/>
            <a:ext cx="582263"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66</a:t>
            </a:fld>
            <a:endParaRPr dirty="0"/>
          </a:p>
        </p:txBody>
      </p:sp>
      <p:sp>
        <p:nvSpPr>
          <p:cNvPr id="541" name="Google Shape;541;p84"/>
          <p:cNvSpPr txBox="1"/>
          <p:nvPr/>
        </p:nvSpPr>
        <p:spPr>
          <a:xfrm>
            <a:off x="6494533" y="4329100"/>
            <a:ext cx="4366000" cy="1383600"/>
          </a:xfrm>
          <a:prstGeom prst="rect">
            <a:avLst/>
          </a:prstGeom>
          <a:noFill/>
          <a:ln>
            <a:noFill/>
          </a:ln>
        </p:spPr>
        <p:txBody>
          <a:bodyPr spcFirstLastPara="1" wrap="square" lIns="121900" tIns="121900" rIns="121900" bIns="121900" anchor="t" anchorCtr="0">
            <a:noAutofit/>
          </a:bodyPr>
          <a:lstStyle/>
          <a:p>
            <a:r>
              <a:rPr lang="en" sz="2400" dirty="0" err="1">
                <a:latin typeface="Times New Roman"/>
                <a:ea typeface="Times New Roman"/>
                <a:cs typeface="Times New Roman"/>
                <a:sym typeface="Times New Roman"/>
              </a:rPr>
              <a:t>W.assign</a:t>
            </a:r>
            <a:r>
              <a:rPr lang="en" sz="2400" dirty="0">
                <a:latin typeface="Times New Roman"/>
                <a:ea typeface="Times New Roman"/>
                <a:cs typeface="Times New Roman"/>
                <a:sym typeface="Times New Roman"/>
              </a:rPr>
              <a:t>(100) creates an assign op.</a:t>
            </a:r>
            <a:endParaRPr sz="2400" dirty="0">
              <a:latin typeface="Times New Roman"/>
              <a:ea typeface="Times New Roman"/>
              <a:cs typeface="Times New Roman"/>
              <a:sym typeface="Times New Roman"/>
            </a:endParaRPr>
          </a:p>
          <a:p>
            <a:r>
              <a:rPr lang="en" sz="2400" dirty="0">
                <a:latin typeface="Times New Roman"/>
                <a:ea typeface="Times New Roman"/>
                <a:cs typeface="Times New Roman"/>
                <a:sym typeface="Times New Roman"/>
              </a:rPr>
              <a:t>That op needs to be executed in a session to take effect.</a:t>
            </a:r>
            <a:endParaRPr sz="24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070828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8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47" name="Google Shape;547;p85"/>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867" dirty="0">
                <a:solidFill>
                  <a:schemeClr val="dk1"/>
                </a:solidFill>
                <a:latin typeface="Consolas"/>
                <a:ea typeface="Consolas"/>
                <a:cs typeface="Consolas"/>
                <a:sym typeface="Consolas"/>
              </a:rPr>
              <a:t>W = </a:t>
            </a:r>
            <a:r>
              <a:rPr lang="en" sz="1867" dirty="0" err="1">
                <a:solidFill>
                  <a:schemeClr val="dk1"/>
                </a:solidFill>
                <a:latin typeface="Consolas"/>
                <a:ea typeface="Consolas"/>
                <a:cs typeface="Consolas"/>
                <a:sym typeface="Consolas"/>
              </a:rPr>
              <a:t>tf.Variable</a:t>
            </a:r>
            <a:r>
              <a:rPr lang="en" sz="1867" dirty="0">
                <a:solidFill>
                  <a:schemeClr val="dk1"/>
                </a:solidFill>
                <a:latin typeface="Consolas"/>
                <a:ea typeface="Consolas"/>
                <a:cs typeface="Consolas"/>
                <a:sym typeface="Consolas"/>
              </a:rPr>
              <a:t>(10)</a:t>
            </a:r>
            <a:endParaRPr sz="1867" dirty="0">
              <a:solidFill>
                <a:schemeClr val="dk1"/>
              </a:solidFill>
              <a:latin typeface="Consolas"/>
              <a:ea typeface="Consolas"/>
              <a:cs typeface="Consolas"/>
              <a:sym typeface="Consolas"/>
            </a:endParaRPr>
          </a:p>
          <a:p>
            <a:pPr marL="0" indent="0">
              <a:buNone/>
            </a:pPr>
            <a:r>
              <a:rPr lang="en" sz="1867" dirty="0" err="1">
                <a:solidFill>
                  <a:schemeClr val="dk1"/>
                </a:solidFill>
                <a:latin typeface="Consolas"/>
                <a:ea typeface="Consolas"/>
                <a:cs typeface="Consolas"/>
                <a:sym typeface="Consolas"/>
              </a:rPr>
              <a:t>W.assign</a:t>
            </a:r>
            <a:r>
              <a:rPr lang="en" sz="1867" dirty="0">
                <a:solidFill>
                  <a:schemeClr val="dk1"/>
                </a:solidFill>
                <a:latin typeface="Consolas"/>
                <a:ea typeface="Consolas"/>
                <a:cs typeface="Consolas"/>
                <a:sym typeface="Consolas"/>
              </a:rPr>
              <a:t>(100)</a:t>
            </a:r>
            <a:endParaRPr sz="1867" dirty="0">
              <a:solidFill>
                <a:schemeClr val="dk1"/>
              </a:solidFill>
              <a:latin typeface="Consolas"/>
              <a:ea typeface="Consolas"/>
              <a:cs typeface="Consolas"/>
              <a:sym typeface="Consolas"/>
            </a:endParaRPr>
          </a:p>
          <a:p>
            <a:pPr marL="0" indent="0">
              <a:buNone/>
            </a:pPr>
            <a:r>
              <a:rPr lang="en" sz="1867" dirty="0">
                <a:solidFill>
                  <a:schemeClr val="dk1"/>
                </a:solidFill>
                <a:latin typeface="Consolas"/>
                <a:ea typeface="Consolas"/>
                <a:cs typeface="Consolas"/>
                <a:sym typeface="Consolas"/>
              </a:rPr>
              <a:t>with </a:t>
            </a:r>
            <a:r>
              <a:rPr lang="en" sz="1867" dirty="0" err="1">
                <a:solidFill>
                  <a:schemeClr val="dk1"/>
                </a:solidFill>
                <a:latin typeface="Consolas"/>
                <a:ea typeface="Consolas"/>
                <a:cs typeface="Consolas"/>
                <a:sym typeface="Consolas"/>
              </a:rPr>
              <a:t>tf.Session</a:t>
            </a:r>
            <a:r>
              <a:rPr lang="en" sz="1867" dirty="0">
                <a:solidFill>
                  <a:schemeClr val="dk1"/>
                </a:solidFill>
                <a:latin typeface="Consolas"/>
                <a:ea typeface="Consolas"/>
                <a:cs typeface="Consolas"/>
                <a:sym typeface="Consolas"/>
              </a:rPr>
              <a:t>() as </a:t>
            </a:r>
            <a:r>
              <a:rPr lang="en" sz="1867" dirty="0" err="1">
                <a:solidFill>
                  <a:schemeClr val="dk1"/>
                </a:solidFill>
                <a:latin typeface="Consolas"/>
                <a:ea typeface="Consolas"/>
                <a:cs typeface="Consolas"/>
                <a:sym typeface="Consolas"/>
              </a:rPr>
              <a:t>sess</a:t>
            </a:r>
            <a:r>
              <a:rPr lang="en" sz="1867" dirty="0">
                <a:solidFill>
                  <a:schemeClr val="dk1"/>
                </a:solidFill>
                <a:latin typeface="Consolas"/>
                <a:ea typeface="Consolas"/>
                <a:cs typeface="Consolas"/>
                <a:sym typeface="Consolas"/>
              </a:rPr>
              <a:t>:</a:t>
            </a:r>
            <a:endParaRPr sz="1867" dirty="0">
              <a:solidFill>
                <a:schemeClr val="dk1"/>
              </a:solidFill>
              <a:latin typeface="Consolas"/>
              <a:ea typeface="Consolas"/>
              <a:cs typeface="Consolas"/>
              <a:sym typeface="Consolas"/>
            </a:endParaRPr>
          </a:p>
          <a:p>
            <a:pPr marL="0" indent="0">
              <a:buNone/>
            </a:pPr>
            <a:r>
              <a:rPr lang="en" sz="1867" dirty="0">
                <a:solidFill>
                  <a:schemeClr val="dk1"/>
                </a:solidFill>
                <a:latin typeface="Consolas"/>
                <a:ea typeface="Consolas"/>
                <a:cs typeface="Consolas"/>
                <a:sym typeface="Consolas"/>
              </a:rPr>
              <a:t>	</a:t>
            </a:r>
            <a:r>
              <a:rPr lang="en" sz="1867" dirty="0" err="1">
                <a:solidFill>
                  <a:schemeClr val="dk1"/>
                </a:solidFill>
                <a:latin typeface="Consolas"/>
                <a:ea typeface="Consolas"/>
                <a:cs typeface="Consolas"/>
                <a:sym typeface="Consolas"/>
              </a:rPr>
              <a:t>sess.run</a:t>
            </a:r>
            <a:r>
              <a:rPr lang="en" sz="1867" dirty="0">
                <a:solidFill>
                  <a:schemeClr val="dk1"/>
                </a:solidFill>
                <a:latin typeface="Consolas"/>
                <a:ea typeface="Consolas"/>
                <a:cs typeface="Consolas"/>
                <a:sym typeface="Consolas"/>
              </a:rPr>
              <a:t>(</a:t>
            </a:r>
            <a:r>
              <a:rPr lang="en" sz="1867" dirty="0" err="1">
                <a:solidFill>
                  <a:schemeClr val="dk1"/>
                </a:solidFill>
                <a:latin typeface="Consolas"/>
                <a:ea typeface="Consolas"/>
                <a:cs typeface="Consolas"/>
                <a:sym typeface="Consolas"/>
              </a:rPr>
              <a:t>W.initializer</a:t>
            </a:r>
            <a:r>
              <a:rPr lang="en" sz="1867" dirty="0">
                <a:solidFill>
                  <a:schemeClr val="dk1"/>
                </a:solidFill>
                <a:latin typeface="Consolas"/>
                <a:ea typeface="Consolas"/>
                <a:cs typeface="Consolas"/>
                <a:sym typeface="Consolas"/>
              </a:rPr>
              <a:t>)</a:t>
            </a:r>
            <a:endParaRPr sz="1867" dirty="0">
              <a:solidFill>
                <a:schemeClr val="dk1"/>
              </a:solidFill>
              <a:latin typeface="Consolas"/>
              <a:ea typeface="Consolas"/>
              <a:cs typeface="Consolas"/>
              <a:sym typeface="Consolas"/>
            </a:endParaRPr>
          </a:p>
          <a:p>
            <a:pPr marL="0" indent="0">
              <a:buNone/>
            </a:pPr>
            <a:r>
              <a:rPr lang="en" sz="1867" dirty="0">
                <a:solidFill>
                  <a:schemeClr val="dk1"/>
                </a:solidFill>
                <a:latin typeface="Consolas"/>
                <a:ea typeface="Consolas"/>
                <a:cs typeface="Consolas"/>
                <a:sym typeface="Consolas"/>
              </a:rPr>
              <a:t>	print(</a:t>
            </a:r>
            <a:r>
              <a:rPr lang="en" sz="1867" dirty="0" err="1">
                <a:solidFill>
                  <a:schemeClr val="dk1"/>
                </a:solidFill>
                <a:latin typeface="Consolas"/>
                <a:ea typeface="Consolas"/>
                <a:cs typeface="Consolas"/>
                <a:sym typeface="Consolas"/>
              </a:rPr>
              <a:t>W.eval</a:t>
            </a:r>
            <a:r>
              <a:rPr lang="en" sz="1867" dirty="0">
                <a:solidFill>
                  <a:schemeClr val="dk1"/>
                </a:solidFill>
                <a:latin typeface="Consolas"/>
                <a:ea typeface="Consolas"/>
                <a:cs typeface="Consolas"/>
                <a:sym typeface="Consolas"/>
              </a:rPr>
              <a:t>()) 				# &gt;&gt; 10</a:t>
            </a:r>
            <a:endParaRPr sz="1867" dirty="0">
              <a:solidFill>
                <a:schemeClr val="dk1"/>
              </a:solidFill>
              <a:latin typeface="Georgia"/>
              <a:ea typeface="Georgia"/>
              <a:cs typeface="Georgia"/>
              <a:sym typeface="Georgia"/>
            </a:endParaRPr>
          </a:p>
          <a:p>
            <a:pPr marL="0" indent="0">
              <a:buNone/>
            </a:pPr>
            <a:endParaRPr sz="1867" dirty="0">
              <a:solidFill>
                <a:srgbClr val="FFFFFF"/>
              </a:solidFill>
              <a:latin typeface="Consolas"/>
              <a:ea typeface="Consolas"/>
              <a:cs typeface="Consolas"/>
              <a:sym typeface="Consolas"/>
            </a:endParaRPr>
          </a:p>
          <a:p>
            <a:pPr marL="0" indent="0">
              <a:buNone/>
            </a:pPr>
            <a:r>
              <a:rPr lang="en" sz="1867" dirty="0">
                <a:solidFill>
                  <a:srgbClr val="FFFFFF"/>
                </a:solidFill>
                <a:latin typeface="Consolas"/>
                <a:ea typeface="Consolas"/>
                <a:cs typeface="Consolas"/>
                <a:sym typeface="Consolas"/>
              </a:rPr>
              <a:t>--------</a:t>
            </a:r>
            <a:endParaRPr sz="1867" dirty="0">
              <a:solidFill>
                <a:srgbClr val="FFFFFF"/>
              </a:solidFill>
              <a:latin typeface="Consolas"/>
              <a:ea typeface="Consolas"/>
              <a:cs typeface="Consolas"/>
              <a:sym typeface="Consolas"/>
            </a:endParaRPr>
          </a:p>
          <a:p>
            <a:pPr marL="0" indent="0">
              <a:buNone/>
            </a:pPr>
            <a:endParaRPr sz="1867" dirty="0">
              <a:solidFill>
                <a:srgbClr val="FFFFFF"/>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W = </a:t>
            </a:r>
            <a:r>
              <a:rPr lang="en" sz="1867" dirty="0" err="1">
                <a:solidFill>
                  <a:schemeClr val="tx1"/>
                </a:solidFill>
                <a:latin typeface="Consolas"/>
                <a:ea typeface="Consolas"/>
                <a:cs typeface="Consolas"/>
                <a:sym typeface="Consolas"/>
              </a:rPr>
              <a:t>tf.Variable</a:t>
            </a:r>
            <a:r>
              <a:rPr lang="en" sz="1867" dirty="0">
                <a:solidFill>
                  <a:schemeClr val="tx1"/>
                </a:solidFill>
                <a:latin typeface="Consolas"/>
                <a:ea typeface="Consolas"/>
                <a:cs typeface="Consolas"/>
                <a:sym typeface="Consolas"/>
              </a:rPr>
              <a:t>(10)</a:t>
            </a:r>
            <a:endParaRPr sz="1867" dirty="0">
              <a:solidFill>
                <a:schemeClr val="tx1"/>
              </a:solidFill>
              <a:latin typeface="Consolas"/>
              <a:ea typeface="Consolas"/>
              <a:cs typeface="Consolas"/>
              <a:sym typeface="Consolas"/>
            </a:endParaRPr>
          </a:p>
          <a:p>
            <a:pPr marL="0" indent="0">
              <a:buNone/>
            </a:pPr>
            <a:r>
              <a:rPr lang="en" sz="1867" dirty="0" err="1">
                <a:solidFill>
                  <a:schemeClr val="tx1"/>
                </a:solidFill>
                <a:highlight>
                  <a:schemeClr val="accent3"/>
                </a:highlight>
                <a:latin typeface="Consolas"/>
                <a:ea typeface="Consolas"/>
                <a:cs typeface="Consolas"/>
                <a:sym typeface="Consolas"/>
              </a:rPr>
              <a:t>assign_op</a:t>
            </a:r>
            <a:r>
              <a:rPr lang="en" sz="1867" dirty="0">
                <a:solidFill>
                  <a:schemeClr val="tx1"/>
                </a:solidFill>
                <a:highlight>
                  <a:schemeClr val="accent3"/>
                </a:highlight>
                <a:latin typeface="Consolas"/>
                <a:ea typeface="Consolas"/>
                <a:cs typeface="Consolas"/>
                <a:sym typeface="Consolas"/>
              </a:rPr>
              <a:t> = </a:t>
            </a:r>
            <a:r>
              <a:rPr lang="en" sz="1867" dirty="0" err="1">
                <a:solidFill>
                  <a:schemeClr val="tx1"/>
                </a:solidFill>
                <a:highlight>
                  <a:schemeClr val="accent3"/>
                </a:highlight>
                <a:latin typeface="Consolas"/>
                <a:ea typeface="Consolas"/>
                <a:cs typeface="Consolas"/>
                <a:sym typeface="Consolas"/>
              </a:rPr>
              <a:t>W.assign</a:t>
            </a:r>
            <a:r>
              <a:rPr lang="en" sz="1867" dirty="0">
                <a:solidFill>
                  <a:schemeClr val="tx1"/>
                </a:solidFill>
                <a:highlight>
                  <a:schemeClr val="accent3"/>
                </a:highlight>
                <a:latin typeface="Consolas"/>
                <a:ea typeface="Consolas"/>
                <a:cs typeface="Consolas"/>
                <a:sym typeface="Consolas"/>
              </a:rPr>
              <a:t>(100)</a:t>
            </a:r>
            <a:endParaRPr sz="1867" dirty="0">
              <a:solidFill>
                <a:schemeClr val="tx1"/>
              </a:solidFill>
              <a:highlight>
                <a:schemeClr val="accent3"/>
              </a:highlight>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with </a:t>
            </a:r>
            <a:r>
              <a:rPr lang="en" sz="1867" dirty="0" err="1">
                <a:solidFill>
                  <a:schemeClr val="tx1"/>
                </a:solidFill>
                <a:latin typeface="Consolas"/>
                <a:ea typeface="Consolas"/>
                <a:cs typeface="Consolas"/>
                <a:sym typeface="Consolas"/>
              </a:rPr>
              <a:t>tf.Session</a:t>
            </a:r>
            <a:r>
              <a:rPr lang="en" sz="1867" dirty="0">
                <a:solidFill>
                  <a:schemeClr val="tx1"/>
                </a:solidFill>
                <a:latin typeface="Consolas"/>
                <a:ea typeface="Consolas"/>
                <a:cs typeface="Consolas"/>
                <a:sym typeface="Consolas"/>
              </a:rPr>
              <a:t>() as </a:t>
            </a:r>
            <a:r>
              <a:rPr lang="en" sz="1867" dirty="0" err="1">
                <a:solidFill>
                  <a:schemeClr val="tx1"/>
                </a:solidFill>
                <a:latin typeface="Consolas"/>
                <a:ea typeface="Consolas"/>
                <a:cs typeface="Consolas"/>
                <a:sym typeface="Consolas"/>
              </a:rPr>
              <a:t>sess</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609585">
              <a:buNone/>
            </a:pPr>
            <a:r>
              <a:rPr lang="en" sz="1867" dirty="0" err="1">
                <a:solidFill>
                  <a:schemeClr val="tx1"/>
                </a:solidFill>
                <a:latin typeface="Consolas"/>
                <a:ea typeface="Consolas"/>
                <a:cs typeface="Consolas"/>
                <a:sym typeface="Consolas"/>
              </a:rPr>
              <a:t>sess.run</a:t>
            </a:r>
            <a:r>
              <a:rPr lang="en" sz="1867" dirty="0">
                <a:solidFill>
                  <a:schemeClr val="tx1"/>
                </a:solidFill>
                <a:latin typeface="Consolas"/>
                <a:ea typeface="Consolas"/>
                <a:cs typeface="Consolas"/>
                <a:sym typeface="Consolas"/>
              </a:rPr>
              <a:t>(</a:t>
            </a:r>
            <a:r>
              <a:rPr lang="en" sz="1867" dirty="0" err="1">
                <a:solidFill>
                  <a:schemeClr val="tx1"/>
                </a:solidFill>
                <a:latin typeface="Consolas"/>
                <a:ea typeface="Consolas"/>
                <a:cs typeface="Consolas"/>
                <a:sym typeface="Consolas"/>
              </a:rPr>
              <a:t>W.initializer</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609585">
              <a:buNone/>
            </a:pPr>
            <a:r>
              <a:rPr lang="en" sz="1867" dirty="0" err="1">
                <a:solidFill>
                  <a:schemeClr val="tx1"/>
                </a:solidFill>
                <a:highlight>
                  <a:schemeClr val="accent3"/>
                </a:highlight>
                <a:latin typeface="Consolas"/>
                <a:ea typeface="Consolas"/>
                <a:cs typeface="Consolas"/>
                <a:sym typeface="Consolas"/>
              </a:rPr>
              <a:t>sess.run</a:t>
            </a:r>
            <a:r>
              <a:rPr lang="en" sz="1867" dirty="0">
                <a:solidFill>
                  <a:schemeClr val="tx1"/>
                </a:solidFill>
                <a:highlight>
                  <a:schemeClr val="accent3"/>
                </a:highlight>
                <a:latin typeface="Consolas"/>
                <a:ea typeface="Consolas"/>
                <a:cs typeface="Consolas"/>
                <a:sym typeface="Consolas"/>
              </a:rPr>
              <a:t>(</a:t>
            </a:r>
            <a:r>
              <a:rPr lang="en" sz="1867" dirty="0" err="1">
                <a:solidFill>
                  <a:schemeClr val="tx1"/>
                </a:solidFill>
                <a:highlight>
                  <a:schemeClr val="accent3"/>
                </a:highlight>
                <a:latin typeface="Consolas"/>
                <a:ea typeface="Consolas"/>
                <a:cs typeface="Consolas"/>
                <a:sym typeface="Consolas"/>
              </a:rPr>
              <a:t>assign_op</a:t>
            </a:r>
            <a:r>
              <a:rPr lang="en" sz="1867" dirty="0">
                <a:solidFill>
                  <a:schemeClr val="tx1"/>
                </a:solidFill>
                <a:highlight>
                  <a:schemeClr val="accent3"/>
                </a:highlight>
                <a:latin typeface="Consolas"/>
                <a:ea typeface="Consolas"/>
                <a:cs typeface="Consolas"/>
                <a:sym typeface="Consolas"/>
              </a:rPr>
              <a:t>)</a:t>
            </a:r>
            <a:endParaRPr sz="1867" dirty="0">
              <a:solidFill>
                <a:schemeClr val="tx1"/>
              </a:solidFill>
              <a:highlight>
                <a:schemeClr val="accent3"/>
              </a:highlight>
              <a:latin typeface="Consolas"/>
              <a:ea typeface="Consolas"/>
              <a:cs typeface="Consolas"/>
              <a:sym typeface="Consolas"/>
            </a:endParaRPr>
          </a:p>
          <a:p>
            <a:pPr marL="0" indent="609585">
              <a:buNone/>
            </a:pPr>
            <a:r>
              <a:rPr lang="en" sz="1867" dirty="0">
                <a:solidFill>
                  <a:schemeClr val="tx1"/>
                </a:solidFill>
                <a:latin typeface="Consolas"/>
                <a:ea typeface="Consolas"/>
                <a:cs typeface="Consolas"/>
                <a:sym typeface="Consolas"/>
              </a:rPr>
              <a:t>print(</a:t>
            </a:r>
            <a:r>
              <a:rPr lang="en" sz="1867" dirty="0" err="1">
                <a:solidFill>
                  <a:schemeClr val="tx1"/>
                </a:solidFill>
                <a:latin typeface="Consolas"/>
                <a:ea typeface="Consolas"/>
                <a:cs typeface="Consolas"/>
                <a:sym typeface="Consolas"/>
              </a:rPr>
              <a:t>W.eval</a:t>
            </a:r>
            <a:r>
              <a:rPr lang="en" sz="1867" dirty="0">
                <a:solidFill>
                  <a:schemeClr val="tx1"/>
                </a:solidFill>
                <a:latin typeface="Consolas"/>
                <a:ea typeface="Consolas"/>
                <a:cs typeface="Consolas"/>
                <a:sym typeface="Consolas"/>
              </a:rPr>
              <a:t>()) 				# &gt;&gt; 100</a:t>
            </a:r>
            <a:endParaRPr sz="1867" dirty="0">
              <a:solidFill>
                <a:schemeClr val="tx1"/>
              </a:solidFill>
              <a:latin typeface="Consolas"/>
              <a:ea typeface="Consolas"/>
              <a:cs typeface="Consolas"/>
              <a:sym typeface="Consolas"/>
            </a:endParaRPr>
          </a:p>
          <a:p>
            <a:pPr marL="0" indent="0">
              <a:spcAft>
                <a:spcPts val="2133"/>
              </a:spcAft>
              <a:buNone/>
            </a:pPr>
            <a:endParaRPr sz="1867" dirty="0">
              <a:solidFill>
                <a:srgbClr val="FFFFFF"/>
              </a:solidFill>
              <a:latin typeface="Georgia"/>
              <a:ea typeface="Georgia"/>
              <a:cs typeface="Georgia"/>
              <a:sym typeface="Georgia"/>
            </a:endParaRPr>
          </a:p>
        </p:txBody>
      </p:sp>
      <p:sp>
        <p:nvSpPr>
          <p:cNvPr id="548" name="Google Shape;548;p8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67</a:t>
            </a:fld>
            <a:endParaRPr/>
          </a:p>
        </p:txBody>
      </p:sp>
    </p:spTree>
    <p:extLst>
      <p:ext uri="{BB962C8B-B14F-4D97-AF65-F5344CB8AC3E}">
        <p14:creationId xmlns:p14="http://schemas.microsoft.com/office/powerpoint/2010/main" val="28031370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8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54" name="Google Shape;554;p86"/>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chemeClr val="tx1"/>
                </a:solidFill>
                <a:latin typeface="Consolas"/>
                <a:ea typeface="Consolas"/>
                <a:cs typeface="Consolas"/>
                <a:sym typeface="Consolas"/>
              </a:rPr>
              <a:t># create a variable whose original value is 2</a:t>
            </a:r>
            <a:endParaRPr sz="1600" dirty="0">
              <a:solidFill>
                <a:schemeClr val="tx1"/>
              </a:solidFill>
              <a:latin typeface="Consolas"/>
              <a:ea typeface="Consolas"/>
              <a:cs typeface="Consolas"/>
              <a:sym typeface="Consolas"/>
            </a:endParaRPr>
          </a:p>
          <a:p>
            <a:pPr marL="0" indent="0">
              <a:buNone/>
            </a:pPr>
            <a:r>
              <a:rPr lang="en" sz="1600" dirty="0" err="1">
                <a:solidFill>
                  <a:schemeClr val="tx1"/>
                </a:solidFill>
                <a:latin typeface="Consolas"/>
                <a:ea typeface="Consolas"/>
                <a:cs typeface="Consolas"/>
                <a:sym typeface="Consolas"/>
              </a:rPr>
              <a:t>my_var</a:t>
            </a:r>
            <a:r>
              <a:rPr lang="en" sz="1600" dirty="0">
                <a:solidFill>
                  <a:schemeClr val="tx1"/>
                </a:solidFill>
                <a:latin typeface="Consolas"/>
                <a:ea typeface="Consolas"/>
                <a:cs typeface="Consolas"/>
                <a:sym typeface="Consolas"/>
              </a:rPr>
              <a:t> = </a:t>
            </a:r>
            <a:r>
              <a:rPr lang="en" sz="1600" dirty="0" err="1">
                <a:solidFill>
                  <a:schemeClr val="tx1"/>
                </a:solidFill>
                <a:latin typeface="Consolas"/>
                <a:ea typeface="Consolas"/>
                <a:cs typeface="Consolas"/>
                <a:sym typeface="Consolas"/>
              </a:rPr>
              <a:t>tf.Variable</a:t>
            </a:r>
            <a:r>
              <a:rPr lang="en" sz="1600" dirty="0">
                <a:solidFill>
                  <a:schemeClr val="tx1"/>
                </a:solidFill>
                <a:latin typeface="Consolas"/>
                <a:ea typeface="Consolas"/>
                <a:cs typeface="Consolas"/>
                <a:sym typeface="Consolas"/>
              </a:rPr>
              <a:t>(2, name="</a:t>
            </a:r>
            <a:r>
              <a:rPr lang="en" sz="1600" dirty="0" err="1">
                <a:solidFill>
                  <a:schemeClr val="tx1"/>
                </a:solidFill>
                <a:latin typeface="Consolas"/>
                <a:ea typeface="Consolas"/>
                <a:cs typeface="Consolas"/>
                <a:sym typeface="Consolas"/>
              </a:rPr>
              <a:t>my_var</a:t>
            </a:r>
            <a:r>
              <a:rPr lang="en" sz="1600" dirty="0">
                <a:solidFill>
                  <a:schemeClr val="tx1"/>
                </a:solidFill>
                <a:latin typeface="Consolas"/>
                <a:ea typeface="Consolas"/>
                <a:cs typeface="Consolas"/>
                <a:sym typeface="Consolas"/>
              </a:rPr>
              <a:t>") </a:t>
            </a:r>
            <a:endParaRPr sz="1600" dirty="0">
              <a:solidFill>
                <a:schemeClr val="tx1"/>
              </a:solidFill>
              <a:latin typeface="Consolas"/>
              <a:ea typeface="Consolas"/>
              <a:cs typeface="Consolas"/>
              <a:sym typeface="Consolas"/>
            </a:endParaRPr>
          </a:p>
          <a:p>
            <a:pPr marL="0" indent="0">
              <a:buNone/>
            </a:pP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assign a * 2 to a and call that op </a:t>
            </a:r>
            <a:r>
              <a:rPr lang="en" sz="1600" dirty="0" err="1">
                <a:solidFill>
                  <a:schemeClr val="tx1"/>
                </a:solidFill>
                <a:latin typeface="Consolas"/>
                <a:ea typeface="Consolas"/>
                <a:cs typeface="Consolas"/>
                <a:sym typeface="Consolas"/>
              </a:rPr>
              <a:t>a_times_two</a:t>
            </a:r>
            <a:endParaRPr sz="1600" dirty="0">
              <a:solidFill>
                <a:schemeClr val="tx1"/>
              </a:solidFill>
              <a:latin typeface="Consolas"/>
              <a:ea typeface="Consolas"/>
              <a:cs typeface="Consolas"/>
              <a:sym typeface="Consolas"/>
            </a:endParaRPr>
          </a:p>
          <a:p>
            <a:pPr marL="0" indent="0">
              <a:buNone/>
            </a:pPr>
            <a:r>
              <a:rPr lang="en" sz="1600" dirty="0" err="1">
                <a:solidFill>
                  <a:schemeClr val="tx1"/>
                </a:solidFill>
                <a:latin typeface="Consolas"/>
                <a:ea typeface="Consolas"/>
                <a:cs typeface="Consolas"/>
                <a:sym typeface="Consolas"/>
              </a:rPr>
              <a:t>my_var_times_two</a:t>
            </a:r>
            <a:r>
              <a:rPr lang="en" sz="1600" dirty="0">
                <a:solidFill>
                  <a:schemeClr val="tx1"/>
                </a:solidFill>
                <a:latin typeface="Consolas"/>
                <a:ea typeface="Consolas"/>
                <a:cs typeface="Consolas"/>
                <a:sym typeface="Consolas"/>
              </a:rPr>
              <a:t> = </a:t>
            </a:r>
            <a:r>
              <a:rPr lang="en" sz="1600" dirty="0" err="1">
                <a:solidFill>
                  <a:schemeClr val="tx1"/>
                </a:solidFill>
                <a:latin typeface="Consolas"/>
                <a:ea typeface="Consolas"/>
                <a:cs typeface="Consolas"/>
                <a:sym typeface="Consolas"/>
              </a:rPr>
              <a:t>my_var.assign</a:t>
            </a:r>
            <a:r>
              <a:rPr lang="en" sz="1600" dirty="0">
                <a:solidFill>
                  <a:schemeClr val="tx1"/>
                </a:solidFill>
                <a:latin typeface="Consolas"/>
                <a:ea typeface="Consolas"/>
                <a:cs typeface="Consolas"/>
                <a:sym typeface="Consolas"/>
              </a:rPr>
              <a:t>(2 * </a:t>
            </a:r>
            <a:r>
              <a:rPr lang="en" sz="1600" dirty="0" err="1">
                <a:solidFill>
                  <a:schemeClr val="tx1"/>
                </a:solidFill>
                <a:latin typeface="Consolas"/>
                <a:ea typeface="Consolas"/>
                <a:cs typeface="Consolas"/>
                <a:sym typeface="Consolas"/>
              </a:rPr>
              <a:t>my_var</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with </a:t>
            </a:r>
            <a:r>
              <a:rPr lang="en" sz="1600" dirty="0" err="1">
                <a:solidFill>
                  <a:schemeClr val="tx1"/>
                </a:solidFill>
                <a:latin typeface="Consolas"/>
                <a:ea typeface="Consolas"/>
                <a:cs typeface="Consolas"/>
                <a:sym typeface="Consolas"/>
              </a:rPr>
              <a:t>tf.Session</a:t>
            </a:r>
            <a:r>
              <a:rPr lang="en" sz="1600" dirty="0">
                <a:solidFill>
                  <a:schemeClr val="tx1"/>
                </a:solidFill>
                <a:latin typeface="Consolas"/>
                <a:ea typeface="Consolas"/>
                <a:cs typeface="Consolas"/>
                <a:sym typeface="Consolas"/>
              </a:rPr>
              <a:t>() as </a:t>
            </a:r>
            <a:r>
              <a:rPr lang="en" sz="1600" dirty="0" err="1">
                <a:solidFill>
                  <a:schemeClr val="tx1"/>
                </a:solidFill>
                <a:latin typeface="Consolas"/>
                <a:ea typeface="Consolas"/>
                <a:cs typeface="Consolas"/>
                <a:sym typeface="Consolas"/>
              </a:rPr>
              <a:t>sess</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t>
            </a:r>
            <a:r>
              <a:rPr lang="en" sz="1600" dirty="0" err="1">
                <a:solidFill>
                  <a:schemeClr val="tx1"/>
                </a:solidFill>
                <a:latin typeface="Consolas"/>
                <a:ea typeface="Consolas"/>
                <a:cs typeface="Consolas"/>
                <a:sym typeface="Consolas"/>
              </a:rPr>
              <a:t>sess.run</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my_var.initializer</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t>
            </a:r>
            <a:r>
              <a:rPr lang="en" sz="1600" dirty="0" err="1">
                <a:solidFill>
                  <a:schemeClr val="tx1"/>
                </a:solidFill>
                <a:latin typeface="Consolas"/>
                <a:ea typeface="Consolas"/>
                <a:cs typeface="Consolas"/>
                <a:sym typeface="Consolas"/>
              </a:rPr>
              <a:t>sess.run</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my_var_times_two</a:t>
            </a:r>
            <a:r>
              <a:rPr lang="en" sz="1600" dirty="0">
                <a:solidFill>
                  <a:schemeClr val="tx1"/>
                </a:solidFill>
                <a:latin typeface="Consolas"/>
                <a:ea typeface="Consolas"/>
                <a:cs typeface="Consolas"/>
                <a:sym typeface="Consolas"/>
              </a:rPr>
              <a:t>) 	</a:t>
            </a:r>
            <a:r>
              <a:rPr lang="en" sz="1600" dirty="0">
                <a:solidFill>
                  <a:srgbClr val="FFFFFF"/>
                </a:solidFill>
                <a:latin typeface="Consolas"/>
                <a:ea typeface="Consolas"/>
                <a:cs typeface="Consolas"/>
                <a:sym typeface="Consolas"/>
              </a:rPr>
              <a:t>	        </a:t>
            </a:r>
            <a:r>
              <a:rPr lang="en" sz="1600" dirty="0">
                <a:solidFill>
                  <a:schemeClr val="tx1"/>
                </a:solidFill>
                <a:latin typeface="Consolas"/>
                <a:ea typeface="Consolas"/>
                <a:cs typeface="Consolas"/>
                <a:sym typeface="Consolas"/>
              </a:rPr>
              <a:t># &gt;&gt; what’s the value of </a:t>
            </a:r>
            <a:r>
              <a:rPr lang="en" sz="1600" dirty="0" err="1">
                <a:solidFill>
                  <a:schemeClr val="tx1"/>
                </a:solidFill>
                <a:latin typeface="Consolas"/>
                <a:ea typeface="Consolas"/>
                <a:cs typeface="Consolas"/>
                <a:sym typeface="Consolas"/>
              </a:rPr>
              <a:t>my_var</a:t>
            </a:r>
            <a:r>
              <a:rPr lang="en" sz="1600" dirty="0">
                <a:solidFill>
                  <a:schemeClr val="tx1"/>
                </a:solidFill>
                <a:latin typeface="Consolas"/>
                <a:ea typeface="Consolas"/>
                <a:cs typeface="Consolas"/>
                <a:sym typeface="Consolas"/>
              </a:rPr>
              <a:t>  now?</a:t>
            </a:r>
            <a:endParaRPr sz="1600" dirty="0">
              <a:solidFill>
                <a:schemeClr val="tx1"/>
              </a:solidFill>
              <a:latin typeface="Consolas"/>
              <a:ea typeface="Consolas"/>
              <a:cs typeface="Consolas"/>
              <a:sym typeface="Consolas"/>
            </a:endParaRPr>
          </a:p>
          <a:p>
            <a:pPr marL="0" indent="0">
              <a:buNone/>
            </a:pPr>
            <a:endParaRPr sz="1467" dirty="0">
              <a:solidFill>
                <a:schemeClr val="tx1"/>
              </a:solidFill>
              <a:latin typeface="Georgia"/>
              <a:ea typeface="Georgia"/>
              <a:cs typeface="Georgia"/>
              <a:sym typeface="Georgia"/>
            </a:endParaRPr>
          </a:p>
          <a:p>
            <a:pPr marL="0" indent="0">
              <a:buNone/>
            </a:pPr>
            <a:endParaRPr sz="1467" dirty="0">
              <a:solidFill>
                <a:srgbClr val="FFFFFF"/>
              </a:solidFill>
              <a:latin typeface="Georgia"/>
              <a:ea typeface="Georgia"/>
              <a:cs typeface="Georgia"/>
              <a:sym typeface="Georgia"/>
            </a:endParaRPr>
          </a:p>
          <a:p>
            <a:pPr marL="0" indent="0">
              <a:buNone/>
            </a:pPr>
            <a:endParaRPr sz="1867" dirty="0">
              <a:solidFill>
                <a:srgbClr val="FFFFFF"/>
              </a:solidFill>
              <a:latin typeface="Georgia"/>
              <a:ea typeface="Georgia"/>
              <a:cs typeface="Georgia"/>
              <a:sym typeface="Georgia"/>
            </a:endParaRPr>
          </a:p>
          <a:p>
            <a:pPr marL="0" indent="0">
              <a:spcBef>
                <a:spcPts val="2133"/>
              </a:spcBef>
              <a:buNone/>
            </a:pPr>
            <a:endParaRPr sz="1867" dirty="0">
              <a:solidFill>
                <a:srgbClr val="FFFFFF"/>
              </a:solidFill>
              <a:latin typeface="Georgia"/>
              <a:ea typeface="Georgia"/>
              <a:cs typeface="Georgia"/>
              <a:sym typeface="Georgia"/>
            </a:endParaRPr>
          </a:p>
          <a:p>
            <a:pPr marL="0" indent="0">
              <a:spcBef>
                <a:spcPts val="2133"/>
              </a:spcBef>
              <a:spcAft>
                <a:spcPts val="2133"/>
              </a:spcAft>
              <a:buNone/>
            </a:pPr>
            <a:endParaRPr sz="1867" dirty="0">
              <a:solidFill>
                <a:srgbClr val="FFFFFF"/>
              </a:solidFill>
              <a:latin typeface="Georgia"/>
              <a:ea typeface="Georgia"/>
              <a:cs typeface="Georgia"/>
              <a:sym typeface="Georgia"/>
            </a:endParaRPr>
          </a:p>
        </p:txBody>
      </p:sp>
      <p:sp>
        <p:nvSpPr>
          <p:cNvPr id="555" name="Google Shape;555;p8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68</a:t>
            </a:fld>
            <a:endParaRPr/>
          </a:p>
        </p:txBody>
      </p:sp>
    </p:spTree>
    <p:extLst>
      <p:ext uri="{BB962C8B-B14F-4D97-AF65-F5344CB8AC3E}">
        <p14:creationId xmlns:p14="http://schemas.microsoft.com/office/powerpoint/2010/main" val="25269376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8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61" name="Google Shape;561;p87"/>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chemeClr val="tx1"/>
                </a:solidFill>
                <a:latin typeface="Consolas"/>
                <a:ea typeface="Consolas"/>
                <a:cs typeface="Consolas"/>
                <a:sym typeface="Consolas"/>
              </a:rPr>
              <a:t># create a variable whose original value is 2</a:t>
            </a:r>
            <a:endParaRPr sz="1600" dirty="0">
              <a:solidFill>
                <a:schemeClr val="tx1"/>
              </a:solidFill>
              <a:latin typeface="Consolas"/>
              <a:ea typeface="Consolas"/>
              <a:cs typeface="Consolas"/>
              <a:sym typeface="Consolas"/>
            </a:endParaRPr>
          </a:p>
          <a:p>
            <a:pPr marL="0" indent="0">
              <a:buNone/>
            </a:pPr>
            <a:r>
              <a:rPr lang="en" sz="1600" dirty="0" err="1">
                <a:solidFill>
                  <a:schemeClr val="tx1"/>
                </a:solidFill>
                <a:latin typeface="Consolas"/>
                <a:ea typeface="Consolas"/>
                <a:cs typeface="Consolas"/>
                <a:sym typeface="Consolas"/>
              </a:rPr>
              <a:t>my_var</a:t>
            </a:r>
            <a:r>
              <a:rPr lang="en" sz="1600" dirty="0">
                <a:solidFill>
                  <a:schemeClr val="tx1"/>
                </a:solidFill>
                <a:latin typeface="Consolas"/>
                <a:ea typeface="Consolas"/>
                <a:cs typeface="Consolas"/>
                <a:sym typeface="Consolas"/>
              </a:rPr>
              <a:t> = </a:t>
            </a:r>
            <a:r>
              <a:rPr lang="en" sz="1600" dirty="0" err="1">
                <a:solidFill>
                  <a:schemeClr val="tx1"/>
                </a:solidFill>
                <a:latin typeface="Consolas"/>
                <a:ea typeface="Consolas"/>
                <a:cs typeface="Consolas"/>
                <a:sym typeface="Consolas"/>
              </a:rPr>
              <a:t>tf.Variable</a:t>
            </a:r>
            <a:r>
              <a:rPr lang="en" sz="1600" dirty="0">
                <a:solidFill>
                  <a:schemeClr val="tx1"/>
                </a:solidFill>
                <a:latin typeface="Consolas"/>
                <a:ea typeface="Consolas"/>
                <a:cs typeface="Consolas"/>
                <a:sym typeface="Consolas"/>
              </a:rPr>
              <a:t>(2, name="</a:t>
            </a:r>
            <a:r>
              <a:rPr lang="en" sz="1600" dirty="0" err="1">
                <a:solidFill>
                  <a:schemeClr val="tx1"/>
                </a:solidFill>
                <a:latin typeface="Consolas"/>
                <a:ea typeface="Consolas"/>
                <a:cs typeface="Consolas"/>
                <a:sym typeface="Consolas"/>
              </a:rPr>
              <a:t>my_var</a:t>
            </a:r>
            <a:r>
              <a:rPr lang="en" sz="1600" dirty="0">
                <a:solidFill>
                  <a:schemeClr val="tx1"/>
                </a:solidFill>
                <a:latin typeface="Consolas"/>
                <a:ea typeface="Consolas"/>
                <a:cs typeface="Consolas"/>
                <a:sym typeface="Consolas"/>
              </a:rPr>
              <a:t>") </a:t>
            </a:r>
            <a:endParaRPr sz="1600" dirty="0">
              <a:solidFill>
                <a:schemeClr val="tx1"/>
              </a:solidFill>
              <a:latin typeface="Consolas"/>
              <a:ea typeface="Consolas"/>
              <a:cs typeface="Consolas"/>
              <a:sym typeface="Consolas"/>
            </a:endParaRPr>
          </a:p>
          <a:p>
            <a:pPr marL="0" indent="0">
              <a:buNone/>
            </a:pP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assign a * 2 to a and call that op </a:t>
            </a:r>
            <a:r>
              <a:rPr lang="en" sz="1600" dirty="0" err="1">
                <a:solidFill>
                  <a:schemeClr val="tx1"/>
                </a:solidFill>
                <a:latin typeface="Consolas"/>
                <a:ea typeface="Consolas"/>
                <a:cs typeface="Consolas"/>
                <a:sym typeface="Consolas"/>
              </a:rPr>
              <a:t>a_times_two</a:t>
            </a:r>
            <a:endParaRPr sz="1600" dirty="0">
              <a:solidFill>
                <a:schemeClr val="tx1"/>
              </a:solidFill>
              <a:latin typeface="Consolas"/>
              <a:ea typeface="Consolas"/>
              <a:cs typeface="Consolas"/>
              <a:sym typeface="Consolas"/>
            </a:endParaRPr>
          </a:p>
          <a:p>
            <a:pPr marL="0" indent="0">
              <a:buNone/>
            </a:pPr>
            <a:r>
              <a:rPr lang="en" sz="1600" dirty="0" err="1">
                <a:solidFill>
                  <a:schemeClr val="tx1"/>
                </a:solidFill>
                <a:latin typeface="Consolas"/>
                <a:ea typeface="Consolas"/>
                <a:cs typeface="Consolas"/>
                <a:sym typeface="Consolas"/>
              </a:rPr>
              <a:t>my_var_times_two</a:t>
            </a:r>
            <a:r>
              <a:rPr lang="en" sz="1600" dirty="0">
                <a:solidFill>
                  <a:schemeClr val="tx1"/>
                </a:solidFill>
                <a:latin typeface="Consolas"/>
                <a:ea typeface="Consolas"/>
                <a:cs typeface="Consolas"/>
                <a:sym typeface="Consolas"/>
              </a:rPr>
              <a:t> = </a:t>
            </a:r>
            <a:r>
              <a:rPr lang="en" sz="1600" dirty="0" err="1">
                <a:solidFill>
                  <a:schemeClr val="tx1"/>
                </a:solidFill>
                <a:latin typeface="Consolas"/>
                <a:ea typeface="Consolas"/>
                <a:cs typeface="Consolas"/>
                <a:sym typeface="Consolas"/>
              </a:rPr>
              <a:t>my_var.assign</a:t>
            </a:r>
            <a:r>
              <a:rPr lang="en" sz="1600" dirty="0">
                <a:solidFill>
                  <a:schemeClr val="tx1"/>
                </a:solidFill>
                <a:latin typeface="Consolas"/>
                <a:ea typeface="Consolas"/>
                <a:cs typeface="Consolas"/>
                <a:sym typeface="Consolas"/>
              </a:rPr>
              <a:t>(2 * </a:t>
            </a:r>
            <a:r>
              <a:rPr lang="en" sz="1600" dirty="0" err="1">
                <a:solidFill>
                  <a:schemeClr val="tx1"/>
                </a:solidFill>
                <a:latin typeface="Consolas"/>
                <a:ea typeface="Consolas"/>
                <a:cs typeface="Consolas"/>
                <a:sym typeface="Consolas"/>
              </a:rPr>
              <a:t>my_var</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with </a:t>
            </a:r>
            <a:r>
              <a:rPr lang="en" sz="1600" dirty="0" err="1">
                <a:solidFill>
                  <a:schemeClr val="tx1"/>
                </a:solidFill>
                <a:latin typeface="Consolas"/>
                <a:ea typeface="Consolas"/>
                <a:cs typeface="Consolas"/>
                <a:sym typeface="Consolas"/>
              </a:rPr>
              <a:t>tf.Session</a:t>
            </a:r>
            <a:r>
              <a:rPr lang="en" sz="1600" dirty="0">
                <a:solidFill>
                  <a:schemeClr val="tx1"/>
                </a:solidFill>
                <a:latin typeface="Consolas"/>
                <a:ea typeface="Consolas"/>
                <a:cs typeface="Consolas"/>
                <a:sym typeface="Consolas"/>
              </a:rPr>
              <a:t>() as </a:t>
            </a:r>
            <a:r>
              <a:rPr lang="en" sz="1600" dirty="0" err="1">
                <a:solidFill>
                  <a:schemeClr val="tx1"/>
                </a:solidFill>
                <a:latin typeface="Consolas"/>
                <a:ea typeface="Consolas"/>
                <a:cs typeface="Consolas"/>
                <a:sym typeface="Consolas"/>
              </a:rPr>
              <a:t>sess</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t>
            </a:r>
            <a:r>
              <a:rPr lang="en" sz="1600" dirty="0" err="1">
                <a:solidFill>
                  <a:schemeClr val="tx1"/>
                </a:solidFill>
                <a:latin typeface="Consolas"/>
                <a:ea typeface="Consolas"/>
                <a:cs typeface="Consolas"/>
                <a:sym typeface="Consolas"/>
              </a:rPr>
              <a:t>sess.run</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my_var.initializer</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t>
            </a:r>
            <a:r>
              <a:rPr lang="en" sz="1600" dirty="0" err="1">
                <a:solidFill>
                  <a:schemeClr val="tx1"/>
                </a:solidFill>
                <a:latin typeface="Consolas"/>
                <a:ea typeface="Consolas"/>
                <a:cs typeface="Consolas"/>
                <a:sym typeface="Consolas"/>
              </a:rPr>
              <a:t>sess.run</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my_var_times_two</a:t>
            </a:r>
            <a:r>
              <a:rPr lang="en" sz="1600" dirty="0">
                <a:solidFill>
                  <a:schemeClr val="tx1"/>
                </a:solidFill>
                <a:latin typeface="Consolas"/>
                <a:ea typeface="Consolas"/>
                <a:cs typeface="Consolas"/>
                <a:sym typeface="Consolas"/>
              </a:rPr>
              <a:t>) 				# &gt;&gt; the value of </a:t>
            </a:r>
            <a:r>
              <a:rPr lang="en" sz="1600" dirty="0" err="1">
                <a:solidFill>
                  <a:schemeClr val="tx1"/>
                </a:solidFill>
                <a:latin typeface="Consolas"/>
                <a:ea typeface="Consolas"/>
                <a:cs typeface="Consolas"/>
                <a:sym typeface="Consolas"/>
              </a:rPr>
              <a:t>my_var</a:t>
            </a:r>
            <a:r>
              <a:rPr lang="en" sz="1600" dirty="0">
                <a:solidFill>
                  <a:schemeClr val="tx1"/>
                </a:solidFill>
                <a:latin typeface="Consolas"/>
                <a:ea typeface="Consolas"/>
                <a:cs typeface="Consolas"/>
                <a:sym typeface="Consolas"/>
              </a:rPr>
              <a:t> now is 4</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t>
            </a:r>
            <a:r>
              <a:rPr lang="en" sz="1600" dirty="0" err="1">
                <a:solidFill>
                  <a:schemeClr val="tx1"/>
                </a:solidFill>
                <a:latin typeface="Consolas"/>
                <a:ea typeface="Consolas"/>
                <a:cs typeface="Consolas"/>
                <a:sym typeface="Consolas"/>
              </a:rPr>
              <a:t>sess.run</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my_var_times_two</a:t>
            </a:r>
            <a:r>
              <a:rPr lang="en" sz="1600" dirty="0">
                <a:solidFill>
                  <a:schemeClr val="tx1"/>
                </a:solidFill>
                <a:latin typeface="Consolas"/>
                <a:ea typeface="Consolas"/>
                <a:cs typeface="Consolas"/>
                <a:sym typeface="Consolas"/>
              </a:rPr>
              <a:t>) 				# &gt;&gt; the value of </a:t>
            </a:r>
            <a:r>
              <a:rPr lang="en" sz="1600" dirty="0" err="1">
                <a:solidFill>
                  <a:schemeClr val="tx1"/>
                </a:solidFill>
                <a:latin typeface="Consolas"/>
                <a:ea typeface="Consolas"/>
                <a:cs typeface="Consolas"/>
                <a:sym typeface="Consolas"/>
              </a:rPr>
              <a:t>my_var</a:t>
            </a:r>
            <a:r>
              <a:rPr lang="en" sz="1600" dirty="0">
                <a:solidFill>
                  <a:schemeClr val="tx1"/>
                </a:solidFill>
                <a:latin typeface="Consolas"/>
                <a:ea typeface="Consolas"/>
                <a:cs typeface="Consolas"/>
                <a:sym typeface="Consolas"/>
              </a:rPr>
              <a:t> now is</a:t>
            </a:r>
            <a:endParaRPr sz="1467" dirty="0">
              <a:solidFill>
                <a:srgbClr val="FFFFFF"/>
              </a:solidFill>
              <a:latin typeface="Georgia"/>
              <a:ea typeface="Georgia"/>
              <a:cs typeface="Georgia"/>
              <a:sym typeface="Georgia"/>
            </a:endParaRPr>
          </a:p>
          <a:p>
            <a:pPr marL="0" indent="0">
              <a:buNone/>
            </a:pPr>
            <a:endParaRPr sz="1467" dirty="0">
              <a:solidFill>
                <a:srgbClr val="FFFFFF"/>
              </a:solidFill>
              <a:latin typeface="Georgia"/>
              <a:ea typeface="Georgia"/>
              <a:cs typeface="Georgia"/>
              <a:sym typeface="Georgia"/>
            </a:endParaRPr>
          </a:p>
          <a:p>
            <a:pPr marL="0" indent="0">
              <a:buNone/>
            </a:pPr>
            <a:endParaRPr sz="1867" dirty="0">
              <a:solidFill>
                <a:srgbClr val="FFFFFF"/>
              </a:solidFill>
              <a:latin typeface="Georgia"/>
              <a:ea typeface="Georgia"/>
              <a:cs typeface="Georgia"/>
              <a:sym typeface="Georgia"/>
            </a:endParaRPr>
          </a:p>
          <a:p>
            <a:pPr marL="0" indent="0">
              <a:spcBef>
                <a:spcPts val="2133"/>
              </a:spcBef>
              <a:buNone/>
            </a:pPr>
            <a:endParaRPr sz="1867" dirty="0">
              <a:solidFill>
                <a:srgbClr val="FFFFFF"/>
              </a:solidFill>
              <a:latin typeface="Georgia"/>
              <a:ea typeface="Georgia"/>
              <a:cs typeface="Georgia"/>
              <a:sym typeface="Georgia"/>
            </a:endParaRPr>
          </a:p>
          <a:p>
            <a:pPr marL="0" indent="0">
              <a:spcBef>
                <a:spcPts val="2133"/>
              </a:spcBef>
              <a:spcAft>
                <a:spcPts val="2133"/>
              </a:spcAft>
              <a:buNone/>
            </a:pPr>
            <a:endParaRPr sz="1867" dirty="0">
              <a:solidFill>
                <a:srgbClr val="FFFFFF"/>
              </a:solidFill>
              <a:latin typeface="Georgia"/>
              <a:ea typeface="Georgia"/>
              <a:cs typeface="Georgia"/>
              <a:sym typeface="Georgia"/>
            </a:endParaRPr>
          </a:p>
        </p:txBody>
      </p:sp>
      <p:sp>
        <p:nvSpPr>
          <p:cNvPr id="562" name="Google Shape;562;p8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69</a:t>
            </a:fld>
            <a:endParaRPr/>
          </a:p>
        </p:txBody>
      </p:sp>
    </p:spTree>
    <p:extLst>
      <p:ext uri="{BB962C8B-B14F-4D97-AF65-F5344CB8AC3E}">
        <p14:creationId xmlns:p14="http://schemas.microsoft.com/office/powerpoint/2010/main" val="232536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Companies using TensorFlow</a:t>
            </a:r>
            <a:endParaRPr b="1">
              <a:latin typeface="Georgia"/>
              <a:ea typeface="Georgia"/>
              <a:cs typeface="Georgia"/>
              <a:sym typeface="Georgia"/>
            </a:endParaRPr>
          </a:p>
        </p:txBody>
      </p:sp>
      <p:sp>
        <p:nvSpPr>
          <p:cNvPr id="114" name="Google Shape;114;p2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7</a:t>
            </a:fld>
            <a:endParaRPr>
              <a:solidFill>
                <a:schemeClr val="lt2"/>
              </a:solidFill>
            </a:endParaRPr>
          </a:p>
        </p:txBody>
      </p:sp>
      <p:pic>
        <p:nvPicPr>
          <p:cNvPr id="115" name="Google Shape;115;p21"/>
          <p:cNvPicPr preferRelativeResize="0"/>
          <p:nvPr/>
        </p:nvPicPr>
        <p:blipFill>
          <a:blip r:embed="rId3">
            <a:alphaModFix/>
          </a:blip>
          <a:stretch>
            <a:fillRect/>
          </a:stretch>
        </p:blipFill>
        <p:spPr>
          <a:xfrm>
            <a:off x="2028100" y="1430533"/>
            <a:ext cx="8135768" cy="5126099"/>
          </a:xfrm>
          <a:prstGeom prst="rect">
            <a:avLst/>
          </a:prstGeom>
          <a:noFill/>
          <a:ln>
            <a:noFill/>
          </a:ln>
        </p:spPr>
      </p:pic>
    </p:spTree>
    <p:extLst>
      <p:ext uri="{BB962C8B-B14F-4D97-AF65-F5344CB8AC3E}">
        <p14:creationId xmlns:p14="http://schemas.microsoft.com/office/powerpoint/2010/main" val="22798198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8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68" name="Google Shape;568;p88"/>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chemeClr val="tx1"/>
                </a:solidFill>
                <a:latin typeface="Consolas"/>
                <a:ea typeface="Consolas"/>
                <a:cs typeface="Consolas"/>
                <a:sym typeface="Consolas"/>
              </a:rPr>
              <a:t># create a variable whose original value is 2</a:t>
            </a:r>
            <a:endParaRPr sz="1600" dirty="0">
              <a:solidFill>
                <a:schemeClr val="tx1"/>
              </a:solidFill>
              <a:latin typeface="Consolas"/>
              <a:ea typeface="Consolas"/>
              <a:cs typeface="Consolas"/>
              <a:sym typeface="Consolas"/>
            </a:endParaRPr>
          </a:p>
          <a:p>
            <a:pPr marL="0" indent="0">
              <a:buNone/>
            </a:pPr>
            <a:r>
              <a:rPr lang="en" sz="1600" dirty="0" err="1">
                <a:solidFill>
                  <a:schemeClr val="tx1"/>
                </a:solidFill>
                <a:latin typeface="Consolas"/>
                <a:ea typeface="Consolas"/>
                <a:cs typeface="Consolas"/>
                <a:sym typeface="Consolas"/>
              </a:rPr>
              <a:t>my_var</a:t>
            </a:r>
            <a:r>
              <a:rPr lang="en" sz="1600" dirty="0">
                <a:solidFill>
                  <a:schemeClr val="tx1"/>
                </a:solidFill>
                <a:latin typeface="Consolas"/>
                <a:ea typeface="Consolas"/>
                <a:cs typeface="Consolas"/>
                <a:sym typeface="Consolas"/>
              </a:rPr>
              <a:t> = </a:t>
            </a:r>
            <a:r>
              <a:rPr lang="en" sz="1600" dirty="0" err="1">
                <a:solidFill>
                  <a:schemeClr val="tx1"/>
                </a:solidFill>
                <a:latin typeface="Consolas"/>
                <a:ea typeface="Consolas"/>
                <a:cs typeface="Consolas"/>
                <a:sym typeface="Consolas"/>
              </a:rPr>
              <a:t>tf.Variable</a:t>
            </a:r>
            <a:r>
              <a:rPr lang="en" sz="1600" dirty="0">
                <a:solidFill>
                  <a:schemeClr val="tx1"/>
                </a:solidFill>
                <a:latin typeface="Consolas"/>
                <a:ea typeface="Consolas"/>
                <a:cs typeface="Consolas"/>
                <a:sym typeface="Consolas"/>
              </a:rPr>
              <a:t>(2, name="</a:t>
            </a:r>
            <a:r>
              <a:rPr lang="en" sz="1600" dirty="0" err="1">
                <a:solidFill>
                  <a:schemeClr val="tx1"/>
                </a:solidFill>
                <a:latin typeface="Consolas"/>
                <a:ea typeface="Consolas"/>
                <a:cs typeface="Consolas"/>
                <a:sym typeface="Consolas"/>
              </a:rPr>
              <a:t>my_var</a:t>
            </a:r>
            <a:r>
              <a:rPr lang="en" sz="1600" dirty="0">
                <a:solidFill>
                  <a:schemeClr val="tx1"/>
                </a:solidFill>
                <a:latin typeface="Consolas"/>
                <a:ea typeface="Consolas"/>
                <a:cs typeface="Consolas"/>
                <a:sym typeface="Consolas"/>
              </a:rPr>
              <a:t>") </a:t>
            </a:r>
            <a:endParaRPr sz="1600" dirty="0">
              <a:solidFill>
                <a:schemeClr val="tx1"/>
              </a:solidFill>
              <a:latin typeface="Consolas"/>
              <a:ea typeface="Consolas"/>
              <a:cs typeface="Consolas"/>
              <a:sym typeface="Consolas"/>
            </a:endParaRPr>
          </a:p>
          <a:p>
            <a:pPr marL="0" indent="0">
              <a:buNone/>
            </a:pP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assign a * 2 to a and call that op </a:t>
            </a:r>
            <a:r>
              <a:rPr lang="en" sz="1600" dirty="0" err="1">
                <a:solidFill>
                  <a:schemeClr val="tx1"/>
                </a:solidFill>
                <a:latin typeface="Consolas"/>
                <a:ea typeface="Consolas"/>
                <a:cs typeface="Consolas"/>
                <a:sym typeface="Consolas"/>
              </a:rPr>
              <a:t>a_times_two</a:t>
            </a:r>
            <a:endParaRPr sz="1600" dirty="0">
              <a:solidFill>
                <a:schemeClr val="tx1"/>
              </a:solidFill>
              <a:latin typeface="Consolas"/>
              <a:ea typeface="Consolas"/>
              <a:cs typeface="Consolas"/>
              <a:sym typeface="Consolas"/>
            </a:endParaRPr>
          </a:p>
          <a:p>
            <a:pPr marL="0" indent="0">
              <a:buNone/>
            </a:pPr>
            <a:r>
              <a:rPr lang="en" sz="1600" dirty="0" err="1">
                <a:solidFill>
                  <a:schemeClr val="tx1"/>
                </a:solidFill>
                <a:latin typeface="Consolas"/>
                <a:ea typeface="Consolas"/>
                <a:cs typeface="Consolas"/>
                <a:sym typeface="Consolas"/>
              </a:rPr>
              <a:t>my_var_times_two</a:t>
            </a:r>
            <a:r>
              <a:rPr lang="en" sz="1600" dirty="0">
                <a:solidFill>
                  <a:schemeClr val="tx1"/>
                </a:solidFill>
                <a:latin typeface="Consolas"/>
                <a:ea typeface="Consolas"/>
                <a:cs typeface="Consolas"/>
                <a:sym typeface="Consolas"/>
              </a:rPr>
              <a:t> = </a:t>
            </a:r>
            <a:r>
              <a:rPr lang="en" sz="1600" dirty="0" err="1">
                <a:solidFill>
                  <a:schemeClr val="tx1"/>
                </a:solidFill>
                <a:latin typeface="Consolas"/>
                <a:ea typeface="Consolas"/>
                <a:cs typeface="Consolas"/>
                <a:sym typeface="Consolas"/>
              </a:rPr>
              <a:t>my_var.assign</a:t>
            </a:r>
            <a:r>
              <a:rPr lang="en" sz="1600" dirty="0">
                <a:solidFill>
                  <a:schemeClr val="tx1"/>
                </a:solidFill>
                <a:latin typeface="Consolas"/>
                <a:ea typeface="Consolas"/>
                <a:cs typeface="Consolas"/>
                <a:sym typeface="Consolas"/>
              </a:rPr>
              <a:t>(2 * </a:t>
            </a:r>
            <a:r>
              <a:rPr lang="en" sz="1600" dirty="0" err="1">
                <a:solidFill>
                  <a:schemeClr val="tx1"/>
                </a:solidFill>
                <a:latin typeface="Consolas"/>
                <a:ea typeface="Consolas"/>
                <a:cs typeface="Consolas"/>
                <a:sym typeface="Consolas"/>
              </a:rPr>
              <a:t>my_var</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with </a:t>
            </a:r>
            <a:r>
              <a:rPr lang="en" sz="1600" dirty="0" err="1">
                <a:solidFill>
                  <a:schemeClr val="tx1"/>
                </a:solidFill>
                <a:latin typeface="Consolas"/>
                <a:ea typeface="Consolas"/>
                <a:cs typeface="Consolas"/>
                <a:sym typeface="Consolas"/>
              </a:rPr>
              <a:t>tf.Session</a:t>
            </a:r>
            <a:r>
              <a:rPr lang="en" sz="1600" dirty="0">
                <a:solidFill>
                  <a:schemeClr val="tx1"/>
                </a:solidFill>
                <a:latin typeface="Consolas"/>
                <a:ea typeface="Consolas"/>
                <a:cs typeface="Consolas"/>
                <a:sym typeface="Consolas"/>
              </a:rPr>
              <a:t>() as </a:t>
            </a:r>
            <a:r>
              <a:rPr lang="en" sz="1600" dirty="0" err="1">
                <a:solidFill>
                  <a:schemeClr val="tx1"/>
                </a:solidFill>
                <a:latin typeface="Consolas"/>
                <a:ea typeface="Consolas"/>
                <a:cs typeface="Consolas"/>
                <a:sym typeface="Consolas"/>
              </a:rPr>
              <a:t>sess</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t>
            </a:r>
            <a:r>
              <a:rPr lang="en" sz="1600" dirty="0" err="1">
                <a:solidFill>
                  <a:schemeClr val="tx1"/>
                </a:solidFill>
                <a:latin typeface="Consolas"/>
                <a:ea typeface="Consolas"/>
                <a:cs typeface="Consolas"/>
                <a:sym typeface="Consolas"/>
              </a:rPr>
              <a:t>sess.run</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my_var.initializer</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t>
            </a:r>
            <a:r>
              <a:rPr lang="en" sz="1600" dirty="0" err="1">
                <a:solidFill>
                  <a:schemeClr val="tx1"/>
                </a:solidFill>
                <a:latin typeface="Consolas"/>
                <a:ea typeface="Consolas"/>
                <a:cs typeface="Consolas"/>
                <a:sym typeface="Consolas"/>
              </a:rPr>
              <a:t>sess.run</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my_var_times_two</a:t>
            </a:r>
            <a:r>
              <a:rPr lang="en" sz="1600" dirty="0">
                <a:solidFill>
                  <a:schemeClr val="tx1"/>
                </a:solidFill>
                <a:latin typeface="Consolas"/>
                <a:ea typeface="Consolas"/>
                <a:cs typeface="Consolas"/>
                <a:sym typeface="Consolas"/>
              </a:rPr>
              <a:t>) 				# &gt;&gt; the value of </a:t>
            </a:r>
            <a:r>
              <a:rPr lang="en" sz="1600" dirty="0" err="1">
                <a:solidFill>
                  <a:schemeClr val="tx1"/>
                </a:solidFill>
                <a:latin typeface="Consolas"/>
                <a:ea typeface="Consolas"/>
                <a:cs typeface="Consolas"/>
                <a:sym typeface="Consolas"/>
              </a:rPr>
              <a:t>my_var</a:t>
            </a:r>
            <a:r>
              <a:rPr lang="en" sz="1600" dirty="0">
                <a:solidFill>
                  <a:schemeClr val="tx1"/>
                </a:solidFill>
                <a:latin typeface="Consolas"/>
                <a:ea typeface="Consolas"/>
                <a:cs typeface="Consolas"/>
                <a:sym typeface="Consolas"/>
              </a:rPr>
              <a:t> now is 4</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t>
            </a:r>
            <a:r>
              <a:rPr lang="en" sz="1600" dirty="0" err="1">
                <a:solidFill>
                  <a:schemeClr val="tx1"/>
                </a:solidFill>
                <a:latin typeface="Consolas"/>
                <a:ea typeface="Consolas"/>
                <a:cs typeface="Consolas"/>
                <a:sym typeface="Consolas"/>
              </a:rPr>
              <a:t>sess.run</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my_var_times_two</a:t>
            </a:r>
            <a:r>
              <a:rPr lang="en" sz="1600" dirty="0">
                <a:solidFill>
                  <a:schemeClr val="tx1"/>
                </a:solidFill>
                <a:latin typeface="Consolas"/>
                <a:ea typeface="Consolas"/>
                <a:cs typeface="Consolas"/>
                <a:sym typeface="Consolas"/>
              </a:rPr>
              <a:t>) 				# &gt;&gt; the value of </a:t>
            </a:r>
            <a:r>
              <a:rPr lang="en" sz="1600" dirty="0" err="1">
                <a:solidFill>
                  <a:schemeClr val="tx1"/>
                </a:solidFill>
                <a:latin typeface="Consolas"/>
                <a:ea typeface="Consolas"/>
                <a:cs typeface="Consolas"/>
                <a:sym typeface="Consolas"/>
              </a:rPr>
              <a:t>my_var</a:t>
            </a:r>
            <a:r>
              <a:rPr lang="en" sz="1600" dirty="0">
                <a:solidFill>
                  <a:schemeClr val="tx1"/>
                </a:solidFill>
                <a:latin typeface="Consolas"/>
                <a:ea typeface="Consolas"/>
                <a:cs typeface="Consolas"/>
                <a:sym typeface="Consolas"/>
              </a:rPr>
              <a:t> now is 8</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a:t>
            </a:r>
            <a:r>
              <a:rPr lang="en" sz="1600" dirty="0" err="1">
                <a:solidFill>
                  <a:schemeClr val="tx1"/>
                </a:solidFill>
                <a:latin typeface="Consolas"/>
                <a:ea typeface="Consolas"/>
                <a:cs typeface="Consolas"/>
                <a:sym typeface="Consolas"/>
              </a:rPr>
              <a:t>sess.run</a:t>
            </a:r>
            <a:r>
              <a:rPr lang="en" sz="1600" dirty="0">
                <a:solidFill>
                  <a:schemeClr val="tx1"/>
                </a:solidFill>
                <a:latin typeface="Consolas"/>
                <a:ea typeface="Consolas"/>
                <a:cs typeface="Consolas"/>
                <a:sym typeface="Consolas"/>
              </a:rPr>
              <a:t>(</a:t>
            </a:r>
            <a:r>
              <a:rPr lang="en" sz="1600" dirty="0" err="1">
                <a:solidFill>
                  <a:schemeClr val="tx1"/>
                </a:solidFill>
                <a:latin typeface="Consolas"/>
                <a:ea typeface="Consolas"/>
                <a:cs typeface="Consolas"/>
                <a:sym typeface="Consolas"/>
              </a:rPr>
              <a:t>my_var_times_two</a:t>
            </a:r>
            <a:r>
              <a:rPr lang="en" sz="1600" dirty="0">
                <a:solidFill>
                  <a:schemeClr val="tx1"/>
                </a:solidFill>
                <a:latin typeface="Consolas"/>
                <a:ea typeface="Consolas"/>
                <a:cs typeface="Consolas"/>
                <a:sym typeface="Consolas"/>
              </a:rPr>
              <a:t>) 				# &gt;&gt; the value of </a:t>
            </a:r>
            <a:r>
              <a:rPr lang="en" sz="1600" dirty="0" err="1">
                <a:solidFill>
                  <a:schemeClr val="tx1"/>
                </a:solidFill>
                <a:latin typeface="Consolas"/>
                <a:ea typeface="Consolas"/>
                <a:cs typeface="Consolas"/>
                <a:sym typeface="Consolas"/>
              </a:rPr>
              <a:t>my_var</a:t>
            </a:r>
            <a:r>
              <a:rPr lang="en" sz="1600" dirty="0">
                <a:solidFill>
                  <a:schemeClr val="tx1"/>
                </a:solidFill>
                <a:latin typeface="Consolas"/>
                <a:ea typeface="Consolas"/>
                <a:cs typeface="Consolas"/>
                <a:sym typeface="Consolas"/>
              </a:rPr>
              <a:t> now is 16</a:t>
            </a:r>
            <a:endParaRPr sz="1600" dirty="0">
              <a:solidFill>
                <a:schemeClr val="tx1"/>
              </a:solidFill>
              <a:latin typeface="Consolas"/>
              <a:ea typeface="Consolas"/>
              <a:cs typeface="Consolas"/>
              <a:sym typeface="Consolas"/>
            </a:endParaRPr>
          </a:p>
          <a:p>
            <a:pPr marL="0" indent="0">
              <a:buNone/>
            </a:pPr>
            <a:endParaRPr sz="1467" dirty="0">
              <a:solidFill>
                <a:schemeClr val="tx1"/>
              </a:solidFill>
              <a:latin typeface="Georgia"/>
              <a:ea typeface="Georgia"/>
              <a:cs typeface="Georgia"/>
              <a:sym typeface="Georgia"/>
            </a:endParaRPr>
          </a:p>
          <a:p>
            <a:pPr marL="0" indent="0">
              <a:buNone/>
            </a:pPr>
            <a:endParaRPr sz="1467" dirty="0">
              <a:solidFill>
                <a:srgbClr val="FFFFFF"/>
              </a:solidFill>
              <a:latin typeface="Georgia"/>
              <a:ea typeface="Georgia"/>
              <a:cs typeface="Georgia"/>
              <a:sym typeface="Georgia"/>
            </a:endParaRPr>
          </a:p>
          <a:p>
            <a:pPr marL="0" indent="0">
              <a:buNone/>
            </a:pPr>
            <a:endParaRPr sz="1467" dirty="0">
              <a:solidFill>
                <a:srgbClr val="FFFFFF"/>
              </a:solidFill>
              <a:latin typeface="Georgia"/>
              <a:ea typeface="Georgia"/>
              <a:cs typeface="Georgia"/>
              <a:sym typeface="Georgia"/>
            </a:endParaRPr>
          </a:p>
          <a:p>
            <a:pPr marL="0" indent="0">
              <a:buNone/>
            </a:pPr>
            <a:endParaRPr sz="1867" dirty="0">
              <a:solidFill>
                <a:srgbClr val="FFFFFF"/>
              </a:solidFill>
              <a:latin typeface="Georgia"/>
              <a:ea typeface="Georgia"/>
              <a:cs typeface="Georgia"/>
              <a:sym typeface="Georgia"/>
            </a:endParaRPr>
          </a:p>
          <a:p>
            <a:pPr marL="0" indent="0">
              <a:spcBef>
                <a:spcPts val="2133"/>
              </a:spcBef>
              <a:buNone/>
            </a:pPr>
            <a:endParaRPr sz="1867" dirty="0">
              <a:solidFill>
                <a:srgbClr val="FFFFFF"/>
              </a:solidFill>
              <a:latin typeface="Georgia"/>
              <a:ea typeface="Georgia"/>
              <a:cs typeface="Georgia"/>
              <a:sym typeface="Georgia"/>
            </a:endParaRPr>
          </a:p>
          <a:p>
            <a:pPr marL="0" indent="0">
              <a:spcBef>
                <a:spcPts val="2133"/>
              </a:spcBef>
              <a:spcAft>
                <a:spcPts val="2133"/>
              </a:spcAft>
              <a:buNone/>
            </a:pPr>
            <a:endParaRPr sz="1867" dirty="0">
              <a:solidFill>
                <a:srgbClr val="FFFFFF"/>
              </a:solidFill>
              <a:latin typeface="Georgia"/>
              <a:ea typeface="Georgia"/>
              <a:cs typeface="Georgia"/>
              <a:sym typeface="Georgia"/>
            </a:endParaRPr>
          </a:p>
        </p:txBody>
      </p:sp>
      <p:sp>
        <p:nvSpPr>
          <p:cNvPr id="569" name="Google Shape;569;p88"/>
          <p:cNvSpPr txBox="1"/>
          <p:nvPr/>
        </p:nvSpPr>
        <p:spPr>
          <a:xfrm>
            <a:off x="6816733" y="2368867"/>
            <a:ext cx="4366000" cy="915200"/>
          </a:xfrm>
          <a:prstGeom prst="rect">
            <a:avLst/>
          </a:prstGeom>
          <a:noFill/>
          <a:ln>
            <a:noFill/>
          </a:ln>
        </p:spPr>
        <p:txBody>
          <a:bodyPr spcFirstLastPara="1" wrap="square" lIns="121900" tIns="121900" rIns="121900" bIns="121900" anchor="t" anchorCtr="0">
            <a:noAutofit/>
          </a:bodyPr>
          <a:lstStyle/>
          <a:p>
            <a:r>
              <a:rPr lang="en" sz="2400" dirty="0">
                <a:latin typeface="Times New Roman"/>
                <a:ea typeface="Times New Roman"/>
                <a:cs typeface="Times New Roman"/>
                <a:sym typeface="Times New Roman"/>
              </a:rPr>
              <a:t>It assign 2 * </a:t>
            </a:r>
            <a:r>
              <a:rPr lang="en" sz="1600" dirty="0" err="1">
                <a:latin typeface="Consolas"/>
                <a:ea typeface="Consolas"/>
                <a:cs typeface="Consolas"/>
                <a:sym typeface="Consolas"/>
              </a:rPr>
              <a:t>my_var</a:t>
            </a:r>
            <a:r>
              <a:rPr lang="en" sz="2400" dirty="0">
                <a:latin typeface="Times New Roman"/>
                <a:ea typeface="Times New Roman"/>
                <a:cs typeface="Times New Roman"/>
                <a:sym typeface="Times New Roman"/>
              </a:rPr>
              <a:t> to </a:t>
            </a:r>
            <a:r>
              <a:rPr lang="en" sz="2400" dirty="0" err="1">
                <a:latin typeface="Times New Roman"/>
                <a:ea typeface="Times New Roman"/>
                <a:cs typeface="Times New Roman"/>
                <a:sym typeface="Times New Roman"/>
              </a:rPr>
              <a:t>my_var</a:t>
            </a:r>
            <a:r>
              <a:rPr lang="en" sz="2400" dirty="0">
                <a:latin typeface="Times New Roman"/>
                <a:ea typeface="Times New Roman"/>
                <a:cs typeface="Times New Roman"/>
                <a:sym typeface="Times New Roman"/>
              </a:rPr>
              <a:t> every time </a:t>
            </a:r>
            <a:r>
              <a:rPr lang="en" sz="1600" dirty="0" err="1">
                <a:latin typeface="Consolas"/>
                <a:ea typeface="Consolas"/>
                <a:cs typeface="Consolas"/>
                <a:sym typeface="Consolas"/>
              </a:rPr>
              <a:t>my_var</a:t>
            </a:r>
            <a:r>
              <a:rPr lang="en" sz="2400" dirty="0" err="1">
                <a:latin typeface="Times New Roman"/>
                <a:ea typeface="Times New Roman"/>
                <a:cs typeface="Times New Roman"/>
                <a:sym typeface="Times New Roman"/>
              </a:rPr>
              <a:t>_times_two</a:t>
            </a:r>
            <a:r>
              <a:rPr lang="en" sz="2400" dirty="0">
                <a:latin typeface="Times New Roman"/>
                <a:ea typeface="Times New Roman"/>
                <a:cs typeface="Times New Roman"/>
                <a:sym typeface="Times New Roman"/>
              </a:rPr>
              <a:t> op is executed.</a:t>
            </a:r>
            <a:endParaRPr sz="2400" dirty="0">
              <a:latin typeface="Times New Roman"/>
              <a:ea typeface="Times New Roman"/>
              <a:cs typeface="Times New Roman"/>
              <a:sym typeface="Times New Roman"/>
            </a:endParaRPr>
          </a:p>
        </p:txBody>
      </p:sp>
      <p:sp>
        <p:nvSpPr>
          <p:cNvPr id="570" name="Google Shape;570;p8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70</a:t>
            </a:fld>
            <a:endParaRPr/>
          </a:p>
        </p:txBody>
      </p:sp>
    </p:spTree>
    <p:extLst>
      <p:ext uri="{BB962C8B-B14F-4D97-AF65-F5344CB8AC3E}">
        <p14:creationId xmlns:p14="http://schemas.microsoft.com/office/powerpoint/2010/main" val="29502706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89"/>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assign_add() and assign_sub()</a:t>
            </a:r>
            <a:endParaRPr b="1">
              <a:latin typeface="Georgia"/>
              <a:ea typeface="Georgia"/>
              <a:cs typeface="Georgia"/>
              <a:sym typeface="Georgia"/>
            </a:endParaRPr>
          </a:p>
        </p:txBody>
      </p:sp>
      <p:sp>
        <p:nvSpPr>
          <p:cNvPr id="576" name="Google Shape;576;p89"/>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867" dirty="0" err="1">
                <a:solidFill>
                  <a:schemeClr val="tx1"/>
                </a:solidFill>
                <a:latin typeface="Consolas"/>
                <a:ea typeface="Consolas"/>
                <a:cs typeface="Consolas"/>
                <a:sym typeface="Consolas"/>
              </a:rPr>
              <a:t>my_var</a:t>
            </a:r>
            <a:r>
              <a:rPr lang="en" sz="1867" dirty="0">
                <a:solidFill>
                  <a:schemeClr val="tx1"/>
                </a:solidFill>
                <a:latin typeface="Consolas"/>
                <a:ea typeface="Consolas"/>
                <a:cs typeface="Consolas"/>
                <a:sym typeface="Consolas"/>
              </a:rPr>
              <a:t> = </a:t>
            </a:r>
            <a:r>
              <a:rPr lang="en" sz="1867" dirty="0" err="1">
                <a:solidFill>
                  <a:schemeClr val="tx1"/>
                </a:solidFill>
                <a:latin typeface="Consolas"/>
                <a:ea typeface="Consolas"/>
                <a:cs typeface="Consolas"/>
                <a:sym typeface="Consolas"/>
              </a:rPr>
              <a:t>tf.Variable</a:t>
            </a:r>
            <a:r>
              <a:rPr lang="en" sz="1867" dirty="0">
                <a:solidFill>
                  <a:schemeClr val="tx1"/>
                </a:solidFill>
                <a:latin typeface="Consolas"/>
                <a:ea typeface="Consolas"/>
                <a:cs typeface="Consolas"/>
                <a:sym typeface="Consolas"/>
              </a:rPr>
              <a:t>(10)</a:t>
            </a:r>
            <a:endParaRPr sz="1867" dirty="0">
              <a:solidFill>
                <a:schemeClr val="tx1"/>
              </a:solidFill>
              <a:latin typeface="Consolas"/>
              <a:ea typeface="Consolas"/>
              <a:cs typeface="Consolas"/>
              <a:sym typeface="Consolas"/>
            </a:endParaRPr>
          </a:p>
          <a:p>
            <a:pPr marL="0" indent="0">
              <a:spcBef>
                <a:spcPts val="2133"/>
              </a:spcBef>
              <a:buNone/>
            </a:pPr>
            <a:r>
              <a:rPr lang="en" sz="1867" dirty="0">
                <a:solidFill>
                  <a:schemeClr val="tx1"/>
                </a:solidFill>
                <a:latin typeface="Consolas"/>
                <a:ea typeface="Consolas"/>
                <a:cs typeface="Consolas"/>
                <a:sym typeface="Consolas"/>
              </a:rPr>
              <a:t>With </a:t>
            </a:r>
            <a:r>
              <a:rPr lang="en" sz="1867" dirty="0" err="1">
                <a:solidFill>
                  <a:schemeClr val="tx1"/>
                </a:solidFill>
                <a:latin typeface="Consolas"/>
                <a:ea typeface="Consolas"/>
                <a:cs typeface="Consolas"/>
                <a:sym typeface="Consolas"/>
              </a:rPr>
              <a:t>tf.Session</a:t>
            </a:r>
            <a:r>
              <a:rPr lang="en" sz="1867" dirty="0">
                <a:solidFill>
                  <a:schemeClr val="tx1"/>
                </a:solidFill>
                <a:latin typeface="Consolas"/>
                <a:ea typeface="Consolas"/>
                <a:cs typeface="Consolas"/>
                <a:sym typeface="Consolas"/>
              </a:rPr>
              <a:t>() as </a:t>
            </a:r>
            <a:r>
              <a:rPr lang="en" sz="1867" dirty="0" err="1">
                <a:solidFill>
                  <a:schemeClr val="tx1"/>
                </a:solidFill>
                <a:latin typeface="Consolas"/>
                <a:ea typeface="Consolas"/>
                <a:cs typeface="Consolas"/>
                <a:sym typeface="Consolas"/>
              </a:rPr>
              <a:t>sess</a:t>
            </a:r>
            <a:r>
              <a:rPr lang="en" sz="1867" dirty="0">
                <a:solidFill>
                  <a:schemeClr val="tx1"/>
                </a:solidFill>
                <a:latin typeface="Consolas"/>
                <a:ea typeface="Consolas"/>
                <a:cs typeface="Consolas"/>
                <a:sym typeface="Consolas"/>
              </a:rPr>
              <a:t>:</a:t>
            </a:r>
            <a:br>
              <a:rPr lang="en" sz="1867" dirty="0">
                <a:solidFill>
                  <a:schemeClr val="tx1"/>
                </a:solidFill>
                <a:latin typeface="Consolas"/>
                <a:ea typeface="Consolas"/>
                <a:cs typeface="Consolas"/>
                <a:sym typeface="Consolas"/>
              </a:rPr>
            </a:br>
            <a:r>
              <a:rPr lang="en" sz="1867" dirty="0">
                <a:solidFill>
                  <a:schemeClr val="tx1"/>
                </a:solidFill>
                <a:latin typeface="Consolas"/>
                <a:ea typeface="Consolas"/>
                <a:cs typeface="Consolas"/>
                <a:sym typeface="Consolas"/>
              </a:rPr>
              <a:t>	</a:t>
            </a:r>
            <a:r>
              <a:rPr lang="en" sz="1867" dirty="0" err="1">
                <a:solidFill>
                  <a:schemeClr val="tx1"/>
                </a:solidFill>
                <a:latin typeface="Consolas"/>
                <a:ea typeface="Consolas"/>
                <a:cs typeface="Consolas"/>
                <a:sym typeface="Consolas"/>
              </a:rPr>
              <a:t>sess.run</a:t>
            </a:r>
            <a:r>
              <a:rPr lang="en" sz="1867" dirty="0">
                <a:solidFill>
                  <a:schemeClr val="tx1"/>
                </a:solidFill>
                <a:latin typeface="Consolas"/>
                <a:ea typeface="Consolas"/>
                <a:cs typeface="Consolas"/>
                <a:sym typeface="Consolas"/>
              </a:rPr>
              <a:t>(</a:t>
            </a:r>
            <a:r>
              <a:rPr lang="en" sz="1867" dirty="0" err="1">
                <a:solidFill>
                  <a:schemeClr val="tx1"/>
                </a:solidFill>
                <a:latin typeface="Consolas"/>
                <a:ea typeface="Consolas"/>
                <a:cs typeface="Consolas"/>
                <a:sym typeface="Consolas"/>
              </a:rPr>
              <a:t>my_var.initializer</a:t>
            </a:r>
            <a:r>
              <a:rPr lang="en" sz="1867" dirty="0">
                <a:solidFill>
                  <a:schemeClr val="tx1"/>
                </a:solidFill>
                <a:latin typeface="Consolas"/>
                <a:ea typeface="Consolas"/>
                <a:cs typeface="Consolas"/>
                <a:sym typeface="Consolas"/>
              </a:rPr>
              <a:t>)</a:t>
            </a:r>
            <a:br>
              <a:rPr lang="en" sz="1867" dirty="0">
                <a:solidFill>
                  <a:schemeClr val="tx1"/>
                </a:solidFill>
                <a:latin typeface="Consolas"/>
                <a:ea typeface="Consolas"/>
                <a:cs typeface="Consolas"/>
                <a:sym typeface="Consolas"/>
              </a:rPr>
            </a:br>
            <a:r>
              <a:rPr lang="en" sz="1867" dirty="0">
                <a:solidFill>
                  <a:schemeClr val="tx1"/>
                </a:solidFill>
                <a:latin typeface="Consolas"/>
                <a:ea typeface="Consolas"/>
                <a:cs typeface="Consolas"/>
                <a:sym typeface="Consolas"/>
              </a:rPr>
              <a:t>	</a:t>
            </a:r>
            <a:br>
              <a:rPr lang="en" sz="1867" dirty="0">
                <a:solidFill>
                  <a:schemeClr val="tx1"/>
                </a:solidFill>
                <a:latin typeface="Consolas"/>
                <a:ea typeface="Consolas"/>
                <a:cs typeface="Consolas"/>
                <a:sym typeface="Consolas"/>
              </a:rPr>
            </a:br>
            <a:r>
              <a:rPr lang="en" sz="1867" dirty="0">
                <a:solidFill>
                  <a:schemeClr val="tx1"/>
                </a:solidFill>
                <a:latin typeface="Consolas"/>
                <a:ea typeface="Consolas"/>
                <a:cs typeface="Consolas"/>
                <a:sym typeface="Consolas"/>
              </a:rPr>
              <a:t>	# increment by 10 </a:t>
            </a:r>
            <a:br>
              <a:rPr lang="en" sz="1867" dirty="0">
                <a:solidFill>
                  <a:schemeClr val="tx1"/>
                </a:solidFill>
                <a:latin typeface="Consolas"/>
                <a:ea typeface="Consolas"/>
                <a:cs typeface="Consolas"/>
                <a:sym typeface="Consolas"/>
              </a:rPr>
            </a:br>
            <a:r>
              <a:rPr lang="en" sz="1867" dirty="0">
                <a:solidFill>
                  <a:schemeClr val="tx1"/>
                </a:solidFill>
                <a:latin typeface="Consolas"/>
                <a:ea typeface="Consolas"/>
                <a:cs typeface="Consolas"/>
                <a:sym typeface="Consolas"/>
              </a:rPr>
              <a:t>	</a:t>
            </a:r>
            <a:r>
              <a:rPr lang="en" sz="1867" dirty="0" err="1">
                <a:solidFill>
                  <a:schemeClr val="tx1"/>
                </a:solidFill>
                <a:latin typeface="Consolas"/>
                <a:ea typeface="Consolas"/>
                <a:cs typeface="Consolas"/>
                <a:sym typeface="Consolas"/>
              </a:rPr>
              <a:t>sess.run</a:t>
            </a:r>
            <a:r>
              <a:rPr lang="en" sz="1867" dirty="0">
                <a:solidFill>
                  <a:schemeClr val="tx1"/>
                </a:solidFill>
                <a:latin typeface="Consolas"/>
                <a:ea typeface="Consolas"/>
                <a:cs typeface="Consolas"/>
                <a:sym typeface="Consolas"/>
              </a:rPr>
              <a:t>(</a:t>
            </a:r>
            <a:r>
              <a:rPr lang="en" sz="1867" dirty="0" err="1">
                <a:solidFill>
                  <a:schemeClr val="tx1"/>
                </a:solidFill>
                <a:latin typeface="Consolas"/>
                <a:ea typeface="Consolas"/>
                <a:cs typeface="Consolas"/>
                <a:sym typeface="Consolas"/>
              </a:rPr>
              <a:t>my_var.assign_add</a:t>
            </a:r>
            <a:r>
              <a:rPr lang="en" sz="1867" dirty="0">
                <a:solidFill>
                  <a:schemeClr val="tx1"/>
                </a:solidFill>
                <a:latin typeface="Consolas"/>
                <a:ea typeface="Consolas"/>
                <a:cs typeface="Consolas"/>
                <a:sym typeface="Consolas"/>
              </a:rPr>
              <a:t>(10)) # &gt;&gt; 20</a:t>
            </a:r>
            <a:endParaRPr sz="1867" dirty="0">
              <a:solidFill>
                <a:schemeClr val="tx1"/>
              </a:solidFill>
              <a:latin typeface="Consolas"/>
              <a:ea typeface="Consolas"/>
              <a:cs typeface="Consolas"/>
              <a:sym typeface="Consolas"/>
            </a:endParaRPr>
          </a:p>
          <a:p>
            <a:pPr indent="0">
              <a:spcBef>
                <a:spcPts val="2133"/>
              </a:spcBef>
              <a:spcAft>
                <a:spcPts val="2133"/>
              </a:spcAft>
              <a:buNone/>
            </a:pPr>
            <a:r>
              <a:rPr lang="en" sz="1867" dirty="0">
                <a:solidFill>
                  <a:schemeClr val="tx1"/>
                </a:solidFill>
                <a:latin typeface="Consolas"/>
                <a:ea typeface="Consolas"/>
                <a:cs typeface="Consolas"/>
                <a:sym typeface="Consolas"/>
              </a:rPr>
              <a:t># decrement by 2 </a:t>
            </a:r>
            <a:br>
              <a:rPr lang="en" sz="1867" dirty="0">
                <a:solidFill>
                  <a:schemeClr val="tx1"/>
                </a:solidFill>
                <a:latin typeface="Consolas"/>
                <a:ea typeface="Consolas"/>
                <a:cs typeface="Consolas"/>
                <a:sym typeface="Consolas"/>
              </a:rPr>
            </a:br>
            <a:r>
              <a:rPr lang="en" sz="1867" dirty="0" err="1">
                <a:solidFill>
                  <a:schemeClr val="tx1"/>
                </a:solidFill>
                <a:latin typeface="Consolas"/>
                <a:ea typeface="Consolas"/>
                <a:cs typeface="Consolas"/>
                <a:sym typeface="Consolas"/>
              </a:rPr>
              <a:t>sess.run</a:t>
            </a:r>
            <a:r>
              <a:rPr lang="en" sz="1867" dirty="0">
                <a:solidFill>
                  <a:schemeClr val="tx1"/>
                </a:solidFill>
                <a:latin typeface="Consolas"/>
                <a:ea typeface="Consolas"/>
                <a:cs typeface="Consolas"/>
                <a:sym typeface="Consolas"/>
              </a:rPr>
              <a:t>(</a:t>
            </a:r>
            <a:r>
              <a:rPr lang="en" sz="1867" dirty="0" err="1">
                <a:solidFill>
                  <a:schemeClr val="tx1"/>
                </a:solidFill>
                <a:latin typeface="Consolas"/>
                <a:ea typeface="Consolas"/>
                <a:cs typeface="Consolas"/>
                <a:sym typeface="Consolas"/>
              </a:rPr>
              <a:t>my_var.assign_sub</a:t>
            </a:r>
            <a:r>
              <a:rPr lang="en" sz="1867" dirty="0">
                <a:solidFill>
                  <a:schemeClr val="tx1"/>
                </a:solidFill>
                <a:latin typeface="Consolas"/>
                <a:ea typeface="Consolas"/>
                <a:cs typeface="Consolas"/>
                <a:sym typeface="Consolas"/>
              </a:rPr>
              <a:t>(2)) # &gt;&gt; 18</a:t>
            </a:r>
            <a:endParaRPr sz="1867" dirty="0">
              <a:solidFill>
                <a:schemeClr val="tx1"/>
              </a:solidFill>
              <a:latin typeface="Consolas"/>
              <a:ea typeface="Consolas"/>
              <a:cs typeface="Consolas"/>
              <a:sym typeface="Consolas"/>
            </a:endParaRPr>
          </a:p>
        </p:txBody>
      </p:sp>
      <p:sp>
        <p:nvSpPr>
          <p:cNvPr id="577" name="Google Shape;577;p8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71</a:t>
            </a:fld>
            <a:endParaRPr/>
          </a:p>
        </p:txBody>
      </p:sp>
    </p:spTree>
    <p:extLst>
      <p:ext uri="{BB962C8B-B14F-4D97-AF65-F5344CB8AC3E}">
        <p14:creationId xmlns:p14="http://schemas.microsoft.com/office/powerpoint/2010/main" val="42707775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90"/>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83" name="Google Shape;583;p90"/>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867" dirty="0">
                <a:solidFill>
                  <a:schemeClr val="tx1"/>
                </a:solidFill>
                <a:latin typeface="Consolas"/>
                <a:ea typeface="Consolas"/>
                <a:cs typeface="Consolas"/>
                <a:sym typeface="Consolas"/>
              </a:rPr>
              <a:t>W = </a:t>
            </a:r>
            <a:r>
              <a:rPr lang="en" sz="1867" dirty="0" err="1">
                <a:solidFill>
                  <a:schemeClr val="tx1"/>
                </a:solidFill>
                <a:latin typeface="Consolas"/>
                <a:ea typeface="Consolas"/>
                <a:cs typeface="Consolas"/>
                <a:sym typeface="Consolas"/>
              </a:rPr>
              <a:t>tf.Variable</a:t>
            </a:r>
            <a:r>
              <a:rPr lang="en" sz="1867" dirty="0">
                <a:solidFill>
                  <a:schemeClr val="tx1"/>
                </a:solidFill>
                <a:latin typeface="Consolas"/>
                <a:ea typeface="Consolas"/>
                <a:cs typeface="Consolas"/>
                <a:sym typeface="Consolas"/>
              </a:rPr>
              <a:t>(10)</a:t>
            </a:r>
            <a:endParaRPr sz="1867" dirty="0">
              <a:solidFill>
                <a:schemeClr val="tx1"/>
              </a:solidFill>
              <a:latin typeface="Consolas"/>
              <a:ea typeface="Consolas"/>
              <a:cs typeface="Consolas"/>
              <a:sym typeface="Consolas"/>
            </a:endParaRPr>
          </a:p>
          <a:p>
            <a:pPr marL="0" indent="0">
              <a:buNone/>
            </a:pP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sess1 = </a:t>
            </a:r>
            <a:r>
              <a:rPr lang="en" sz="1867" dirty="0" err="1">
                <a:solidFill>
                  <a:schemeClr val="tx1"/>
                </a:solidFill>
                <a:latin typeface="Consolas"/>
                <a:ea typeface="Consolas"/>
                <a:cs typeface="Consolas"/>
                <a:sym typeface="Consolas"/>
              </a:rPr>
              <a:t>tf.Session</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sess2 = </a:t>
            </a:r>
            <a:r>
              <a:rPr lang="en" sz="1867" dirty="0" err="1">
                <a:solidFill>
                  <a:schemeClr val="tx1"/>
                </a:solidFill>
                <a:latin typeface="Consolas"/>
                <a:ea typeface="Consolas"/>
                <a:cs typeface="Consolas"/>
                <a:sym typeface="Consolas"/>
              </a:rPr>
              <a:t>tf.Session</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0">
              <a:buNone/>
            </a:pP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sess1.run(</a:t>
            </a:r>
            <a:r>
              <a:rPr lang="en" sz="1867" dirty="0" err="1">
                <a:solidFill>
                  <a:schemeClr val="tx1"/>
                </a:solidFill>
                <a:latin typeface="Consolas"/>
                <a:ea typeface="Consolas"/>
                <a:cs typeface="Consolas"/>
                <a:sym typeface="Consolas"/>
              </a:rPr>
              <a:t>W.initializer</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sess2.run(</a:t>
            </a:r>
            <a:r>
              <a:rPr lang="en" sz="1867" dirty="0" err="1">
                <a:solidFill>
                  <a:schemeClr val="tx1"/>
                </a:solidFill>
                <a:latin typeface="Consolas"/>
                <a:ea typeface="Consolas"/>
                <a:cs typeface="Consolas"/>
                <a:sym typeface="Consolas"/>
              </a:rPr>
              <a:t>W.initializer</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0">
              <a:buNone/>
            </a:pP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print(sess1.run(</a:t>
            </a:r>
            <a:r>
              <a:rPr lang="en" sz="1867" dirty="0" err="1">
                <a:solidFill>
                  <a:schemeClr val="tx1"/>
                </a:solidFill>
                <a:latin typeface="Consolas"/>
                <a:ea typeface="Consolas"/>
                <a:cs typeface="Consolas"/>
                <a:sym typeface="Consolas"/>
              </a:rPr>
              <a:t>W.assign_add</a:t>
            </a:r>
            <a:r>
              <a:rPr lang="en" sz="1867" dirty="0">
                <a:solidFill>
                  <a:schemeClr val="tx1"/>
                </a:solidFill>
                <a:latin typeface="Consolas"/>
                <a:ea typeface="Consolas"/>
                <a:cs typeface="Consolas"/>
                <a:sym typeface="Consolas"/>
              </a:rPr>
              <a:t>(10))) 		# &gt;&gt; 20</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print(sess2.run(</a:t>
            </a:r>
            <a:r>
              <a:rPr lang="en" sz="1867" dirty="0" err="1">
                <a:solidFill>
                  <a:schemeClr val="tx1"/>
                </a:solidFill>
                <a:latin typeface="Consolas"/>
                <a:ea typeface="Consolas"/>
                <a:cs typeface="Consolas"/>
                <a:sym typeface="Consolas"/>
              </a:rPr>
              <a:t>W.assign_sub</a:t>
            </a:r>
            <a:r>
              <a:rPr lang="en" sz="1867" dirty="0">
                <a:solidFill>
                  <a:schemeClr val="tx1"/>
                </a:solidFill>
                <a:latin typeface="Consolas"/>
                <a:ea typeface="Consolas"/>
                <a:cs typeface="Consolas"/>
                <a:sym typeface="Consolas"/>
              </a:rPr>
              <a:t>(2))) 		# &gt;&gt; ?</a:t>
            </a:r>
            <a:endParaRPr sz="1867" dirty="0">
              <a:solidFill>
                <a:schemeClr val="tx1"/>
              </a:solidFill>
              <a:latin typeface="Consolas"/>
              <a:ea typeface="Consolas"/>
              <a:cs typeface="Consolas"/>
              <a:sym typeface="Consolas"/>
            </a:endParaRPr>
          </a:p>
        </p:txBody>
      </p:sp>
      <p:sp>
        <p:nvSpPr>
          <p:cNvPr id="584" name="Google Shape;584;p9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72</a:t>
            </a:fld>
            <a:endParaRPr/>
          </a:p>
        </p:txBody>
      </p:sp>
    </p:spTree>
    <p:extLst>
      <p:ext uri="{BB962C8B-B14F-4D97-AF65-F5344CB8AC3E}">
        <p14:creationId xmlns:p14="http://schemas.microsoft.com/office/powerpoint/2010/main" val="2965981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91"/>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0" name="Google Shape;590;p91"/>
          <p:cNvSpPr txBox="1">
            <a:spLocks noGrp="1"/>
          </p:cNvSpPr>
          <p:nvPr>
            <p:ph type="body" idx="1"/>
          </p:nvPr>
        </p:nvSpPr>
        <p:spPr>
          <a:xfrm>
            <a:off x="415600" y="1536567"/>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867" dirty="0">
                <a:solidFill>
                  <a:schemeClr val="tx1"/>
                </a:solidFill>
                <a:latin typeface="Consolas"/>
                <a:ea typeface="Consolas"/>
                <a:cs typeface="Consolas"/>
                <a:sym typeface="Consolas"/>
              </a:rPr>
              <a:t>W = </a:t>
            </a:r>
            <a:r>
              <a:rPr lang="en" sz="1867" dirty="0" err="1">
                <a:solidFill>
                  <a:schemeClr val="tx1"/>
                </a:solidFill>
                <a:latin typeface="Consolas"/>
                <a:ea typeface="Consolas"/>
                <a:cs typeface="Consolas"/>
                <a:sym typeface="Consolas"/>
              </a:rPr>
              <a:t>tf.Variable</a:t>
            </a:r>
            <a:r>
              <a:rPr lang="en" sz="1867" dirty="0">
                <a:solidFill>
                  <a:schemeClr val="tx1"/>
                </a:solidFill>
                <a:latin typeface="Consolas"/>
                <a:ea typeface="Consolas"/>
                <a:cs typeface="Consolas"/>
                <a:sym typeface="Consolas"/>
              </a:rPr>
              <a:t>(10)</a:t>
            </a:r>
            <a:endParaRPr sz="1867" dirty="0">
              <a:solidFill>
                <a:schemeClr val="tx1"/>
              </a:solidFill>
              <a:latin typeface="Consolas"/>
              <a:ea typeface="Consolas"/>
              <a:cs typeface="Consolas"/>
              <a:sym typeface="Consolas"/>
            </a:endParaRPr>
          </a:p>
          <a:p>
            <a:pPr marL="0" indent="0">
              <a:buNone/>
            </a:pP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sess1 = </a:t>
            </a:r>
            <a:r>
              <a:rPr lang="en" sz="1867" dirty="0" err="1">
                <a:solidFill>
                  <a:schemeClr val="tx1"/>
                </a:solidFill>
                <a:latin typeface="Consolas"/>
                <a:ea typeface="Consolas"/>
                <a:cs typeface="Consolas"/>
                <a:sym typeface="Consolas"/>
              </a:rPr>
              <a:t>tf.Session</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sess2 = </a:t>
            </a:r>
            <a:r>
              <a:rPr lang="en" sz="1867" dirty="0" err="1">
                <a:solidFill>
                  <a:schemeClr val="tx1"/>
                </a:solidFill>
                <a:latin typeface="Consolas"/>
                <a:ea typeface="Consolas"/>
                <a:cs typeface="Consolas"/>
                <a:sym typeface="Consolas"/>
              </a:rPr>
              <a:t>tf.Session</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0">
              <a:buNone/>
            </a:pP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sess1.run(</a:t>
            </a:r>
            <a:r>
              <a:rPr lang="en" sz="1867" dirty="0" err="1">
                <a:solidFill>
                  <a:schemeClr val="tx1"/>
                </a:solidFill>
                <a:latin typeface="Consolas"/>
                <a:ea typeface="Consolas"/>
                <a:cs typeface="Consolas"/>
                <a:sym typeface="Consolas"/>
              </a:rPr>
              <a:t>W.initializer</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sess2.run(</a:t>
            </a:r>
            <a:r>
              <a:rPr lang="en" sz="1867" dirty="0" err="1">
                <a:solidFill>
                  <a:schemeClr val="tx1"/>
                </a:solidFill>
                <a:latin typeface="Consolas"/>
                <a:ea typeface="Consolas"/>
                <a:cs typeface="Consolas"/>
                <a:sym typeface="Consolas"/>
              </a:rPr>
              <a:t>W.initializer</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0">
              <a:buNone/>
            </a:pP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print(sess1.run(</a:t>
            </a:r>
            <a:r>
              <a:rPr lang="en" sz="1867" dirty="0" err="1">
                <a:solidFill>
                  <a:schemeClr val="tx1"/>
                </a:solidFill>
                <a:latin typeface="Consolas"/>
                <a:ea typeface="Consolas"/>
                <a:cs typeface="Consolas"/>
                <a:sym typeface="Consolas"/>
              </a:rPr>
              <a:t>W.assign_add</a:t>
            </a:r>
            <a:r>
              <a:rPr lang="en" sz="1867" dirty="0">
                <a:solidFill>
                  <a:schemeClr val="tx1"/>
                </a:solidFill>
                <a:latin typeface="Consolas"/>
                <a:ea typeface="Consolas"/>
                <a:cs typeface="Consolas"/>
                <a:sym typeface="Consolas"/>
              </a:rPr>
              <a:t>(10))) 		# &gt;&gt; 20</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print(sess2.run(</a:t>
            </a:r>
            <a:r>
              <a:rPr lang="en" sz="1867" dirty="0" err="1">
                <a:solidFill>
                  <a:schemeClr val="tx1"/>
                </a:solidFill>
                <a:latin typeface="Consolas"/>
                <a:ea typeface="Consolas"/>
                <a:cs typeface="Consolas"/>
                <a:sym typeface="Consolas"/>
              </a:rPr>
              <a:t>W.assign_sub</a:t>
            </a:r>
            <a:r>
              <a:rPr lang="en" sz="1867" dirty="0">
                <a:solidFill>
                  <a:schemeClr val="tx1"/>
                </a:solidFill>
                <a:latin typeface="Consolas"/>
                <a:ea typeface="Consolas"/>
                <a:cs typeface="Consolas"/>
                <a:sym typeface="Consolas"/>
              </a:rPr>
              <a:t>(2))) 		# &gt;&gt; 8</a:t>
            </a:r>
            <a:endParaRPr sz="1867" dirty="0">
              <a:solidFill>
                <a:schemeClr val="tx1"/>
              </a:solidFill>
              <a:latin typeface="Consolas"/>
              <a:ea typeface="Consolas"/>
              <a:cs typeface="Consolas"/>
              <a:sym typeface="Consolas"/>
            </a:endParaRPr>
          </a:p>
        </p:txBody>
      </p:sp>
      <p:sp>
        <p:nvSpPr>
          <p:cNvPr id="591" name="Google Shape;591;p9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73</a:t>
            </a:fld>
            <a:endParaRPr/>
          </a:p>
        </p:txBody>
      </p:sp>
    </p:spTree>
    <p:extLst>
      <p:ext uri="{BB962C8B-B14F-4D97-AF65-F5344CB8AC3E}">
        <p14:creationId xmlns:p14="http://schemas.microsoft.com/office/powerpoint/2010/main" val="16764879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2"/>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7" name="Google Shape;597;p92"/>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sz="1867" dirty="0">
                <a:solidFill>
                  <a:schemeClr val="tx1"/>
                </a:solidFill>
                <a:latin typeface="Consolas"/>
                <a:ea typeface="Consolas"/>
                <a:cs typeface="Consolas"/>
                <a:sym typeface="Consolas"/>
              </a:rPr>
              <a:t>W = </a:t>
            </a:r>
            <a:r>
              <a:rPr lang="en" sz="1867" dirty="0" err="1">
                <a:solidFill>
                  <a:schemeClr val="tx1"/>
                </a:solidFill>
                <a:latin typeface="Consolas"/>
                <a:ea typeface="Consolas"/>
                <a:cs typeface="Consolas"/>
                <a:sym typeface="Consolas"/>
              </a:rPr>
              <a:t>tf.Variable</a:t>
            </a:r>
            <a:r>
              <a:rPr lang="en" sz="1867" dirty="0">
                <a:solidFill>
                  <a:schemeClr val="tx1"/>
                </a:solidFill>
                <a:latin typeface="Consolas"/>
                <a:ea typeface="Consolas"/>
                <a:cs typeface="Consolas"/>
                <a:sym typeface="Consolas"/>
              </a:rPr>
              <a:t>(10)</a:t>
            </a:r>
            <a:endParaRPr sz="1867" dirty="0">
              <a:solidFill>
                <a:schemeClr val="tx1"/>
              </a:solidFill>
              <a:latin typeface="Consolas"/>
              <a:ea typeface="Consolas"/>
              <a:cs typeface="Consolas"/>
              <a:sym typeface="Consolas"/>
            </a:endParaRPr>
          </a:p>
          <a:p>
            <a:pPr marL="0" indent="0">
              <a:buNone/>
            </a:pP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sess1 = </a:t>
            </a:r>
            <a:r>
              <a:rPr lang="en" sz="1867" dirty="0" err="1">
                <a:solidFill>
                  <a:schemeClr val="tx1"/>
                </a:solidFill>
                <a:latin typeface="Consolas"/>
                <a:ea typeface="Consolas"/>
                <a:cs typeface="Consolas"/>
                <a:sym typeface="Consolas"/>
              </a:rPr>
              <a:t>tf.Session</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sess2 = </a:t>
            </a:r>
            <a:r>
              <a:rPr lang="en" sz="1867" dirty="0" err="1">
                <a:solidFill>
                  <a:schemeClr val="tx1"/>
                </a:solidFill>
                <a:latin typeface="Consolas"/>
                <a:ea typeface="Consolas"/>
                <a:cs typeface="Consolas"/>
                <a:sym typeface="Consolas"/>
              </a:rPr>
              <a:t>tf.Session</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0">
              <a:buNone/>
            </a:pP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sess1.run(</a:t>
            </a:r>
            <a:r>
              <a:rPr lang="en" sz="1867" dirty="0" err="1">
                <a:solidFill>
                  <a:schemeClr val="tx1"/>
                </a:solidFill>
                <a:latin typeface="Consolas"/>
                <a:ea typeface="Consolas"/>
                <a:cs typeface="Consolas"/>
                <a:sym typeface="Consolas"/>
              </a:rPr>
              <a:t>W.initializer</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sess2.run(</a:t>
            </a:r>
            <a:r>
              <a:rPr lang="en" sz="1867" dirty="0" err="1">
                <a:solidFill>
                  <a:schemeClr val="tx1"/>
                </a:solidFill>
                <a:latin typeface="Consolas"/>
                <a:ea typeface="Consolas"/>
                <a:cs typeface="Consolas"/>
                <a:sym typeface="Consolas"/>
              </a:rPr>
              <a:t>W.initializer</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0">
              <a:buNone/>
            </a:pP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print(sess1.run(</a:t>
            </a:r>
            <a:r>
              <a:rPr lang="en" sz="1867" dirty="0" err="1">
                <a:solidFill>
                  <a:schemeClr val="tx1"/>
                </a:solidFill>
                <a:latin typeface="Consolas"/>
                <a:ea typeface="Consolas"/>
                <a:cs typeface="Consolas"/>
                <a:sym typeface="Consolas"/>
              </a:rPr>
              <a:t>W.assign_add</a:t>
            </a:r>
            <a:r>
              <a:rPr lang="en" sz="1867" dirty="0">
                <a:solidFill>
                  <a:schemeClr val="tx1"/>
                </a:solidFill>
                <a:latin typeface="Consolas"/>
                <a:ea typeface="Consolas"/>
                <a:cs typeface="Consolas"/>
                <a:sym typeface="Consolas"/>
              </a:rPr>
              <a:t>(10))) 		# &gt;&gt; 20</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print(sess2.run(</a:t>
            </a:r>
            <a:r>
              <a:rPr lang="en" sz="1867" dirty="0" err="1">
                <a:solidFill>
                  <a:schemeClr val="tx1"/>
                </a:solidFill>
                <a:latin typeface="Consolas"/>
                <a:ea typeface="Consolas"/>
                <a:cs typeface="Consolas"/>
                <a:sym typeface="Consolas"/>
              </a:rPr>
              <a:t>W.assign_sub</a:t>
            </a:r>
            <a:r>
              <a:rPr lang="en" sz="1867" dirty="0">
                <a:solidFill>
                  <a:schemeClr val="tx1"/>
                </a:solidFill>
                <a:latin typeface="Consolas"/>
                <a:ea typeface="Consolas"/>
                <a:cs typeface="Consolas"/>
                <a:sym typeface="Consolas"/>
              </a:rPr>
              <a:t>(2))) 		# &gt;&gt; 8</a:t>
            </a:r>
            <a:endParaRPr sz="1867" dirty="0">
              <a:solidFill>
                <a:schemeClr val="tx1"/>
              </a:solidFill>
              <a:latin typeface="Consolas"/>
              <a:ea typeface="Consolas"/>
              <a:cs typeface="Consolas"/>
              <a:sym typeface="Consolas"/>
            </a:endParaRPr>
          </a:p>
          <a:p>
            <a:pPr marL="0" indent="0">
              <a:buNone/>
            </a:pP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print(sess1.run(</a:t>
            </a:r>
            <a:r>
              <a:rPr lang="en" sz="1867" dirty="0" err="1">
                <a:solidFill>
                  <a:schemeClr val="tx1"/>
                </a:solidFill>
                <a:latin typeface="Consolas"/>
                <a:ea typeface="Consolas"/>
                <a:cs typeface="Consolas"/>
                <a:sym typeface="Consolas"/>
              </a:rPr>
              <a:t>W.assign_add</a:t>
            </a:r>
            <a:r>
              <a:rPr lang="en" sz="1867" dirty="0">
                <a:solidFill>
                  <a:schemeClr val="tx1"/>
                </a:solidFill>
                <a:latin typeface="Consolas"/>
                <a:ea typeface="Consolas"/>
                <a:cs typeface="Consolas"/>
                <a:sym typeface="Consolas"/>
              </a:rPr>
              <a:t>(100))) 	# &gt;&gt; 120</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print(sess2.run(</a:t>
            </a:r>
            <a:r>
              <a:rPr lang="en" sz="1867" dirty="0" err="1">
                <a:solidFill>
                  <a:schemeClr val="tx1"/>
                </a:solidFill>
                <a:latin typeface="Consolas"/>
                <a:ea typeface="Consolas"/>
                <a:cs typeface="Consolas"/>
                <a:sym typeface="Consolas"/>
              </a:rPr>
              <a:t>W.assign_sub</a:t>
            </a:r>
            <a:r>
              <a:rPr lang="en" sz="1867" dirty="0">
                <a:solidFill>
                  <a:schemeClr val="tx1"/>
                </a:solidFill>
                <a:latin typeface="Consolas"/>
                <a:ea typeface="Consolas"/>
                <a:cs typeface="Consolas"/>
                <a:sym typeface="Consolas"/>
              </a:rPr>
              <a:t>(50))) 		# &gt;&gt; -42</a:t>
            </a:r>
            <a:endParaRPr sz="1867" dirty="0">
              <a:solidFill>
                <a:schemeClr val="tx1"/>
              </a:solidFill>
              <a:latin typeface="Consolas"/>
              <a:ea typeface="Consolas"/>
              <a:cs typeface="Consolas"/>
              <a:sym typeface="Consolas"/>
            </a:endParaRPr>
          </a:p>
          <a:p>
            <a:pPr marL="0" indent="0">
              <a:buNone/>
            </a:pP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sess1.close()</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sess2.close()</a:t>
            </a:r>
            <a:endParaRPr sz="1867" dirty="0">
              <a:solidFill>
                <a:schemeClr val="tx1"/>
              </a:solidFill>
              <a:latin typeface="Consolas"/>
              <a:ea typeface="Consolas"/>
              <a:cs typeface="Consolas"/>
              <a:sym typeface="Consolas"/>
            </a:endParaRPr>
          </a:p>
        </p:txBody>
      </p:sp>
      <p:sp>
        <p:nvSpPr>
          <p:cNvPr id="598" name="Google Shape;598;p9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74</a:t>
            </a:fld>
            <a:endParaRPr/>
          </a:p>
        </p:txBody>
      </p:sp>
    </p:spTree>
    <p:extLst>
      <p:ext uri="{BB962C8B-B14F-4D97-AF65-F5344CB8AC3E}">
        <p14:creationId xmlns:p14="http://schemas.microsoft.com/office/powerpoint/2010/main" val="1988346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95"/>
          <p:cNvSpPr txBox="1">
            <a:spLocks noGrp="1"/>
          </p:cNvSpPr>
          <p:nvPr>
            <p:ph type="ctrTitle"/>
          </p:nvPr>
        </p:nvSpPr>
        <p:spPr>
          <a:xfrm>
            <a:off x="802411" y="2582562"/>
            <a:ext cx="10860000" cy="955608"/>
          </a:xfrm>
          <a:prstGeom prst="rect">
            <a:avLst/>
          </a:prstGeom>
        </p:spPr>
        <p:txBody>
          <a:bodyPr spcFirstLastPara="1" vert="horz" wrap="square" lIns="121900" tIns="121900" rIns="121900" bIns="121900" rtlCol="0" anchor="b" anchorCtr="0">
            <a:noAutofit/>
          </a:bodyPr>
          <a:lstStyle/>
          <a:p>
            <a:pPr>
              <a:spcBef>
                <a:spcPts val="0"/>
              </a:spcBef>
            </a:pPr>
            <a:r>
              <a:rPr lang="en" dirty="0">
                <a:latin typeface="Georgia"/>
                <a:ea typeface="Georgia"/>
                <a:cs typeface="Georgia"/>
                <a:sym typeface="Georgia"/>
              </a:rPr>
              <a:t>Placeholder</a:t>
            </a:r>
            <a:endParaRPr dirty="0">
              <a:latin typeface="Georgia"/>
              <a:ea typeface="Georgia"/>
              <a:cs typeface="Georgia"/>
              <a:sym typeface="Georgia"/>
            </a:endParaRPr>
          </a:p>
        </p:txBody>
      </p:sp>
      <p:sp>
        <p:nvSpPr>
          <p:cNvPr id="618" name="Google Shape;618;p9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75</a:t>
            </a:fld>
            <a:endParaRPr/>
          </a:p>
        </p:txBody>
      </p:sp>
    </p:spTree>
    <p:extLst>
      <p:ext uri="{BB962C8B-B14F-4D97-AF65-F5344CB8AC3E}">
        <p14:creationId xmlns:p14="http://schemas.microsoft.com/office/powerpoint/2010/main" val="3883658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96"/>
          <p:cNvSpPr txBox="1">
            <a:spLocks noGrp="1"/>
          </p:cNvSpPr>
          <p:nvPr>
            <p:ph type="title"/>
          </p:nvPr>
        </p:nvSpPr>
        <p:spPr>
          <a:xfrm>
            <a:off x="415600" y="1695800"/>
            <a:ext cx="11360800" cy="3466400"/>
          </a:xfrm>
          <a:prstGeom prst="rect">
            <a:avLst/>
          </a:prstGeom>
        </p:spPr>
        <p:txBody>
          <a:bodyPr spcFirstLastPara="1" vert="horz" wrap="square" lIns="121900" tIns="121900" rIns="121900" bIns="121900" rtlCol="0" anchor="t" anchorCtr="0">
            <a:noAutofit/>
          </a:bodyPr>
          <a:lstStyle/>
          <a:p>
            <a:pPr algn="l"/>
            <a:r>
              <a:rPr lang="en" sz="2400" dirty="0">
                <a:solidFill>
                  <a:schemeClr val="tx1"/>
                </a:solidFill>
                <a:latin typeface="Georgia"/>
                <a:ea typeface="Georgia"/>
                <a:cs typeface="Georgia"/>
                <a:sym typeface="Georgia"/>
              </a:rPr>
              <a:t>A TF program often has 2 phases: </a:t>
            </a:r>
            <a:endParaRPr sz="2400" dirty="0">
              <a:solidFill>
                <a:schemeClr val="tx1"/>
              </a:solidFill>
              <a:latin typeface="Georgia"/>
              <a:ea typeface="Georgia"/>
              <a:cs typeface="Georgia"/>
              <a:sym typeface="Georgia"/>
            </a:endParaRPr>
          </a:p>
          <a:p>
            <a:pPr marL="609585" indent="-457189" algn="l">
              <a:buClr>
                <a:schemeClr val="lt2"/>
              </a:buClr>
              <a:buSzPts val="1800"/>
              <a:buFont typeface="Georgia"/>
              <a:buAutoNum type="arabicPeriod"/>
            </a:pPr>
            <a:r>
              <a:rPr lang="en" sz="2400" dirty="0">
                <a:solidFill>
                  <a:schemeClr val="tx1"/>
                </a:solidFill>
                <a:latin typeface="Georgia"/>
                <a:ea typeface="Georgia"/>
                <a:cs typeface="Georgia"/>
                <a:sym typeface="Georgia"/>
              </a:rPr>
              <a:t>Assemble a graph </a:t>
            </a:r>
            <a:endParaRPr sz="2400" dirty="0">
              <a:solidFill>
                <a:schemeClr val="tx1"/>
              </a:solidFill>
              <a:latin typeface="Georgia"/>
              <a:ea typeface="Georgia"/>
              <a:cs typeface="Georgia"/>
              <a:sym typeface="Georgia"/>
            </a:endParaRPr>
          </a:p>
          <a:p>
            <a:pPr marL="609596" indent="-457200" algn="l">
              <a:buClr>
                <a:schemeClr val="lt2"/>
              </a:buClr>
              <a:buSzPts val="1800"/>
              <a:buFont typeface="+mj-lt"/>
              <a:buAutoNum type="arabicPeriod"/>
            </a:pPr>
            <a:r>
              <a:rPr lang="en" sz="2400" dirty="0">
                <a:solidFill>
                  <a:schemeClr val="tx1"/>
                </a:solidFill>
                <a:latin typeface="Georgia"/>
                <a:ea typeface="Georgia"/>
                <a:cs typeface="Georgia"/>
                <a:sym typeface="Georgia"/>
              </a:rPr>
              <a:t>Use a session to execute operations in the graph.</a:t>
            </a:r>
            <a:endParaRPr sz="2400" b="1" dirty="0">
              <a:solidFill>
                <a:schemeClr val="tx1"/>
              </a:solidFill>
              <a:latin typeface="Georgia"/>
              <a:ea typeface="Georgia"/>
              <a:cs typeface="Georgia"/>
              <a:sym typeface="Georgia"/>
            </a:endParaRPr>
          </a:p>
        </p:txBody>
      </p:sp>
      <p:sp>
        <p:nvSpPr>
          <p:cNvPr id="625" name="Google Shape;625;p9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A quick reminder</a:t>
            </a:r>
            <a:endParaRPr b="1">
              <a:latin typeface="Georgia"/>
              <a:ea typeface="Georgia"/>
              <a:cs typeface="Georgia"/>
              <a:sym typeface="Georgia"/>
            </a:endParaRPr>
          </a:p>
        </p:txBody>
      </p:sp>
      <p:sp>
        <p:nvSpPr>
          <p:cNvPr id="626" name="Google Shape;626;p9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76</a:t>
            </a:fld>
            <a:endParaRPr/>
          </a:p>
        </p:txBody>
      </p:sp>
    </p:spTree>
    <p:extLst>
      <p:ext uri="{BB962C8B-B14F-4D97-AF65-F5344CB8AC3E}">
        <p14:creationId xmlns:p14="http://schemas.microsoft.com/office/powerpoint/2010/main" val="23488786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97"/>
          <p:cNvSpPr txBox="1">
            <a:spLocks noGrp="1"/>
          </p:cNvSpPr>
          <p:nvPr>
            <p:ph type="title"/>
          </p:nvPr>
        </p:nvSpPr>
        <p:spPr>
          <a:xfrm>
            <a:off x="530400" y="2028067"/>
            <a:ext cx="11360800" cy="3466400"/>
          </a:xfrm>
          <a:prstGeom prst="rect">
            <a:avLst/>
          </a:prstGeom>
        </p:spPr>
        <p:txBody>
          <a:bodyPr spcFirstLastPara="1" vert="horz" wrap="square" lIns="121900" tIns="121900" rIns="121900" bIns="121900" rtlCol="0" anchor="t" anchorCtr="0">
            <a:noAutofit/>
          </a:bodyPr>
          <a:lstStyle/>
          <a:p>
            <a:pPr algn="l"/>
            <a:r>
              <a:rPr lang="en" sz="2400" dirty="0">
                <a:solidFill>
                  <a:schemeClr val="tx1"/>
                </a:solidFill>
                <a:latin typeface="Georgia"/>
                <a:ea typeface="Georgia"/>
                <a:cs typeface="Georgia"/>
                <a:sym typeface="Georgia"/>
              </a:rPr>
              <a:t>A TF program often has 2 phases: </a:t>
            </a:r>
            <a:endParaRPr sz="2400" dirty="0">
              <a:solidFill>
                <a:schemeClr val="tx1"/>
              </a:solidFill>
              <a:latin typeface="Georgia"/>
              <a:ea typeface="Georgia"/>
              <a:cs typeface="Georgia"/>
              <a:sym typeface="Georgia"/>
            </a:endParaRPr>
          </a:p>
          <a:p>
            <a:pPr marL="609585" indent="-457189" algn="l">
              <a:buClr>
                <a:schemeClr val="lt2"/>
              </a:buClr>
              <a:buSzPts val="1800"/>
              <a:buFont typeface="Georgia"/>
              <a:buAutoNum type="arabicPeriod"/>
            </a:pPr>
            <a:r>
              <a:rPr lang="en" sz="2400" dirty="0">
                <a:solidFill>
                  <a:schemeClr val="tx1"/>
                </a:solidFill>
                <a:latin typeface="Georgia"/>
                <a:ea typeface="Georgia"/>
                <a:cs typeface="Georgia"/>
                <a:sym typeface="Georgia"/>
              </a:rPr>
              <a:t>Assemble a graph </a:t>
            </a:r>
            <a:endParaRPr sz="2400" dirty="0">
              <a:solidFill>
                <a:schemeClr val="tx1"/>
              </a:solidFill>
              <a:latin typeface="Georgia"/>
              <a:ea typeface="Georgia"/>
              <a:cs typeface="Georgia"/>
              <a:sym typeface="Georgia"/>
            </a:endParaRPr>
          </a:p>
          <a:p>
            <a:pPr marL="609585" indent="-457189" algn="l">
              <a:buClr>
                <a:schemeClr val="lt2"/>
              </a:buClr>
              <a:buSzPts val="1800"/>
              <a:buFont typeface="Georgia"/>
              <a:buAutoNum type="arabicPeriod"/>
            </a:pPr>
            <a:r>
              <a:rPr lang="en" sz="2400" dirty="0">
                <a:solidFill>
                  <a:schemeClr val="tx1"/>
                </a:solidFill>
                <a:latin typeface="Georgia"/>
                <a:ea typeface="Georgia"/>
                <a:cs typeface="Georgia"/>
                <a:sym typeface="Georgia"/>
              </a:rPr>
              <a:t>Use a session to execute operations in the graph.</a:t>
            </a:r>
            <a:endParaRPr sz="2400" dirty="0">
              <a:solidFill>
                <a:schemeClr val="tx1"/>
              </a:solidFill>
              <a:latin typeface="Georgia"/>
              <a:ea typeface="Georgia"/>
              <a:cs typeface="Georgia"/>
              <a:sym typeface="Georgia"/>
            </a:endParaRPr>
          </a:p>
          <a:p>
            <a:pPr algn="l"/>
            <a:endParaRPr sz="2400" dirty="0">
              <a:solidFill>
                <a:schemeClr val="tx1"/>
              </a:solidFill>
              <a:latin typeface="Georgia"/>
              <a:ea typeface="Georgia"/>
              <a:cs typeface="Georgia"/>
              <a:sym typeface="Georgia"/>
            </a:endParaRPr>
          </a:p>
          <a:p>
            <a:pPr algn="l"/>
            <a:r>
              <a:rPr lang="en" sz="2400" dirty="0">
                <a:solidFill>
                  <a:schemeClr val="tx1"/>
                </a:solidFill>
                <a:latin typeface="Georgia"/>
                <a:ea typeface="Georgia"/>
                <a:cs typeface="Georgia"/>
                <a:sym typeface="Georgia"/>
              </a:rPr>
              <a:t>⇒ Assemble the graph first without knowing the values needed for computation</a:t>
            </a:r>
            <a:endParaRPr sz="2400" dirty="0">
              <a:solidFill>
                <a:schemeClr val="tx1"/>
              </a:solidFill>
              <a:latin typeface="Georgia"/>
              <a:ea typeface="Georgia"/>
              <a:cs typeface="Georgia"/>
              <a:sym typeface="Georgia"/>
            </a:endParaRPr>
          </a:p>
        </p:txBody>
      </p:sp>
      <p:sp>
        <p:nvSpPr>
          <p:cNvPr id="632" name="Google Shape;632;p9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Placeholders</a:t>
            </a:r>
            <a:endParaRPr b="1">
              <a:latin typeface="Georgia"/>
              <a:ea typeface="Georgia"/>
              <a:cs typeface="Georgia"/>
              <a:sym typeface="Georgia"/>
            </a:endParaRPr>
          </a:p>
        </p:txBody>
      </p:sp>
      <p:sp>
        <p:nvSpPr>
          <p:cNvPr id="633" name="Google Shape;633;p9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77</a:t>
            </a:fld>
            <a:endParaRPr/>
          </a:p>
        </p:txBody>
      </p:sp>
    </p:spTree>
    <p:extLst>
      <p:ext uri="{BB962C8B-B14F-4D97-AF65-F5344CB8AC3E}">
        <p14:creationId xmlns:p14="http://schemas.microsoft.com/office/powerpoint/2010/main" val="2521717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98"/>
          <p:cNvSpPr txBox="1">
            <a:spLocks noGrp="1"/>
          </p:cNvSpPr>
          <p:nvPr>
            <p:ph type="title"/>
          </p:nvPr>
        </p:nvSpPr>
        <p:spPr>
          <a:xfrm>
            <a:off x="530400" y="2028067"/>
            <a:ext cx="11360800" cy="3832800"/>
          </a:xfrm>
          <a:prstGeom prst="rect">
            <a:avLst/>
          </a:prstGeom>
        </p:spPr>
        <p:txBody>
          <a:bodyPr spcFirstLastPara="1" vert="horz" wrap="square" lIns="121900" tIns="121900" rIns="121900" bIns="121900" rtlCol="0" anchor="t" anchorCtr="0">
            <a:noAutofit/>
          </a:bodyPr>
          <a:lstStyle/>
          <a:p>
            <a:pPr algn="l"/>
            <a:r>
              <a:rPr lang="en" sz="2400" dirty="0">
                <a:solidFill>
                  <a:schemeClr val="tx1"/>
                </a:solidFill>
                <a:latin typeface="Georgia"/>
                <a:ea typeface="Georgia"/>
                <a:cs typeface="Georgia"/>
                <a:sym typeface="Georgia"/>
              </a:rPr>
              <a:t>A TF program often has 2 phases: </a:t>
            </a:r>
            <a:endParaRPr sz="2400" dirty="0">
              <a:solidFill>
                <a:schemeClr val="tx1"/>
              </a:solidFill>
              <a:latin typeface="Georgia"/>
              <a:ea typeface="Georgia"/>
              <a:cs typeface="Georgia"/>
              <a:sym typeface="Georgia"/>
            </a:endParaRPr>
          </a:p>
          <a:p>
            <a:pPr marL="609585" indent="-457189" algn="l">
              <a:buClr>
                <a:schemeClr val="lt2"/>
              </a:buClr>
              <a:buSzPts val="1800"/>
              <a:buFont typeface="Georgia"/>
              <a:buAutoNum type="arabicPeriod"/>
            </a:pPr>
            <a:r>
              <a:rPr lang="en" sz="2400" dirty="0">
                <a:solidFill>
                  <a:schemeClr val="tx1"/>
                </a:solidFill>
                <a:latin typeface="Georgia"/>
                <a:ea typeface="Georgia"/>
                <a:cs typeface="Georgia"/>
                <a:sym typeface="Georgia"/>
              </a:rPr>
              <a:t>Assemble a graph </a:t>
            </a:r>
            <a:endParaRPr sz="2400" dirty="0">
              <a:solidFill>
                <a:schemeClr val="tx1"/>
              </a:solidFill>
              <a:latin typeface="Georgia"/>
              <a:ea typeface="Georgia"/>
              <a:cs typeface="Georgia"/>
              <a:sym typeface="Georgia"/>
            </a:endParaRPr>
          </a:p>
          <a:p>
            <a:pPr marL="609585" indent="-457189" algn="l">
              <a:buClr>
                <a:schemeClr val="lt2"/>
              </a:buClr>
              <a:buSzPts val="1800"/>
              <a:buFont typeface="Georgia"/>
              <a:buAutoNum type="arabicPeriod"/>
            </a:pPr>
            <a:r>
              <a:rPr lang="en" sz="2400" dirty="0">
                <a:solidFill>
                  <a:schemeClr val="tx1"/>
                </a:solidFill>
                <a:latin typeface="Georgia"/>
                <a:ea typeface="Georgia"/>
                <a:cs typeface="Georgia"/>
                <a:sym typeface="Georgia"/>
              </a:rPr>
              <a:t>Use a session to execute operations in the graph.</a:t>
            </a:r>
            <a:endParaRPr sz="2400" dirty="0">
              <a:solidFill>
                <a:schemeClr val="tx1"/>
              </a:solidFill>
              <a:latin typeface="Georgia"/>
              <a:ea typeface="Georgia"/>
              <a:cs typeface="Georgia"/>
              <a:sym typeface="Georgia"/>
            </a:endParaRPr>
          </a:p>
          <a:p>
            <a:pPr algn="l"/>
            <a:endParaRPr sz="2400" dirty="0">
              <a:solidFill>
                <a:schemeClr val="tx1"/>
              </a:solidFill>
              <a:latin typeface="Georgia"/>
              <a:ea typeface="Georgia"/>
              <a:cs typeface="Georgia"/>
              <a:sym typeface="Georgia"/>
            </a:endParaRPr>
          </a:p>
          <a:p>
            <a:pPr algn="l"/>
            <a:r>
              <a:rPr lang="en" sz="2400" dirty="0">
                <a:solidFill>
                  <a:schemeClr val="tx1"/>
                </a:solidFill>
                <a:latin typeface="Georgia"/>
                <a:ea typeface="Georgia"/>
                <a:cs typeface="Georgia"/>
                <a:sym typeface="Georgia"/>
              </a:rPr>
              <a:t>⇒ Assemble the graph first without knowing the values needed for computation</a:t>
            </a:r>
            <a:endParaRPr sz="2400" dirty="0">
              <a:solidFill>
                <a:schemeClr val="tx1"/>
              </a:solidFill>
              <a:latin typeface="Georgia"/>
              <a:ea typeface="Georgia"/>
              <a:cs typeface="Georgia"/>
              <a:sym typeface="Georgia"/>
            </a:endParaRPr>
          </a:p>
          <a:p>
            <a:pPr algn="l"/>
            <a:endParaRPr sz="2400" dirty="0">
              <a:solidFill>
                <a:schemeClr val="tx1"/>
              </a:solidFill>
              <a:latin typeface="Georgia"/>
              <a:ea typeface="Georgia"/>
              <a:cs typeface="Georgia"/>
              <a:sym typeface="Georgia"/>
            </a:endParaRPr>
          </a:p>
          <a:p>
            <a:pPr algn="l"/>
            <a:r>
              <a:rPr lang="en" sz="2400" u="sng" dirty="0">
                <a:solidFill>
                  <a:schemeClr val="tx1"/>
                </a:solidFill>
                <a:latin typeface="Georgia"/>
                <a:ea typeface="Georgia"/>
                <a:cs typeface="Georgia"/>
                <a:sym typeface="Georgia"/>
              </a:rPr>
              <a:t>Analogy</a:t>
            </a:r>
            <a:r>
              <a:rPr lang="en" sz="2400" dirty="0">
                <a:solidFill>
                  <a:schemeClr val="tx1"/>
                </a:solidFill>
                <a:latin typeface="Georgia"/>
                <a:ea typeface="Georgia"/>
                <a:cs typeface="Georgia"/>
                <a:sym typeface="Georgia"/>
              </a:rPr>
              <a:t>:</a:t>
            </a:r>
            <a:endParaRPr sz="2400" dirty="0">
              <a:solidFill>
                <a:schemeClr val="tx1"/>
              </a:solidFill>
              <a:latin typeface="Georgia"/>
              <a:ea typeface="Georgia"/>
              <a:cs typeface="Georgia"/>
              <a:sym typeface="Georgia"/>
            </a:endParaRPr>
          </a:p>
          <a:p>
            <a:pPr algn="l"/>
            <a:r>
              <a:rPr lang="en" sz="2400" dirty="0">
                <a:solidFill>
                  <a:schemeClr val="tx1"/>
                </a:solidFill>
                <a:latin typeface="Georgia"/>
                <a:ea typeface="Georgia"/>
                <a:cs typeface="Georgia"/>
                <a:sym typeface="Georgia"/>
              </a:rPr>
              <a:t>Define the function f(x, y) = 2 * x + y without knowing value of x or y. </a:t>
            </a:r>
            <a:endParaRPr sz="2400" dirty="0">
              <a:solidFill>
                <a:schemeClr val="tx1"/>
              </a:solidFill>
              <a:latin typeface="Georgia"/>
              <a:ea typeface="Georgia"/>
              <a:cs typeface="Georgia"/>
              <a:sym typeface="Georgia"/>
            </a:endParaRPr>
          </a:p>
          <a:p>
            <a:pPr algn="l"/>
            <a:r>
              <a:rPr lang="en" sz="2400" dirty="0">
                <a:solidFill>
                  <a:schemeClr val="tx1"/>
                </a:solidFill>
                <a:latin typeface="Georgia"/>
                <a:ea typeface="Georgia"/>
                <a:cs typeface="Georgia"/>
                <a:sym typeface="Georgia"/>
              </a:rPr>
              <a:t>x, y are placeholders for the actual values.</a:t>
            </a:r>
            <a:endParaRPr sz="2400" dirty="0">
              <a:solidFill>
                <a:schemeClr val="tx1"/>
              </a:solidFill>
              <a:latin typeface="Georgia"/>
              <a:ea typeface="Georgia"/>
              <a:cs typeface="Georgia"/>
              <a:sym typeface="Georgia"/>
            </a:endParaRPr>
          </a:p>
        </p:txBody>
      </p:sp>
      <p:sp>
        <p:nvSpPr>
          <p:cNvPr id="639" name="Google Shape;639;p9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Placeholders</a:t>
            </a:r>
            <a:endParaRPr b="1">
              <a:latin typeface="Georgia"/>
              <a:ea typeface="Georgia"/>
              <a:cs typeface="Georgia"/>
              <a:sym typeface="Georgia"/>
            </a:endParaRPr>
          </a:p>
        </p:txBody>
      </p:sp>
      <p:sp>
        <p:nvSpPr>
          <p:cNvPr id="640" name="Google Shape;640;p9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78</a:t>
            </a:fld>
            <a:endParaRPr/>
          </a:p>
        </p:txBody>
      </p:sp>
    </p:spTree>
    <p:extLst>
      <p:ext uri="{BB962C8B-B14F-4D97-AF65-F5344CB8AC3E}">
        <p14:creationId xmlns:p14="http://schemas.microsoft.com/office/powerpoint/2010/main" val="3704933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9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Why placeholders?</a:t>
            </a:r>
            <a:endParaRPr b="1">
              <a:latin typeface="Georgia"/>
              <a:ea typeface="Georgia"/>
              <a:cs typeface="Georgia"/>
              <a:sym typeface="Georgia"/>
            </a:endParaRPr>
          </a:p>
        </p:txBody>
      </p:sp>
      <p:sp>
        <p:nvSpPr>
          <p:cNvPr id="646" name="Google Shape;646;p99"/>
          <p:cNvSpPr txBox="1">
            <a:spLocks noGrp="1"/>
          </p:cNvSpPr>
          <p:nvPr>
            <p:ph type="body" idx="1"/>
          </p:nvPr>
        </p:nvSpPr>
        <p:spPr>
          <a:xfrm>
            <a:off x="415600" y="1773667"/>
            <a:ext cx="11360800" cy="4673600"/>
          </a:xfrm>
          <a:prstGeom prst="rect">
            <a:avLst/>
          </a:prstGeom>
        </p:spPr>
        <p:txBody>
          <a:bodyPr spcFirstLastPara="1" vert="horz" wrap="square" lIns="121900" tIns="121900" rIns="121900" bIns="121900" rtlCol="0" anchor="t" anchorCtr="0">
            <a:noAutofit/>
          </a:bodyPr>
          <a:lstStyle/>
          <a:p>
            <a:pPr marL="0" indent="0" algn="ctr">
              <a:buNone/>
            </a:pPr>
            <a:endParaRPr sz="3200">
              <a:latin typeface="Georgia"/>
              <a:ea typeface="Georgia"/>
              <a:cs typeface="Georgia"/>
              <a:sym typeface="Georgia"/>
            </a:endParaRPr>
          </a:p>
          <a:p>
            <a:pPr marL="0" indent="0" algn="ctr">
              <a:spcBef>
                <a:spcPts val="2133"/>
              </a:spcBef>
              <a:spcAft>
                <a:spcPts val="2133"/>
              </a:spcAft>
              <a:buNone/>
            </a:pPr>
            <a:r>
              <a:rPr lang="en" sz="3200">
                <a:latin typeface="Georgia"/>
                <a:ea typeface="Georgia"/>
                <a:cs typeface="Georgia"/>
                <a:sym typeface="Georgia"/>
              </a:rPr>
              <a:t>We, or our clients, can later supply their own data when they need to execute the computation. </a:t>
            </a:r>
            <a:endParaRPr sz="3200">
              <a:latin typeface="Georgia"/>
              <a:ea typeface="Georgia"/>
              <a:cs typeface="Georgia"/>
              <a:sym typeface="Georgia"/>
            </a:endParaRPr>
          </a:p>
        </p:txBody>
      </p:sp>
      <p:sp>
        <p:nvSpPr>
          <p:cNvPr id="647" name="Google Shape;647;p9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79</a:t>
            </a:fld>
            <a:endParaRPr/>
          </a:p>
        </p:txBody>
      </p:sp>
    </p:spTree>
    <p:extLst>
      <p:ext uri="{BB962C8B-B14F-4D97-AF65-F5344CB8AC3E}">
        <p14:creationId xmlns:p14="http://schemas.microsoft.com/office/powerpoint/2010/main" val="2959246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Demand for tutorials on TensorFlow</a:t>
            </a:r>
            <a:endParaRPr b="1">
              <a:latin typeface="Georgia"/>
              <a:ea typeface="Georgia"/>
              <a:cs typeface="Georgia"/>
              <a:sym typeface="Georgia"/>
            </a:endParaRPr>
          </a:p>
        </p:txBody>
      </p:sp>
      <p:sp>
        <p:nvSpPr>
          <p:cNvPr id="121" name="Google Shape;121;p2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8</a:t>
            </a:fld>
            <a:endParaRPr>
              <a:solidFill>
                <a:schemeClr val="lt2"/>
              </a:solidFill>
            </a:endParaRPr>
          </a:p>
        </p:txBody>
      </p:sp>
      <p:pic>
        <p:nvPicPr>
          <p:cNvPr id="122" name="Google Shape;122;p22"/>
          <p:cNvPicPr preferRelativeResize="0"/>
          <p:nvPr/>
        </p:nvPicPr>
        <p:blipFill>
          <a:blip r:embed="rId3">
            <a:alphaModFix/>
          </a:blip>
          <a:stretch>
            <a:fillRect/>
          </a:stretch>
        </p:blipFill>
        <p:spPr>
          <a:xfrm>
            <a:off x="931900" y="1546600"/>
            <a:ext cx="10328208" cy="5094632"/>
          </a:xfrm>
          <a:prstGeom prst="rect">
            <a:avLst/>
          </a:prstGeom>
          <a:noFill/>
          <a:ln>
            <a:noFill/>
          </a:ln>
        </p:spPr>
      </p:pic>
    </p:spTree>
    <p:extLst>
      <p:ext uri="{BB962C8B-B14F-4D97-AF65-F5344CB8AC3E}">
        <p14:creationId xmlns:p14="http://schemas.microsoft.com/office/powerpoint/2010/main" val="23132107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10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Placeholders</a:t>
            </a:r>
            <a:endParaRPr b="1">
              <a:latin typeface="Georgia"/>
              <a:ea typeface="Georgia"/>
              <a:cs typeface="Georgia"/>
              <a:sym typeface="Georgia"/>
            </a:endParaRPr>
          </a:p>
        </p:txBody>
      </p:sp>
      <p:sp>
        <p:nvSpPr>
          <p:cNvPr id="653" name="Google Shape;653;p100"/>
          <p:cNvSpPr txBox="1">
            <a:spLocks noGrp="1"/>
          </p:cNvSpPr>
          <p:nvPr>
            <p:ph type="body" idx="1"/>
          </p:nvPr>
        </p:nvSpPr>
        <p:spPr>
          <a:xfrm>
            <a:off x="415600" y="1773667"/>
            <a:ext cx="11360800" cy="4673600"/>
          </a:xfrm>
          <a:prstGeom prst="rect">
            <a:avLst/>
          </a:prstGeom>
        </p:spPr>
        <p:txBody>
          <a:bodyPr spcFirstLastPara="1" vert="horz" wrap="square" lIns="121900" tIns="121900" rIns="121900" bIns="121900" rtlCol="0" anchor="t" anchorCtr="0">
            <a:noAutofit/>
          </a:bodyPr>
          <a:lstStyle/>
          <a:p>
            <a:pPr marL="0" indent="0">
              <a:buNone/>
            </a:pPr>
            <a:r>
              <a:rPr lang="en" b="1" dirty="0" err="1">
                <a:solidFill>
                  <a:schemeClr val="tx1"/>
                </a:solidFill>
                <a:latin typeface="Consolas"/>
                <a:ea typeface="Consolas"/>
                <a:cs typeface="Consolas"/>
                <a:sym typeface="Consolas"/>
              </a:rPr>
              <a:t>tf.placeholder</a:t>
            </a:r>
            <a:r>
              <a:rPr lang="en" b="1" dirty="0">
                <a:solidFill>
                  <a:schemeClr val="tx1"/>
                </a:solidFill>
                <a:latin typeface="Consolas"/>
                <a:ea typeface="Consolas"/>
                <a:cs typeface="Consolas"/>
                <a:sym typeface="Consolas"/>
              </a:rPr>
              <a:t>(</a:t>
            </a:r>
            <a:r>
              <a:rPr lang="en" b="1" dirty="0" err="1">
                <a:solidFill>
                  <a:schemeClr val="tx1"/>
                </a:solidFill>
                <a:latin typeface="Consolas"/>
                <a:ea typeface="Consolas"/>
                <a:cs typeface="Consolas"/>
                <a:sym typeface="Consolas"/>
              </a:rPr>
              <a:t>dtype</a:t>
            </a:r>
            <a:r>
              <a:rPr lang="en" b="1" dirty="0">
                <a:solidFill>
                  <a:schemeClr val="tx1"/>
                </a:solidFill>
                <a:latin typeface="Consolas"/>
                <a:ea typeface="Consolas"/>
                <a:cs typeface="Consolas"/>
                <a:sym typeface="Consolas"/>
              </a:rPr>
              <a:t>, shape=None, name=None)</a:t>
            </a:r>
            <a:endParaRPr b="1" dirty="0">
              <a:solidFill>
                <a:schemeClr val="tx1"/>
              </a:solidFill>
              <a:latin typeface="Consolas"/>
              <a:ea typeface="Consolas"/>
              <a:cs typeface="Consolas"/>
              <a:sym typeface="Consolas"/>
            </a:endParaRPr>
          </a:p>
          <a:p>
            <a:pPr marL="0" indent="0">
              <a:spcBef>
                <a:spcPts val="2133"/>
              </a:spcBef>
              <a:buNone/>
            </a:pPr>
            <a:r>
              <a:rPr lang="en" sz="1467" dirty="0">
                <a:solidFill>
                  <a:schemeClr val="tx1"/>
                </a:solidFill>
                <a:latin typeface="Consolas"/>
                <a:ea typeface="Consolas"/>
                <a:cs typeface="Consolas"/>
                <a:sym typeface="Consolas"/>
              </a:rPr>
              <a:t># create a placeholder for a vector of 3 elements, type tf.float32</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a = </a:t>
            </a:r>
            <a:r>
              <a:rPr lang="en" sz="1467" dirty="0" err="1">
                <a:solidFill>
                  <a:schemeClr val="tx1"/>
                </a:solidFill>
                <a:latin typeface="Consolas"/>
                <a:ea typeface="Consolas"/>
                <a:cs typeface="Consolas"/>
                <a:sym typeface="Consolas"/>
              </a:rPr>
              <a:t>tf.placeholder</a:t>
            </a:r>
            <a:r>
              <a:rPr lang="en" sz="1467" dirty="0">
                <a:solidFill>
                  <a:schemeClr val="tx1"/>
                </a:solidFill>
                <a:latin typeface="Consolas"/>
                <a:ea typeface="Consolas"/>
                <a:cs typeface="Consolas"/>
                <a:sym typeface="Consolas"/>
              </a:rPr>
              <a:t>(tf.float32, shape=[3])</a:t>
            </a:r>
            <a:endParaRPr sz="1467" dirty="0">
              <a:solidFill>
                <a:schemeClr val="tx1"/>
              </a:solidFill>
              <a:latin typeface="Consolas"/>
              <a:ea typeface="Consolas"/>
              <a:cs typeface="Consolas"/>
              <a:sym typeface="Consolas"/>
            </a:endParaRPr>
          </a:p>
          <a:p>
            <a:pPr marL="0" indent="0">
              <a:buNone/>
            </a:pP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b = </a:t>
            </a:r>
            <a:r>
              <a:rPr lang="en" sz="1467" dirty="0" err="1">
                <a:solidFill>
                  <a:schemeClr val="tx1"/>
                </a:solidFill>
                <a:latin typeface="Consolas"/>
                <a:ea typeface="Consolas"/>
                <a:cs typeface="Consolas"/>
                <a:sym typeface="Consolas"/>
              </a:rPr>
              <a:t>tf.constant</a:t>
            </a:r>
            <a:r>
              <a:rPr lang="en" sz="1467" dirty="0">
                <a:solidFill>
                  <a:schemeClr val="tx1"/>
                </a:solidFill>
                <a:latin typeface="Consolas"/>
                <a:ea typeface="Consolas"/>
                <a:cs typeface="Consolas"/>
                <a:sym typeface="Consolas"/>
              </a:rPr>
              <a:t>([5, 5, 5], tf.float32)</a:t>
            </a:r>
            <a:endParaRPr sz="1467" dirty="0">
              <a:solidFill>
                <a:schemeClr val="tx1"/>
              </a:solidFill>
              <a:latin typeface="Consolas"/>
              <a:ea typeface="Consolas"/>
              <a:cs typeface="Consolas"/>
              <a:sym typeface="Consolas"/>
            </a:endParaRPr>
          </a:p>
          <a:p>
            <a:pPr marL="0" indent="0">
              <a:buNone/>
            </a:pP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use the placeholder as you would use a constant or a variable</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c = a + b  # short for </a:t>
            </a:r>
            <a:r>
              <a:rPr lang="en" sz="1467" dirty="0" err="1">
                <a:solidFill>
                  <a:schemeClr val="tx1"/>
                </a:solidFill>
                <a:latin typeface="Consolas"/>
                <a:ea typeface="Consolas"/>
                <a:cs typeface="Consolas"/>
                <a:sym typeface="Consolas"/>
              </a:rPr>
              <a:t>tf.add</a:t>
            </a:r>
            <a:r>
              <a:rPr lang="en" sz="1467" dirty="0">
                <a:solidFill>
                  <a:schemeClr val="tx1"/>
                </a:solidFill>
                <a:latin typeface="Consolas"/>
                <a:ea typeface="Consolas"/>
                <a:cs typeface="Consolas"/>
                <a:sym typeface="Consolas"/>
              </a:rPr>
              <a:t>(a, b)</a:t>
            </a:r>
            <a:endParaRPr sz="1467" dirty="0">
              <a:solidFill>
                <a:schemeClr val="tx1"/>
              </a:solidFill>
              <a:latin typeface="Consolas"/>
              <a:ea typeface="Consolas"/>
              <a:cs typeface="Consolas"/>
              <a:sym typeface="Consolas"/>
            </a:endParaRPr>
          </a:p>
          <a:p>
            <a:pPr marL="0" indent="0">
              <a:buNone/>
            </a:pP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with </a:t>
            </a:r>
            <a:r>
              <a:rPr lang="en" sz="1467" dirty="0" err="1">
                <a:solidFill>
                  <a:schemeClr val="tx1"/>
                </a:solidFill>
                <a:latin typeface="Consolas"/>
                <a:ea typeface="Consolas"/>
                <a:cs typeface="Consolas"/>
                <a:sym typeface="Consolas"/>
              </a:rPr>
              <a:t>tf.Session</a:t>
            </a:r>
            <a:r>
              <a:rPr lang="en" sz="1467" dirty="0">
                <a:solidFill>
                  <a:schemeClr val="tx1"/>
                </a:solidFill>
                <a:latin typeface="Consolas"/>
                <a:ea typeface="Consolas"/>
                <a:cs typeface="Consolas"/>
                <a:sym typeface="Consolas"/>
              </a:rPr>
              <a:t>() as </a:t>
            </a:r>
            <a:r>
              <a:rPr lang="en" sz="1467" dirty="0" err="1">
                <a:solidFill>
                  <a:schemeClr val="tx1"/>
                </a:solidFill>
                <a:latin typeface="Consolas"/>
                <a:ea typeface="Consolas"/>
                <a:cs typeface="Consolas"/>
                <a:sym typeface="Consolas"/>
              </a:rPr>
              <a:t>sess</a:t>
            </a:r>
            <a:r>
              <a:rPr lang="en" sz="1467" dirty="0">
                <a:solidFill>
                  <a:schemeClr val="tx1"/>
                </a:solidFill>
                <a:latin typeface="Consolas"/>
                <a:ea typeface="Consolas"/>
                <a:cs typeface="Consolas"/>
                <a:sym typeface="Consolas"/>
              </a:rPr>
              <a:t>:</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print(</a:t>
            </a:r>
            <a:r>
              <a:rPr lang="en" sz="1467" dirty="0" err="1">
                <a:solidFill>
                  <a:schemeClr val="tx1"/>
                </a:solidFill>
                <a:latin typeface="Consolas"/>
                <a:ea typeface="Consolas"/>
                <a:cs typeface="Consolas"/>
                <a:sym typeface="Consolas"/>
              </a:rPr>
              <a:t>sess.run</a:t>
            </a:r>
            <a:r>
              <a:rPr lang="en" sz="1467" dirty="0">
                <a:solidFill>
                  <a:schemeClr val="tx1"/>
                </a:solidFill>
                <a:latin typeface="Consolas"/>
                <a:ea typeface="Consolas"/>
                <a:cs typeface="Consolas"/>
                <a:sym typeface="Consolas"/>
              </a:rPr>
              <a:t>(c)) 	</a:t>
            </a:r>
            <a:r>
              <a:rPr lang="en" sz="1467" dirty="0">
                <a:solidFill>
                  <a:srgbClr val="FFFFFF"/>
                </a:solidFill>
                <a:latin typeface="Consolas"/>
                <a:ea typeface="Consolas"/>
                <a:cs typeface="Consolas"/>
                <a:sym typeface="Consolas"/>
              </a:rPr>
              <a:t>			</a:t>
            </a:r>
            <a:r>
              <a:rPr lang="en" sz="1467" dirty="0">
                <a:solidFill>
                  <a:schemeClr val="tx1"/>
                </a:solidFill>
                <a:latin typeface="Consolas"/>
                <a:ea typeface="Consolas"/>
                <a:cs typeface="Consolas"/>
                <a:sym typeface="Consolas"/>
              </a:rPr>
              <a:t># &gt;&gt; ???</a:t>
            </a:r>
            <a:endParaRPr dirty="0">
              <a:solidFill>
                <a:schemeClr val="tx1"/>
              </a:solidFill>
              <a:latin typeface="Consolas"/>
              <a:ea typeface="Consolas"/>
              <a:cs typeface="Consolas"/>
              <a:sym typeface="Consolas"/>
            </a:endParaRPr>
          </a:p>
        </p:txBody>
      </p:sp>
      <p:sp>
        <p:nvSpPr>
          <p:cNvPr id="654" name="Google Shape;654;p10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80</a:t>
            </a:fld>
            <a:endParaRPr/>
          </a:p>
        </p:txBody>
      </p:sp>
    </p:spTree>
    <p:extLst>
      <p:ext uri="{BB962C8B-B14F-4D97-AF65-F5344CB8AC3E}">
        <p14:creationId xmlns:p14="http://schemas.microsoft.com/office/powerpoint/2010/main" val="29559355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10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Placeholders</a:t>
            </a:r>
            <a:endParaRPr b="1">
              <a:latin typeface="Georgia"/>
              <a:ea typeface="Georgia"/>
              <a:cs typeface="Georgia"/>
              <a:sym typeface="Georgia"/>
            </a:endParaRPr>
          </a:p>
        </p:txBody>
      </p:sp>
      <p:sp>
        <p:nvSpPr>
          <p:cNvPr id="660" name="Google Shape;660;p101"/>
          <p:cNvSpPr txBox="1">
            <a:spLocks noGrp="1"/>
          </p:cNvSpPr>
          <p:nvPr>
            <p:ph type="body" idx="1"/>
          </p:nvPr>
        </p:nvSpPr>
        <p:spPr>
          <a:xfrm>
            <a:off x="415600" y="1773667"/>
            <a:ext cx="11360800" cy="4673600"/>
          </a:xfrm>
          <a:prstGeom prst="rect">
            <a:avLst/>
          </a:prstGeom>
        </p:spPr>
        <p:txBody>
          <a:bodyPr spcFirstLastPara="1" vert="horz" wrap="square" lIns="121900" tIns="121900" rIns="121900" bIns="121900" rtlCol="0" anchor="t" anchorCtr="0">
            <a:noAutofit/>
          </a:bodyPr>
          <a:lstStyle/>
          <a:p>
            <a:pPr marL="0" indent="0">
              <a:buNone/>
            </a:pPr>
            <a:r>
              <a:rPr lang="en" b="1" dirty="0" err="1">
                <a:solidFill>
                  <a:schemeClr val="tx1"/>
                </a:solidFill>
                <a:latin typeface="Consolas"/>
                <a:ea typeface="Consolas"/>
                <a:cs typeface="Consolas"/>
                <a:sym typeface="Consolas"/>
              </a:rPr>
              <a:t>tf.placeholder</a:t>
            </a:r>
            <a:r>
              <a:rPr lang="en" b="1" dirty="0">
                <a:solidFill>
                  <a:schemeClr val="tx1"/>
                </a:solidFill>
                <a:latin typeface="Consolas"/>
                <a:ea typeface="Consolas"/>
                <a:cs typeface="Consolas"/>
                <a:sym typeface="Consolas"/>
              </a:rPr>
              <a:t>(</a:t>
            </a:r>
            <a:r>
              <a:rPr lang="en" b="1" dirty="0" err="1">
                <a:solidFill>
                  <a:schemeClr val="tx1"/>
                </a:solidFill>
                <a:latin typeface="Consolas"/>
                <a:ea typeface="Consolas"/>
                <a:cs typeface="Consolas"/>
                <a:sym typeface="Consolas"/>
              </a:rPr>
              <a:t>dtype</a:t>
            </a:r>
            <a:r>
              <a:rPr lang="en" b="1" dirty="0">
                <a:solidFill>
                  <a:schemeClr val="tx1"/>
                </a:solidFill>
                <a:latin typeface="Consolas"/>
                <a:ea typeface="Consolas"/>
                <a:cs typeface="Consolas"/>
                <a:sym typeface="Consolas"/>
              </a:rPr>
              <a:t>, shape=None, name=None)</a:t>
            </a:r>
            <a:endParaRPr b="1" dirty="0">
              <a:solidFill>
                <a:schemeClr val="tx1"/>
              </a:solidFill>
              <a:latin typeface="Consolas"/>
              <a:ea typeface="Consolas"/>
              <a:cs typeface="Consolas"/>
              <a:sym typeface="Consolas"/>
            </a:endParaRPr>
          </a:p>
          <a:p>
            <a:pPr marL="0" indent="0">
              <a:spcBef>
                <a:spcPts val="2133"/>
              </a:spcBef>
              <a:buNone/>
            </a:pPr>
            <a:r>
              <a:rPr lang="en" sz="1467" dirty="0">
                <a:solidFill>
                  <a:schemeClr val="tx1"/>
                </a:solidFill>
                <a:latin typeface="Consolas"/>
                <a:ea typeface="Consolas"/>
                <a:cs typeface="Consolas"/>
                <a:sym typeface="Consolas"/>
              </a:rPr>
              <a:t># create a placeholder for a vector of 3 elements, type tf.float32</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a = </a:t>
            </a:r>
            <a:r>
              <a:rPr lang="en" sz="1467" dirty="0" err="1">
                <a:solidFill>
                  <a:schemeClr val="tx1"/>
                </a:solidFill>
                <a:latin typeface="Consolas"/>
                <a:ea typeface="Consolas"/>
                <a:cs typeface="Consolas"/>
                <a:sym typeface="Consolas"/>
              </a:rPr>
              <a:t>tf.placeholder</a:t>
            </a:r>
            <a:r>
              <a:rPr lang="en" sz="1467" dirty="0">
                <a:solidFill>
                  <a:schemeClr val="tx1"/>
                </a:solidFill>
                <a:latin typeface="Consolas"/>
                <a:ea typeface="Consolas"/>
                <a:cs typeface="Consolas"/>
                <a:sym typeface="Consolas"/>
              </a:rPr>
              <a:t>(tf.float32, shape=[3])</a:t>
            </a:r>
            <a:endParaRPr sz="1467" dirty="0">
              <a:solidFill>
                <a:schemeClr val="tx1"/>
              </a:solidFill>
              <a:latin typeface="Consolas"/>
              <a:ea typeface="Consolas"/>
              <a:cs typeface="Consolas"/>
              <a:sym typeface="Consolas"/>
            </a:endParaRPr>
          </a:p>
          <a:p>
            <a:pPr marL="0" indent="0">
              <a:buNone/>
            </a:pP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b = </a:t>
            </a:r>
            <a:r>
              <a:rPr lang="en" sz="1467" dirty="0" err="1">
                <a:solidFill>
                  <a:schemeClr val="tx1"/>
                </a:solidFill>
                <a:latin typeface="Consolas"/>
                <a:ea typeface="Consolas"/>
                <a:cs typeface="Consolas"/>
                <a:sym typeface="Consolas"/>
              </a:rPr>
              <a:t>tf.constant</a:t>
            </a:r>
            <a:r>
              <a:rPr lang="en" sz="1467" dirty="0">
                <a:solidFill>
                  <a:schemeClr val="tx1"/>
                </a:solidFill>
                <a:latin typeface="Consolas"/>
                <a:ea typeface="Consolas"/>
                <a:cs typeface="Consolas"/>
                <a:sym typeface="Consolas"/>
              </a:rPr>
              <a:t>([5, 5, 5], tf.float32)</a:t>
            </a:r>
            <a:endParaRPr sz="1467" dirty="0">
              <a:solidFill>
                <a:schemeClr val="tx1"/>
              </a:solidFill>
              <a:latin typeface="Consolas"/>
              <a:ea typeface="Consolas"/>
              <a:cs typeface="Consolas"/>
              <a:sym typeface="Consolas"/>
            </a:endParaRPr>
          </a:p>
          <a:p>
            <a:pPr marL="0" indent="0">
              <a:buNone/>
            </a:pP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use the placeholder as you would a constant or a variable</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c = a + b  # short for </a:t>
            </a:r>
            <a:r>
              <a:rPr lang="en" sz="1467" dirty="0" err="1">
                <a:solidFill>
                  <a:schemeClr val="tx1"/>
                </a:solidFill>
                <a:latin typeface="Consolas"/>
                <a:ea typeface="Consolas"/>
                <a:cs typeface="Consolas"/>
                <a:sym typeface="Consolas"/>
              </a:rPr>
              <a:t>tf.add</a:t>
            </a:r>
            <a:r>
              <a:rPr lang="en" sz="1467" dirty="0">
                <a:solidFill>
                  <a:schemeClr val="tx1"/>
                </a:solidFill>
                <a:latin typeface="Consolas"/>
                <a:ea typeface="Consolas"/>
                <a:cs typeface="Consolas"/>
                <a:sym typeface="Consolas"/>
              </a:rPr>
              <a:t>(a, b)</a:t>
            </a:r>
            <a:endParaRPr sz="1467" dirty="0">
              <a:solidFill>
                <a:schemeClr val="tx1"/>
              </a:solidFill>
              <a:latin typeface="Consolas"/>
              <a:ea typeface="Consolas"/>
              <a:cs typeface="Consolas"/>
              <a:sym typeface="Consolas"/>
            </a:endParaRPr>
          </a:p>
          <a:p>
            <a:pPr marL="0" indent="0">
              <a:buNone/>
            </a:pP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with </a:t>
            </a:r>
            <a:r>
              <a:rPr lang="en" sz="1467" dirty="0" err="1">
                <a:solidFill>
                  <a:schemeClr val="tx1"/>
                </a:solidFill>
                <a:latin typeface="Consolas"/>
                <a:ea typeface="Consolas"/>
                <a:cs typeface="Consolas"/>
                <a:sym typeface="Consolas"/>
              </a:rPr>
              <a:t>tf.Session</a:t>
            </a:r>
            <a:r>
              <a:rPr lang="en" sz="1467" dirty="0">
                <a:solidFill>
                  <a:schemeClr val="tx1"/>
                </a:solidFill>
                <a:latin typeface="Consolas"/>
                <a:ea typeface="Consolas"/>
                <a:cs typeface="Consolas"/>
                <a:sym typeface="Consolas"/>
              </a:rPr>
              <a:t>() as </a:t>
            </a:r>
            <a:r>
              <a:rPr lang="en" sz="1467" dirty="0" err="1">
                <a:solidFill>
                  <a:schemeClr val="tx1"/>
                </a:solidFill>
                <a:latin typeface="Consolas"/>
                <a:ea typeface="Consolas"/>
                <a:cs typeface="Consolas"/>
                <a:sym typeface="Consolas"/>
              </a:rPr>
              <a:t>sess</a:t>
            </a:r>
            <a:r>
              <a:rPr lang="en" sz="1467" dirty="0">
                <a:solidFill>
                  <a:schemeClr val="tx1"/>
                </a:solidFill>
                <a:latin typeface="Consolas"/>
                <a:ea typeface="Consolas"/>
                <a:cs typeface="Consolas"/>
                <a:sym typeface="Consolas"/>
              </a:rPr>
              <a:t>:</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print(</a:t>
            </a:r>
            <a:r>
              <a:rPr lang="en" sz="1467" dirty="0" err="1">
                <a:solidFill>
                  <a:schemeClr val="tx1"/>
                </a:solidFill>
                <a:latin typeface="Consolas"/>
                <a:ea typeface="Consolas"/>
                <a:cs typeface="Consolas"/>
                <a:sym typeface="Consolas"/>
              </a:rPr>
              <a:t>sess.run</a:t>
            </a:r>
            <a:r>
              <a:rPr lang="en" sz="1467" dirty="0">
                <a:solidFill>
                  <a:schemeClr val="tx1"/>
                </a:solidFill>
                <a:latin typeface="Consolas"/>
                <a:ea typeface="Consolas"/>
                <a:cs typeface="Consolas"/>
                <a:sym typeface="Consolas"/>
              </a:rPr>
              <a:t>(c)) 		</a:t>
            </a:r>
            <a:r>
              <a:rPr lang="en" sz="1467" dirty="0">
                <a:solidFill>
                  <a:schemeClr val="dk1"/>
                </a:solidFill>
                <a:latin typeface="Consolas"/>
                <a:ea typeface="Consolas"/>
                <a:cs typeface="Consolas"/>
                <a:sym typeface="Consolas"/>
              </a:rPr>
              <a:t>	# &gt;&gt; </a:t>
            </a:r>
            <a:r>
              <a:rPr lang="en" sz="1600" dirty="0" err="1">
                <a:solidFill>
                  <a:schemeClr val="dk1"/>
                </a:solidFill>
                <a:highlight>
                  <a:schemeClr val="accent3"/>
                </a:highlight>
                <a:latin typeface="Consolas"/>
                <a:ea typeface="Consolas"/>
                <a:cs typeface="Consolas"/>
                <a:sym typeface="Consolas"/>
              </a:rPr>
              <a:t>InvalidArgumentError</a:t>
            </a:r>
            <a:r>
              <a:rPr lang="en" sz="1467" dirty="0">
                <a:solidFill>
                  <a:schemeClr val="dk1"/>
                </a:solidFill>
                <a:highlight>
                  <a:schemeClr val="accent3"/>
                </a:highlight>
                <a:latin typeface="Consolas"/>
                <a:ea typeface="Consolas"/>
                <a:cs typeface="Consolas"/>
                <a:sym typeface="Consolas"/>
              </a:rPr>
              <a:t>: a doesn’t an actual value</a:t>
            </a:r>
            <a:endParaRPr dirty="0">
              <a:latin typeface="Consolas"/>
              <a:ea typeface="Consolas"/>
              <a:cs typeface="Consolas"/>
              <a:sym typeface="Consolas"/>
            </a:endParaRPr>
          </a:p>
        </p:txBody>
      </p:sp>
      <p:sp>
        <p:nvSpPr>
          <p:cNvPr id="661" name="Google Shape;661;p10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81</a:t>
            </a:fld>
            <a:endParaRPr/>
          </a:p>
        </p:txBody>
      </p:sp>
    </p:spTree>
    <p:extLst>
      <p:ext uri="{BB962C8B-B14F-4D97-AF65-F5344CB8AC3E}">
        <p14:creationId xmlns:p14="http://schemas.microsoft.com/office/powerpoint/2010/main" val="26393599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102"/>
          <p:cNvSpPr txBox="1">
            <a:spLocks noGrp="1"/>
          </p:cNvSpPr>
          <p:nvPr>
            <p:ph type="title"/>
          </p:nvPr>
        </p:nvSpPr>
        <p:spPr>
          <a:xfrm>
            <a:off x="519933" y="2069900"/>
            <a:ext cx="11360800" cy="12000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Supplement the values to placeholders using a dictionary</a:t>
            </a:r>
            <a:endParaRPr sz="1867" b="1">
              <a:latin typeface="Georgia"/>
              <a:ea typeface="Georgia"/>
              <a:cs typeface="Georgia"/>
              <a:sym typeface="Georgia"/>
            </a:endParaRPr>
          </a:p>
        </p:txBody>
      </p:sp>
      <p:sp>
        <p:nvSpPr>
          <p:cNvPr id="667" name="Google Shape;667;p10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82</a:t>
            </a:fld>
            <a:endParaRPr/>
          </a:p>
        </p:txBody>
      </p:sp>
    </p:spTree>
    <p:extLst>
      <p:ext uri="{BB962C8B-B14F-4D97-AF65-F5344CB8AC3E}">
        <p14:creationId xmlns:p14="http://schemas.microsoft.com/office/powerpoint/2010/main" val="15522580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10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Placeholders</a:t>
            </a:r>
            <a:endParaRPr b="1">
              <a:latin typeface="Georgia"/>
              <a:ea typeface="Georgia"/>
              <a:cs typeface="Georgia"/>
              <a:sym typeface="Georgia"/>
            </a:endParaRPr>
          </a:p>
        </p:txBody>
      </p:sp>
      <p:sp>
        <p:nvSpPr>
          <p:cNvPr id="673" name="Google Shape;673;p103"/>
          <p:cNvSpPr txBox="1">
            <a:spLocks noGrp="1"/>
          </p:cNvSpPr>
          <p:nvPr>
            <p:ph type="body" idx="1"/>
          </p:nvPr>
        </p:nvSpPr>
        <p:spPr>
          <a:xfrm>
            <a:off x="415600" y="1773667"/>
            <a:ext cx="11360800" cy="4673600"/>
          </a:xfrm>
          <a:prstGeom prst="rect">
            <a:avLst/>
          </a:prstGeom>
        </p:spPr>
        <p:txBody>
          <a:bodyPr spcFirstLastPara="1" vert="horz" wrap="square" lIns="121900" tIns="121900" rIns="121900" bIns="121900" rtlCol="0" anchor="t" anchorCtr="0">
            <a:noAutofit/>
          </a:bodyPr>
          <a:lstStyle/>
          <a:p>
            <a:pPr marL="0" indent="0">
              <a:buNone/>
            </a:pPr>
            <a:r>
              <a:rPr lang="en" b="1" dirty="0" err="1">
                <a:solidFill>
                  <a:schemeClr val="tx1"/>
                </a:solidFill>
                <a:latin typeface="Consolas"/>
                <a:ea typeface="Consolas"/>
                <a:cs typeface="Consolas"/>
                <a:sym typeface="Consolas"/>
              </a:rPr>
              <a:t>tf.placeholder</a:t>
            </a:r>
            <a:r>
              <a:rPr lang="en" b="1" dirty="0">
                <a:solidFill>
                  <a:schemeClr val="tx1"/>
                </a:solidFill>
                <a:latin typeface="Consolas"/>
                <a:ea typeface="Consolas"/>
                <a:cs typeface="Consolas"/>
                <a:sym typeface="Consolas"/>
              </a:rPr>
              <a:t>(</a:t>
            </a:r>
            <a:r>
              <a:rPr lang="en" b="1" dirty="0" err="1">
                <a:solidFill>
                  <a:schemeClr val="tx1"/>
                </a:solidFill>
                <a:latin typeface="Consolas"/>
                <a:ea typeface="Consolas"/>
                <a:cs typeface="Consolas"/>
                <a:sym typeface="Consolas"/>
              </a:rPr>
              <a:t>dtype</a:t>
            </a:r>
            <a:r>
              <a:rPr lang="en" b="1" dirty="0">
                <a:solidFill>
                  <a:schemeClr val="tx1"/>
                </a:solidFill>
                <a:latin typeface="Consolas"/>
                <a:ea typeface="Consolas"/>
                <a:cs typeface="Consolas"/>
                <a:sym typeface="Consolas"/>
              </a:rPr>
              <a:t>, shape=None, name=None)</a:t>
            </a:r>
            <a:endParaRPr b="1" dirty="0">
              <a:solidFill>
                <a:schemeClr val="tx1"/>
              </a:solidFill>
              <a:latin typeface="Consolas"/>
              <a:ea typeface="Consolas"/>
              <a:cs typeface="Consolas"/>
              <a:sym typeface="Consolas"/>
            </a:endParaRPr>
          </a:p>
          <a:p>
            <a:pPr marL="0" indent="0">
              <a:spcBef>
                <a:spcPts val="2133"/>
              </a:spcBef>
              <a:buNone/>
            </a:pPr>
            <a:r>
              <a:rPr lang="en" sz="1467" dirty="0">
                <a:solidFill>
                  <a:schemeClr val="tx1"/>
                </a:solidFill>
                <a:latin typeface="Consolas"/>
                <a:ea typeface="Consolas"/>
                <a:cs typeface="Consolas"/>
                <a:sym typeface="Consolas"/>
              </a:rPr>
              <a:t># create a placeholder for a vector of 3 elements, type tf.float32</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a = </a:t>
            </a:r>
            <a:r>
              <a:rPr lang="en" sz="1467" dirty="0" err="1">
                <a:solidFill>
                  <a:schemeClr val="tx1"/>
                </a:solidFill>
                <a:latin typeface="Consolas"/>
                <a:ea typeface="Consolas"/>
                <a:cs typeface="Consolas"/>
                <a:sym typeface="Consolas"/>
              </a:rPr>
              <a:t>tf.placeholder</a:t>
            </a:r>
            <a:r>
              <a:rPr lang="en" sz="1467" dirty="0">
                <a:solidFill>
                  <a:schemeClr val="tx1"/>
                </a:solidFill>
                <a:latin typeface="Consolas"/>
                <a:ea typeface="Consolas"/>
                <a:cs typeface="Consolas"/>
                <a:sym typeface="Consolas"/>
              </a:rPr>
              <a:t>(tf.float32, shape=[3])</a:t>
            </a:r>
            <a:endParaRPr sz="1467" dirty="0">
              <a:solidFill>
                <a:schemeClr val="tx1"/>
              </a:solidFill>
              <a:latin typeface="Consolas"/>
              <a:ea typeface="Consolas"/>
              <a:cs typeface="Consolas"/>
              <a:sym typeface="Consolas"/>
            </a:endParaRPr>
          </a:p>
          <a:p>
            <a:pPr marL="0" indent="0">
              <a:buNone/>
            </a:pP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b = </a:t>
            </a:r>
            <a:r>
              <a:rPr lang="en" sz="1467" dirty="0" err="1">
                <a:solidFill>
                  <a:schemeClr val="tx1"/>
                </a:solidFill>
                <a:latin typeface="Consolas"/>
                <a:ea typeface="Consolas"/>
                <a:cs typeface="Consolas"/>
                <a:sym typeface="Consolas"/>
              </a:rPr>
              <a:t>tf.constant</a:t>
            </a:r>
            <a:r>
              <a:rPr lang="en" sz="1467" dirty="0">
                <a:solidFill>
                  <a:schemeClr val="tx1"/>
                </a:solidFill>
                <a:latin typeface="Consolas"/>
                <a:ea typeface="Consolas"/>
                <a:cs typeface="Consolas"/>
                <a:sym typeface="Consolas"/>
              </a:rPr>
              <a:t>([5, 5, 5], tf.float32)</a:t>
            </a:r>
            <a:endParaRPr sz="1467" dirty="0">
              <a:solidFill>
                <a:schemeClr val="tx1"/>
              </a:solidFill>
              <a:latin typeface="Consolas"/>
              <a:ea typeface="Consolas"/>
              <a:cs typeface="Consolas"/>
              <a:sym typeface="Consolas"/>
            </a:endParaRPr>
          </a:p>
          <a:p>
            <a:pPr marL="0" indent="0">
              <a:buNone/>
            </a:pP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use the placeholder as you would a constant or a variable</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c = a + b  # short for </a:t>
            </a:r>
            <a:r>
              <a:rPr lang="en" sz="1467" dirty="0" err="1">
                <a:solidFill>
                  <a:schemeClr val="tx1"/>
                </a:solidFill>
                <a:latin typeface="Consolas"/>
                <a:ea typeface="Consolas"/>
                <a:cs typeface="Consolas"/>
                <a:sym typeface="Consolas"/>
              </a:rPr>
              <a:t>tf.add</a:t>
            </a:r>
            <a:r>
              <a:rPr lang="en" sz="1467" dirty="0">
                <a:solidFill>
                  <a:schemeClr val="tx1"/>
                </a:solidFill>
                <a:latin typeface="Consolas"/>
                <a:ea typeface="Consolas"/>
                <a:cs typeface="Consolas"/>
                <a:sym typeface="Consolas"/>
              </a:rPr>
              <a:t>(a, b)</a:t>
            </a:r>
            <a:endParaRPr sz="1467" dirty="0">
              <a:solidFill>
                <a:schemeClr val="tx1"/>
              </a:solidFill>
              <a:latin typeface="Consolas"/>
              <a:ea typeface="Consolas"/>
              <a:cs typeface="Consolas"/>
              <a:sym typeface="Consolas"/>
            </a:endParaRPr>
          </a:p>
          <a:p>
            <a:pPr marL="0" indent="0">
              <a:buNone/>
            </a:pP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with </a:t>
            </a:r>
            <a:r>
              <a:rPr lang="en" sz="1467" dirty="0" err="1">
                <a:solidFill>
                  <a:schemeClr val="tx1"/>
                </a:solidFill>
                <a:latin typeface="Consolas"/>
                <a:ea typeface="Consolas"/>
                <a:cs typeface="Consolas"/>
                <a:sym typeface="Consolas"/>
              </a:rPr>
              <a:t>tf.Session</a:t>
            </a:r>
            <a:r>
              <a:rPr lang="en" sz="1467" dirty="0">
                <a:solidFill>
                  <a:schemeClr val="tx1"/>
                </a:solidFill>
                <a:latin typeface="Consolas"/>
                <a:ea typeface="Consolas"/>
                <a:cs typeface="Consolas"/>
                <a:sym typeface="Consolas"/>
              </a:rPr>
              <a:t>() as </a:t>
            </a:r>
            <a:r>
              <a:rPr lang="en" sz="1467" dirty="0" err="1">
                <a:solidFill>
                  <a:schemeClr val="tx1"/>
                </a:solidFill>
                <a:latin typeface="Consolas"/>
                <a:ea typeface="Consolas"/>
                <a:cs typeface="Consolas"/>
                <a:sym typeface="Consolas"/>
              </a:rPr>
              <a:t>sess</a:t>
            </a:r>
            <a:r>
              <a:rPr lang="en" sz="1467" dirty="0">
                <a:solidFill>
                  <a:schemeClr val="tx1"/>
                </a:solidFill>
                <a:latin typeface="Consolas"/>
                <a:ea typeface="Consolas"/>
                <a:cs typeface="Consolas"/>
                <a:sym typeface="Consolas"/>
              </a:rPr>
              <a:t>:</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print(</a:t>
            </a:r>
            <a:r>
              <a:rPr lang="en" sz="1467" dirty="0" err="1">
                <a:solidFill>
                  <a:schemeClr val="tx1"/>
                </a:solidFill>
                <a:latin typeface="Consolas"/>
                <a:ea typeface="Consolas"/>
                <a:cs typeface="Consolas"/>
                <a:sym typeface="Consolas"/>
              </a:rPr>
              <a:t>sess.run</a:t>
            </a:r>
            <a:r>
              <a:rPr lang="en" sz="1467" dirty="0">
                <a:solidFill>
                  <a:schemeClr val="tx1"/>
                </a:solidFill>
                <a:latin typeface="Consolas"/>
                <a:ea typeface="Consolas"/>
                <a:cs typeface="Consolas"/>
                <a:sym typeface="Consolas"/>
              </a:rPr>
              <a:t>(c, </a:t>
            </a:r>
            <a:r>
              <a:rPr lang="en" sz="1467" dirty="0" err="1">
                <a:solidFill>
                  <a:schemeClr val="tx1"/>
                </a:solidFill>
                <a:highlight>
                  <a:schemeClr val="accent3"/>
                </a:highlight>
                <a:latin typeface="Consolas"/>
                <a:ea typeface="Consolas"/>
                <a:cs typeface="Consolas"/>
                <a:sym typeface="Consolas"/>
              </a:rPr>
              <a:t>feed_dict</a:t>
            </a:r>
            <a:r>
              <a:rPr lang="en" sz="1467" dirty="0">
                <a:solidFill>
                  <a:schemeClr val="tx1"/>
                </a:solidFill>
                <a:highlight>
                  <a:schemeClr val="accent3"/>
                </a:highlight>
                <a:latin typeface="Consolas"/>
                <a:ea typeface="Consolas"/>
                <a:cs typeface="Consolas"/>
                <a:sym typeface="Consolas"/>
              </a:rPr>
              <a:t>={a: [1, 2, 3]}</a:t>
            </a:r>
            <a:r>
              <a:rPr lang="en" sz="1467" dirty="0">
                <a:solidFill>
                  <a:schemeClr val="tx1"/>
                </a:solidFill>
                <a:latin typeface="Consolas"/>
                <a:ea typeface="Consolas"/>
                <a:cs typeface="Consolas"/>
                <a:sym typeface="Consolas"/>
              </a:rPr>
              <a:t>)) 	# the tensor a is the key, not the string ‘a’</a:t>
            </a:r>
            <a:endParaRPr sz="1467" dirty="0">
              <a:solidFill>
                <a:schemeClr val="tx1"/>
              </a:solidFill>
              <a:latin typeface="Consolas"/>
              <a:ea typeface="Consolas"/>
              <a:cs typeface="Consolas"/>
              <a:sym typeface="Consolas"/>
            </a:endParaRPr>
          </a:p>
          <a:p>
            <a:pPr marL="0" indent="0">
              <a:buNone/>
            </a:pP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&gt;&gt; [6, 7, 8]</a:t>
            </a:r>
            <a:endParaRPr sz="1467" dirty="0">
              <a:solidFill>
                <a:schemeClr val="tx1"/>
              </a:solidFill>
              <a:latin typeface="Consolas"/>
              <a:ea typeface="Consolas"/>
              <a:cs typeface="Consolas"/>
              <a:sym typeface="Consolas"/>
            </a:endParaRPr>
          </a:p>
        </p:txBody>
      </p:sp>
      <p:sp>
        <p:nvSpPr>
          <p:cNvPr id="674" name="Google Shape;674;p10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83</a:t>
            </a:fld>
            <a:endParaRPr/>
          </a:p>
        </p:txBody>
      </p:sp>
    </p:spTree>
    <p:extLst>
      <p:ext uri="{BB962C8B-B14F-4D97-AF65-F5344CB8AC3E}">
        <p14:creationId xmlns:p14="http://schemas.microsoft.com/office/powerpoint/2010/main" val="37563053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10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Placeholders</a:t>
            </a:r>
            <a:endParaRPr b="1">
              <a:latin typeface="Georgia"/>
              <a:ea typeface="Georgia"/>
              <a:cs typeface="Georgia"/>
              <a:sym typeface="Georgia"/>
            </a:endParaRPr>
          </a:p>
        </p:txBody>
      </p:sp>
      <p:sp>
        <p:nvSpPr>
          <p:cNvPr id="680" name="Google Shape;680;p104"/>
          <p:cNvSpPr txBox="1">
            <a:spLocks noGrp="1"/>
          </p:cNvSpPr>
          <p:nvPr>
            <p:ph type="body" idx="1"/>
          </p:nvPr>
        </p:nvSpPr>
        <p:spPr>
          <a:xfrm>
            <a:off x="415600" y="1773667"/>
            <a:ext cx="11360800" cy="4673600"/>
          </a:xfrm>
          <a:prstGeom prst="rect">
            <a:avLst/>
          </a:prstGeom>
        </p:spPr>
        <p:txBody>
          <a:bodyPr spcFirstLastPara="1" vert="horz" wrap="square" lIns="121900" tIns="121900" rIns="121900" bIns="121900" rtlCol="0" anchor="t" anchorCtr="0">
            <a:noAutofit/>
          </a:bodyPr>
          <a:lstStyle/>
          <a:p>
            <a:pPr marL="0" indent="0">
              <a:buNone/>
            </a:pPr>
            <a:r>
              <a:rPr lang="en" b="1" dirty="0" err="1">
                <a:solidFill>
                  <a:schemeClr val="dk1"/>
                </a:solidFill>
                <a:latin typeface="Consolas"/>
                <a:ea typeface="Consolas"/>
                <a:cs typeface="Consolas"/>
                <a:sym typeface="Consolas"/>
              </a:rPr>
              <a:t>tf.placeholder</a:t>
            </a:r>
            <a:r>
              <a:rPr lang="en" b="1" dirty="0">
                <a:solidFill>
                  <a:schemeClr val="dk1"/>
                </a:solidFill>
                <a:latin typeface="Consolas"/>
                <a:ea typeface="Consolas"/>
                <a:cs typeface="Consolas"/>
                <a:sym typeface="Consolas"/>
              </a:rPr>
              <a:t>(</a:t>
            </a:r>
            <a:r>
              <a:rPr lang="en" b="1" dirty="0" err="1">
                <a:solidFill>
                  <a:schemeClr val="dk1"/>
                </a:solidFill>
                <a:latin typeface="Consolas"/>
                <a:ea typeface="Consolas"/>
                <a:cs typeface="Consolas"/>
                <a:sym typeface="Consolas"/>
              </a:rPr>
              <a:t>dtype</a:t>
            </a:r>
            <a:r>
              <a:rPr lang="en" b="1" dirty="0">
                <a:solidFill>
                  <a:schemeClr val="dk1"/>
                </a:solidFill>
                <a:latin typeface="Consolas"/>
                <a:ea typeface="Consolas"/>
                <a:cs typeface="Consolas"/>
                <a:sym typeface="Consolas"/>
              </a:rPr>
              <a:t>, </a:t>
            </a:r>
            <a:r>
              <a:rPr lang="en" b="1" dirty="0">
                <a:solidFill>
                  <a:schemeClr val="dk1"/>
                </a:solidFill>
                <a:highlight>
                  <a:schemeClr val="accent3"/>
                </a:highlight>
                <a:latin typeface="Consolas"/>
                <a:ea typeface="Consolas"/>
                <a:cs typeface="Consolas"/>
                <a:sym typeface="Consolas"/>
              </a:rPr>
              <a:t>shape=None</a:t>
            </a:r>
            <a:r>
              <a:rPr lang="en" b="1" dirty="0">
                <a:solidFill>
                  <a:schemeClr val="dk1"/>
                </a:solidFill>
                <a:latin typeface="Consolas"/>
                <a:ea typeface="Consolas"/>
                <a:cs typeface="Consolas"/>
                <a:sym typeface="Consolas"/>
              </a:rPr>
              <a:t>, name=None)</a:t>
            </a:r>
            <a:endParaRPr b="1" dirty="0">
              <a:solidFill>
                <a:schemeClr val="dk1"/>
              </a:solidFill>
              <a:latin typeface="Consolas"/>
              <a:ea typeface="Consolas"/>
              <a:cs typeface="Consolas"/>
              <a:sym typeface="Consolas"/>
            </a:endParaRPr>
          </a:p>
          <a:p>
            <a:pPr marL="0" indent="0">
              <a:spcBef>
                <a:spcPts val="2133"/>
              </a:spcBef>
              <a:buNone/>
            </a:pPr>
            <a:r>
              <a:rPr lang="en" sz="1467" dirty="0">
                <a:solidFill>
                  <a:schemeClr val="dk1"/>
                </a:solidFill>
                <a:latin typeface="Consolas"/>
                <a:ea typeface="Consolas"/>
                <a:cs typeface="Consolas"/>
                <a:sym typeface="Consolas"/>
              </a:rPr>
              <a:t># create a placeholder for a vector of 3 elements, type tf.float32</a:t>
            </a:r>
            <a:endParaRPr sz="1467" dirty="0">
              <a:solidFill>
                <a:schemeClr val="dk1"/>
              </a:solidFill>
              <a:latin typeface="Consolas"/>
              <a:ea typeface="Consolas"/>
              <a:cs typeface="Consolas"/>
              <a:sym typeface="Consolas"/>
            </a:endParaRPr>
          </a:p>
          <a:p>
            <a:pPr marL="0" indent="0">
              <a:buNone/>
            </a:pPr>
            <a:r>
              <a:rPr lang="en" sz="1467" dirty="0">
                <a:solidFill>
                  <a:schemeClr val="dk1"/>
                </a:solidFill>
                <a:latin typeface="Consolas"/>
                <a:ea typeface="Consolas"/>
                <a:cs typeface="Consolas"/>
                <a:sym typeface="Consolas"/>
              </a:rPr>
              <a:t>a = </a:t>
            </a:r>
            <a:r>
              <a:rPr lang="en" sz="1467" dirty="0" err="1">
                <a:solidFill>
                  <a:schemeClr val="dk1"/>
                </a:solidFill>
                <a:latin typeface="Consolas"/>
                <a:ea typeface="Consolas"/>
                <a:cs typeface="Consolas"/>
                <a:sym typeface="Consolas"/>
              </a:rPr>
              <a:t>tf.placeholder</a:t>
            </a:r>
            <a:r>
              <a:rPr lang="en" sz="1467" dirty="0">
                <a:solidFill>
                  <a:schemeClr val="dk1"/>
                </a:solidFill>
                <a:latin typeface="Consolas"/>
                <a:ea typeface="Consolas"/>
                <a:cs typeface="Consolas"/>
                <a:sym typeface="Consolas"/>
              </a:rPr>
              <a:t>(tf.float32, shape=[3])</a:t>
            </a:r>
            <a:endParaRPr sz="1467" dirty="0">
              <a:solidFill>
                <a:schemeClr val="dk1"/>
              </a:solidFill>
              <a:latin typeface="Consolas"/>
              <a:ea typeface="Consolas"/>
              <a:cs typeface="Consolas"/>
              <a:sym typeface="Consolas"/>
            </a:endParaRPr>
          </a:p>
          <a:p>
            <a:pPr marL="0" indent="0">
              <a:buNone/>
            </a:pPr>
            <a:endParaRPr sz="1467" dirty="0">
              <a:solidFill>
                <a:schemeClr val="dk1"/>
              </a:solidFill>
              <a:latin typeface="Consolas"/>
              <a:ea typeface="Consolas"/>
              <a:cs typeface="Consolas"/>
              <a:sym typeface="Consolas"/>
            </a:endParaRPr>
          </a:p>
          <a:p>
            <a:pPr marL="0" indent="0">
              <a:buNone/>
            </a:pPr>
            <a:r>
              <a:rPr lang="en" sz="1467" dirty="0">
                <a:solidFill>
                  <a:schemeClr val="dk1"/>
                </a:solidFill>
                <a:latin typeface="Consolas"/>
                <a:ea typeface="Consolas"/>
                <a:cs typeface="Consolas"/>
                <a:sym typeface="Consolas"/>
              </a:rPr>
              <a:t>b = </a:t>
            </a:r>
            <a:r>
              <a:rPr lang="en" sz="1467" dirty="0" err="1">
                <a:solidFill>
                  <a:schemeClr val="dk1"/>
                </a:solidFill>
                <a:latin typeface="Consolas"/>
                <a:ea typeface="Consolas"/>
                <a:cs typeface="Consolas"/>
                <a:sym typeface="Consolas"/>
              </a:rPr>
              <a:t>tf.constant</a:t>
            </a:r>
            <a:r>
              <a:rPr lang="en" sz="1467" dirty="0">
                <a:solidFill>
                  <a:schemeClr val="dk1"/>
                </a:solidFill>
                <a:latin typeface="Consolas"/>
                <a:ea typeface="Consolas"/>
                <a:cs typeface="Consolas"/>
                <a:sym typeface="Consolas"/>
              </a:rPr>
              <a:t>([5, 5, 5], tf.float32)</a:t>
            </a:r>
            <a:endParaRPr sz="1467" dirty="0">
              <a:solidFill>
                <a:schemeClr val="dk1"/>
              </a:solidFill>
              <a:latin typeface="Consolas"/>
              <a:ea typeface="Consolas"/>
              <a:cs typeface="Consolas"/>
              <a:sym typeface="Consolas"/>
            </a:endParaRPr>
          </a:p>
          <a:p>
            <a:pPr marL="0" indent="0">
              <a:buNone/>
            </a:pPr>
            <a:endParaRPr sz="1467" dirty="0">
              <a:solidFill>
                <a:schemeClr val="dk1"/>
              </a:solidFill>
              <a:latin typeface="Consolas"/>
              <a:ea typeface="Consolas"/>
              <a:cs typeface="Consolas"/>
              <a:sym typeface="Consolas"/>
            </a:endParaRPr>
          </a:p>
          <a:p>
            <a:pPr marL="0" indent="0">
              <a:buNone/>
            </a:pPr>
            <a:r>
              <a:rPr lang="en" sz="1467" dirty="0">
                <a:solidFill>
                  <a:schemeClr val="dk1"/>
                </a:solidFill>
                <a:latin typeface="Consolas"/>
                <a:ea typeface="Consolas"/>
                <a:cs typeface="Consolas"/>
                <a:sym typeface="Consolas"/>
              </a:rPr>
              <a:t># use the placeholder as you would a constant or a variable</a:t>
            </a:r>
            <a:endParaRPr sz="1467" dirty="0">
              <a:solidFill>
                <a:schemeClr val="dk1"/>
              </a:solidFill>
              <a:latin typeface="Consolas"/>
              <a:ea typeface="Consolas"/>
              <a:cs typeface="Consolas"/>
              <a:sym typeface="Consolas"/>
            </a:endParaRPr>
          </a:p>
          <a:p>
            <a:pPr marL="0" indent="0">
              <a:buNone/>
            </a:pPr>
            <a:r>
              <a:rPr lang="en" sz="1467" dirty="0">
                <a:solidFill>
                  <a:schemeClr val="dk1"/>
                </a:solidFill>
                <a:latin typeface="Consolas"/>
                <a:ea typeface="Consolas"/>
                <a:cs typeface="Consolas"/>
                <a:sym typeface="Consolas"/>
              </a:rPr>
              <a:t>c = a + b  # short for </a:t>
            </a:r>
            <a:r>
              <a:rPr lang="en" sz="1467" dirty="0" err="1">
                <a:solidFill>
                  <a:schemeClr val="dk1"/>
                </a:solidFill>
                <a:latin typeface="Consolas"/>
                <a:ea typeface="Consolas"/>
                <a:cs typeface="Consolas"/>
                <a:sym typeface="Consolas"/>
              </a:rPr>
              <a:t>tf.add</a:t>
            </a:r>
            <a:r>
              <a:rPr lang="en" sz="1467" dirty="0">
                <a:solidFill>
                  <a:schemeClr val="dk1"/>
                </a:solidFill>
                <a:latin typeface="Consolas"/>
                <a:ea typeface="Consolas"/>
                <a:cs typeface="Consolas"/>
                <a:sym typeface="Consolas"/>
              </a:rPr>
              <a:t>(a, b)</a:t>
            </a:r>
            <a:endParaRPr sz="1467" dirty="0">
              <a:solidFill>
                <a:schemeClr val="dk1"/>
              </a:solidFill>
              <a:latin typeface="Consolas"/>
              <a:ea typeface="Consolas"/>
              <a:cs typeface="Consolas"/>
              <a:sym typeface="Consolas"/>
            </a:endParaRPr>
          </a:p>
          <a:p>
            <a:pPr marL="0" indent="0">
              <a:buNone/>
            </a:pPr>
            <a:endParaRPr sz="1467" dirty="0">
              <a:solidFill>
                <a:schemeClr val="dk1"/>
              </a:solidFill>
              <a:latin typeface="Consolas"/>
              <a:ea typeface="Consolas"/>
              <a:cs typeface="Consolas"/>
              <a:sym typeface="Consolas"/>
            </a:endParaRPr>
          </a:p>
          <a:p>
            <a:pPr marL="0" indent="0">
              <a:buNone/>
            </a:pPr>
            <a:r>
              <a:rPr lang="en" sz="1467" dirty="0">
                <a:solidFill>
                  <a:schemeClr val="dk1"/>
                </a:solidFill>
                <a:latin typeface="Consolas"/>
                <a:ea typeface="Consolas"/>
                <a:cs typeface="Consolas"/>
                <a:sym typeface="Consolas"/>
              </a:rPr>
              <a:t>with </a:t>
            </a:r>
            <a:r>
              <a:rPr lang="en" sz="1467" dirty="0" err="1">
                <a:solidFill>
                  <a:schemeClr val="dk1"/>
                </a:solidFill>
                <a:latin typeface="Consolas"/>
                <a:ea typeface="Consolas"/>
                <a:cs typeface="Consolas"/>
                <a:sym typeface="Consolas"/>
              </a:rPr>
              <a:t>tf.Session</a:t>
            </a:r>
            <a:r>
              <a:rPr lang="en" sz="1467" dirty="0">
                <a:solidFill>
                  <a:schemeClr val="dk1"/>
                </a:solidFill>
                <a:latin typeface="Consolas"/>
                <a:ea typeface="Consolas"/>
                <a:cs typeface="Consolas"/>
                <a:sym typeface="Consolas"/>
              </a:rPr>
              <a:t>() as </a:t>
            </a:r>
            <a:r>
              <a:rPr lang="en" sz="1467" dirty="0" err="1">
                <a:solidFill>
                  <a:schemeClr val="dk1"/>
                </a:solidFill>
                <a:latin typeface="Consolas"/>
                <a:ea typeface="Consolas"/>
                <a:cs typeface="Consolas"/>
                <a:sym typeface="Consolas"/>
              </a:rPr>
              <a:t>sess</a:t>
            </a:r>
            <a:r>
              <a:rPr lang="en" sz="1467" dirty="0">
                <a:solidFill>
                  <a:schemeClr val="dk1"/>
                </a:solidFill>
                <a:latin typeface="Consolas"/>
                <a:ea typeface="Consolas"/>
                <a:cs typeface="Consolas"/>
                <a:sym typeface="Consolas"/>
              </a:rPr>
              <a:t>:</a:t>
            </a:r>
            <a:endParaRPr sz="1467" dirty="0">
              <a:solidFill>
                <a:schemeClr val="dk1"/>
              </a:solidFill>
              <a:latin typeface="Consolas"/>
              <a:ea typeface="Consolas"/>
              <a:cs typeface="Consolas"/>
              <a:sym typeface="Consolas"/>
            </a:endParaRPr>
          </a:p>
          <a:p>
            <a:pPr marL="0" indent="0">
              <a:buNone/>
            </a:pPr>
            <a:r>
              <a:rPr lang="en" sz="1467" dirty="0">
                <a:solidFill>
                  <a:schemeClr val="dk1"/>
                </a:solidFill>
                <a:latin typeface="Consolas"/>
                <a:ea typeface="Consolas"/>
                <a:cs typeface="Consolas"/>
                <a:sym typeface="Consolas"/>
              </a:rPr>
              <a:t>	print(</a:t>
            </a:r>
            <a:r>
              <a:rPr lang="en" sz="1467" dirty="0" err="1">
                <a:solidFill>
                  <a:schemeClr val="dk1"/>
                </a:solidFill>
                <a:latin typeface="Consolas"/>
                <a:ea typeface="Consolas"/>
                <a:cs typeface="Consolas"/>
                <a:sym typeface="Consolas"/>
              </a:rPr>
              <a:t>sess.run</a:t>
            </a:r>
            <a:r>
              <a:rPr lang="en" sz="1467" dirty="0">
                <a:solidFill>
                  <a:schemeClr val="dk1"/>
                </a:solidFill>
                <a:latin typeface="Consolas"/>
                <a:ea typeface="Consolas"/>
                <a:cs typeface="Consolas"/>
                <a:sym typeface="Consolas"/>
              </a:rPr>
              <a:t>(c, </a:t>
            </a:r>
            <a:r>
              <a:rPr lang="en" sz="1467" dirty="0" err="1">
                <a:solidFill>
                  <a:schemeClr val="dk1"/>
                </a:solidFill>
                <a:highlight>
                  <a:schemeClr val="accent3"/>
                </a:highlight>
                <a:latin typeface="Consolas"/>
                <a:ea typeface="Consolas"/>
                <a:cs typeface="Consolas"/>
                <a:sym typeface="Consolas"/>
              </a:rPr>
              <a:t>feed_dict</a:t>
            </a:r>
            <a:r>
              <a:rPr lang="en" sz="1467" dirty="0">
                <a:solidFill>
                  <a:schemeClr val="dk1"/>
                </a:solidFill>
                <a:highlight>
                  <a:schemeClr val="accent3"/>
                </a:highlight>
                <a:latin typeface="Consolas"/>
                <a:ea typeface="Consolas"/>
                <a:cs typeface="Consolas"/>
                <a:sym typeface="Consolas"/>
              </a:rPr>
              <a:t>={a: [1, 2, 3]}</a:t>
            </a:r>
            <a:r>
              <a:rPr lang="en" sz="1467" dirty="0">
                <a:solidFill>
                  <a:schemeClr val="dk1"/>
                </a:solidFill>
                <a:latin typeface="Consolas"/>
                <a:ea typeface="Consolas"/>
                <a:cs typeface="Consolas"/>
                <a:sym typeface="Consolas"/>
              </a:rPr>
              <a:t>))</a:t>
            </a:r>
            <a:endParaRPr sz="1467" dirty="0">
              <a:solidFill>
                <a:schemeClr val="dk1"/>
              </a:solidFill>
              <a:latin typeface="Consolas"/>
              <a:ea typeface="Consolas"/>
              <a:cs typeface="Consolas"/>
              <a:sym typeface="Consolas"/>
            </a:endParaRPr>
          </a:p>
          <a:p>
            <a:pPr marL="0" indent="0">
              <a:buNone/>
            </a:pPr>
            <a:endParaRPr sz="1467" dirty="0">
              <a:solidFill>
                <a:schemeClr val="dk1"/>
              </a:solidFill>
              <a:latin typeface="Consolas"/>
              <a:ea typeface="Consolas"/>
              <a:cs typeface="Consolas"/>
              <a:sym typeface="Consolas"/>
            </a:endParaRPr>
          </a:p>
          <a:p>
            <a:pPr marL="0" indent="0">
              <a:buNone/>
            </a:pPr>
            <a:r>
              <a:rPr lang="en" sz="1467" dirty="0">
                <a:solidFill>
                  <a:schemeClr val="dk1"/>
                </a:solidFill>
                <a:latin typeface="Consolas"/>
                <a:ea typeface="Consolas"/>
                <a:cs typeface="Consolas"/>
                <a:sym typeface="Consolas"/>
              </a:rPr>
              <a:t># &gt;&gt; [6, 7, 8]</a:t>
            </a:r>
            <a:endParaRPr b="1" dirty="0">
              <a:solidFill>
                <a:srgbClr val="FFFFFF"/>
              </a:solidFill>
              <a:latin typeface="Consolas"/>
              <a:ea typeface="Consolas"/>
              <a:cs typeface="Consolas"/>
              <a:sym typeface="Consolas"/>
            </a:endParaRPr>
          </a:p>
        </p:txBody>
      </p:sp>
      <p:sp>
        <p:nvSpPr>
          <p:cNvPr id="681" name="Google Shape;681;p104"/>
          <p:cNvSpPr txBox="1"/>
          <p:nvPr/>
        </p:nvSpPr>
        <p:spPr>
          <a:xfrm>
            <a:off x="7618233" y="3239667"/>
            <a:ext cx="3990800" cy="2404400"/>
          </a:xfrm>
          <a:prstGeom prst="rect">
            <a:avLst/>
          </a:prstGeom>
          <a:noFill/>
          <a:ln>
            <a:noFill/>
          </a:ln>
        </p:spPr>
        <p:txBody>
          <a:bodyPr spcFirstLastPara="1" wrap="square" lIns="121900" tIns="121900" rIns="121900" bIns="121900" anchor="t" anchorCtr="0">
            <a:noAutofit/>
          </a:bodyPr>
          <a:lstStyle/>
          <a:p>
            <a:r>
              <a:rPr lang="en" sz="2400" u="sng" dirty="0">
                <a:latin typeface="Times New Roman"/>
                <a:ea typeface="Times New Roman"/>
                <a:cs typeface="Times New Roman"/>
                <a:sym typeface="Times New Roman"/>
              </a:rPr>
              <a:t>Quirk:</a:t>
            </a:r>
            <a:endParaRPr sz="2400" u="sng" dirty="0">
              <a:latin typeface="Times New Roman"/>
              <a:ea typeface="Times New Roman"/>
              <a:cs typeface="Times New Roman"/>
              <a:sym typeface="Times New Roman"/>
            </a:endParaRPr>
          </a:p>
          <a:p>
            <a:r>
              <a:rPr lang="en" sz="2400" dirty="0">
                <a:latin typeface="Times New Roman"/>
                <a:ea typeface="Times New Roman"/>
                <a:cs typeface="Times New Roman"/>
                <a:sym typeface="Times New Roman"/>
              </a:rPr>
              <a:t>shape=None means that tensor of any shape will be accepted as value for placeholder.</a:t>
            </a:r>
            <a:endParaRPr sz="2400" dirty="0">
              <a:latin typeface="Times New Roman"/>
              <a:ea typeface="Times New Roman"/>
              <a:cs typeface="Times New Roman"/>
              <a:sym typeface="Times New Roman"/>
            </a:endParaRPr>
          </a:p>
          <a:p>
            <a:endParaRPr sz="2400" dirty="0">
              <a:latin typeface="Times New Roman"/>
              <a:ea typeface="Times New Roman"/>
              <a:cs typeface="Times New Roman"/>
              <a:sym typeface="Times New Roman"/>
            </a:endParaRPr>
          </a:p>
          <a:p>
            <a:r>
              <a:rPr lang="en" sz="2400" dirty="0">
                <a:latin typeface="Times New Roman"/>
                <a:ea typeface="Times New Roman"/>
                <a:cs typeface="Times New Roman"/>
                <a:sym typeface="Times New Roman"/>
              </a:rPr>
              <a:t>shape=None is easy to construct graphs, but nightmarish for debugging</a:t>
            </a:r>
            <a:endParaRPr sz="2400" dirty="0">
              <a:latin typeface="Times New Roman"/>
              <a:ea typeface="Times New Roman"/>
              <a:cs typeface="Times New Roman"/>
              <a:sym typeface="Times New Roman"/>
            </a:endParaRPr>
          </a:p>
        </p:txBody>
      </p:sp>
      <p:sp>
        <p:nvSpPr>
          <p:cNvPr id="682" name="Google Shape;682;p10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84</a:t>
            </a:fld>
            <a:endParaRPr/>
          </a:p>
        </p:txBody>
      </p:sp>
    </p:spTree>
    <p:extLst>
      <p:ext uri="{BB962C8B-B14F-4D97-AF65-F5344CB8AC3E}">
        <p14:creationId xmlns:p14="http://schemas.microsoft.com/office/powerpoint/2010/main" val="34273594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10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Placeholders</a:t>
            </a:r>
            <a:endParaRPr b="1">
              <a:latin typeface="Georgia"/>
              <a:ea typeface="Georgia"/>
              <a:cs typeface="Georgia"/>
              <a:sym typeface="Georgia"/>
            </a:endParaRPr>
          </a:p>
        </p:txBody>
      </p:sp>
      <p:sp>
        <p:nvSpPr>
          <p:cNvPr id="688" name="Google Shape;688;p105"/>
          <p:cNvSpPr txBox="1">
            <a:spLocks noGrp="1"/>
          </p:cNvSpPr>
          <p:nvPr>
            <p:ph type="body" idx="1"/>
          </p:nvPr>
        </p:nvSpPr>
        <p:spPr>
          <a:xfrm>
            <a:off x="415600" y="1773667"/>
            <a:ext cx="11360800" cy="4673600"/>
          </a:xfrm>
          <a:prstGeom prst="rect">
            <a:avLst/>
          </a:prstGeom>
        </p:spPr>
        <p:txBody>
          <a:bodyPr spcFirstLastPara="1" vert="horz" wrap="square" lIns="121900" tIns="121900" rIns="121900" bIns="121900" rtlCol="0" anchor="t" anchorCtr="0">
            <a:noAutofit/>
          </a:bodyPr>
          <a:lstStyle/>
          <a:p>
            <a:pPr marL="0" indent="0">
              <a:buNone/>
            </a:pPr>
            <a:r>
              <a:rPr lang="en" b="1" dirty="0" err="1">
                <a:solidFill>
                  <a:schemeClr val="tx1"/>
                </a:solidFill>
                <a:latin typeface="Consolas"/>
                <a:ea typeface="Consolas"/>
                <a:cs typeface="Consolas"/>
                <a:sym typeface="Consolas"/>
              </a:rPr>
              <a:t>tf.placeholder</a:t>
            </a:r>
            <a:r>
              <a:rPr lang="en" b="1" dirty="0">
                <a:solidFill>
                  <a:schemeClr val="tx1"/>
                </a:solidFill>
                <a:latin typeface="Consolas"/>
                <a:ea typeface="Consolas"/>
                <a:cs typeface="Consolas"/>
                <a:sym typeface="Consolas"/>
              </a:rPr>
              <a:t>(</a:t>
            </a:r>
            <a:r>
              <a:rPr lang="en" b="1" dirty="0" err="1">
                <a:solidFill>
                  <a:schemeClr val="tx1"/>
                </a:solidFill>
                <a:latin typeface="Consolas"/>
                <a:ea typeface="Consolas"/>
                <a:cs typeface="Consolas"/>
                <a:sym typeface="Consolas"/>
              </a:rPr>
              <a:t>dtype</a:t>
            </a:r>
            <a:r>
              <a:rPr lang="en" b="1" dirty="0">
                <a:solidFill>
                  <a:schemeClr val="tx1"/>
                </a:solidFill>
                <a:latin typeface="Consolas"/>
                <a:ea typeface="Consolas"/>
                <a:cs typeface="Consolas"/>
                <a:sym typeface="Consolas"/>
              </a:rPr>
              <a:t>, shape=None, name=None)</a:t>
            </a:r>
            <a:endParaRPr b="1" dirty="0">
              <a:solidFill>
                <a:schemeClr val="tx1"/>
              </a:solidFill>
              <a:latin typeface="Consolas"/>
              <a:ea typeface="Consolas"/>
              <a:cs typeface="Consolas"/>
              <a:sym typeface="Consolas"/>
            </a:endParaRPr>
          </a:p>
          <a:p>
            <a:pPr marL="0" indent="0">
              <a:spcBef>
                <a:spcPts val="2133"/>
              </a:spcBef>
              <a:buNone/>
            </a:pPr>
            <a:r>
              <a:rPr lang="en" sz="1467" dirty="0">
                <a:solidFill>
                  <a:schemeClr val="tx1"/>
                </a:solidFill>
                <a:latin typeface="Consolas"/>
                <a:ea typeface="Consolas"/>
                <a:cs typeface="Consolas"/>
                <a:sym typeface="Consolas"/>
              </a:rPr>
              <a:t># create a placeholder of type float 32-bit, shape is a vector of 3 elements</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a = </a:t>
            </a:r>
            <a:r>
              <a:rPr lang="en" sz="1467" dirty="0" err="1">
                <a:solidFill>
                  <a:schemeClr val="tx1"/>
                </a:solidFill>
                <a:latin typeface="Consolas"/>
                <a:ea typeface="Consolas"/>
                <a:cs typeface="Consolas"/>
                <a:sym typeface="Consolas"/>
              </a:rPr>
              <a:t>tf.placeholder</a:t>
            </a:r>
            <a:r>
              <a:rPr lang="en" sz="1467" dirty="0">
                <a:solidFill>
                  <a:schemeClr val="tx1"/>
                </a:solidFill>
                <a:latin typeface="Consolas"/>
                <a:ea typeface="Consolas"/>
                <a:cs typeface="Consolas"/>
                <a:sym typeface="Consolas"/>
              </a:rPr>
              <a:t>(tf.float32, shape=[3])</a:t>
            </a:r>
            <a:endParaRPr sz="1467" dirty="0">
              <a:solidFill>
                <a:schemeClr val="tx1"/>
              </a:solidFill>
              <a:latin typeface="Consolas"/>
              <a:ea typeface="Consolas"/>
              <a:cs typeface="Consolas"/>
              <a:sym typeface="Consolas"/>
            </a:endParaRPr>
          </a:p>
          <a:p>
            <a:pPr marL="0" indent="0">
              <a:buNone/>
            </a:pP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create a constant of type float 32-bit, shape is a vector of 3 elements</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b = </a:t>
            </a:r>
            <a:r>
              <a:rPr lang="en" sz="1467" dirty="0" err="1">
                <a:solidFill>
                  <a:schemeClr val="tx1"/>
                </a:solidFill>
                <a:latin typeface="Consolas"/>
                <a:ea typeface="Consolas"/>
                <a:cs typeface="Consolas"/>
                <a:sym typeface="Consolas"/>
              </a:rPr>
              <a:t>tf.constant</a:t>
            </a:r>
            <a:r>
              <a:rPr lang="en" sz="1467" dirty="0">
                <a:solidFill>
                  <a:schemeClr val="tx1"/>
                </a:solidFill>
                <a:latin typeface="Consolas"/>
                <a:ea typeface="Consolas"/>
                <a:cs typeface="Consolas"/>
                <a:sym typeface="Consolas"/>
              </a:rPr>
              <a:t>([5, 5, 5], tf.float32)</a:t>
            </a:r>
            <a:endParaRPr sz="1467" dirty="0">
              <a:solidFill>
                <a:schemeClr val="tx1"/>
              </a:solidFill>
              <a:latin typeface="Consolas"/>
              <a:ea typeface="Consolas"/>
              <a:cs typeface="Consolas"/>
              <a:sym typeface="Consolas"/>
            </a:endParaRPr>
          </a:p>
          <a:p>
            <a:pPr marL="0" indent="0">
              <a:buNone/>
            </a:pP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use the placeholder as you would a constant or a variable</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c = a + b  # Short for </a:t>
            </a:r>
            <a:r>
              <a:rPr lang="en" sz="1467" dirty="0" err="1">
                <a:solidFill>
                  <a:schemeClr val="tx1"/>
                </a:solidFill>
                <a:latin typeface="Consolas"/>
                <a:ea typeface="Consolas"/>
                <a:cs typeface="Consolas"/>
                <a:sym typeface="Consolas"/>
              </a:rPr>
              <a:t>tf.add</a:t>
            </a:r>
            <a:r>
              <a:rPr lang="en" sz="1467" dirty="0">
                <a:solidFill>
                  <a:schemeClr val="tx1"/>
                </a:solidFill>
                <a:latin typeface="Consolas"/>
                <a:ea typeface="Consolas"/>
                <a:cs typeface="Consolas"/>
                <a:sym typeface="Consolas"/>
              </a:rPr>
              <a:t>(a, b)</a:t>
            </a:r>
            <a:endParaRPr sz="1467" dirty="0">
              <a:solidFill>
                <a:schemeClr val="tx1"/>
              </a:solidFill>
              <a:latin typeface="Consolas"/>
              <a:ea typeface="Consolas"/>
              <a:cs typeface="Consolas"/>
              <a:sym typeface="Consolas"/>
            </a:endParaRPr>
          </a:p>
          <a:p>
            <a:pPr marL="0" indent="0">
              <a:buNone/>
            </a:pP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with </a:t>
            </a:r>
            <a:r>
              <a:rPr lang="en" sz="1467" dirty="0" err="1">
                <a:solidFill>
                  <a:schemeClr val="tx1"/>
                </a:solidFill>
                <a:latin typeface="Consolas"/>
                <a:ea typeface="Consolas"/>
                <a:cs typeface="Consolas"/>
                <a:sym typeface="Consolas"/>
              </a:rPr>
              <a:t>tf.Session</a:t>
            </a:r>
            <a:r>
              <a:rPr lang="en" sz="1467" dirty="0">
                <a:solidFill>
                  <a:schemeClr val="tx1"/>
                </a:solidFill>
                <a:latin typeface="Consolas"/>
                <a:ea typeface="Consolas"/>
                <a:cs typeface="Consolas"/>
                <a:sym typeface="Consolas"/>
              </a:rPr>
              <a:t>() as </a:t>
            </a:r>
            <a:r>
              <a:rPr lang="en" sz="1467" dirty="0" err="1">
                <a:solidFill>
                  <a:schemeClr val="tx1"/>
                </a:solidFill>
                <a:latin typeface="Consolas"/>
                <a:ea typeface="Consolas"/>
                <a:cs typeface="Consolas"/>
                <a:sym typeface="Consolas"/>
              </a:rPr>
              <a:t>sess</a:t>
            </a:r>
            <a:r>
              <a:rPr lang="en" sz="1467" dirty="0">
                <a:solidFill>
                  <a:schemeClr val="tx1"/>
                </a:solidFill>
                <a:latin typeface="Consolas"/>
                <a:ea typeface="Consolas"/>
                <a:cs typeface="Consolas"/>
                <a:sym typeface="Consolas"/>
              </a:rPr>
              <a:t>:</a:t>
            </a: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print(</a:t>
            </a:r>
            <a:r>
              <a:rPr lang="en" sz="1467" dirty="0" err="1">
                <a:solidFill>
                  <a:schemeClr val="tx1"/>
                </a:solidFill>
                <a:latin typeface="Consolas"/>
                <a:ea typeface="Consolas"/>
                <a:cs typeface="Consolas"/>
                <a:sym typeface="Consolas"/>
              </a:rPr>
              <a:t>sess.run</a:t>
            </a:r>
            <a:r>
              <a:rPr lang="en" sz="1467" dirty="0">
                <a:solidFill>
                  <a:schemeClr val="tx1"/>
                </a:solidFill>
                <a:latin typeface="Consolas"/>
                <a:ea typeface="Consolas"/>
                <a:cs typeface="Consolas"/>
                <a:sym typeface="Consolas"/>
              </a:rPr>
              <a:t>(c, </a:t>
            </a:r>
            <a:r>
              <a:rPr lang="en" sz="1467" dirty="0">
                <a:solidFill>
                  <a:schemeClr val="tx1"/>
                </a:solidFill>
                <a:highlight>
                  <a:schemeClr val="accent3"/>
                </a:highlight>
                <a:latin typeface="Consolas"/>
                <a:ea typeface="Consolas"/>
                <a:cs typeface="Consolas"/>
                <a:sym typeface="Consolas"/>
              </a:rPr>
              <a:t>{a: [1, 2, 3]}</a:t>
            </a:r>
            <a:r>
              <a:rPr lang="en" sz="1467" dirty="0">
                <a:solidFill>
                  <a:schemeClr val="tx1"/>
                </a:solidFill>
                <a:latin typeface="Consolas"/>
                <a:ea typeface="Consolas"/>
                <a:cs typeface="Consolas"/>
                <a:sym typeface="Consolas"/>
              </a:rPr>
              <a:t>))</a:t>
            </a:r>
            <a:endParaRPr sz="1467" dirty="0">
              <a:solidFill>
                <a:schemeClr val="tx1"/>
              </a:solidFill>
              <a:latin typeface="Consolas"/>
              <a:ea typeface="Consolas"/>
              <a:cs typeface="Consolas"/>
              <a:sym typeface="Consolas"/>
            </a:endParaRPr>
          </a:p>
          <a:p>
            <a:pPr marL="0" indent="0">
              <a:buNone/>
            </a:pPr>
            <a:endParaRPr sz="1467" dirty="0">
              <a:solidFill>
                <a:schemeClr val="tx1"/>
              </a:solidFill>
              <a:latin typeface="Consolas"/>
              <a:ea typeface="Consolas"/>
              <a:cs typeface="Consolas"/>
              <a:sym typeface="Consolas"/>
            </a:endParaRPr>
          </a:p>
          <a:p>
            <a:pPr marL="0" indent="0">
              <a:buNone/>
            </a:pPr>
            <a:r>
              <a:rPr lang="en" sz="1467" dirty="0">
                <a:solidFill>
                  <a:schemeClr val="tx1"/>
                </a:solidFill>
                <a:latin typeface="Consolas"/>
                <a:ea typeface="Consolas"/>
                <a:cs typeface="Consolas"/>
                <a:sym typeface="Consolas"/>
              </a:rPr>
              <a:t># &gt;&gt; [6, 7, 8]</a:t>
            </a:r>
            <a:endParaRPr sz="1467" dirty="0">
              <a:solidFill>
                <a:schemeClr val="tx1"/>
              </a:solidFill>
              <a:latin typeface="Consolas"/>
              <a:ea typeface="Consolas"/>
              <a:cs typeface="Consolas"/>
              <a:sym typeface="Consolas"/>
            </a:endParaRPr>
          </a:p>
        </p:txBody>
      </p:sp>
      <p:sp>
        <p:nvSpPr>
          <p:cNvPr id="689" name="Google Shape;689;p105"/>
          <p:cNvSpPr txBox="1"/>
          <p:nvPr/>
        </p:nvSpPr>
        <p:spPr>
          <a:xfrm>
            <a:off x="7631800" y="3836033"/>
            <a:ext cx="3990800" cy="2404400"/>
          </a:xfrm>
          <a:prstGeom prst="rect">
            <a:avLst/>
          </a:prstGeom>
          <a:noFill/>
          <a:ln>
            <a:noFill/>
          </a:ln>
        </p:spPr>
        <p:txBody>
          <a:bodyPr spcFirstLastPara="1" wrap="square" lIns="121900" tIns="121900" rIns="121900" bIns="121900" anchor="t" anchorCtr="0">
            <a:noAutofit/>
          </a:bodyPr>
          <a:lstStyle/>
          <a:p>
            <a:r>
              <a:rPr lang="en" sz="2400" u="sng" dirty="0">
                <a:latin typeface="Times New Roman"/>
                <a:ea typeface="Times New Roman"/>
                <a:cs typeface="Times New Roman"/>
                <a:sym typeface="Times New Roman"/>
              </a:rPr>
              <a:t>Quirk:</a:t>
            </a:r>
            <a:endParaRPr sz="2400" u="sng" dirty="0">
              <a:latin typeface="Times New Roman"/>
              <a:ea typeface="Times New Roman"/>
              <a:cs typeface="Times New Roman"/>
              <a:sym typeface="Times New Roman"/>
            </a:endParaRPr>
          </a:p>
          <a:p>
            <a:r>
              <a:rPr lang="en" sz="2400" dirty="0">
                <a:latin typeface="Times New Roman"/>
                <a:ea typeface="Times New Roman"/>
                <a:cs typeface="Times New Roman"/>
                <a:sym typeface="Times New Roman"/>
              </a:rPr>
              <a:t>shape=None also breaks all following shape inference, which makes many ops not work because they expect certain rank.</a:t>
            </a:r>
            <a:endParaRPr sz="2400" dirty="0">
              <a:latin typeface="Times New Roman"/>
              <a:ea typeface="Times New Roman"/>
              <a:cs typeface="Times New Roman"/>
              <a:sym typeface="Times New Roman"/>
            </a:endParaRPr>
          </a:p>
        </p:txBody>
      </p:sp>
      <p:sp>
        <p:nvSpPr>
          <p:cNvPr id="690" name="Google Shape;690;p10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85</a:t>
            </a:fld>
            <a:endParaRPr/>
          </a:p>
        </p:txBody>
      </p:sp>
    </p:spTree>
    <p:extLst>
      <p:ext uri="{BB962C8B-B14F-4D97-AF65-F5344CB8AC3E}">
        <p14:creationId xmlns:p14="http://schemas.microsoft.com/office/powerpoint/2010/main" val="37257298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10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Placeholders are valid ops</a:t>
            </a:r>
            <a:endParaRPr b="1">
              <a:latin typeface="Georgia"/>
              <a:ea typeface="Georgia"/>
              <a:cs typeface="Georgia"/>
              <a:sym typeface="Georgia"/>
            </a:endParaRPr>
          </a:p>
        </p:txBody>
      </p:sp>
      <p:sp>
        <p:nvSpPr>
          <p:cNvPr id="696" name="Google Shape;696;p106"/>
          <p:cNvSpPr txBox="1">
            <a:spLocks noGrp="1"/>
          </p:cNvSpPr>
          <p:nvPr>
            <p:ph type="body" idx="1"/>
          </p:nvPr>
        </p:nvSpPr>
        <p:spPr>
          <a:xfrm>
            <a:off x="415600" y="1773667"/>
            <a:ext cx="11360800" cy="4673600"/>
          </a:xfrm>
          <a:prstGeom prst="rect">
            <a:avLst/>
          </a:prstGeom>
        </p:spPr>
        <p:txBody>
          <a:bodyPr spcFirstLastPara="1" vert="horz" wrap="square" lIns="121900" tIns="121900" rIns="121900" bIns="121900" rtlCol="0" anchor="t" anchorCtr="0">
            <a:noAutofit/>
          </a:bodyPr>
          <a:lstStyle/>
          <a:p>
            <a:pPr marL="0" indent="0">
              <a:buNone/>
            </a:pPr>
            <a:r>
              <a:rPr lang="en" b="1">
                <a:solidFill>
                  <a:schemeClr val="dk1"/>
                </a:solidFill>
                <a:latin typeface="Consolas"/>
                <a:ea typeface="Consolas"/>
                <a:cs typeface="Consolas"/>
                <a:sym typeface="Consolas"/>
              </a:rPr>
              <a:t>tf.placeholder(dtype, shape=None, name=None)</a:t>
            </a:r>
            <a:endParaRPr b="1">
              <a:solidFill>
                <a:schemeClr val="dk1"/>
              </a:solidFill>
              <a:latin typeface="Consolas"/>
              <a:ea typeface="Consolas"/>
              <a:cs typeface="Consolas"/>
              <a:sym typeface="Consolas"/>
            </a:endParaRPr>
          </a:p>
          <a:p>
            <a:pPr marL="0" indent="0">
              <a:spcBef>
                <a:spcPts val="2133"/>
              </a:spcBef>
              <a:buNone/>
            </a:pPr>
            <a:r>
              <a:rPr lang="en" sz="1467">
                <a:solidFill>
                  <a:schemeClr val="dk1"/>
                </a:solidFill>
                <a:latin typeface="Consolas"/>
                <a:ea typeface="Consolas"/>
                <a:cs typeface="Consolas"/>
                <a:sym typeface="Consolas"/>
              </a:rPr>
              <a:t># create a placeholder of type float 32-bit, shape is a vector of 3 elements</a:t>
            </a:r>
            <a:endParaRPr sz="1467">
              <a:solidFill>
                <a:schemeClr val="dk1"/>
              </a:solidFill>
              <a:latin typeface="Consolas"/>
              <a:ea typeface="Consolas"/>
              <a:cs typeface="Consolas"/>
              <a:sym typeface="Consolas"/>
            </a:endParaRPr>
          </a:p>
          <a:p>
            <a:pPr marL="0" indent="0">
              <a:buNone/>
            </a:pPr>
            <a:r>
              <a:rPr lang="en" sz="1467">
                <a:solidFill>
                  <a:schemeClr val="dk1"/>
                </a:solidFill>
                <a:latin typeface="Consolas"/>
                <a:ea typeface="Consolas"/>
                <a:cs typeface="Consolas"/>
                <a:sym typeface="Consolas"/>
              </a:rPr>
              <a:t>a = tf.placeholder(tf.float32, shape=[3])</a:t>
            </a:r>
            <a:endParaRPr sz="1467">
              <a:solidFill>
                <a:schemeClr val="dk1"/>
              </a:solidFill>
              <a:latin typeface="Consolas"/>
              <a:ea typeface="Consolas"/>
              <a:cs typeface="Consolas"/>
              <a:sym typeface="Consolas"/>
            </a:endParaRPr>
          </a:p>
          <a:p>
            <a:pPr marL="0" indent="0">
              <a:buNone/>
            </a:pPr>
            <a:endParaRPr sz="1467">
              <a:solidFill>
                <a:schemeClr val="dk1"/>
              </a:solidFill>
              <a:latin typeface="Consolas"/>
              <a:ea typeface="Consolas"/>
              <a:cs typeface="Consolas"/>
              <a:sym typeface="Consolas"/>
            </a:endParaRPr>
          </a:p>
          <a:p>
            <a:pPr marL="0" indent="0">
              <a:buNone/>
            </a:pPr>
            <a:r>
              <a:rPr lang="en" sz="1467">
                <a:solidFill>
                  <a:schemeClr val="dk1"/>
                </a:solidFill>
                <a:latin typeface="Consolas"/>
                <a:ea typeface="Consolas"/>
                <a:cs typeface="Consolas"/>
                <a:sym typeface="Consolas"/>
              </a:rPr>
              <a:t># create a constant of type float 32-bit, shape is a vector of 3 elements</a:t>
            </a:r>
            <a:endParaRPr sz="1467">
              <a:solidFill>
                <a:schemeClr val="dk1"/>
              </a:solidFill>
              <a:latin typeface="Consolas"/>
              <a:ea typeface="Consolas"/>
              <a:cs typeface="Consolas"/>
              <a:sym typeface="Consolas"/>
            </a:endParaRPr>
          </a:p>
          <a:p>
            <a:pPr marL="0" indent="0">
              <a:buNone/>
            </a:pPr>
            <a:r>
              <a:rPr lang="en" sz="1467">
                <a:solidFill>
                  <a:schemeClr val="dk1"/>
                </a:solidFill>
                <a:latin typeface="Consolas"/>
                <a:ea typeface="Consolas"/>
                <a:cs typeface="Consolas"/>
                <a:sym typeface="Consolas"/>
              </a:rPr>
              <a:t>b = tf.constant([5, 5, 5], tf.float32)</a:t>
            </a:r>
            <a:endParaRPr sz="1467">
              <a:solidFill>
                <a:schemeClr val="dk1"/>
              </a:solidFill>
              <a:latin typeface="Consolas"/>
              <a:ea typeface="Consolas"/>
              <a:cs typeface="Consolas"/>
              <a:sym typeface="Consolas"/>
            </a:endParaRPr>
          </a:p>
          <a:p>
            <a:pPr marL="0" indent="0">
              <a:buNone/>
            </a:pPr>
            <a:endParaRPr sz="1467">
              <a:solidFill>
                <a:schemeClr val="dk1"/>
              </a:solidFill>
              <a:latin typeface="Consolas"/>
              <a:ea typeface="Consolas"/>
              <a:cs typeface="Consolas"/>
              <a:sym typeface="Consolas"/>
            </a:endParaRPr>
          </a:p>
          <a:p>
            <a:pPr marL="0" indent="0">
              <a:buNone/>
            </a:pPr>
            <a:r>
              <a:rPr lang="en" sz="1467">
                <a:solidFill>
                  <a:schemeClr val="dk1"/>
                </a:solidFill>
                <a:latin typeface="Consolas"/>
                <a:ea typeface="Consolas"/>
                <a:cs typeface="Consolas"/>
                <a:sym typeface="Consolas"/>
              </a:rPr>
              <a:t># use the placeholder as you would a constant or a variable</a:t>
            </a:r>
            <a:endParaRPr sz="1467">
              <a:solidFill>
                <a:schemeClr val="dk1"/>
              </a:solidFill>
              <a:latin typeface="Consolas"/>
              <a:ea typeface="Consolas"/>
              <a:cs typeface="Consolas"/>
              <a:sym typeface="Consolas"/>
            </a:endParaRPr>
          </a:p>
          <a:p>
            <a:pPr marL="0" indent="0">
              <a:buNone/>
            </a:pPr>
            <a:r>
              <a:rPr lang="en" sz="1467">
                <a:solidFill>
                  <a:schemeClr val="dk1"/>
                </a:solidFill>
                <a:latin typeface="Consolas"/>
                <a:ea typeface="Consolas"/>
                <a:cs typeface="Consolas"/>
                <a:sym typeface="Consolas"/>
              </a:rPr>
              <a:t>c = a + b  # Short for tf.add(a, b)</a:t>
            </a:r>
            <a:endParaRPr sz="1467">
              <a:solidFill>
                <a:schemeClr val="dk1"/>
              </a:solidFill>
              <a:latin typeface="Consolas"/>
              <a:ea typeface="Consolas"/>
              <a:cs typeface="Consolas"/>
              <a:sym typeface="Consolas"/>
            </a:endParaRPr>
          </a:p>
          <a:p>
            <a:pPr marL="0" indent="0">
              <a:buNone/>
            </a:pPr>
            <a:endParaRPr sz="1467">
              <a:solidFill>
                <a:schemeClr val="dk1"/>
              </a:solidFill>
              <a:latin typeface="Consolas"/>
              <a:ea typeface="Consolas"/>
              <a:cs typeface="Consolas"/>
              <a:sym typeface="Consolas"/>
            </a:endParaRPr>
          </a:p>
          <a:p>
            <a:pPr marL="0" indent="0">
              <a:buNone/>
            </a:pPr>
            <a:r>
              <a:rPr lang="en" sz="1467">
                <a:solidFill>
                  <a:schemeClr val="dk1"/>
                </a:solidFill>
                <a:latin typeface="Consolas"/>
                <a:ea typeface="Consolas"/>
                <a:cs typeface="Consolas"/>
                <a:sym typeface="Consolas"/>
              </a:rPr>
              <a:t>with tf.Session() as sess:</a:t>
            </a:r>
            <a:endParaRPr sz="1467">
              <a:solidFill>
                <a:schemeClr val="dk1"/>
              </a:solidFill>
              <a:latin typeface="Consolas"/>
              <a:ea typeface="Consolas"/>
              <a:cs typeface="Consolas"/>
              <a:sym typeface="Consolas"/>
            </a:endParaRPr>
          </a:p>
          <a:p>
            <a:pPr marL="0" indent="0">
              <a:buNone/>
            </a:pPr>
            <a:r>
              <a:rPr lang="en" sz="1467">
                <a:solidFill>
                  <a:schemeClr val="dk1"/>
                </a:solidFill>
                <a:latin typeface="Consolas"/>
                <a:ea typeface="Consolas"/>
                <a:cs typeface="Consolas"/>
                <a:sym typeface="Consolas"/>
              </a:rPr>
              <a:t>	print(sess.run(c, </a:t>
            </a:r>
            <a:r>
              <a:rPr lang="en" sz="1467">
                <a:solidFill>
                  <a:schemeClr val="dk1"/>
                </a:solidFill>
                <a:highlight>
                  <a:schemeClr val="accent3"/>
                </a:highlight>
                <a:latin typeface="Consolas"/>
                <a:ea typeface="Consolas"/>
                <a:cs typeface="Consolas"/>
                <a:sym typeface="Consolas"/>
              </a:rPr>
              <a:t>{a: [1, 2, 3]}</a:t>
            </a:r>
            <a:r>
              <a:rPr lang="en" sz="1467">
                <a:solidFill>
                  <a:schemeClr val="dk1"/>
                </a:solidFill>
                <a:latin typeface="Consolas"/>
                <a:ea typeface="Consolas"/>
                <a:cs typeface="Consolas"/>
                <a:sym typeface="Consolas"/>
              </a:rPr>
              <a:t>))</a:t>
            </a:r>
            <a:endParaRPr sz="1467">
              <a:solidFill>
                <a:schemeClr val="dk1"/>
              </a:solidFill>
              <a:latin typeface="Consolas"/>
              <a:ea typeface="Consolas"/>
              <a:cs typeface="Consolas"/>
              <a:sym typeface="Consolas"/>
            </a:endParaRPr>
          </a:p>
          <a:p>
            <a:pPr marL="0" indent="0">
              <a:buNone/>
            </a:pPr>
            <a:endParaRPr sz="1467">
              <a:solidFill>
                <a:schemeClr val="dk1"/>
              </a:solidFill>
              <a:latin typeface="Consolas"/>
              <a:ea typeface="Consolas"/>
              <a:cs typeface="Consolas"/>
              <a:sym typeface="Consolas"/>
            </a:endParaRPr>
          </a:p>
          <a:p>
            <a:pPr marL="0" indent="0">
              <a:buNone/>
            </a:pPr>
            <a:r>
              <a:rPr lang="en" sz="1467">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pic>
        <p:nvPicPr>
          <p:cNvPr id="697" name="Google Shape;697;p106"/>
          <p:cNvPicPr preferRelativeResize="0"/>
          <p:nvPr/>
        </p:nvPicPr>
        <p:blipFill>
          <a:blip r:embed="rId3">
            <a:alphaModFix/>
          </a:blip>
          <a:stretch>
            <a:fillRect/>
          </a:stretch>
        </p:blipFill>
        <p:spPr>
          <a:xfrm>
            <a:off x="7492052" y="3429000"/>
            <a:ext cx="3804559" cy="2684635"/>
          </a:xfrm>
          <a:prstGeom prst="rect">
            <a:avLst/>
          </a:prstGeom>
          <a:noFill/>
          <a:ln>
            <a:noFill/>
          </a:ln>
        </p:spPr>
      </p:pic>
      <p:sp>
        <p:nvSpPr>
          <p:cNvPr id="698" name="Google Shape;698;p10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86</a:t>
            </a:fld>
            <a:endParaRPr/>
          </a:p>
        </p:txBody>
      </p:sp>
    </p:spTree>
    <p:extLst>
      <p:ext uri="{BB962C8B-B14F-4D97-AF65-F5344CB8AC3E}">
        <p14:creationId xmlns:p14="http://schemas.microsoft.com/office/powerpoint/2010/main" val="8601612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107"/>
          <p:cNvSpPr txBox="1">
            <a:spLocks noGrp="1"/>
          </p:cNvSpPr>
          <p:nvPr>
            <p:ph type="title"/>
          </p:nvPr>
        </p:nvSpPr>
        <p:spPr>
          <a:xfrm>
            <a:off x="415600" y="593367"/>
            <a:ext cx="11360800" cy="943266"/>
          </a:xfrm>
          <a:prstGeom prst="rect">
            <a:avLst/>
          </a:prstGeom>
        </p:spPr>
        <p:txBody>
          <a:bodyPr spcFirstLastPara="1" vert="horz" wrap="square" lIns="121900" tIns="121900" rIns="121900" bIns="121900" rtlCol="0" anchor="t" anchorCtr="0">
            <a:noAutofit/>
          </a:bodyPr>
          <a:lstStyle/>
          <a:p>
            <a:r>
              <a:rPr lang="en" b="1" dirty="0">
                <a:latin typeface="Georgia"/>
                <a:ea typeface="Georgia"/>
                <a:cs typeface="Georgia"/>
                <a:sym typeface="Georgia"/>
              </a:rPr>
              <a:t>What if want to feed multiple data points in?</a:t>
            </a:r>
            <a:endParaRPr b="1" dirty="0">
              <a:latin typeface="Georgia"/>
              <a:ea typeface="Georgia"/>
              <a:cs typeface="Georgia"/>
              <a:sym typeface="Georgia"/>
            </a:endParaRPr>
          </a:p>
        </p:txBody>
      </p:sp>
      <p:sp>
        <p:nvSpPr>
          <p:cNvPr id="704" name="Google Shape;704;p107"/>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dirty="0">
                <a:solidFill>
                  <a:schemeClr val="tx1"/>
                </a:solidFill>
                <a:latin typeface="Georgia"/>
                <a:ea typeface="Georgia"/>
                <a:cs typeface="Georgia"/>
                <a:sym typeface="Georgia"/>
              </a:rPr>
              <a:t>You have to do it one at a time</a:t>
            </a:r>
            <a:endParaRPr dirty="0">
              <a:solidFill>
                <a:schemeClr val="tx1"/>
              </a:solidFill>
              <a:latin typeface="Georgia"/>
              <a:ea typeface="Georgia"/>
              <a:cs typeface="Georgia"/>
              <a:sym typeface="Georgia"/>
            </a:endParaRPr>
          </a:p>
          <a:p>
            <a:pPr marL="0" indent="0">
              <a:spcBef>
                <a:spcPts val="2133"/>
              </a:spcBef>
              <a:buNone/>
            </a:pPr>
            <a:r>
              <a:rPr lang="en" sz="1600" dirty="0">
                <a:solidFill>
                  <a:schemeClr val="tx1"/>
                </a:solidFill>
                <a:latin typeface="Consolas"/>
                <a:ea typeface="Consolas"/>
                <a:cs typeface="Consolas"/>
                <a:sym typeface="Consolas"/>
              </a:rPr>
              <a:t>with </a:t>
            </a:r>
            <a:r>
              <a:rPr lang="en" sz="1600" dirty="0" err="1">
                <a:solidFill>
                  <a:schemeClr val="tx1"/>
                </a:solidFill>
                <a:latin typeface="Consolas"/>
                <a:ea typeface="Consolas"/>
                <a:cs typeface="Consolas"/>
                <a:sym typeface="Consolas"/>
              </a:rPr>
              <a:t>tf.Session</a:t>
            </a:r>
            <a:r>
              <a:rPr lang="en" sz="1600" dirty="0">
                <a:solidFill>
                  <a:schemeClr val="tx1"/>
                </a:solidFill>
                <a:latin typeface="Consolas"/>
                <a:ea typeface="Consolas"/>
                <a:cs typeface="Consolas"/>
                <a:sym typeface="Consolas"/>
              </a:rPr>
              <a:t>() as </a:t>
            </a:r>
            <a:r>
              <a:rPr lang="en" sz="1600" dirty="0" err="1">
                <a:solidFill>
                  <a:schemeClr val="tx1"/>
                </a:solidFill>
                <a:latin typeface="Consolas"/>
                <a:ea typeface="Consolas"/>
                <a:cs typeface="Consolas"/>
                <a:sym typeface="Consolas"/>
              </a:rPr>
              <a:t>sess</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r>
              <a:rPr lang="en" sz="1600" dirty="0">
                <a:solidFill>
                  <a:schemeClr val="tx1"/>
                </a:solidFill>
                <a:latin typeface="Consolas"/>
                <a:ea typeface="Consolas"/>
                <a:cs typeface="Consolas"/>
                <a:sym typeface="Consolas"/>
              </a:rPr>
              <a:t>	for </a:t>
            </a:r>
            <a:r>
              <a:rPr lang="en" sz="1600" dirty="0" err="1">
                <a:solidFill>
                  <a:schemeClr val="tx1"/>
                </a:solidFill>
                <a:latin typeface="Consolas"/>
                <a:ea typeface="Consolas"/>
                <a:cs typeface="Consolas"/>
                <a:sym typeface="Consolas"/>
              </a:rPr>
              <a:t>a_value</a:t>
            </a:r>
            <a:r>
              <a:rPr lang="en" sz="1600" dirty="0">
                <a:solidFill>
                  <a:schemeClr val="tx1"/>
                </a:solidFill>
                <a:latin typeface="Consolas"/>
                <a:ea typeface="Consolas"/>
                <a:cs typeface="Consolas"/>
                <a:sym typeface="Consolas"/>
              </a:rPr>
              <a:t> in </a:t>
            </a:r>
            <a:r>
              <a:rPr lang="en" sz="1600" dirty="0" err="1">
                <a:solidFill>
                  <a:schemeClr val="tx1"/>
                </a:solidFill>
                <a:latin typeface="Consolas"/>
                <a:ea typeface="Consolas"/>
                <a:cs typeface="Consolas"/>
                <a:sym typeface="Consolas"/>
              </a:rPr>
              <a:t>list_of_values_for_a</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609585">
              <a:buNone/>
            </a:pPr>
            <a:r>
              <a:rPr lang="en" sz="1600" dirty="0">
                <a:solidFill>
                  <a:schemeClr val="tx1"/>
                </a:solidFill>
                <a:latin typeface="Consolas"/>
                <a:ea typeface="Consolas"/>
                <a:cs typeface="Consolas"/>
                <a:sym typeface="Consolas"/>
              </a:rPr>
              <a:t>	    print(</a:t>
            </a:r>
            <a:r>
              <a:rPr lang="en" sz="1600" dirty="0" err="1">
                <a:solidFill>
                  <a:schemeClr val="tx1"/>
                </a:solidFill>
                <a:latin typeface="Consolas"/>
                <a:ea typeface="Consolas"/>
                <a:cs typeface="Consolas"/>
                <a:sym typeface="Consolas"/>
              </a:rPr>
              <a:t>sess.run</a:t>
            </a:r>
            <a:r>
              <a:rPr lang="en" sz="1600" dirty="0">
                <a:solidFill>
                  <a:schemeClr val="tx1"/>
                </a:solidFill>
                <a:latin typeface="Consolas"/>
                <a:ea typeface="Consolas"/>
                <a:cs typeface="Consolas"/>
                <a:sym typeface="Consolas"/>
              </a:rPr>
              <a:t>(c, {a: </a:t>
            </a:r>
            <a:r>
              <a:rPr lang="en" sz="1600" dirty="0" err="1">
                <a:solidFill>
                  <a:schemeClr val="tx1"/>
                </a:solidFill>
                <a:latin typeface="Consolas"/>
                <a:ea typeface="Consolas"/>
                <a:cs typeface="Consolas"/>
                <a:sym typeface="Consolas"/>
              </a:rPr>
              <a:t>a_value</a:t>
            </a:r>
            <a:r>
              <a:rPr lang="en" sz="1600" dirty="0">
                <a:solidFill>
                  <a:schemeClr val="tx1"/>
                </a:solidFill>
                <a:latin typeface="Consolas"/>
                <a:ea typeface="Consolas"/>
                <a:cs typeface="Consolas"/>
                <a:sym typeface="Consolas"/>
              </a:rPr>
              <a:t>}))</a:t>
            </a:r>
            <a:endParaRPr sz="1600" dirty="0">
              <a:solidFill>
                <a:schemeClr val="tx1"/>
              </a:solidFill>
              <a:latin typeface="Consolas"/>
              <a:ea typeface="Consolas"/>
              <a:cs typeface="Consolas"/>
              <a:sym typeface="Consolas"/>
            </a:endParaRPr>
          </a:p>
          <a:p>
            <a:pPr marL="0" indent="0">
              <a:buNone/>
            </a:pPr>
            <a:endParaRPr sz="1467" dirty="0">
              <a:solidFill>
                <a:schemeClr val="tx1"/>
              </a:solidFill>
              <a:latin typeface="Georgia"/>
              <a:ea typeface="Georgia"/>
              <a:cs typeface="Georgia"/>
              <a:sym typeface="Georgia"/>
            </a:endParaRPr>
          </a:p>
          <a:p>
            <a:pPr marL="0" indent="0">
              <a:buNone/>
            </a:pPr>
            <a:endParaRPr sz="1467" dirty="0">
              <a:solidFill>
                <a:srgbClr val="FFFFFF"/>
              </a:solidFill>
              <a:latin typeface="Georgia"/>
              <a:ea typeface="Georgia"/>
              <a:cs typeface="Georgia"/>
              <a:sym typeface="Georgia"/>
            </a:endParaRPr>
          </a:p>
        </p:txBody>
      </p:sp>
      <p:sp>
        <p:nvSpPr>
          <p:cNvPr id="705" name="Google Shape;705;p10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87</a:t>
            </a:fld>
            <a:endParaRPr/>
          </a:p>
        </p:txBody>
      </p:sp>
    </p:spTree>
    <p:extLst>
      <p:ext uri="{BB962C8B-B14F-4D97-AF65-F5344CB8AC3E}">
        <p14:creationId xmlns:p14="http://schemas.microsoft.com/office/powerpoint/2010/main" val="16580846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108"/>
          <p:cNvSpPr txBox="1">
            <a:spLocks noGrp="1"/>
          </p:cNvSpPr>
          <p:nvPr>
            <p:ph type="title"/>
          </p:nvPr>
        </p:nvSpPr>
        <p:spPr>
          <a:xfrm>
            <a:off x="415600" y="2390300"/>
            <a:ext cx="11360800" cy="20008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You can feed_dict any feedable tensor.</a:t>
            </a:r>
            <a:endParaRPr b="1">
              <a:latin typeface="Georgia"/>
              <a:ea typeface="Georgia"/>
              <a:cs typeface="Georgia"/>
              <a:sym typeface="Georgia"/>
            </a:endParaRPr>
          </a:p>
          <a:p>
            <a:r>
              <a:rPr lang="en" b="1">
                <a:latin typeface="Georgia"/>
                <a:ea typeface="Georgia"/>
                <a:cs typeface="Georgia"/>
                <a:sym typeface="Georgia"/>
              </a:rPr>
              <a:t>Placeholder is just a way to indicate that something must be fed</a:t>
            </a:r>
            <a:endParaRPr b="1">
              <a:latin typeface="Georgia"/>
              <a:ea typeface="Georgia"/>
              <a:cs typeface="Georgia"/>
              <a:sym typeface="Georgia"/>
            </a:endParaRPr>
          </a:p>
        </p:txBody>
      </p:sp>
      <p:sp>
        <p:nvSpPr>
          <p:cNvPr id="711" name="Google Shape;711;p10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88</a:t>
            </a:fld>
            <a:endParaRPr/>
          </a:p>
        </p:txBody>
      </p:sp>
    </p:spTree>
    <p:extLst>
      <p:ext uri="{BB962C8B-B14F-4D97-AF65-F5344CB8AC3E}">
        <p14:creationId xmlns:p14="http://schemas.microsoft.com/office/powerpoint/2010/main" val="25558094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09"/>
          <p:cNvSpPr txBox="1">
            <a:spLocks noGrp="1"/>
          </p:cNvSpPr>
          <p:nvPr>
            <p:ph type="title"/>
          </p:nvPr>
        </p:nvSpPr>
        <p:spPr>
          <a:xfrm>
            <a:off x="415600" y="2736300"/>
            <a:ext cx="11360800" cy="1428400"/>
          </a:xfrm>
          <a:prstGeom prst="rect">
            <a:avLst/>
          </a:prstGeom>
        </p:spPr>
        <p:txBody>
          <a:bodyPr spcFirstLastPara="1" vert="horz" wrap="square" lIns="121900" tIns="121900" rIns="121900" bIns="121900" rtlCol="0" anchor="t" anchorCtr="0">
            <a:noAutofit/>
          </a:bodyPr>
          <a:lstStyle/>
          <a:p>
            <a:r>
              <a:rPr lang="en" b="1">
                <a:latin typeface="Consolas"/>
                <a:ea typeface="Consolas"/>
                <a:cs typeface="Consolas"/>
                <a:sym typeface="Consolas"/>
              </a:rPr>
              <a:t>tf.Graph.is_feedable(tensor) </a:t>
            </a:r>
            <a:endParaRPr b="1">
              <a:latin typeface="Consolas"/>
              <a:ea typeface="Consolas"/>
              <a:cs typeface="Consolas"/>
              <a:sym typeface="Consolas"/>
            </a:endParaRPr>
          </a:p>
          <a:p>
            <a:r>
              <a:rPr lang="en" sz="3200">
                <a:latin typeface="Georgia"/>
                <a:ea typeface="Georgia"/>
                <a:cs typeface="Georgia"/>
                <a:sym typeface="Georgia"/>
              </a:rPr>
              <a:t># True if and only if tensor is feedable.</a:t>
            </a:r>
            <a:endParaRPr sz="3200">
              <a:latin typeface="Georgia"/>
              <a:ea typeface="Georgia"/>
              <a:cs typeface="Georgia"/>
              <a:sym typeface="Georgia"/>
            </a:endParaRPr>
          </a:p>
        </p:txBody>
      </p:sp>
      <p:sp>
        <p:nvSpPr>
          <p:cNvPr id="717" name="Google Shape;717;p10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89</a:t>
            </a:fld>
            <a:endParaRPr/>
          </a:p>
        </p:txBody>
      </p:sp>
    </p:spTree>
    <p:extLst>
      <p:ext uri="{BB962C8B-B14F-4D97-AF65-F5344CB8AC3E}">
        <p14:creationId xmlns:p14="http://schemas.microsoft.com/office/powerpoint/2010/main" val="39571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Data Flow Graphs</a:t>
            </a:r>
            <a:endParaRPr b="1">
              <a:latin typeface="Georgia"/>
              <a:ea typeface="Georgia"/>
              <a:cs typeface="Georgia"/>
              <a:sym typeface="Georgia"/>
            </a:endParaRPr>
          </a:p>
        </p:txBody>
      </p:sp>
      <p:sp>
        <p:nvSpPr>
          <p:cNvPr id="261" name="Google Shape;261;p40"/>
          <p:cNvSpPr txBox="1">
            <a:spLocks noGrp="1"/>
          </p:cNvSpPr>
          <p:nvPr>
            <p:ph type="body" idx="1"/>
          </p:nvPr>
        </p:nvSpPr>
        <p:spPr>
          <a:xfrm>
            <a:off x="415600" y="1773667"/>
            <a:ext cx="11360800" cy="3156400"/>
          </a:xfrm>
          <a:prstGeom prst="rect">
            <a:avLst/>
          </a:prstGeom>
        </p:spPr>
        <p:txBody>
          <a:bodyPr spcFirstLastPara="1" vert="horz" wrap="square" lIns="121900" tIns="121900" rIns="121900" bIns="121900" rtlCol="0" anchor="t" anchorCtr="0">
            <a:noAutofit/>
          </a:bodyPr>
          <a:lstStyle/>
          <a:p>
            <a:pPr marL="0" indent="0" algn="ctr">
              <a:spcAft>
                <a:spcPts val="2133"/>
              </a:spcAft>
              <a:buNone/>
            </a:pPr>
            <a:r>
              <a:rPr lang="en">
                <a:latin typeface="Georgia"/>
                <a:ea typeface="Georgia"/>
                <a:cs typeface="Georgia"/>
                <a:sym typeface="Georgia"/>
              </a:rPr>
              <a:t>TensorFlow separates definition of computations from their execution</a:t>
            </a:r>
            <a:endParaRPr>
              <a:latin typeface="Georgia"/>
              <a:ea typeface="Georgia"/>
              <a:cs typeface="Georgia"/>
              <a:sym typeface="Georgia"/>
            </a:endParaRPr>
          </a:p>
        </p:txBody>
      </p:sp>
      <p:sp>
        <p:nvSpPr>
          <p:cNvPr id="262" name="Google Shape;262;p40"/>
          <p:cNvSpPr txBox="1"/>
          <p:nvPr/>
        </p:nvSpPr>
        <p:spPr>
          <a:xfrm>
            <a:off x="1264133" y="5135600"/>
            <a:ext cx="9102000" cy="1062000"/>
          </a:xfrm>
          <a:prstGeom prst="rect">
            <a:avLst/>
          </a:prstGeom>
          <a:noFill/>
          <a:ln>
            <a:noFill/>
          </a:ln>
        </p:spPr>
        <p:txBody>
          <a:bodyPr spcFirstLastPara="1" wrap="square" lIns="121900" tIns="121900" rIns="121900" bIns="121900" anchor="t" anchorCtr="0">
            <a:noAutofit/>
          </a:bodyPr>
          <a:lstStyle/>
          <a:p>
            <a:endParaRPr sz="2400"/>
          </a:p>
        </p:txBody>
      </p:sp>
      <p:pic>
        <p:nvPicPr>
          <p:cNvPr id="263" name="Google Shape;263;p40"/>
          <p:cNvPicPr preferRelativeResize="0"/>
          <p:nvPr/>
        </p:nvPicPr>
        <p:blipFill>
          <a:blip r:embed="rId3">
            <a:alphaModFix/>
          </a:blip>
          <a:stretch>
            <a:fillRect/>
          </a:stretch>
        </p:blipFill>
        <p:spPr>
          <a:xfrm>
            <a:off x="2366567" y="2552233"/>
            <a:ext cx="7638165" cy="3156400"/>
          </a:xfrm>
          <a:prstGeom prst="rect">
            <a:avLst/>
          </a:prstGeom>
          <a:noFill/>
          <a:ln>
            <a:noFill/>
          </a:ln>
        </p:spPr>
      </p:pic>
      <p:sp>
        <p:nvSpPr>
          <p:cNvPr id="264" name="Google Shape;264;p40"/>
          <p:cNvSpPr txBox="1">
            <a:spLocks noGrp="1"/>
          </p:cNvSpPr>
          <p:nvPr>
            <p:ph type="body" idx="1"/>
          </p:nvPr>
        </p:nvSpPr>
        <p:spPr>
          <a:xfrm>
            <a:off x="415600" y="6197600"/>
            <a:ext cx="5794400" cy="6196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1467">
                <a:latin typeface="Times New Roman"/>
                <a:ea typeface="Times New Roman"/>
                <a:cs typeface="Times New Roman"/>
                <a:sym typeface="Times New Roman"/>
              </a:rPr>
              <a:t>Graph from </a:t>
            </a:r>
            <a:r>
              <a:rPr lang="en" sz="1467" i="1">
                <a:latin typeface="Times New Roman"/>
                <a:ea typeface="Times New Roman"/>
                <a:cs typeface="Times New Roman"/>
                <a:sym typeface="Times New Roman"/>
              </a:rPr>
              <a:t>TensorFlow for Machine Intelligence</a:t>
            </a:r>
            <a:endParaRPr sz="1467" i="1">
              <a:latin typeface="Times New Roman"/>
              <a:ea typeface="Times New Roman"/>
              <a:cs typeface="Times New Roman"/>
              <a:sym typeface="Times New Roman"/>
            </a:endParaRPr>
          </a:p>
        </p:txBody>
      </p:sp>
      <p:sp>
        <p:nvSpPr>
          <p:cNvPr id="265" name="Google Shape;265;p4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solidFill>
                  <a:schemeClr val="lt2"/>
                </a:solidFill>
              </a:rPr>
              <a:pPr algn="r"/>
              <a:t>9</a:t>
            </a:fld>
            <a:endParaRPr>
              <a:solidFill>
                <a:schemeClr val="lt2"/>
              </a:solidFill>
            </a:endParaRPr>
          </a:p>
        </p:txBody>
      </p:sp>
    </p:spTree>
    <p:extLst>
      <p:ext uri="{BB962C8B-B14F-4D97-AF65-F5344CB8AC3E}">
        <p14:creationId xmlns:p14="http://schemas.microsoft.com/office/powerpoint/2010/main" val="39931591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1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Feeding values to TF ops </a:t>
            </a:r>
            <a:endParaRPr b="1">
              <a:latin typeface="Georgia"/>
              <a:ea typeface="Georgia"/>
              <a:cs typeface="Georgia"/>
              <a:sym typeface="Georgia"/>
            </a:endParaRPr>
          </a:p>
        </p:txBody>
      </p:sp>
      <p:sp>
        <p:nvSpPr>
          <p:cNvPr id="723" name="Google Shape;723;p110"/>
          <p:cNvSpPr txBox="1">
            <a:spLocks noGrp="1"/>
          </p:cNvSpPr>
          <p:nvPr>
            <p:ph type="body" idx="1"/>
          </p:nvPr>
        </p:nvSpPr>
        <p:spPr>
          <a:xfrm>
            <a:off x="415600" y="1773667"/>
            <a:ext cx="11360800" cy="4673600"/>
          </a:xfrm>
          <a:prstGeom prst="rect">
            <a:avLst/>
          </a:prstGeom>
        </p:spPr>
        <p:txBody>
          <a:bodyPr spcFirstLastPara="1" vert="horz" wrap="square" lIns="121900" tIns="121900" rIns="121900" bIns="121900" rtlCol="0" anchor="t" anchorCtr="0">
            <a:noAutofit/>
          </a:bodyPr>
          <a:lstStyle/>
          <a:p>
            <a:pPr marL="0" indent="0">
              <a:buNone/>
            </a:pPr>
            <a:r>
              <a:rPr lang="en" sz="1867" dirty="0">
                <a:solidFill>
                  <a:schemeClr val="tx1"/>
                </a:solidFill>
                <a:latin typeface="Consolas"/>
                <a:ea typeface="Consolas"/>
                <a:cs typeface="Consolas"/>
                <a:sym typeface="Consolas"/>
              </a:rPr>
              <a:t># create operations, tensors, </a:t>
            </a:r>
            <a:r>
              <a:rPr lang="en" sz="1867" dirty="0" err="1">
                <a:solidFill>
                  <a:schemeClr val="tx1"/>
                </a:solidFill>
                <a:latin typeface="Consolas"/>
                <a:ea typeface="Consolas"/>
                <a:cs typeface="Consolas"/>
                <a:sym typeface="Consolas"/>
              </a:rPr>
              <a:t>etc</a:t>
            </a:r>
            <a:r>
              <a:rPr lang="en" sz="1867" dirty="0">
                <a:solidFill>
                  <a:schemeClr val="tx1"/>
                </a:solidFill>
                <a:latin typeface="Consolas"/>
                <a:ea typeface="Consolas"/>
                <a:cs typeface="Consolas"/>
                <a:sym typeface="Consolas"/>
              </a:rPr>
              <a:t> (using the default graph)</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a = </a:t>
            </a:r>
            <a:r>
              <a:rPr lang="en" sz="1867" dirty="0" err="1">
                <a:solidFill>
                  <a:schemeClr val="tx1"/>
                </a:solidFill>
                <a:latin typeface="Consolas"/>
                <a:ea typeface="Consolas"/>
                <a:cs typeface="Consolas"/>
                <a:sym typeface="Consolas"/>
              </a:rPr>
              <a:t>tf.add</a:t>
            </a:r>
            <a:r>
              <a:rPr lang="en" sz="1867" dirty="0">
                <a:solidFill>
                  <a:schemeClr val="tx1"/>
                </a:solidFill>
                <a:latin typeface="Consolas"/>
                <a:ea typeface="Consolas"/>
                <a:cs typeface="Consolas"/>
                <a:sym typeface="Consolas"/>
              </a:rPr>
              <a:t>(2, 5)</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b = </a:t>
            </a:r>
            <a:r>
              <a:rPr lang="en" sz="1867" dirty="0" err="1">
                <a:solidFill>
                  <a:schemeClr val="tx1"/>
                </a:solidFill>
                <a:latin typeface="Consolas"/>
                <a:ea typeface="Consolas"/>
                <a:cs typeface="Consolas"/>
                <a:sym typeface="Consolas"/>
              </a:rPr>
              <a:t>tf.multiply</a:t>
            </a:r>
            <a:r>
              <a:rPr lang="en" sz="1867" dirty="0">
                <a:solidFill>
                  <a:schemeClr val="tx1"/>
                </a:solidFill>
                <a:latin typeface="Consolas"/>
                <a:ea typeface="Consolas"/>
                <a:cs typeface="Consolas"/>
                <a:sym typeface="Consolas"/>
              </a:rPr>
              <a:t>(a, 3)</a:t>
            </a:r>
            <a:endParaRPr sz="1867" dirty="0">
              <a:solidFill>
                <a:schemeClr val="tx1"/>
              </a:solidFill>
              <a:latin typeface="Consolas"/>
              <a:ea typeface="Consolas"/>
              <a:cs typeface="Consolas"/>
              <a:sym typeface="Consolas"/>
            </a:endParaRPr>
          </a:p>
          <a:p>
            <a:pPr marL="0" indent="0">
              <a:buNone/>
            </a:pP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with </a:t>
            </a:r>
            <a:r>
              <a:rPr lang="en" sz="1867" dirty="0" err="1">
                <a:solidFill>
                  <a:schemeClr val="tx1"/>
                </a:solidFill>
                <a:latin typeface="Consolas"/>
                <a:ea typeface="Consolas"/>
                <a:cs typeface="Consolas"/>
                <a:sym typeface="Consolas"/>
              </a:rPr>
              <a:t>tf.Session</a:t>
            </a:r>
            <a:r>
              <a:rPr lang="en" sz="1867" dirty="0">
                <a:solidFill>
                  <a:schemeClr val="tx1"/>
                </a:solidFill>
                <a:latin typeface="Consolas"/>
                <a:ea typeface="Consolas"/>
                <a:cs typeface="Consolas"/>
                <a:sym typeface="Consolas"/>
              </a:rPr>
              <a:t>() as </a:t>
            </a:r>
            <a:r>
              <a:rPr lang="en" sz="1867" dirty="0" err="1">
                <a:solidFill>
                  <a:schemeClr val="tx1"/>
                </a:solidFill>
                <a:latin typeface="Consolas"/>
                <a:ea typeface="Consolas"/>
                <a:cs typeface="Consolas"/>
                <a:sym typeface="Consolas"/>
              </a:rPr>
              <a:t>sess</a:t>
            </a:r>
            <a:r>
              <a:rPr lang="en" sz="1867" dirty="0">
                <a:solidFill>
                  <a:schemeClr val="tx1"/>
                </a:solidFill>
                <a:latin typeface="Consolas"/>
                <a:ea typeface="Consolas"/>
                <a:cs typeface="Consolas"/>
                <a:sym typeface="Consolas"/>
              </a:rPr>
              <a:t>:</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	# compute the value of b given a is 15</a:t>
            </a:r>
            <a:endParaRPr sz="1867" dirty="0">
              <a:solidFill>
                <a:schemeClr val="tx1"/>
              </a:solidFill>
              <a:latin typeface="Consolas"/>
              <a:ea typeface="Consolas"/>
              <a:cs typeface="Consolas"/>
              <a:sym typeface="Consolas"/>
            </a:endParaRPr>
          </a:p>
          <a:p>
            <a:pPr marL="0" indent="0">
              <a:buNone/>
            </a:pPr>
            <a:r>
              <a:rPr lang="en" sz="1867" dirty="0">
                <a:solidFill>
                  <a:schemeClr val="tx1"/>
                </a:solidFill>
                <a:latin typeface="Consolas"/>
                <a:ea typeface="Consolas"/>
                <a:cs typeface="Consolas"/>
                <a:sym typeface="Consolas"/>
              </a:rPr>
              <a:t>	</a:t>
            </a:r>
            <a:r>
              <a:rPr lang="en" sz="1867" dirty="0" err="1">
                <a:solidFill>
                  <a:schemeClr val="tx1"/>
                </a:solidFill>
                <a:latin typeface="Consolas"/>
                <a:ea typeface="Consolas"/>
                <a:cs typeface="Consolas"/>
                <a:sym typeface="Consolas"/>
              </a:rPr>
              <a:t>sess.run</a:t>
            </a:r>
            <a:r>
              <a:rPr lang="en" sz="1867" dirty="0">
                <a:solidFill>
                  <a:schemeClr val="tx1"/>
                </a:solidFill>
                <a:latin typeface="Consolas"/>
                <a:ea typeface="Consolas"/>
                <a:cs typeface="Consolas"/>
                <a:sym typeface="Consolas"/>
              </a:rPr>
              <a:t>(b, </a:t>
            </a:r>
            <a:r>
              <a:rPr lang="en" sz="1867" dirty="0" err="1">
                <a:solidFill>
                  <a:schemeClr val="tx1"/>
                </a:solidFill>
                <a:latin typeface="Consolas"/>
                <a:ea typeface="Consolas"/>
                <a:cs typeface="Consolas"/>
                <a:sym typeface="Consolas"/>
              </a:rPr>
              <a:t>feed_dict</a:t>
            </a:r>
            <a:r>
              <a:rPr lang="en" sz="1867" dirty="0">
                <a:solidFill>
                  <a:schemeClr val="tx1"/>
                </a:solidFill>
                <a:latin typeface="Consolas"/>
                <a:ea typeface="Consolas"/>
                <a:cs typeface="Consolas"/>
                <a:sym typeface="Consolas"/>
              </a:rPr>
              <a:t>={a: 15}) 				# &gt;&gt; 45</a:t>
            </a:r>
            <a:endParaRPr sz="1867" dirty="0">
              <a:solidFill>
                <a:schemeClr val="tx1"/>
              </a:solidFill>
              <a:latin typeface="Consolas"/>
              <a:ea typeface="Consolas"/>
              <a:cs typeface="Consolas"/>
              <a:sym typeface="Consolas"/>
            </a:endParaRPr>
          </a:p>
          <a:p>
            <a:pPr marL="0" indent="0">
              <a:buNone/>
            </a:pPr>
            <a:endParaRPr sz="1867" dirty="0">
              <a:solidFill>
                <a:srgbClr val="FFFFFF"/>
              </a:solidFill>
              <a:latin typeface="Consolas"/>
              <a:ea typeface="Consolas"/>
              <a:cs typeface="Consolas"/>
              <a:sym typeface="Consolas"/>
            </a:endParaRPr>
          </a:p>
        </p:txBody>
      </p:sp>
      <p:sp>
        <p:nvSpPr>
          <p:cNvPr id="724" name="Google Shape;724;p11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90</a:t>
            </a:fld>
            <a:endParaRPr/>
          </a:p>
        </p:txBody>
      </p:sp>
    </p:spTree>
    <p:extLst>
      <p:ext uri="{BB962C8B-B14F-4D97-AF65-F5344CB8AC3E}">
        <p14:creationId xmlns:p14="http://schemas.microsoft.com/office/powerpoint/2010/main" val="42837954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11"/>
          <p:cNvSpPr txBox="1">
            <a:spLocks noGrp="1"/>
          </p:cNvSpPr>
          <p:nvPr>
            <p:ph type="title"/>
          </p:nvPr>
        </p:nvSpPr>
        <p:spPr>
          <a:xfrm>
            <a:off x="415600" y="2736300"/>
            <a:ext cx="11360800" cy="14284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Extremely helpful for testing</a:t>
            </a:r>
            <a:endParaRPr b="1">
              <a:latin typeface="Georgia"/>
              <a:ea typeface="Georgia"/>
              <a:cs typeface="Georgia"/>
              <a:sym typeface="Georgia"/>
            </a:endParaRPr>
          </a:p>
          <a:p>
            <a:r>
              <a:rPr lang="en" sz="2400" b="1">
                <a:latin typeface="Georgia"/>
                <a:ea typeface="Georgia"/>
                <a:cs typeface="Georgia"/>
                <a:sym typeface="Georgia"/>
              </a:rPr>
              <a:t>Feed in dummy values to test parts of a large graph</a:t>
            </a:r>
            <a:endParaRPr sz="2400" b="1">
              <a:latin typeface="Georgia"/>
              <a:ea typeface="Georgia"/>
              <a:cs typeface="Georgia"/>
              <a:sym typeface="Georgia"/>
            </a:endParaRPr>
          </a:p>
        </p:txBody>
      </p:sp>
      <p:sp>
        <p:nvSpPr>
          <p:cNvPr id="730" name="Google Shape;730;p11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91</a:t>
            </a:fld>
            <a:endParaRPr/>
          </a:p>
        </p:txBody>
      </p:sp>
    </p:spTree>
    <p:extLst>
      <p:ext uri="{BB962C8B-B14F-4D97-AF65-F5344CB8AC3E}">
        <p14:creationId xmlns:p14="http://schemas.microsoft.com/office/powerpoint/2010/main" val="41518505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42"/>
        <p:cNvGrpSpPr/>
        <p:nvPr/>
      </p:nvGrpSpPr>
      <p:grpSpPr>
        <a:xfrm>
          <a:off x="0" y="0"/>
          <a:ext cx="0" cy="0"/>
          <a:chOff x="0" y="0"/>
          <a:chExt cx="0" cy="0"/>
        </a:xfrm>
      </p:grpSpPr>
      <p:sp>
        <p:nvSpPr>
          <p:cNvPr id="109" name="Rectangle 108">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Google Shape;743;p113"/>
          <p:cNvSpPr txBox="1">
            <a:spLocks noGrp="1"/>
          </p:cNvSpPr>
          <p:nvPr>
            <p:ph type="title"/>
          </p:nvPr>
        </p:nvSpPr>
        <p:spPr>
          <a:xfrm>
            <a:off x="1262729" y="1289303"/>
            <a:ext cx="9638443" cy="3339303"/>
          </a:xfrm>
          <a:prstGeom prst="rect">
            <a:avLst/>
          </a:prstGeom>
          <a:ln>
            <a:noFill/>
          </a:ln>
        </p:spPr>
        <p:txBody>
          <a:bodyPr spcFirstLastPara="1" vert="horz" lIns="274320" tIns="182880" rIns="274320" bIns="182880" rtlCol="0" anchor="ctr" anchorCtr="1">
            <a:normAutofit/>
          </a:bodyPr>
          <a:lstStyle/>
          <a:p>
            <a:pPr>
              <a:spcBef>
                <a:spcPct val="0"/>
              </a:spcBef>
            </a:pPr>
            <a:r>
              <a:rPr lang="en-US" sz="5000" b="1" kern="1200" cap="all" spc="200" baseline="0">
                <a:solidFill>
                  <a:srgbClr val="262626"/>
                </a:solidFill>
                <a:latin typeface="+mj-lt"/>
                <a:ea typeface="+mj-ea"/>
                <a:cs typeface="+mj-cs"/>
                <a:sym typeface="Georgia"/>
              </a:rPr>
              <a:t>What’s lazy loading?</a:t>
            </a:r>
          </a:p>
        </p:txBody>
      </p:sp>
      <p:sp>
        <p:nvSpPr>
          <p:cNvPr id="744" name="Google Shape;744;p113"/>
          <p:cNvSpPr txBox="1">
            <a:spLocks noGrp="1"/>
          </p:cNvSpPr>
          <p:nvPr>
            <p:ph type="sldNum" idx="12"/>
          </p:nvPr>
        </p:nvSpPr>
        <p:spPr>
          <a:xfrm>
            <a:off x="10758922" y="6217920"/>
            <a:ext cx="436300" cy="365760"/>
          </a:xfrm>
          <a:prstGeom prst="rect">
            <a:avLst/>
          </a:prstGeom>
        </p:spPr>
        <p:txBody>
          <a:bodyPr spcFirstLastPara="1" vert="horz" lIns="18288" tIns="45720" rIns="18288" bIns="45720" rtlCol="0" anchor="ctr" anchorCtr="0">
            <a:normAutofit/>
          </a:bodyPr>
          <a:lstStyle/>
          <a:p>
            <a:pPr>
              <a:spcAft>
                <a:spcPts val="600"/>
              </a:spcAft>
            </a:pPr>
            <a:r>
              <a:rPr lang="en-US" dirty="0"/>
              <a:t>93</a:t>
            </a:r>
            <a:endParaRPr lang="en-US" kern="1200" spc="0" baseline="0" dirty="0">
              <a:solidFill>
                <a:srgbClr val="FFFFFF"/>
              </a:solidFill>
              <a:latin typeface="+mn-lt"/>
              <a:ea typeface="+mn-ea"/>
              <a:cs typeface="+mn-cs"/>
            </a:endParaRPr>
          </a:p>
        </p:txBody>
      </p:sp>
    </p:spTree>
    <p:extLst>
      <p:ext uri="{BB962C8B-B14F-4D97-AF65-F5344CB8AC3E}">
        <p14:creationId xmlns:p14="http://schemas.microsoft.com/office/powerpoint/2010/main" val="25955411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114"/>
          <p:cNvSpPr txBox="1">
            <a:spLocks noGrp="1"/>
          </p:cNvSpPr>
          <p:nvPr>
            <p:ph type="title"/>
          </p:nvPr>
        </p:nvSpPr>
        <p:spPr>
          <a:xfrm>
            <a:off x="415600" y="2736300"/>
            <a:ext cx="11360800" cy="14284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Defer creating/initializing an object </a:t>
            </a:r>
            <a:endParaRPr b="1">
              <a:latin typeface="Georgia"/>
              <a:ea typeface="Georgia"/>
              <a:cs typeface="Georgia"/>
              <a:sym typeface="Georgia"/>
            </a:endParaRPr>
          </a:p>
          <a:p>
            <a:r>
              <a:rPr lang="en" b="1">
                <a:latin typeface="Georgia"/>
                <a:ea typeface="Georgia"/>
                <a:cs typeface="Georgia"/>
                <a:sym typeface="Georgia"/>
              </a:rPr>
              <a:t>until it is needed</a:t>
            </a:r>
            <a:endParaRPr b="1">
              <a:latin typeface="Georgia"/>
              <a:ea typeface="Georgia"/>
              <a:cs typeface="Georgia"/>
              <a:sym typeface="Georgia"/>
            </a:endParaRPr>
          </a:p>
        </p:txBody>
      </p:sp>
      <p:sp>
        <p:nvSpPr>
          <p:cNvPr id="750" name="Google Shape;750;p11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93</a:t>
            </a:fld>
            <a:endParaRPr/>
          </a:p>
        </p:txBody>
      </p:sp>
    </p:spTree>
    <p:extLst>
      <p:ext uri="{BB962C8B-B14F-4D97-AF65-F5344CB8AC3E}">
        <p14:creationId xmlns:p14="http://schemas.microsoft.com/office/powerpoint/2010/main" val="42558235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1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Lazy loading Example</a:t>
            </a:r>
            <a:endParaRPr b="1">
              <a:latin typeface="Georgia"/>
              <a:ea typeface="Georgia"/>
              <a:cs typeface="Georgia"/>
              <a:sym typeface="Georgia"/>
            </a:endParaRPr>
          </a:p>
        </p:txBody>
      </p:sp>
      <p:sp>
        <p:nvSpPr>
          <p:cNvPr id="756" name="Google Shape;756;p115"/>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b="1" u="sng" dirty="0">
                <a:solidFill>
                  <a:srgbClr val="00B0F0"/>
                </a:solidFill>
                <a:latin typeface="Georgia"/>
                <a:ea typeface="Georgia"/>
                <a:cs typeface="Georgia"/>
                <a:sym typeface="Georgia"/>
              </a:rPr>
              <a:t>Normal loading</a:t>
            </a:r>
            <a:endParaRPr b="1" u="sng" dirty="0">
              <a:solidFill>
                <a:srgbClr val="00B0F0"/>
              </a:solidFill>
              <a:latin typeface="Georgia"/>
              <a:ea typeface="Georgia"/>
              <a:cs typeface="Georgia"/>
              <a:sym typeface="Georgia"/>
            </a:endParaRPr>
          </a:p>
          <a:p>
            <a:pPr marL="0" indent="0">
              <a:spcBef>
                <a:spcPts val="2133"/>
              </a:spcBef>
              <a:buNone/>
            </a:pPr>
            <a:r>
              <a:rPr lang="en" sz="1600" dirty="0">
                <a:solidFill>
                  <a:srgbClr val="00B0F0"/>
                </a:solidFill>
                <a:latin typeface="Consolas"/>
                <a:ea typeface="Consolas"/>
                <a:cs typeface="Consolas"/>
                <a:sym typeface="Consolas"/>
              </a:rPr>
              <a:t>x = </a:t>
            </a:r>
            <a:r>
              <a:rPr lang="en" sz="1600" dirty="0" err="1">
                <a:solidFill>
                  <a:srgbClr val="00B0F0"/>
                </a:solidFill>
                <a:latin typeface="Consolas"/>
                <a:ea typeface="Consolas"/>
                <a:cs typeface="Consolas"/>
                <a:sym typeface="Consolas"/>
              </a:rPr>
              <a:t>tf.Variable</a:t>
            </a:r>
            <a:r>
              <a:rPr lang="en" sz="1600" dirty="0">
                <a:solidFill>
                  <a:srgbClr val="00B0F0"/>
                </a:solidFill>
                <a:latin typeface="Consolas"/>
                <a:ea typeface="Consolas"/>
                <a:cs typeface="Consolas"/>
                <a:sym typeface="Consolas"/>
              </a:rPr>
              <a:t>(10, name='x')</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y = </a:t>
            </a:r>
            <a:r>
              <a:rPr lang="en" sz="1600" dirty="0" err="1">
                <a:solidFill>
                  <a:srgbClr val="00B0F0"/>
                </a:solidFill>
                <a:latin typeface="Consolas"/>
                <a:ea typeface="Consolas"/>
                <a:cs typeface="Consolas"/>
                <a:sym typeface="Consolas"/>
              </a:rPr>
              <a:t>tf.Variable</a:t>
            </a:r>
            <a:r>
              <a:rPr lang="en" sz="1600" dirty="0">
                <a:solidFill>
                  <a:srgbClr val="00B0F0"/>
                </a:solidFill>
                <a:latin typeface="Consolas"/>
                <a:ea typeface="Consolas"/>
                <a:cs typeface="Consolas"/>
                <a:sym typeface="Consolas"/>
              </a:rPr>
              <a:t>(20, name='y')</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highlight>
                  <a:schemeClr val="accent3"/>
                </a:highlight>
                <a:latin typeface="Consolas"/>
                <a:ea typeface="Consolas"/>
                <a:cs typeface="Consolas"/>
                <a:sym typeface="Consolas"/>
              </a:rPr>
              <a:t>z = </a:t>
            </a:r>
            <a:r>
              <a:rPr lang="en" sz="1600" dirty="0" err="1">
                <a:solidFill>
                  <a:srgbClr val="00B0F0"/>
                </a:solidFill>
                <a:highlight>
                  <a:schemeClr val="accent3"/>
                </a:highlight>
                <a:latin typeface="Consolas"/>
                <a:ea typeface="Consolas"/>
                <a:cs typeface="Consolas"/>
                <a:sym typeface="Consolas"/>
              </a:rPr>
              <a:t>tf.add</a:t>
            </a:r>
            <a:r>
              <a:rPr lang="en" sz="1600" dirty="0">
                <a:solidFill>
                  <a:srgbClr val="00B0F0"/>
                </a:solidFill>
                <a:highlight>
                  <a:schemeClr val="accent3"/>
                </a:highlight>
                <a:latin typeface="Consolas"/>
                <a:ea typeface="Consolas"/>
                <a:cs typeface="Consolas"/>
                <a:sym typeface="Consolas"/>
              </a:rPr>
              <a:t>(x, y)</a:t>
            </a:r>
            <a:r>
              <a:rPr lang="en" sz="1600" dirty="0">
                <a:solidFill>
                  <a:srgbClr val="00B0F0"/>
                </a:solidFill>
                <a:latin typeface="Consolas"/>
                <a:ea typeface="Consolas"/>
                <a:cs typeface="Consolas"/>
                <a:sym typeface="Consolas"/>
              </a:rPr>
              <a:t> 		# create the node before executing the graph</a:t>
            </a:r>
            <a:endParaRPr sz="1600" dirty="0">
              <a:solidFill>
                <a:srgbClr val="00B0F0"/>
              </a:solidFill>
              <a:latin typeface="Consolas"/>
              <a:ea typeface="Consolas"/>
              <a:cs typeface="Consolas"/>
              <a:sym typeface="Consolas"/>
            </a:endParaRPr>
          </a:p>
          <a:p>
            <a:pPr marL="0" indent="0">
              <a:buNone/>
            </a:pP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writer = </a:t>
            </a:r>
            <a:r>
              <a:rPr lang="en" sz="1600" dirty="0" err="1">
                <a:solidFill>
                  <a:srgbClr val="00B0F0"/>
                </a:solidFill>
                <a:latin typeface="Consolas"/>
                <a:ea typeface="Consolas"/>
                <a:cs typeface="Consolas"/>
                <a:sym typeface="Consolas"/>
              </a:rPr>
              <a:t>tf.summary.FileWriter</a:t>
            </a:r>
            <a:r>
              <a:rPr lang="en" sz="1600" dirty="0">
                <a:solidFill>
                  <a:srgbClr val="00B0F0"/>
                </a:solidFill>
                <a:latin typeface="Consolas"/>
                <a:ea typeface="Consolas"/>
                <a:cs typeface="Consolas"/>
                <a:sym typeface="Consolas"/>
              </a:rPr>
              <a:t>('./graphs/</a:t>
            </a:r>
            <a:r>
              <a:rPr lang="en" sz="1600" dirty="0" err="1">
                <a:solidFill>
                  <a:srgbClr val="00B0F0"/>
                </a:solidFill>
                <a:latin typeface="Consolas"/>
                <a:ea typeface="Consolas"/>
                <a:cs typeface="Consolas"/>
                <a:sym typeface="Consolas"/>
              </a:rPr>
              <a:t>normal_loading</a:t>
            </a:r>
            <a:r>
              <a:rPr lang="en" sz="1600" dirty="0">
                <a:solidFill>
                  <a:srgbClr val="00B0F0"/>
                </a:solidFill>
                <a:latin typeface="Consolas"/>
                <a:ea typeface="Consolas"/>
                <a:cs typeface="Consolas"/>
                <a:sym typeface="Consolas"/>
              </a:rPr>
              <a:t>', </a:t>
            </a:r>
            <a:r>
              <a:rPr lang="en" sz="1600" dirty="0" err="1">
                <a:solidFill>
                  <a:srgbClr val="00B0F0"/>
                </a:solidFill>
                <a:latin typeface="Consolas"/>
                <a:ea typeface="Consolas"/>
                <a:cs typeface="Consolas"/>
                <a:sym typeface="Consolas"/>
              </a:rPr>
              <a:t>tf.get_default_graph</a:t>
            </a:r>
            <a:r>
              <a:rPr lang="en" sz="1600" dirty="0">
                <a:solidFill>
                  <a:srgbClr val="00B0F0"/>
                </a:solidFill>
                <a:latin typeface="Consolas"/>
                <a:ea typeface="Consolas"/>
                <a:cs typeface="Consolas"/>
                <a:sym typeface="Consolas"/>
              </a:rPr>
              <a:t>())</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with </a:t>
            </a:r>
            <a:r>
              <a:rPr lang="en" sz="1600" dirty="0" err="1">
                <a:solidFill>
                  <a:srgbClr val="00B0F0"/>
                </a:solidFill>
                <a:latin typeface="Consolas"/>
                <a:ea typeface="Consolas"/>
                <a:cs typeface="Consolas"/>
                <a:sym typeface="Consolas"/>
              </a:rPr>
              <a:t>tf.Session</a:t>
            </a:r>
            <a:r>
              <a:rPr lang="en" sz="1600" dirty="0">
                <a:solidFill>
                  <a:srgbClr val="00B0F0"/>
                </a:solidFill>
                <a:latin typeface="Consolas"/>
                <a:ea typeface="Consolas"/>
                <a:cs typeface="Consolas"/>
                <a:sym typeface="Consolas"/>
              </a:rPr>
              <a:t>() as </a:t>
            </a:r>
            <a:r>
              <a:rPr lang="en" sz="1600" dirty="0" err="1">
                <a:solidFill>
                  <a:srgbClr val="00B0F0"/>
                </a:solidFill>
                <a:latin typeface="Consolas"/>
                <a:ea typeface="Consolas"/>
                <a:cs typeface="Consolas"/>
                <a:sym typeface="Consolas"/>
              </a:rPr>
              <a:t>sess</a:t>
            </a:r>
            <a:r>
              <a:rPr lang="en" sz="1600" dirty="0">
                <a:solidFill>
                  <a:srgbClr val="00B0F0"/>
                </a:solidFill>
                <a:latin typeface="Consolas"/>
                <a:ea typeface="Consolas"/>
                <a:cs typeface="Consolas"/>
                <a:sym typeface="Consolas"/>
              </a:rPr>
              <a:t>:</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a:t>
            </a:r>
            <a:r>
              <a:rPr lang="en" sz="1600" dirty="0" err="1">
                <a:solidFill>
                  <a:srgbClr val="00B0F0"/>
                </a:solidFill>
                <a:latin typeface="Consolas"/>
                <a:ea typeface="Consolas"/>
                <a:cs typeface="Consolas"/>
                <a:sym typeface="Consolas"/>
              </a:rPr>
              <a:t>sess.run</a:t>
            </a:r>
            <a:r>
              <a:rPr lang="en" sz="1600" dirty="0">
                <a:solidFill>
                  <a:srgbClr val="00B0F0"/>
                </a:solidFill>
                <a:latin typeface="Consolas"/>
                <a:ea typeface="Consolas"/>
                <a:cs typeface="Consolas"/>
                <a:sym typeface="Consolas"/>
              </a:rPr>
              <a:t>(</a:t>
            </a:r>
            <a:r>
              <a:rPr lang="en" sz="1600" dirty="0" err="1">
                <a:solidFill>
                  <a:srgbClr val="00B0F0"/>
                </a:solidFill>
                <a:latin typeface="Consolas"/>
                <a:ea typeface="Consolas"/>
                <a:cs typeface="Consolas"/>
                <a:sym typeface="Consolas"/>
              </a:rPr>
              <a:t>tf.global_variables_initializer</a:t>
            </a:r>
            <a:r>
              <a:rPr lang="en" sz="1600" dirty="0">
                <a:solidFill>
                  <a:srgbClr val="00B0F0"/>
                </a:solidFill>
                <a:latin typeface="Consolas"/>
                <a:ea typeface="Consolas"/>
                <a:cs typeface="Consolas"/>
                <a:sym typeface="Consolas"/>
              </a:rPr>
              <a:t>())</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for _ in range(10):</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a:t>
            </a:r>
            <a:r>
              <a:rPr lang="en" sz="1600" dirty="0" err="1">
                <a:solidFill>
                  <a:srgbClr val="00B0F0"/>
                </a:solidFill>
                <a:highlight>
                  <a:schemeClr val="accent3"/>
                </a:highlight>
                <a:latin typeface="Consolas"/>
                <a:ea typeface="Consolas"/>
                <a:cs typeface="Consolas"/>
                <a:sym typeface="Consolas"/>
              </a:rPr>
              <a:t>sess.run</a:t>
            </a:r>
            <a:r>
              <a:rPr lang="en" sz="1600" dirty="0">
                <a:solidFill>
                  <a:srgbClr val="00B0F0"/>
                </a:solidFill>
                <a:highlight>
                  <a:schemeClr val="accent3"/>
                </a:highlight>
                <a:latin typeface="Consolas"/>
                <a:ea typeface="Consolas"/>
                <a:cs typeface="Consolas"/>
                <a:sym typeface="Consolas"/>
              </a:rPr>
              <a:t>(z)</a:t>
            </a:r>
            <a:endParaRPr sz="1600" dirty="0">
              <a:solidFill>
                <a:srgbClr val="00B0F0"/>
              </a:solidFill>
              <a:highlight>
                <a:schemeClr val="accent3"/>
              </a:highlight>
              <a:latin typeface="Consolas"/>
              <a:ea typeface="Consolas"/>
              <a:cs typeface="Consolas"/>
              <a:sym typeface="Consolas"/>
            </a:endParaRPr>
          </a:p>
          <a:p>
            <a:pPr marL="0" indent="0">
              <a:buNone/>
            </a:pPr>
            <a:r>
              <a:rPr lang="en" sz="1600" dirty="0" err="1">
                <a:solidFill>
                  <a:srgbClr val="00B0F0"/>
                </a:solidFill>
                <a:latin typeface="Consolas"/>
                <a:ea typeface="Consolas"/>
                <a:cs typeface="Consolas"/>
                <a:sym typeface="Consolas"/>
              </a:rPr>
              <a:t>writer.close</a:t>
            </a:r>
            <a:r>
              <a:rPr lang="en" sz="1600" dirty="0">
                <a:solidFill>
                  <a:srgbClr val="00B0F0"/>
                </a:solidFill>
                <a:latin typeface="Consolas"/>
                <a:ea typeface="Consolas"/>
                <a:cs typeface="Consolas"/>
                <a:sym typeface="Consolas"/>
              </a:rPr>
              <a:t>()</a:t>
            </a:r>
            <a:endParaRPr sz="1600" dirty="0">
              <a:solidFill>
                <a:srgbClr val="00B0F0"/>
              </a:solidFill>
              <a:latin typeface="Consolas"/>
              <a:ea typeface="Consolas"/>
              <a:cs typeface="Consolas"/>
              <a:sym typeface="Consolas"/>
            </a:endParaRPr>
          </a:p>
        </p:txBody>
      </p:sp>
      <p:sp>
        <p:nvSpPr>
          <p:cNvPr id="757" name="Google Shape;757;p11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94</a:t>
            </a:fld>
            <a:endParaRPr/>
          </a:p>
        </p:txBody>
      </p:sp>
    </p:spTree>
    <p:extLst>
      <p:ext uri="{BB962C8B-B14F-4D97-AF65-F5344CB8AC3E}">
        <p14:creationId xmlns:p14="http://schemas.microsoft.com/office/powerpoint/2010/main" val="31067770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1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Lazy loading Example</a:t>
            </a:r>
            <a:endParaRPr b="1">
              <a:latin typeface="Georgia"/>
              <a:ea typeface="Georgia"/>
              <a:cs typeface="Georgia"/>
              <a:sym typeface="Georgia"/>
            </a:endParaRPr>
          </a:p>
        </p:txBody>
      </p:sp>
      <p:sp>
        <p:nvSpPr>
          <p:cNvPr id="763" name="Google Shape;763;p116"/>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b="1" u="sng" dirty="0">
                <a:solidFill>
                  <a:srgbClr val="00B0F0"/>
                </a:solidFill>
                <a:latin typeface="Georgia"/>
                <a:ea typeface="Georgia"/>
                <a:cs typeface="Georgia"/>
                <a:sym typeface="Georgia"/>
              </a:rPr>
              <a:t>Lazy loading</a:t>
            </a:r>
            <a:endParaRPr b="1" u="sng" dirty="0">
              <a:solidFill>
                <a:srgbClr val="00B0F0"/>
              </a:solidFill>
              <a:latin typeface="Georgia"/>
              <a:ea typeface="Georgia"/>
              <a:cs typeface="Georgia"/>
              <a:sym typeface="Georgia"/>
            </a:endParaRPr>
          </a:p>
          <a:p>
            <a:pPr marL="0" indent="0">
              <a:spcBef>
                <a:spcPts val="2133"/>
              </a:spcBef>
              <a:buNone/>
            </a:pPr>
            <a:r>
              <a:rPr lang="en" sz="1600" dirty="0">
                <a:solidFill>
                  <a:srgbClr val="00B0F0"/>
                </a:solidFill>
                <a:latin typeface="Consolas"/>
                <a:ea typeface="Consolas"/>
                <a:cs typeface="Consolas"/>
                <a:sym typeface="Consolas"/>
              </a:rPr>
              <a:t>x = </a:t>
            </a:r>
            <a:r>
              <a:rPr lang="en" sz="1600" dirty="0" err="1">
                <a:solidFill>
                  <a:srgbClr val="00B0F0"/>
                </a:solidFill>
                <a:latin typeface="Consolas"/>
                <a:ea typeface="Consolas"/>
                <a:cs typeface="Consolas"/>
                <a:sym typeface="Consolas"/>
              </a:rPr>
              <a:t>tf.Variable</a:t>
            </a:r>
            <a:r>
              <a:rPr lang="en" sz="1600" dirty="0">
                <a:solidFill>
                  <a:srgbClr val="00B0F0"/>
                </a:solidFill>
                <a:latin typeface="Consolas"/>
                <a:ea typeface="Consolas"/>
                <a:cs typeface="Consolas"/>
                <a:sym typeface="Consolas"/>
              </a:rPr>
              <a:t>(10, name='x')</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y = </a:t>
            </a:r>
            <a:r>
              <a:rPr lang="en" sz="1600" dirty="0" err="1">
                <a:solidFill>
                  <a:srgbClr val="00B0F0"/>
                </a:solidFill>
                <a:latin typeface="Consolas"/>
                <a:ea typeface="Consolas"/>
                <a:cs typeface="Consolas"/>
                <a:sym typeface="Consolas"/>
              </a:rPr>
              <a:t>tf.Variable</a:t>
            </a:r>
            <a:r>
              <a:rPr lang="en" sz="1600" dirty="0">
                <a:solidFill>
                  <a:srgbClr val="00B0F0"/>
                </a:solidFill>
                <a:latin typeface="Consolas"/>
                <a:ea typeface="Consolas"/>
                <a:cs typeface="Consolas"/>
                <a:sym typeface="Consolas"/>
              </a:rPr>
              <a:t>(20, name='y')</a:t>
            </a:r>
            <a:endParaRPr sz="1600" dirty="0">
              <a:solidFill>
                <a:srgbClr val="00B0F0"/>
              </a:solidFill>
              <a:latin typeface="Consolas"/>
              <a:ea typeface="Consolas"/>
              <a:cs typeface="Consolas"/>
              <a:sym typeface="Consolas"/>
            </a:endParaRPr>
          </a:p>
          <a:p>
            <a:pPr marL="0" indent="0">
              <a:buNone/>
            </a:pP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writer = </a:t>
            </a:r>
            <a:r>
              <a:rPr lang="en" sz="1600" dirty="0" err="1">
                <a:solidFill>
                  <a:srgbClr val="00B0F0"/>
                </a:solidFill>
                <a:latin typeface="Consolas"/>
                <a:ea typeface="Consolas"/>
                <a:cs typeface="Consolas"/>
                <a:sym typeface="Consolas"/>
              </a:rPr>
              <a:t>tf.summary.FileWriter</a:t>
            </a:r>
            <a:r>
              <a:rPr lang="en" sz="1600" dirty="0">
                <a:solidFill>
                  <a:srgbClr val="00B0F0"/>
                </a:solidFill>
                <a:latin typeface="Consolas"/>
                <a:ea typeface="Consolas"/>
                <a:cs typeface="Consolas"/>
                <a:sym typeface="Consolas"/>
              </a:rPr>
              <a:t>('./graphs/</a:t>
            </a:r>
            <a:r>
              <a:rPr lang="en" sz="1600" dirty="0" err="1">
                <a:solidFill>
                  <a:srgbClr val="00B0F0"/>
                </a:solidFill>
                <a:latin typeface="Consolas"/>
                <a:ea typeface="Consolas"/>
                <a:cs typeface="Consolas"/>
                <a:sym typeface="Consolas"/>
              </a:rPr>
              <a:t>normal_loading</a:t>
            </a:r>
            <a:r>
              <a:rPr lang="en" sz="1600" dirty="0">
                <a:solidFill>
                  <a:srgbClr val="00B0F0"/>
                </a:solidFill>
                <a:latin typeface="Consolas"/>
                <a:ea typeface="Consolas"/>
                <a:cs typeface="Consolas"/>
                <a:sym typeface="Consolas"/>
              </a:rPr>
              <a:t>', </a:t>
            </a:r>
            <a:r>
              <a:rPr lang="en" sz="1600" dirty="0" err="1">
                <a:solidFill>
                  <a:srgbClr val="00B0F0"/>
                </a:solidFill>
                <a:latin typeface="Consolas"/>
                <a:ea typeface="Consolas"/>
                <a:cs typeface="Consolas"/>
                <a:sym typeface="Consolas"/>
              </a:rPr>
              <a:t>tf.get_default_graph</a:t>
            </a:r>
            <a:r>
              <a:rPr lang="en" sz="1600" dirty="0">
                <a:solidFill>
                  <a:srgbClr val="00B0F0"/>
                </a:solidFill>
                <a:latin typeface="Consolas"/>
                <a:ea typeface="Consolas"/>
                <a:cs typeface="Consolas"/>
                <a:sym typeface="Consolas"/>
              </a:rPr>
              <a:t>())</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with </a:t>
            </a:r>
            <a:r>
              <a:rPr lang="en" sz="1600" dirty="0" err="1">
                <a:solidFill>
                  <a:srgbClr val="00B0F0"/>
                </a:solidFill>
                <a:latin typeface="Consolas"/>
                <a:ea typeface="Consolas"/>
                <a:cs typeface="Consolas"/>
                <a:sym typeface="Consolas"/>
              </a:rPr>
              <a:t>tf.Session</a:t>
            </a:r>
            <a:r>
              <a:rPr lang="en" sz="1600" dirty="0">
                <a:solidFill>
                  <a:srgbClr val="00B0F0"/>
                </a:solidFill>
                <a:latin typeface="Consolas"/>
                <a:ea typeface="Consolas"/>
                <a:cs typeface="Consolas"/>
                <a:sym typeface="Consolas"/>
              </a:rPr>
              <a:t>() as </a:t>
            </a:r>
            <a:r>
              <a:rPr lang="en" sz="1600" dirty="0" err="1">
                <a:solidFill>
                  <a:srgbClr val="00B0F0"/>
                </a:solidFill>
                <a:latin typeface="Consolas"/>
                <a:ea typeface="Consolas"/>
                <a:cs typeface="Consolas"/>
                <a:sym typeface="Consolas"/>
              </a:rPr>
              <a:t>sess</a:t>
            </a:r>
            <a:r>
              <a:rPr lang="en" sz="1600" dirty="0">
                <a:solidFill>
                  <a:srgbClr val="00B0F0"/>
                </a:solidFill>
                <a:latin typeface="Consolas"/>
                <a:ea typeface="Consolas"/>
                <a:cs typeface="Consolas"/>
                <a:sym typeface="Consolas"/>
              </a:rPr>
              <a:t>:</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a:t>
            </a:r>
            <a:r>
              <a:rPr lang="en" sz="1600" dirty="0" err="1">
                <a:solidFill>
                  <a:srgbClr val="00B0F0"/>
                </a:solidFill>
                <a:latin typeface="Consolas"/>
                <a:ea typeface="Consolas"/>
                <a:cs typeface="Consolas"/>
                <a:sym typeface="Consolas"/>
              </a:rPr>
              <a:t>sess.run</a:t>
            </a:r>
            <a:r>
              <a:rPr lang="en" sz="1600" dirty="0">
                <a:solidFill>
                  <a:srgbClr val="00B0F0"/>
                </a:solidFill>
                <a:latin typeface="Consolas"/>
                <a:ea typeface="Consolas"/>
                <a:cs typeface="Consolas"/>
                <a:sym typeface="Consolas"/>
              </a:rPr>
              <a:t>(</a:t>
            </a:r>
            <a:r>
              <a:rPr lang="en" sz="1600" dirty="0" err="1">
                <a:solidFill>
                  <a:srgbClr val="00B0F0"/>
                </a:solidFill>
                <a:latin typeface="Consolas"/>
                <a:ea typeface="Consolas"/>
                <a:cs typeface="Consolas"/>
                <a:sym typeface="Consolas"/>
              </a:rPr>
              <a:t>tf.global_variables_initializer</a:t>
            </a:r>
            <a:r>
              <a:rPr lang="en" sz="1600" dirty="0">
                <a:solidFill>
                  <a:srgbClr val="00B0F0"/>
                </a:solidFill>
                <a:latin typeface="Consolas"/>
                <a:ea typeface="Consolas"/>
                <a:cs typeface="Consolas"/>
                <a:sym typeface="Consolas"/>
              </a:rPr>
              <a:t>())</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for _ in range(10):</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a:t>
            </a:r>
            <a:r>
              <a:rPr lang="en" sz="1600" dirty="0" err="1">
                <a:solidFill>
                  <a:srgbClr val="00B0F0"/>
                </a:solidFill>
                <a:highlight>
                  <a:schemeClr val="accent3"/>
                </a:highlight>
                <a:latin typeface="Consolas"/>
                <a:ea typeface="Consolas"/>
                <a:cs typeface="Consolas"/>
                <a:sym typeface="Consolas"/>
              </a:rPr>
              <a:t>sess.run</a:t>
            </a:r>
            <a:r>
              <a:rPr lang="en" sz="1600" dirty="0">
                <a:solidFill>
                  <a:srgbClr val="00B0F0"/>
                </a:solidFill>
                <a:highlight>
                  <a:schemeClr val="accent3"/>
                </a:highlight>
                <a:latin typeface="Consolas"/>
                <a:ea typeface="Consolas"/>
                <a:cs typeface="Consolas"/>
                <a:sym typeface="Consolas"/>
              </a:rPr>
              <a:t>(</a:t>
            </a:r>
            <a:r>
              <a:rPr lang="en" sz="1600" dirty="0" err="1">
                <a:solidFill>
                  <a:srgbClr val="00B0F0"/>
                </a:solidFill>
                <a:highlight>
                  <a:schemeClr val="accent3"/>
                </a:highlight>
                <a:latin typeface="Consolas"/>
                <a:ea typeface="Consolas"/>
                <a:cs typeface="Consolas"/>
                <a:sym typeface="Consolas"/>
              </a:rPr>
              <a:t>tf.add</a:t>
            </a:r>
            <a:r>
              <a:rPr lang="en" sz="1600" dirty="0">
                <a:solidFill>
                  <a:srgbClr val="00B0F0"/>
                </a:solidFill>
                <a:highlight>
                  <a:schemeClr val="accent3"/>
                </a:highlight>
                <a:latin typeface="Consolas"/>
                <a:ea typeface="Consolas"/>
                <a:cs typeface="Consolas"/>
                <a:sym typeface="Consolas"/>
              </a:rPr>
              <a:t>(x, y))</a:t>
            </a:r>
            <a:r>
              <a:rPr lang="en" sz="1600" dirty="0">
                <a:solidFill>
                  <a:srgbClr val="00B0F0"/>
                </a:solidFill>
                <a:latin typeface="Consolas"/>
                <a:ea typeface="Consolas"/>
                <a:cs typeface="Consolas"/>
                <a:sym typeface="Consolas"/>
              </a:rPr>
              <a:t> # someone decides to be clever to save one line of code</a:t>
            </a:r>
            <a:endParaRPr sz="1600" dirty="0">
              <a:solidFill>
                <a:srgbClr val="00B0F0"/>
              </a:solidFill>
              <a:highlight>
                <a:schemeClr val="accent3"/>
              </a:highlight>
              <a:latin typeface="Consolas"/>
              <a:ea typeface="Consolas"/>
              <a:cs typeface="Consolas"/>
              <a:sym typeface="Consolas"/>
            </a:endParaRPr>
          </a:p>
          <a:p>
            <a:pPr marL="0" indent="0">
              <a:buNone/>
            </a:pPr>
            <a:r>
              <a:rPr lang="en" sz="1600" dirty="0" err="1">
                <a:solidFill>
                  <a:srgbClr val="00B0F0"/>
                </a:solidFill>
                <a:latin typeface="Consolas"/>
                <a:ea typeface="Consolas"/>
                <a:cs typeface="Consolas"/>
                <a:sym typeface="Consolas"/>
              </a:rPr>
              <a:t>writer.close</a:t>
            </a:r>
            <a:r>
              <a:rPr lang="en" sz="1600" dirty="0">
                <a:solidFill>
                  <a:srgbClr val="00B0F0"/>
                </a:solidFill>
                <a:latin typeface="Consolas"/>
                <a:ea typeface="Consolas"/>
                <a:cs typeface="Consolas"/>
                <a:sym typeface="Consolas"/>
              </a:rPr>
              <a:t>()</a:t>
            </a:r>
            <a:endParaRPr sz="1600" dirty="0">
              <a:solidFill>
                <a:srgbClr val="00B0F0"/>
              </a:solidFill>
              <a:latin typeface="Consolas"/>
              <a:ea typeface="Consolas"/>
              <a:cs typeface="Consolas"/>
              <a:sym typeface="Consolas"/>
            </a:endParaRPr>
          </a:p>
        </p:txBody>
      </p:sp>
      <p:sp>
        <p:nvSpPr>
          <p:cNvPr id="764" name="Google Shape;764;p11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95</a:t>
            </a:fld>
            <a:endParaRPr/>
          </a:p>
        </p:txBody>
      </p:sp>
    </p:spTree>
    <p:extLst>
      <p:ext uri="{BB962C8B-B14F-4D97-AF65-F5344CB8AC3E}">
        <p14:creationId xmlns:p14="http://schemas.microsoft.com/office/powerpoint/2010/main" val="32871435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117"/>
          <p:cNvSpPr txBox="1">
            <a:spLocks noGrp="1"/>
          </p:cNvSpPr>
          <p:nvPr>
            <p:ph type="title"/>
          </p:nvPr>
        </p:nvSpPr>
        <p:spPr>
          <a:xfrm>
            <a:off x="415600" y="2736300"/>
            <a:ext cx="11360800" cy="14284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Both give the same value of z</a:t>
            </a:r>
            <a:endParaRPr b="1">
              <a:latin typeface="Georgia"/>
              <a:ea typeface="Georgia"/>
              <a:cs typeface="Georgia"/>
              <a:sym typeface="Georgia"/>
            </a:endParaRPr>
          </a:p>
          <a:p>
            <a:r>
              <a:rPr lang="en" b="1">
                <a:latin typeface="Georgia"/>
                <a:ea typeface="Georgia"/>
                <a:cs typeface="Georgia"/>
                <a:sym typeface="Georgia"/>
              </a:rPr>
              <a:t>What’s the problem?</a:t>
            </a:r>
            <a:endParaRPr b="1">
              <a:latin typeface="Georgia"/>
              <a:ea typeface="Georgia"/>
              <a:cs typeface="Georgia"/>
              <a:sym typeface="Georgia"/>
            </a:endParaRPr>
          </a:p>
        </p:txBody>
      </p:sp>
      <p:sp>
        <p:nvSpPr>
          <p:cNvPr id="770" name="Google Shape;770;p11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96</a:t>
            </a:fld>
            <a:endParaRPr/>
          </a:p>
        </p:txBody>
      </p:sp>
    </p:spTree>
    <p:extLst>
      <p:ext uri="{BB962C8B-B14F-4D97-AF65-F5344CB8AC3E}">
        <p14:creationId xmlns:p14="http://schemas.microsoft.com/office/powerpoint/2010/main" val="21695418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1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TensorBoard</a:t>
            </a:r>
            <a:endParaRPr b="1">
              <a:latin typeface="Georgia"/>
              <a:ea typeface="Georgia"/>
              <a:cs typeface="Georgia"/>
              <a:sym typeface="Georgia"/>
            </a:endParaRPr>
          </a:p>
        </p:txBody>
      </p:sp>
      <p:sp>
        <p:nvSpPr>
          <p:cNvPr id="776" name="Google Shape;776;p118"/>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b="1" u="sng" dirty="0">
                <a:solidFill>
                  <a:schemeClr val="tx1"/>
                </a:solidFill>
                <a:latin typeface="Georgia"/>
                <a:ea typeface="Georgia"/>
                <a:cs typeface="Georgia"/>
                <a:sym typeface="Georgia"/>
              </a:rPr>
              <a:t>Normal loading</a:t>
            </a:r>
            <a:endParaRPr sz="1467" b="1" u="sng" dirty="0">
              <a:solidFill>
                <a:schemeClr val="tx1"/>
              </a:solidFill>
              <a:latin typeface="Georgia"/>
              <a:ea typeface="Georgia"/>
              <a:cs typeface="Georgia"/>
              <a:sym typeface="Georgia"/>
            </a:endParaRPr>
          </a:p>
          <a:p>
            <a:pPr marL="0" indent="0">
              <a:spcBef>
                <a:spcPts val="2133"/>
              </a:spcBef>
              <a:spcAft>
                <a:spcPts val="2133"/>
              </a:spcAft>
              <a:buNone/>
            </a:pPr>
            <a:endParaRPr sz="1467" dirty="0">
              <a:solidFill>
                <a:srgbClr val="FFFFFF"/>
              </a:solidFill>
              <a:latin typeface="Georgia"/>
              <a:ea typeface="Georgia"/>
              <a:cs typeface="Georgia"/>
              <a:sym typeface="Georgia"/>
            </a:endParaRPr>
          </a:p>
        </p:txBody>
      </p:sp>
      <p:sp>
        <p:nvSpPr>
          <p:cNvPr id="777" name="Google Shape;777;p1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97</a:t>
            </a:fld>
            <a:endParaRPr/>
          </a:p>
        </p:txBody>
      </p:sp>
      <p:pic>
        <p:nvPicPr>
          <p:cNvPr id="778" name="Google Shape;778;p118"/>
          <p:cNvPicPr preferRelativeResize="0"/>
          <p:nvPr/>
        </p:nvPicPr>
        <p:blipFill>
          <a:blip r:embed="rId3">
            <a:alphaModFix/>
          </a:blip>
          <a:stretch>
            <a:fillRect/>
          </a:stretch>
        </p:blipFill>
        <p:spPr>
          <a:xfrm>
            <a:off x="447695" y="2472806"/>
            <a:ext cx="11296610" cy="3791827"/>
          </a:xfrm>
          <a:prstGeom prst="rect">
            <a:avLst/>
          </a:prstGeom>
          <a:noFill/>
          <a:ln>
            <a:noFill/>
          </a:ln>
        </p:spPr>
      </p:pic>
    </p:spTree>
    <p:extLst>
      <p:ext uri="{BB962C8B-B14F-4D97-AF65-F5344CB8AC3E}">
        <p14:creationId xmlns:p14="http://schemas.microsoft.com/office/powerpoint/2010/main" val="25432706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1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TensorBoard</a:t>
            </a:r>
            <a:endParaRPr b="1">
              <a:latin typeface="Georgia"/>
              <a:ea typeface="Georgia"/>
              <a:cs typeface="Georgia"/>
              <a:sym typeface="Georgia"/>
            </a:endParaRPr>
          </a:p>
        </p:txBody>
      </p:sp>
      <p:sp>
        <p:nvSpPr>
          <p:cNvPr id="784" name="Google Shape;784;p119"/>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b="1" u="sng" dirty="0">
                <a:solidFill>
                  <a:schemeClr val="tx1"/>
                </a:solidFill>
                <a:latin typeface="Georgia"/>
                <a:ea typeface="Georgia"/>
                <a:cs typeface="Georgia"/>
                <a:sym typeface="Georgia"/>
              </a:rPr>
              <a:t>Lazy loading</a:t>
            </a:r>
            <a:endParaRPr sz="1467" b="1" u="sng" dirty="0">
              <a:solidFill>
                <a:schemeClr val="tx1"/>
              </a:solidFill>
              <a:latin typeface="Georgia"/>
              <a:ea typeface="Georgia"/>
              <a:cs typeface="Georgia"/>
              <a:sym typeface="Georgia"/>
            </a:endParaRPr>
          </a:p>
          <a:p>
            <a:pPr marL="0" indent="0">
              <a:spcBef>
                <a:spcPts val="2133"/>
              </a:spcBef>
              <a:spcAft>
                <a:spcPts val="2133"/>
              </a:spcAft>
              <a:buNone/>
            </a:pPr>
            <a:endParaRPr sz="1467" dirty="0">
              <a:solidFill>
                <a:srgbClr val="FFFFFF"/>
              </a:solidFill>
              <a:latin typeface="Georgia"/>
              <a:ea typeface="Georgia"/>
              <a:cs typeface="Georgia"/>
              <a:sym typeface="Georgia"/>
            </a:endParaRPr>
          </a:p>
        </p:txBody>
      </p:sp>
      <p:sp>
        <p:nvSpPr>
          <p:cNvPr id="785" name="Google Shape;785;p1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98</a:t>
            </a:fld>
            <a:endParaRPr/>
          </a:p>
        </p:txBody>
      </p:sp>
      <p:pic>
        <p:nvPicPr>
          <p:cNvPr id="786" name="Google Shape;786;p119"/>
          <p:cNvPicPr preferRelativeResize="0"/>
          <p:nvPr/>
        </p:nvPicPr>
        <p:blipFill>
          <a:blip r:embed="rId3">
            <a:alphaModFix/>
          </a:blip>
          <a:stretch>
            <a:fillRect/>
          </a:stretch>
        </p:blipFill>
        <p:spPr>
          <a:xfrm>
            <a:off x="640492" y="2309988"/>
            <a:ext cx="10911015" cy="3954645"/>
          </a:xfrm>
          <a:prstGeom prst="rect">
            <a:avLst/>
          </a:prstGeom>
          <a:noFill/>
          <a:ln>
            <a:noFill/>
          </a:ln>
        </p:spPr>
      </p:pic>
    </p:spTree>
    <p:extLst>
      <p:ext uri="{BB962C8B-B14F-4D97-AF65-F5344CB8AC3E}">
        <p14:creationId xmlns:p14="http://schemas.microsoft.com/office/powerpoint/2010/main" val="31686013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latin typeface="Georgia"/>
                <a:ea typeface="Georgia"/>
                <a:cs typeface="Georgia"/>
                <a:sym typeface="Georgia"/>
              </a:rPr>
              <a:t>tf.get_default_graph().as_graph_def()</a:t>
            </a:r>
            <a:endParaRPr b="1">
              <a:latin typeface="Georgia"/>
              <a:ea typeface="Georgia"/>
              <a:cs typeface="Georgia"/>
              <a:sym typeface="Georgia"/>
            </a:endParaRPr>
          </a:p>
        </p:txBody>
      </p:sp>
      <p:sp>
        <p:nvSpPr>
          <p:cNvPr id="792" name="Google Shape;792;p120"/>
          <p:cNvSpPr txBox="1">
            <a:spLocks noGrp="1"/>
          </p:cNvSpPr>
          <p:nvPr>
            <p:ph type="body" idx="1"/>
          </p:nvPr>
        </p:nvSpPr>
        <p:spPr>
          <a:xfrm>
            <a:off x="415600" y="1536633"/>
            <a:ext cx="11360800" cy="5050000"/>
          </a:xfrm>
          <a:prstGeom prst="rect">
            <a:avLst/>
          </a:prstGeom>
        </p:spPr>
        <p:txBody>
          <a:bodyPr spcFirstLastPara="1" vert="horz" wrap="square" lIns="121900" tIns="121900" rIns="121900" bIns="121900" rtlCol="0" anchor="t" anchorCtr="0">
            <a:noAutofit/>
          </a:bodyPr>
          <a:lstStyle/>
          <a:p>
            <a:pPr marL="0" indent="0">
              <a:buNone/>
            </a:pPr>
            <a:r>
              <a:rPr lang="en" b="1" u="sng" dirty="0">
                <a:solidFill>
                  <a:srgbClr val="00B0F0"/>
                </a:solidFill>
                <a:latin typeface="Georgia"/>
                <a:ea typeface="Georgia"/>
                <a:cs typeface="Georgia"/>
                <a:sym typeface="Georgia"/>
              </a:rPr>
              <a:t>Normal loading</a:t>
            </a:r>
            <a:endParaRPr b="1" u="sng" dirty="0">
              <a:solidFill>
                <a:srgbClr val="00B0F0"/>
              </a:solidFill>
              <a:latin typeface="Georgia"/>
              <a:ea typeface="Georgia"/>
              <a:cs typeface="Georgia"/>
              <a:sym typeface="Georgia"/>
            </a:endParaRPr>
          </a:p>
          <a:p>
            <a:pPr marL="0" indent="0">
              <a:spcBef>
                <a:spcPts val="2133"/>
              </a:spcBef>
              <a:buNone/>
            </a:pPr>
            <a:r>
              <a:rPr lang="en" sz="1600" dirty="0">
                <a:solidFill>
                  <a:srgbClr val="00B0F0"/>
                </a:solidFill>
                <a:latin typeface="Consolas"/>
                <a:ea typeface="Consolas"/>
                <a:cs typeface="Consolas"/>
                <a:sym typeface="Consolas"/>
              </a:rPr>
              <a:t>node {</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name: "Add"</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op: "Add"</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input: "x/read"</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input: "y/read"</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a:t>
            </a:r>
            <a:r>
              <a:rPr lang="en" sz="1600" dirty="0" err="1">
                <a:solidFill>
                  <a:srgbClr val="00B0F0"/>
                </a:solidFill>
                <a:latin typeface="Consolas"/>
                <a:ea typeface="Consolas"/>
                <a:cs typeface="Consolas"/>
                <a:sym typeface="Consolas"/>
              </a:rPr>
              <a:t>attr</a:t>
            </a:r>
            <a:r>
              <a:rPr lang="en" sz="1600" dirty="0">
                <a:solidFill>
                  <a:srgbClr val="00B0F0"/>
                </a:solidFill>
                <a:latin typeface="Consolas"/>
                <a:ea typeface="Consolas"/>
                <a:cs typeface="Consolas"/>
                <a:sym typeface="Consolas"/>
              </a:rPr>
              <a:t> {</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key: "T"</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value {</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type: DT_INT32</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  }</a:t>
            </a:r>
            <a:endParaRPr sz="1600" dirty="0">
              <a:solidFill>
                <a:srgbClr val="00B0F0"/>
              </a:solidFill>
              <a:latin typeface="Consolas"/>
              <a:ea typeface="Consolas"/>
              <a:cs typeface="Consolas"/>
              <a:sym typeface="Consolas"/>
            </a:endParaRPr>
          </a:p>
          <a:p>
            <a:pPr marL="0" indent="0">
              <a:buNone/>
            </a:pPr>
            <a:r>
              <a:rPr lang="en" sz="1600" dirty="0">
                <a:solidFill>
                  <a:srgbClr val="00B0F0"/>
                </a:solidFill>
                <a:latin typeface="Consolas"/>
                <a:ea typeface="Consolas"/>
                <a:cs typeface="Consolas"/>
                <a:sym typeface="Consolas"/>
              </a:rPr>
              <a:t>}</a:t>
            </a:r>
            <a:endParaRPr sz="1600" dirty="0">
              <a:solidFill>
                <a:srgbClr val="00B0F0"/>
              </a:solidFill>
              <a:latin typeface="Consolas"/>
              <a:ea typeface="Consolas"/>
              <a:cs typeface="Consolas"/>
              <a:sym typeface="Consolas"/>
            </a:endParaRPr>
          </a:p>
          <a:p>
            <a:pPr marL="0" indent="0">
              <a:buNone/>
            </a:pPr>
            <a:endParaRPr sz="1600" dirty="0">
              <a:solidFill>
                <a:srgbClr val="FFFFFF"/>
              </a:solidFill>
              <a:latin typeface="Consolas"/>
              <a:ea typeface="Consolas"/>
              <a:cs typeface="Consolas"/>
              <a:sym typeface="Consolas"/>
            </a:endParaRPr>
          </a:p>
        </p:txBody>
      </p:sp>
      <p:sp>
        <p:nvSpPr>
          <p:cNvPr id="793" name="Google Shape;793;p1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lgn="r"/>
            <a:fld id="{00000000-1234-1234-1234-123412341234}" type="slidenum">
              <a:rPr lang="en"/>
              <a:pPr algn="r"/>
              <a:t>99</a:t>
            </a:fld>
            <a:endParaRPr/>
          </a:p>
        </p:txBody>
      </p:sp>
      <p:sp>
        <p:nvSpPr>
          <p:cNvPr id="794" name="Google Shape;794;p120"/>
          <p:cNvSpPr txBox="1"/>
          <p:nvPr/>
        </p:nvSpPr>
        <p:spPr>
          <a:xfrm>
            <a:off x="6614633" y="3138533"/>
            <a:ext cx="4972400" cy="703600"/>
          </a:xfrm>
          <a:prstGeom prst="rect">
            <a:avLst/>
          </a:prstGeom>
          <a:noFill/>
          <a:ln>
            <a:noFill/>
          </a:ln>
        </p:spPr>
        <p:txBody>
          <a:bodyPr spcFirstLastPara="1" wrap="square" lIns="121900" tIns="121900" rIns="121900" bIns="121900" anchor="t" anchorCtr="0">
            <a:noAutofit/>
          </a:bodyPr>
          <a:lstStyle/>
          <a:p>
            <a:r>
              <a:rPr lang="en" sz="2400" dirty="0">
                <a:solidFill>
                  <a:srgbClr val="00B0F0"/>
                </a:solidFill>
                <a:latin typeface="Times New Roman"/>
                <a:ea typeface="Times New Roman"/>
                <a:cs typeface="Times New Roman"/>
                <a:sym typeface="Times New Roman"/>
              </a:rPr>
              <a:t>Node “Add” added once to the graph definition</a:t>
            </a:r>
            <a:endParaRPr sz="2400" dirty="0">
              <a:solidFill>
                <a:srgbClr val="00B0F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036563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5769</Words>
  <Application>Microsoft Office PowerPoint</Application>
  <PresentationFormat>Widescreen</PresentationFormat>
  <Paragraphs>906</Paragraphs>
  <Slides>107</Slides>
  <Notes>105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107</vt:i4>
      </vt:variant>
    </vt:vector>
  </HeadingPairs>
  <TitlesOfParts>
    <vt:vector size="115" baseType="lpstr">
      <vt:lpstr>Arial</vt:lpstr>
      <vt:lpstr>Calibri</vt:lpstr>
      <vt:lpstr>Consolas</vt:lpstr>
      <vt:lpstr>Georgia</vt:lpstr>
      <vt:lpstr>Gill Sans MT</vt:lpstr>
      <vt:lpstr>Roboto Mono</vt:lpstr>
      <vt:lpstr>Times New Roman</vt:lpstr>
      <vt:lpstr>Parcel</vt:lpstr>
      <vt:lpstr>Deep Learning with Python: from Theory to Application(2/3)</vt:lpstr>
      <vt:lpstr>Agenda</vt:lpstr>
      <vt:lpstr>What’s TensorFlow™?</vt:lpstr>
      <vt:lpstr>Launched Nov 2015</vt:lpstr>
      <vt:lpstr>Why TensorFlow?</vt:lpstr>
      <vt:lpstr>Why TensorFlow?</vt:lpstr>
      <vt:lpstr>Companies using TensorFlow</vt:lpstr>
      <vt:lpstr>Demand for tutorials on TensorFlow</vt:lpstr>
      <vt:lpstr>Data Flow Graphs</vt:lpstr>
      <vt:lpstr>Data Flow Graphs</vt:lpstr>
      <vt:lpstr>What’s a tensor?</vt:lpstr>
      <vt:lpstr>Data Flow Graphs</vt:lpstr>
      <vt:lpstr>Data Flow Graphs</vt:lpstr>
      <vt:lpstr>Data Flow Graphs</vt:lpstr>
      <vt:lpstr>Data Flow Graphs</vt:lpstr>
      <vt:lpstr>How to get the value of a?</vt:lpstr>
      <vt:lpstr>tf.Session()</vt:lpstr>
      <vt:lpstr>More graph</vt:lpstr>
      <vt:lpstr>Subgraphs</vt:lpstr>
      <vt:lpstr>Distributed Computation</vt:lpstr>
      <vt:lpstr>tf.Graph()</vt:lpstr>
      <vt:lpstr>tf.Graph()</vt:lpstr>
      <vt:lpstr>tf.Graph()</vt:lpstr>
      <vt:lpstr>tf.Graph()</vt:lpstr>
      <vt:lpstr>Why graphs</vt:lpstr>
      <vt:lpstr>Your first TensorFlow program</vt:lpstr>
      <vt:lpstr>Visualize it with TensorBoard</vt:lpstr>
      <vt:lpstr>Visualize it with TensorBoard</vt:lpstr>
      <vt:lpstr>Visualize it with TensorBoard</vt:lpstr>
      <vt:lpstr>Explicitly name them</vt:lpstr>
      <vt:lpstr>TensorBoard can do much more than just visualizing your graphs. Learn to use TensorBoard  well and often!</vt:lpstr>
      <vt:lpstr>Constants,  Sequences,  Variables,  Ops</vt:lpstr>
      <vt:lpstr>Constants</vt:lpstr>
      <vt:lpstr>Constants</vt:lpstr>
      <vt:lpstr>Tensors filled with a specific value</vt:lpstr>
      <vt:lpstr>Tensors filled with a specific value</vt:lpstr>
      <vt:lpstr>Tensors filled with a specific value</vt:lpstr>
      <vt:lpstr>Constants as sequences</vt:lpstr>
      <vt:lpstr>Randomly Generated Constants</vt:lpstr>
      <vt:lpstr>Operations</vt:lpstr>
      <vt:lpstr>TensorFlow Data Types</vt:lpstr>
      <vt:lpstr>TensorFlow Data Types</vt:lpstr>
      <vt:lpstr>TensorFlow Data Types</vt:lpstr>
      <vt:lpstr>TensorFlow Data Types</vt:lpstr>
      <vt:lpstr>TensorFlow Data Types</vt:lpstr>
      <vt:lpstr>TensorFlow Data Types</vt:lpstr>
      <vt:lpstr>TensorFlow Data Types</vt:lpstr>
      <vt:lpstr>TensorFlow Data Types</vt:lpstr>
      <vt:lpstr>TensorFlow Data Types</vt:lpstr>
      <vt:lpstr>What’s wrong with constants?</vt:lpstr>
      <vt:lpstr>Print out the graph def</vt:lpstr>
      <vt:lpstr>What’s wrong with constants?</vt:lpstr>
      <vt:lpstr>What’s wrong with constants?</vt:lpstr>
      <vt:lpstr>Variables</vt:lpstr>
      <vt:lpstr>Variables</vt:lpstr>
      <vt:lpstr>Variables</vt:lpstr>
      <vt:lpstr>Variables</vt:lpstr>
      <vt:lpstr>tf.Variable class</vt:lpstr>
      <vt:lpstr>tf.Variable class</vt:lpstr>
      <vt:lpstr>You have to initialize your variables</vt:lpstr>
      <vt:lpstr>You have to initialize your variables</vt:lpstr>
      <vt:lpstr>Eval() a variable</vt:lpstr>
      <vt:lpstr>Eval() a variable</vt:lpstr>
      <vt:lpstr>tf.Variable.assign()</vt:lpstr>
      <vt:lpstr>tf.Variable.assign()</vt:lpstr>
      <vt:lpstr>tf.Variable.assign()</vt:lpstr>
      <vt:lpstr>tf.Variable.assign()</vt:lpstr>
      <vt:lpstr>tf.Variable.assign()</vt:lpstr>
      <vt:lpstr>tf.Variable.assign()</vt:lpstr>
      <vt:lpstr>tf.Variable.assign()</vt:lpstr>
      <vt:lpstr>assign_add() and assign_sub()</vt:lpstr>
      <vt:lpstr>Each session maintains its own copy of variables</vt:lpstr>
      <vt:lpstr>Each session maintains its own copy of variables</vt:lpstr>
      <vt:lpstr>Each session maintains its own copy of variables</vt:lpstr>
      <vt:lpstr>Placeholder</vt:lpstr>
      <vt:lpstr>A TF program often has 2 phases:  Assemble a graph  Use a session to execute operations in the graph.</vt:lpstr>
      <vt:lpstr>A TF program often has 2 phases:  Assemble a graph  Use a session to execute operations in the graph.  ⇒ Assemble the graph first without knowing the values needed for computation</vt:lpstr>
      <vt:lpstr>A TF program often has 2 phases:  Assemble a graph  Use a session to execute operations in the graph.  ⇒ Assemble the graph first without knowing the values needed for computation  Analogy: Define the function f(x, y) = 2 * x + y without knowing value of x or y.  x, y are placeholders for the actual values.</vt:lpstr>
      <vt:lpstr>Why placeholders?</vt:lpstr>
      <vt:lpstr>Placeholders</vt:lpstr>
      <vt:lpstr>Placeholders</vt:lpstr>
      <vt:lpstr>Supplement the values to placeholders using a dictionary</vt:lpstr>
      <vt:lpstr>Placeholders</vt:lpstr>
      <vt:lpstr>Placeholders</vt:lpstr>
      <vt:lpstr>Placeholders</vt:lpstr>
      <vt:lpstr>Placeholders are valid ops</vt:lpstr>
      <vt:lpstr>What if want to feed multiple data points in?</vt:lpstr>
      <vt:lpstr>You can feed_dict any feedable tensor. Placeholder is just a way to indicate that something must be fed</vt:lpstr>
      <vt:lpstr>tf.Graph.is_feedable(tensor)  # True if and only if tensor is feedable.</vt:lpstr>
      <vt:lpstr>Feeding values to TF ops </vt:lpstr>
      <vt:lpstr>Extremely helpful for testing Feed in dummy values to test parts of a large graph</vt:lpstr>
      <vt:lpstr>What’s lazy loading?</vt:lpstr>
      <vt:lpstr>Defer creating/initializing an object  until it is needed</vt:lpstr>
      <vt:lpstr>Lazy loading Example</vt:lpstr>
      <vt:lpstr>Lazy loading Example</vt:lpstr>
      <vt:lpstr>Both give the same value of z What’s the problem?</vt:lpstr>
      <vt:lpstr>TensorBoard</vt:lpstr>
      <vt:lpstr>TensorBoard</vt:lpstr>
      <vt:lpstr>tf.get_default_graph().as_graph_def()</vt:lpstr>
      <vt:lpstr>tf.get_default_graph().as_graph_def()</vt:lpstr>
      <vt:lpstr>Imagine you want to compute an op thousands, or millions of times!</vt:lpstr>
      <vt:lpstr>Your graph gets bloated Slow to load Expensive to pass around </vt:lpstr>
      <vt:lpstr>Acknowledgement</vt:lpstr>
      <vt:lpstr>Introduction to RNN </vt:lpstr>
      <vt:lpstr>Need of RNN </vt:lpstr>
      <vt:lpstr>How RNN works</vt:lpstr>
      <vt:lpstr>What can rnn do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with Python: from Theory to Application(2/3)</dc:title>
  <dc:creator>Goyal, Priyanka</dc:creator>
  <cp:lastModifiedBy> </cp:lastModifiedBy>
  <cp:revision>24</cp:revision>
  <dcterms:created xsi:type="dcterms:W3CDTF">2019-04-19T09:57:02Z</dcterms:created>
  <dcterms:modified xsi:type="dcterms:W3CDTF">2019-04-19T17:46:47Z</dcterms:modified>
</cp:coreProperties>
</file>