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4" r:id="rId10"/>
    <p:sldId id="266" r:id="rId11"/>
    <p:sldId id="268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09A3B-FA96-4F9F-B0E3-AEF97894288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B34C86-07CB-4DFC-A7F9-00EA19FB0918}">
      <dgm:prSet phldrT="[Text]"/>
      <dgm:spPr/>
      <dgm:t>
        <a:bodyPr/>
        <a:lstStyle/>
        <a:p>
          <a:r>
            <a:rPr lang="en-US" dirty="0" smtClean="0"/>
            <a:t>Submit BLAST job in a cluster</a:t>
          </a:r>
          <a:endParaRPr lang="en-US" dirty="0"/>
        </a:p>
      </dgm:t>
    </dgm:pt>
    <dgm:pt modelId="{965B23C2-AB20-40AE-BE32-3C27CB2EA399}" type="parTrans" cxnId="{E830D4BF-A2E4-48CE-A860-4AA86422A8D4}">
      <dgm:prSet/>
      <dgm:spPr/>
      <dgm:t>
        <a:bodyPr/>
        <a:lstStyle/>
        <a:p>
          <a:endParaRPr lang="en-US"/>
        </a:p>
      </dgm:t>
    </dgm:pt>
    <dgm:pt modelId="{4047D5F2-2440-42DA-B555-E60F6ADA280D}" type="sibTrans" cxnId="{E830D4BF-A2E4-48CE-A860-4AA86422A8D4}">
      <dgm:prSet/>
      <dgm:spPr/>
      <dgm:t>
        <a:bodyPr/>
        <a:lstStyle/>
        <a:p>
          <a:endParaRPr lang="en-US"/>
        </a:p>
      </dgm:t>
    </dgm:pt>
    <dgm:pt modelId="{3439DB10-AB67-4537-BB82-D867B8451D5F}">
      <dgm:prSet phldrT="[Text]"/>
      <dgm:spPr/>
      <dgm:t>
        <a:bodyPr/>
        <a:lstStyle/>
        <a:p>
          <a:r>
            <a:rPr lang="en-US" dirty="0" smtClean="0"/>
            <a:t>Check the status of the job</a:t>
          </a:r>
          <a:endParaRPr lang="en-US" dirty="0"/>
        </a:p>
      </dgm:t>
    </dgm:pt>
    <dgm:pt modelId="{4065A484-B588-444B-8847-99C9DFE391E2}" type="parTrans" cxnId="{0D4B1D76-14C4-4CEB-985F-AC435A54FA51}">
      <dgm:prSet/>
      <dgm:spPr/>
      <dgm:t>
        <a:bodyPr/>
        <a:lstStyle/>
        <a:p>
          <a:endParaRPr lang="en-US"/>
        </a:p>
      </dgm:t>
    </dgm:pt>
    <dgm:pt modelId="{8D90708E-1088-406C-82B6-50DFAEB340B5}" type="sibTrans" cxnId="{0D4B1D76-14C4-4CEB-985F-AC435A54FA51}">
      <dgm:prSet/>
      <dgm:spPr/>
      <dgm:t>
        <a:bodyPr/>
        <a:lstStyle/>
        <a:p>
          <a:endParaRPr lang="en-US"/>
        </a:p>
      </dgm:t>
    </dgm:pt>
    <dgm:pt modelId="{AA08BAF3-82ED-4EBE-B22C-5D94DC021980}">
      <dgm:prSet phldrT="[Text]"/>
      <dgm:spPr/>
      <dgm:t>
        <a:bodyPr/>
        <a:lstStyle/>
        <a:p>
          <a:r>
            <a:rPr lang="en-US" dirty="0" smtClean="0"/>
            <a:t>Download the output files upon completion of the job.</a:t>
          </a:r>
          <a:endParaRPr lang="en-US" dirty="0"/>
        </a:p>
      </dgm:t>
    </dgm:pt>
    <dgm:pt modelId="{0DC1D964-4014-4176-A014-F5E599791382}" type="parTrans" cxnId="{F543AB7D-E83C-42DD-B27F-0A0405A6FF23}">
      <dgm:prSet/>
      <dgm:spPr/>
      <dgm:t>
        <a:bodyPr/>
        <a:lstStyle/>
        <a:p>
          <a:endParaRPr lang="en-US"/>
        </a:p>
      </dgm:t>
    </dgm:pt>
    <dgm:pt modelId="{02A54996-2443-4D7E-8B0F-487EBB4A269A}" type="sibTrans" cxnId="{F543AB7D-E83C-42DD-B27F-0A0405A6FF23}">
      <dgm:prSet/>
      <dgm:spPr/>
      <dgm:t>
        <a:bodyPr/>
        <a:lstStyle/>
        <a:p>
          <a:endParaRPr lang="en-US"/>
        </a:p>
      </dgm:t>
    </dgm:pt>
    <dgm:pt modelId="{788608C6-B49A-483A-B598-358FC515D6CF}" type="pres">
      <dgm:prSet presAssocID="{25B09A3B-FA96-4F9F-B0E3-AEF97894288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774AD7-65A2-4127-A3DB-424DB44C2F19}" type="pres">
      <dgm:prSet presAssocID="{8DB34C86-07CB-4DFC-A7F9-00EA19FB0918}" presName="node" presStyleLbl="node1" presStyleIdx="0" presStyleCnt="3" custScaleX="63599" custScaleY="414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C6CAEA-6C33-42A1-A166-7993D4D133F6}" type="pres">
      <dgm:prSet presAssocID="{4047D5F2-2440-42DA-B555-E60F6ADA280D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D88799D-66C0-4769-B048-A42008533596}" type="pres">
      <dgm:prSet presAssocID="{4047D5F2-2440-42DA-B555-E60F6ADA280D}" presName="connectorText" presStyleLbl="sibTrans1D1" presStyleIdx="0" presStyleCnt="2"/>
      <dgm:spPr/>
      <dgm:t>
        <a:bodyPr/>
        <a:lstStyle/>
        <a:p>
          <a:endParaRPr lang="en-US"/>
        </a:p>
      </dgm:t>
    </dgm:pt>
    <dgm:pt modelId="{D2E9C8E2-A0E4-4136-8ECC-29ED3DBAB973}" type="pres">
      <dgm:prSet presAssocID="{3439DB10-AB67-4537-BB82-D867B8451D5F}" presName="node" presStyleLbl="node1" presStyleIdx="1" presStyleCnt="3" custScaleX="68344" custScaleY="63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CD1A8-6BFF-4095-90B7-20BB554485C0}" type="pres">
      <dgm:prSet presAssocID="{8D90708E-1088-406C-82B6-50DFAEB340B5}" presName="sibTrans" presStyleLbl="sibTrans1D1" presStyleIdx="1" presStyleCnt="2"/>
      <dgm:spPr/>
      <dgm:t>
        <a:bodyPr/>
        <a:lstStyle/>
        <a:p>
          <a:endParaRPr lang="en-US"/>
        </a:p>
      </dgm:t>
    </dgm:pt>
    <dgm:pt modelId="{5E875E6E-AE34-495C-A59E-829827A83C90}" type="pres">
      <dgm:prSet presAssocID="{8D90708E-1088-406C-82B6-50DFAEB340B5}" presName="connectorText" presStyleLbl="sibTrans1D1" presStyleIdx="1" presStyleCnt="2"/>
      <dgm:spPr/>
      <dgm:t>
        <a:bodyPr/>
        <a:lstStyle/>
        <a:p>
          <a:endParaRPr lang="en-US"/>
        </a:p>
      </dgm:t>
    </dgm:pt>
    <dgm:pt modelId="{D4CB47C8-16CD-403C-B672-665162E467A8}" type="pres">
      <dgm:prSet presAssocID="{AA08BAF3-82ED-4EBE-B22C-5D94DC021980}" presName="node" presStyleLbl="node1" presStyleIdx="2" presStyleCnt="3" custScaleX="96189" custScaleY="76641" custLinFactNeighborX="33108" custLinFactNeighborY="-21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9D137-A30B-4A8A-AD19-5639A6461FCD}" type="presOf" srcId="{8D90708E-1088-406C-82B6-50DFAEB340B5}" destId="{FE8CD1A8-6BFF-4095-90B7-20BB554485C0}" srcOrd="0" destOrd="0" presId="urn:microsoft.com/office/officeart/2005/8/layout/bProcess3"/>
    <dgm:cxn modelId="{428D000B-2E95-4CDA-A5EB-AFF26A4BB995}" type="presOf" srcId="{4047D5F2-2440-42DA-B555-E60F6ADA280D}" destId="{C8C6CAEA-6C33-42A1-A166-7993D4D133F6}" srcOrd="0" destOrd="0" presId="urn:microsoft.com/office/officeart/2005/8/layout/bProcess3"/>
    <dgm:cxn modelId="{2BD37F95-7F9D-4691-9D28-B08065BCDC4C}" type="presOf" srcId="{4047D5F2-2440-42DA-B555-E60F6ADA280D}" destId="{8D88799D-66C0-4769-B048-A42008533596}" srcOrd="1" destOrd="0" presId="urn:microsoft.com/office/officeart/2005/8/layout/bProcess3"/>
    <dgm:cxn modelId="{DBBDF4A9-B2CF-444A-8E0F-419848982EBB}" type="presOf" srcId="{AA08BAF3-82ED-4EBE-B22C-5D94DC021980}" destId="{D4CB47C8-16CD-403C-B672-665162E467A8}" srcOrd="0" destOrd="0" presId="urn:microsoft.com/office/officeart/2005/8/layout/bProcess3"/>
    <dgm:cxn modelId="{09757953-5E99-4E4F-985A-A16D77E4E5E0}" type="presOf" srcId="{8DB34C86-07CB-4DFC-A7F9-00EA19FB0918}" destId="{28774AD7-65A2-4127-A3DB-424DB44C2F19}" srcOrd="0" destOrd="0" presId="urn:microsoft.com/office/officeart/2005/8/layout/bProcess3"/>
    <dgm:cxn modelId="{AD956D2A-BB85-4FB0-B660-998CA89CB6F4}" type="presOf" srcId="{8D90708E-1088-406C-82B6-50DFAEB340B5}" destId="{5E875E6E-AE34-495C-A59E-829827A83C90}" srcOrd="1" destOrd="0" presId="urn:microsoft.com/office/officeart/2005/8/layout/bProcess3"/>
    <dgm:cxn modelId="{B1A6CFF5-AB46-4FC2-AFE0-42172E377164}" type="presOf" srcId="{25B09A3B-FA96-4F9F-B0E3-AEF97894288A}" destId="{788608C6-B49A-483A-B598-358FC515D6CF}" srcOrd="0" destOrd="0" presId="urn:microsoft.com/office/officeart/2005/8/layout/bProcess3"/>
    <dgm:cxn modelId="{F543AB7D-E83C-42DD-B27F-0A0405A6FF23}" srcId="{25B09A3B-FA96-4F9F-B0E3-AEF97894288A}" destId="{AA08BAF3-82ED-4EBE-B22C-5D94DC021980}" srcOrd="2" destOrd="0" parTransId="{0DC1D964-4014-4176-A014-F5E599791382}" sibTransId="{02A54996-2443-4D7E-8B0F-487EBB4A269A}"/>
    <dgm:cxn modelId="{E830D4BF-A2E4-48CE-A860-4AA86422A8D4}" srcId="{25B09A3B-FA96-4F9F-B0E3-AEF97894288A}" destId="{8DB34C86-07CB-4DFC-A7F9-00EA19FB0918}" srcOrd="0" destOrd="0" parTransId="{965B23C2-AB20-40AE-BE32-3C27CB2EA399}" sibTransId="{4047D5F2-2440-42DA-B555-E60F6ADA280D}"/>
    <dgm:cxn modelId="{0D4B1D76-14C4-4CEB-985F-AC435A54FA51}" srcId="{25B09A3B-FA96-4F9F-B0E3-AEF97894288A}" destId="{3439DB10-AB67-4537-BB82-D867B8451D5F}" srcOrd="1" destOrd="0" parTransId="{4065A484-B588-444B-8847-99C9DFE391E2}" sibTransId="{8D90708E-1088-406C-82B6-50DFAEB340B5}"/>
    <dgm:cxn modelId="{C452921A-DB78-4BB7-A930-1B309FB1D8A0}" type="presOf" srcId="{3439DB10-AB67-4537-BB82-D867B8451D5F}" destId="{D2E9C8E2-A0E4-4136-8ECC-29ED3DBAB973}" srcOrd="0" destOrd="0" presId="urn:microsoft.com/office/officeart/2005/8/layout/bProcess3"/>
    <dgm:cxn modelId="{00524A10-179D-4CFE-A5BC-199D5F97096E}" type="presParOf" srcId="{788608C6-B49A-483A-B598-358FC515D6CF}" destId="{28774AD7-65A2-4127-A3DB-424DB44C2F19}" srcOrd="0" destOrd="0" presId="urn:microsoft.com/office/officeart/2005/8/layout/bProcess3"/>
    <dgm:cxn modelId="{17137262-2351-4A94-99CC-D40E6AD050B2}" type="presParOf" srcId="{788608C6-B49A-483A-B598-358FC515D6CF}" destId="{C8C6CAEA-6C33-42A1-A166-7993D4D133F6}" srcOrd="1" destOrd="0" presId="urn:microsoft.com/office/officeart/2005/8/layout/bProcess3"/>
    <dgm:cxn modelId="{24883B84-426A-4C61-940B-61D9296BFBEB}" type="presParOf" srcId="{C8C6CAEA-6C33-42A1-A166-7993D4D133F6}" destId="{8D88799D-66C0-4769-B048-A42008533596}" srcOrd="0" destOrd="0" presId="urn:microsoft.com/office/officeart/2005/8/layout/bProcess3"/>
    <dgm:cxn modelId="{6D453FAB-93DC-4645-AC9E-AB3A096E4F39}" type="presParOf" srcId="{788608C6-B49A-483A-B598-358FC515D6CF}" destId="{D2E9C8E2-A0E4-4136-8ECC-29ED3DBAB973}" srcOrd="2" destOrd="0" presId="urn:microsoft.com/office/officeart/2005/8/layout/bProcess3"/>
    <dgm:cxn modelId="{A5BAB3AB-A099-4DCA-AEB1-628A53EBBF1D}" type="presParOf" srcId="{788608C6-B49A-483A-B598-358FC515D6CF}" destId="{FE8CD1A8-6BFF-4095-90B7-20BB554485C0}" srcOrd="3" destOrd="0" presId="urn:microsoft.com/office/officeart/2005/8/layout/bProcess3"/>
    <dgm:cxn modelId="{AF1689A0-5CF9-408F-8DD8-907981E3BF1C}" type="presParOf" srcId="{FE8CD1A8-6BFF-4095-90B7-20BB554485C0}" destId="{5E875E6E-AE34-495C-A59E-829827A83C90}" srcOrd="0" destOrd="0" presId="urn:microsoft.com/office/officeart/2005/8/layout/bProcess3"/>
    <dgm:cxn modelId="{560E8D37-99F0-4E4B-A3C3-5714807A766F}" type="presParOf" srcId="{788608C6-B49A-483A-B598-358FC515D6CF}" destId="{D4CB47C8-16CD-403C-B672-665162E467A8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1F0343-B92E-4D8E-B8BD-1FCF452EE33B}" type="doc">
      <dgm:prSet loTypeId="urn:microsoft.com/office/officeart/2005/8/layout/arrow2" loCatId="process" qsTypeId="urn:microsoft.com/office/officeart/2005/8/quickstyle/simple1" qsCatId="simple" csTypeId="urn:microsoft.com/office/officeart/2005/8/colors/accent2_2" csCatId="accent2" phldr="1"/>
      <dgm:spPr/>
    </dgm:pt>
    <dgm:pt modelId="{598E5D4B-1DB6-4940-96D1-C748592822A1}">
      <dgm:prSet phldrT="[Text]" custT="1"/>
      <dgm:spPr/>
      <dgm:t>
        <a:bodyPr/>
        <a:lstStyle/>
        <a:p>
          <a:r>
            <a:rPr lang="en-US" sz="1400" dirty="0" smtClean="0"/>
            <a:t>Workflow</a:t>
          </a:r>
          <a:endParaRPr lang="en-US" sz="1400" dirty="0"/>
        </a:p>
      </dgm:t>
    </dgm:pt>
    <dgm:pt modelId="{4212D95D-B2AE-475C-A143-F385BBE156B8}" type="parTrans" cxnId="{C1ECA449-C249-47B5-B317-A077A61ED991}">
      <dgm:prSet/>
      <dgm:spPr/>
      <dgm:t>
        <a:bodyPr/>
        <a:lstStyle/>
        <a:p>
          <a:endParaRPr lang="en-US"/>
        </a:p>
      </dgm:t>
    </dgm:pt>
    <dgm:pt modelId="{241F96DD-1173-4A85-ABB0-EBFE98570253}" type="sibTrans" cxnId="{C1ECA449-C249-47B5-B317-A077A61ED991}">
      <dgm:prSet/>
      <dgm:spPr/>
      <dgm:t>
        <a:bodyPr/>
        <a:lstStyle/>
        <a:p>
          <a:endParaRPr lang="en-US"/>
        </a:p>
      </dgm:t>
    </dgm:pt>
    <dgm:pt modelId="{6D91D5A1-037D-4C28-A064-48791F0F05F2}">
      <dgm:prSet phldrT="[Text]" custT="1"/>
      <dgm:spPr/>
      <dgm:t>
        <a:bodyPr/>
        <a:lstStyle/>
        <a:p>
          <a:r>
            <a:rPr lang="en-US" sz="1400" dirty="0" smtClean="0"/>
            <a:t>Web services</a:t>
          </a:r>
        </a:p>
        <a:p>
          <a:r>
            <a:rPr lang="en-US" sz="1400" dirty="0" smtClean="0"/>
            <a:t>(</a:t>
          </a:r>
          <a:r>
            <a:rPr lang="en-US" sz="1400" dirty="0" err="1" smtClean="0"/>
            <a:t>Taverna</a:t>
          </a:r>
          <a:r>
            <a:rPr lang="en-US" sz="1400" dirty="0" smtClean="0"/>
            <a:t> engine)</a:t>
          </a:r>
          <a:endParaRPr lang="en-US" sz="1400" dirty="0"/>
        </a:p>
      </dgm:t>
    </dgm:pt>
    <dgm:pt modelId="{E92BE5BF-1B15-4082-87CA-357B04288125}" type="parTrans" cxnId="{7B5A7BCA-7798-4A13-9555-2FD8DC303633}">
      <dgm:prSet/>
      <dgm:spPr/>
      <dgm:t>
        <a:bodyPr/>
        <a:lstStyle/>
        <a:p>
          <a:endParaRPr lang="en-US"/>
        </a:p>
      </dgm:t>
    </dgm:pt>
    <dgm:pt modelId="{2ED8D5DF-F46E-4208-AFFD-86C678E4503F}" type="sibTrans" cxnId="{7B5A7BCA-7798-4A13-9555-2FD8DC303633}">
      <dgm:prSet/>
      <dgm:spPr/>
      <dgm:t>
        <a:bodyPr/>
        <a:lstStyle/>
        <a:p>
          <a:endParaRPr lang="en-US"/>
        </a:p>
      </dgm:t>
    </dgm:pt>
    <dgm:pt modelId="{03CBC97E-0B4E-49C2-B90D-E10223AC466F}">
      <dgm:prSet phldrT="[Text]" custT="1"/>
      <dgm:spPr/>
      <dgm:t>
        <a:bodyPr/>
        <a:lstStyle/>
        <a:p>
          <a:r>
            <a:rPr lang="en-US" sz="1400" dirty="0" smtClean="0"/>
            <a:t>Retrieve documents </a:t>
          </a:r>
        </a:p>
        <a:p>
          <a:r>
            <a:rPr lang="en-US" sz="1400" dirty="0" smtClean="0"/>
            <a:t>(AF framework)</a:t>
          </a:r>
          <a:endParaRPr lang="en-US" sz="1400" dirty="0"/>
        </a:p>
      </dgm:t>
    </dgm:pt>
    <dgm:pt modelId="{7CE073BB-45BC-43F6-AE85-6FC8EA55D271}" type="parTrans" cxnId="{4311E6AB-7534-4110-A294-DCB08BCE870A}">
      <dgm:prSet/>
      <dgm:spPr/>
      <dgm:t>
        <a:bodyPr/>
        <a:lstStyle/>
        <a:p>
          <a:endParaRPr lang="en-US"/>
        </a:p>
      </dgm:t>
    </dgm:pt>
    <dgm:pt modelId="{7441B8AA-DCC4-4F24-B933-09587244D3CE}" type="sibTrans" cxnId="{4311E6AB-7534-4110-A294-DCB08BCE870A}">
      <dgm:prSet/>
      <dgm:spPr/>
      <dgm:t>
        <a:bodyPr/>
        <a:lstStyle/>
        <a:p>
          <a:endParaRPr lang="en-US"/>
        </a:p>
      </dgm:t>
    </dgm:pt>
    <dgm:pt modelId="{FCC46827-B668-4B10-B18F-753939CF9EFA}">
      <dgm:prSet phldrT="[Text]" custT="1"/>
      <dgm:spPr/>
      <dgm:t>
        <a:bodyPr/>
        <a:lstStyle/>
        <a:p>
          <a:r>
            <a:rPr lang="en-US" sz="1400" dirty="0" smtClean="0"/>
            <a:t>Apply templates</a:t>
          </a:r>
        </a:p>
        <a:p>
          <a:r>
            <a:rPr lang="en-US" sz="1400" dirty="0" smtClean="0"/>
            <a:t>(Template engine)</a:t>
          </a:r>
          <a:endParaRPr lang="en-US" sz="1400" dirty="0"/>
        </a:p>
      </dgm:t>
    </dgm:pt>
    <dgm:pt modelId="{650E6735-3B2B-4CB7-932B-E5414360AFFE}" type="parTrans" cxnId="{16E1493C-8260-45E7-9AD5-E739795ED762}">
      <dgm:prSet/>
      <dgm:spPr/>
      <dgm:t>
        <a:bodyPr/>
        <a:lstStyle/>
        <a:p>
          <a:endParaRPr lang="en-US"/>
        </a:p>
      </dgm:t>
    </dgm:pt>
    <dgm:pt modelId="{B35B5F49-0289-47D3-B184-EF38315A68F1}" type="sibTrans" cxnId="{16E1493C-8260-45E7-9AD5-E739795ED762}">
      <dgm:prSet/>
      <dgm:spPr/>
      <dgm:t>
        <a:bodyPr/>
        <a:lstStyle/>
        <a:p>
          <a:endParaRPr lang="en-US"/>
        </a:p>
      </dgm:t>
    </dgm:pt>
    <dgm:pt modelId="{8E4A6804-1D3F-44F5-B282-8507375527CC}">
      <dgm:prSet phldrT="[Text]" custT="1"/>
      <dgm:spPr/>
      <dgm:t>
        <a:bodyPr/>
        <a:lstStyle/>
        <a:p>
          <a:r>
            <a:rPr lang="en-US" sz="1400" dirty="0" smtClean="0"/>
            <a:t>Execution</a:t>
          </a:r>
          <a:endParaRPr lang="en-US" sz="1400" dirty="0"/>
        </a:p>
      </dgm:t>
    </dgm:pt>
    <dgm:pt modelId="{86431884-1DD6-49D5-B938-5484BB4C17F0}" type="parTrans" cxnId="{1D3DBCBC-521A-44B6-9283-547D0F53809F}">
      <dgm:prSet/>
      <dgm:spPr/>
      <dgm:t>
        <a:bodyPr/>
        <a:lstStyle/>
        <a:p>
          <a:endParaRPr lang="en-US"/>
        </a:p>
      </dgm:t>
    </dgm:pt>
    <dgm:pt modelId="{CF16DFE4-345C-4E12-96FD-F78E71AA9850}" type="sibTrans" cxnId="{1D3DBCBC-521A-44B6-9283-547D0F53809F}">
      <dgm:prSet/>
      <dgm:spPr/>
      <dgm:t>
        <a:bodyPr/>
        <a:lstStyle/>
        <a:p>
          <a:endParaRPr lang="en-US"/>
        </a:p>
      </dgm:t>
    </dgm:pt>
    <dgm:pt modelId="{94B95804-7DD0-40C7-B967-FABCFFBA5D39}" type="pres">
      <dgm:prSet presAssocID="{FD1F0343-B92E-4D8E-B8BD-1FCF452EE33B}" presName="arrowDiagram" presStyleCnt="0">
        <dgm:presLayoutVars>
          <dgm:chMax val="5"/>
          <dgm:dir/>
          <dgm:resizeHandles val="exact"/>
        </dgm:presLayoutVars>
      </dgm:prSet>
      <dgm:spPr/>
    </dgm:pt>
    <dgm:pt modelId="{93DFED88-B22F-465B-9181-A949A3252316}" type="pres">
      <dgm:prSet presAssocID="{FD1F0343-B92E-4D8E-B8BD-1FCF452EE33B}" presName="arrow" presStyleLbl="bgShp" presStyleIdx="0" presStyleCnt="1"/>
      <dgm:spPr/>
    </dgm:pt>
    <dgm:pt modelId="{CEFDBD1F-5648-47DE-97FD-B9778B874AFA}" type="pres">
      <dgm:prSet presAssocID="{FD1F0343-B92E-4D8E-B8BD-1FCF452EE33B}" presName="arrowDiagram5" presStyleCnt="0"/>
      <dgm:spPr/>
    </dgm:pt>
    <dgm:pt modelId="{A537DF52-62E7-4B07-89B6-035ABA3AE197}" type="pres">
      <dgm:prSet presAssocID="{598E5D4B-1DB6-4940-96D1-C748592822A1}" presName="bullet5a" presStyleLbl="node1" presStyleIdx="0" presStyleCnt="5"/>
      <dgm:spPr/>
    </dgm:pt>
    <dgm:pt modelId="{FDA615CA-744F-48F8-9C64-78E932F8B5B2}" type="pres">
      <dgm:prSet presAssocID="{598E5D4B-1DB6-4940-96D1-C748592822A1}" presName="textBox5a" presStyleLbl="revTx" presStyleIdx="0" presStyleCnt="5" custScaleX="3045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78264-1C13-4110-AE68-D22A8F10A233}" type="pres">
      <dgm:prSet presAssocID="{6D91D5A1-037D-4C28-A064-48791F0F05F2}" presName="bullet5b" presStyleLbl="node1" presStyleIdx="1" presStyleCnt="5"/>
      <dgm:spPr/>
    </dgm:pt>
    <dgm:pt modelId="{606A0165-D1C9-44F7-8C78-ABCE6777BB45}" type="pres">
      <dgm:prSet presAssocID="{6D91D5A1-037D-4C28-A064-48791F0F05F2}" presName="textBox5b" presStyleLbl="revTx" presStyleIdx="1" presStyleCnt="5" custScaleX="233563" custLinFactNeighborX="43460" custLinFactNeighborY="35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E755C-4D89-4E37-B0E4-F2DFA85E7176}" type="pres">
      <dgm:prSet presAssocID="{03CBC97E-0B4E-49C2-B90D-E10223AC466F}" presName="bullet5c" presStyleLbl="node1" presStyleIdx="2" presStyleCnt="5"/>
      <dgm:spPr/>
    </dgm:pt>
    <dgm:pt modelId="{4BFF040A-4CBE-4F19-9EB4-E135C3FD9578}" type="pres">
      <dgm:prSet presAssocID="{03CBC97E-0B4E-49C2-B90D-E10223AC466F}" presName="textBox5c" presStyleLbl="revTx" presStyleIdx="2" presStyleCnt="5" custScaleX="243006" custLinFactNeighborX="-43819" custLinFactNeighborY="-482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842E0-CC20-4CFF-99BC-46A64B67A663}" type="pres">
      <dgm:prSet presAssocID="{FCC46827-B668-4B10-B18F-753939CF9EFA}" presName="bullet5d" presStyleLbl="node1" presStyleIdx="3" presStyleCnt="5"/>
      <dgm:spPr/>
    </dgm:pt>
    <dgm:pt modelId="{76C9B591-C0C7-44F9-9933-DA035B86BF7E}" type="pres">
      <dgm:prSet presAssocID="{FCC46827-B668-4B10-B18F-753939CF9EFA}" presName="textBox5d" presStyleLbl="revTx" presStyleIdx="3" presStyleCnt="5" custScaleX="184374" custLinFactNeighborX="27929" custLinFactNeighborY="181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E7E81-FC05-450F-BD92-D160C8AE572B}" type="pres">
      <dgm:prSet presAssocID="{8E4A6804-1D3F-44F5-B282-8507375527CC}" presName="bullet5e" presStyleLbl="node1" presStyleIdx="4" presStyleCnt="5"/>
      <dgm:spPr/>
    </dgm:pt>
    <dgm:pt modelId="{DCDD8E71-6A7E-48EF-967C-4EF13120EA54}" type="pres">
      <dgm:prSet presAssocID="{8E4A6804-1D3F-44F5-B282-8507375527CC}" presName="textBox5e" presStyleLbl="revTx" presStyleIdx="4" presStyleCnt="5" custScaleX="150000" custLinFactNeighborX="-23857" custLinFactNeighborY="-330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7A485B-3D36-49F6-8060-2BF058D65B18}" type="presOf" srcId="{03CBC97E-0B4E-49C2-B90D-E10223AC466F}" destId="{4BFF040A-4CBE-4F19-9EB4-E135C3FD9578}" srcOrd="0" destOrd="0" presId="urn:microsoft.com/office/officeart/2005/8/layout/arrow2"/>
    <dgm:cxn modelId="{4FC34F39-9E2E-47EA-A55B-D0FB33B4F1A2}" type="presOf" srcId="{598E5D4B-1DB6-4940-96D1-C748592822A1}" destId="{FDA615CA-744F-48F8-9C64-78E932F8B5B2}" srcOrd="0" destOrd="0" presId="urn:microsoft.com/office/officeart/2005/8/layout/arrow2"/>
    <dgm:cxn modelId="{8562CA5B-0734-491C-A227-480E5B63A5B6}" type="presOf" srcId="{FD1F0343-B92E-4D8E-B8BD-1FCF452EE33B}" destId="{94B95804-7DD0-40C7-B967-FABCFFBA5D39}" srcOrd="0" destOrd="0" presId="urn:microsoft.com/office/officeart/2005/8/layout/arrow2"/>
    <dgm:cxn modelId="{C1ECA449-C249-47B5-B317-A077A61ED991}" srcId="{FD1F0343-B92E-4D8E-B8BD-1FCF452EE33B}" destId="{598E5D4B-1DB6-4940-96D1-C748592822A1}" srcOrd="0" destOrd="0" parTransId="{4212D95D-B2AE-475C-A143-F385BBE156B8}" sibTransId="{241F96DD-1173-4A85-ABB0-EBFE98570253}"/>
    <dgm:cxn modelId="{B96E6CC0-8B27-441A-B02A-CE4298014169}" type="presOf" srcId="{8E4A6804-1D3F-44F5-B282-8507375527CC}" destId="{DCDD8E71-6A7E-48EF-967C-4EF13120EA54}" srcOrd="0" destOrd="0" presId="urn:microsoft.com/office/officeart/2005/8/layout/arrow2"/>
    <dgm:cxn modelId="{4311E6AB-7534-4110-A294-DCB08BCE870A}" srcId="{FD1F0343-B92E-4D8E-B8BD-1FCF452EE33B}" destId="{03CBC97E-0B4E-49C2-B90D-E10223AC466F}" srcOrd="2" destOrd="0" parTransId="{7CE073BB-45BC-43F6-AE85-6FC8EA55D271}" sibTransId="{7441B8AA-DCC4-4F24-B933-09587244D3CE}"/>
    <dgm:cxn modelId="{ECFBD654-90E5-4F81-88E7-74EF0C4895FE}" type="presOf" srcId="{6D91D5A1-037D-4C28-A064-48791F0F05F2}" destId="{606A0165-D1C9-44F7-8C78-ABCE6777BB45}" srcOrd="0" destOrd="0" presId="urn:microsoft.com/office/officeart/2005/8/layout/arrow2"/>
    <dgm:cxn modelId="{7B5A7BCA-7798-4A13-9555-2FD8DC303633}" srcId="{FD1F0343-B92E-4D8E-B8BD-1FCF452EE33B}" destId="{6D91D5A1-037D-4C28-A064-48791F0F05F2}" srcOrd="1" destOrd="0" parTransId="{E92BE5BF-1B15-4082-87CA-357B04288125}" sibTransId="{2ED8D5DF-F46E-4208-AFFD-86C678E4503F}"/>
    <dgm:cxn modelId="{9F0D9458-AAB5-4F94-9B29-0E28F0F41F8D}" type="presOf" srcId="{FCC46827-B668-4B10-B18F-753939CF9EFA}" destId="{76C9B591-C0C7-44F9-9933-DA035B86BF7E}" srcOrd="0" destOrd="0" presId="urn:microsoft.com/office/officeart/2005/8/layout/arrow2"/>
    <dgm:cxn modelId="{16E1493C-8260-45E7-9AD5-E739795ED762}" srcId="{FD1F0343-B92E-4D8E-B8BD-1FCF452EE33B}" destId="{FCC46827-B668-4B10-B18F-753939CF9EFA}" srcOrd="3" destOrd="0" parTransId="{650E6735-3B2B-4CB7-932B-E5414360AFFE}" sibTransId="{B35B5F49-0289-47D3-B184-EF38315A68F1}"/>
    <dgm:cxn modelId="{1D3DBCBC-521A-44B6-9283-547D0F53809F}" srcId="{FD1F0343-B92E-4D8E-B8BD-1FCF452EE33B}" destId="{8E4A6804-1D3F-44F5-B282-8507375527CC}" srcOrd="4" destOrd="0" parTransId="{86431884-1DD6-49D5-B938-5484BB4C17F0}" sibTransId="{CF16DFE4-345C-4E12-96FD-F78E71AA9850}"/>
    <dgm:cxn modelId="{07B8CAAE-E047-4CFC-A648-0BC3578B92A1}" type="presParOf" srcId="{94B95804-7DD0-40C7-B967-FABCFFBA5D39}" destId="{93DFED88-B22F-465B-9181-A949A3252316}" srcOrd="0" destOrd="0" presId="urn:microsoft.com/office/officeart/2005/8/layout/arrow2"/>
    <dgm:cxn modelId="{2325BA18-0121-4946-B4AA-F22E0D47A733}" type="presParOf" srcId="{94B95804-7DD0-40C7-B967-FABCFFBA5D39}" destId="{CEFDBD1F-5648-47DE-97FD-B9778B874AFA}" srcOrd="1" destOrd="0" presId="urn:microsoft.com/office/officeart/2005/8/layout/arrow2"/>
    <dgm:cxn modelId="{C3A040D6-14CF-45FD-970C-4B0472E81B0C}" type="presParOf" srcId="{CEFDBD1F-5648-47DE-97FD-B9778B874AFA}" destId="{A537DF52-62E7-4B07-89B6-035ABA3AE197}" srcOrd="0" destOrd="0" presId="urn:microsoft.com/office/officeart/2005/8/layout/arrow2"/>
    <dgm:cxn modelId="{6C5BA8A0-6392-427E-824D-BAD9987A950E}" type="presParOf" srcId="{CEFDBD1F-5648-47DE-97FD-B9778B874AFA}" destId="{FDA615CA-744F-48F8-9C64-78E932F8B5B2}" srcOrd="1" destOrd="0" presId="urn:microsoft.com/office/officeart/2005/8/layout/arrow2"/>
    <dgm:cxn modelId="{E4DF3CAE-C3A1-41E6-826A-A2C55E47EB70}" type="presParOf" srcId="{CEFDBD1F-5648-47DE-97FD-B9778B874AFA}" destId="{4B178264-1C13-4110-AE68-D22A8F10A233}" srcOrd="2" destOrd="0" presId="urn:microsoft.com/office/officeart/2005/8/layout/arrow2"/>
    <dgm:cxn modelId="{6D5F13FB-2A72-4468-AFD8-BD800591B75D}" type="presParOf" srcId="{CEFDBD1F-5648-47DE-97FD-B9778B874AFA}" destId="{606A0165-D1C9-44F7-8C78-ABCE6777BB45}" srcOrd="3" destOrd="0" presId="urn:microsoft.com/office/officeart/2005/8/layout/arrow2"/>
    <dgm:cxn modelId="{00CF9BEA-3BDB-4F9E-AE9C-3110206C31C2}" type="presParOf" srcId="{CEFDBD1F-5648-47DE-97FD-B9778B874AFA}" destId="{2DEE755C-4D89-4E37-B0E4-F2DFA85E7176}" srcOrd="4" destOrd="0" presId="urn:microsoft.com/office/officeart/2005/8/layout/arrow2"/>
    <dgm:cxn modelId="{DDDE76FF-76AD-47AD-9CAC-B34D461CCDA0}" type="presParOf" srcId="{CEFDBD1F-5648-47DE-97FD-B9778B874AFA}" destId="{4BFF040A-4CBE-4F19-9EB4-E135C3FD9578}" srcOrd="5" destOrd="0" presId="urn:microsoft.com/office/officeart/2005/8/layout/arrow2"/>
    <dgm:cxn modelId="{F5BE977D-B917-472C-A2C0-91087619A4D7}" type="presParOf" srcId="{CEFDBD1F-5648-47DE-97FD-B9778B874AFA}" destId="{454842E0-CC20-4CFF-99BC-46A64B67A663}" srcOrd="6" destOrd="0" presId="urn:microsoft.com/office/officeart/2005/8/layout/arrow2"/>
    <dgm:cxn modelId="{08AE742A-BBA3-4EA1-ADE8-5AA7B9ED6D7C}" type="presParOf" srcId="{CEFDBD1F-5648-47DE-97FD-B9778B874AFA}" destId="{76C9B591-C0C7-44F9-9933-DA035B86BF7E}" srcOrd="7" destOrd="0" presId="urn:microsoft.com/office/officeart/2005/8/layout/arrow2"/>
    <dgm:cxn modelId="{C8D4E4E2-C51E-420B-B29D-CAC4D74EBDC5}" type="presParOf" srcId="{CEFDBD1F-5648-47DE-97FD-B9778B874AFA}" destId="{52BE7E81-FC05-450F-BD92-D160C8AE572B}" srcOrd="8" destOrd="0" presId="urn:microsoft.com/office/officeart/2005/8/layout/arrow2"/>
    <dgm:cxn modelId="{2E03235E-3D6E-483E-BFEB-6BAED9190C5C}" type="presParOf" srcId="{CEFDBD1F-5648-47DE-97FD-B9778B874AFA}" destId="{DCDD8E71-6A7E-48EF-967C-4EF13120EA54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6CAEA-6C33-42A1-A166-7993D4D133F6}">
      <dsp:nvSpPr>
        <dsp:cNvPr id="0" name=""/>
        <dsp:cNvSpPr/>
      </dsp:nvSpPr>
      <dsp:spPr>
        <a:xfrm>
          <a:off x="2402797" y="523123"/>
          <a:ext cx="6571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7124" y="45720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14166" y="565405"/>
        <a:ext cx="34386" cy="6877"/>
      </dsp:txXfrm>
    </dsp:sp>
    <dsp:sp modelId="{28774AD7-65A2-4127-A3DB-424DB44C2F19}">
      <dsp:nvSpPr>
        <dsp:cNvPr id="0" name=""/>
        <dsp:cNvSpPr/>
      </dsp:nvSpPr>
      <dsp:spPr>
        <a:xfrm>
          <a:off x="502920" y="196638"/>
          <a:ext cx="1901677" cy="744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Submit BLAST job in a cluster</a:t>
          </a:r>
          <a:endParaRPr lang="en-US" sz="1800" kern="1200" dirty="0"/>
        </a:p>
      </dsp:txBody>
      <dsp:txXfrm>
        <a:off x="502920" y="196638"/>
        <a:ext cx="1901677" cy="744410"/>
      </dsp:txXfrm>
    </dsp:sp>
    <dsp:sp modelId="{FE8CD1A8-6BFF-4095-90B7-20BB554485C0}">
      <dsp:nvSpPr>
        <dsp:cNvPr id="0" name=""/>
        <dsp:cNvSpPr/>
      </dsp:nvSpPr>
      <dsp:spPr>
        <a:xfrm>
          <a:off x="2930960" y="1135869"/>
          <a:ext cx="1183140" cy="619000"/>
        </a:xfrm>
        <a:custGeom>
          <a:avLst/>
          <a:gdLst/>
          <a:ahLst/>
          <a:cxnLst/>
          <a:rect l="0" t="0" r="0" b="0"/>
          <a:pathLst>
            <a:path>
              <a:moveTo>
                <a:pt x="1183140" y="0"/>
              </a:moveTo>
              <a:lnTo>
                <a:pt x="1183140" y="326600"/>
              </a:lnTo>
              <a:lnTo>
                <a:pt x="0" y="326600"/>
              </a:lnTo>
              <a:lnTo>
                <a:pt x="0" y="619000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8787" y="1441931"/>
        <a:ext cx="67487" cy="6877"/>
      </dsp:txXfrm>
    </dsp:sp>
    <dsp:sp modelId="{D2E9C8E2-A0E4-4136-8ECC-29ED3DBAB973}">
      <dsp:nvSpPr>
        <dsp:cNvPr id="0" name=""/>
        <dsp:cNvSpPr/>
      </dsp:nvSpPr>
      <dsp:spPr>
        <a:xfrm>
          <a:off x="3092321" y="17"/>
          <a:ext cx="2043557" cy="1137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Check the status of the job</a:t>
          </a:r>
          <a:endParaRPr lang="en-US" sz="1800" kern="1200" dirty="0"/>
        </a:p>
      </dsp:txBody>
      <dsp:txXfrm>
        <a:off x="3092321" y="17"/>
        <a:ext cx="2043557" cy="1137651"/>
      </dsp:txXfrm>
    </dsp:sp>
    <dsp:sp modelId="{D4CB47C8-16CD-403C-B672-665162E467A8}">
      <dsp:nvSpPr>
        <dsp:cNvPr id="0" name=""/>
        <dsp:cNvSpPr/>
      </dsp:nvSpPr>
      <dsp:spPr>
        <a:xfrm>
          <a:off x="1492884" y="1787269"/>
          <a:ext cx="2876152" cy="1374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Download the output files upon completion of the job.</a:t>
          </a:r>
          <a:endParaRPr lang="en-US" sz="1800" kern="1200" dirty="0"/>
        </a:p>
      </dsp:txBody>
      <dsp:txXfrm>
        <a:off x="1492884" y="1787269"/>
        <a:ext cx="2876152" cy="1374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FED88-B22F-465B-9181-A949A3252316}">
      <dsp:nvSpPr>
        <dsp:cNvPr id="0" name=""/>
        <dsp:cNvSpPr/>
      </dsp:nvSpPr>
      <dsp:spPr>
        <a:xfrm>
          <a:off x="-55473" y="222249"/>
          <a:ext cx="4267200" cy="2667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7DF52-62E7-4B07-89B6-035ABA3AE197}">
      <dsp:nvSpPr>
        <dsp:cNvPr id="0" name=""/>
        <dsp:cNvSpPr/>
      </dsp:nvSpPr>
      <dsp:spPr>
        <a:xfrm>
          <a:off x="364845" y="2205431"/>
          <a:ext cx="98145" cy="981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615CA-744F-48F8-9C64-78E932F8B5B2}">
      <dsp:nvSpPr>
        <dsp:cNvPr id="0" name=""/>
        <dsp:cNvSpPr/>
      </dsp:nvSpPr>
      <dsp:spPr>
        <a:xfrm>
          <a:off x="-157886" y="2254504"/>
          <a:ext cx="1702611" cy="634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5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Workflow</a:t>
          </a:r>
          <a:endParaRPr lang="en-US" sz="1400" kern="1200" dirty="0"/>
        </a:p>
      </dsp:txBody>
      <dsp:txXfrm>
        <a:off x="-157886" y="2254504"/>
        <a:ext cx="1702611" cy="634746"/>
      </dsp:txXfrm>
    </dsp:sp>
    <dsp:sp modelId="{4B178264-1C13-4110-AE68-D22A8F10A233}">
      <dsp:nvSpPr>
        <dsp:cNvPr id="0" name=""/>
        <dsp:cNvSpPr/>
      </dsp:nvSpPr>
      <dsp:spPr>
        <a:xfrm>
          <a:off x="896111" y="1694967"/>
          <a:ext cx="153619" cy="1536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A0165-D1C9-44F7-8C78-ABCE6777BB45}">
      <dsp:nvSpPr>
        <dsp:cNvPr id="0" name=""/>
        <dsp:cNvSpPr/>
      </dsp:nvSpPr>
      <dsp:spPr>
        <a:xfrm>
          <a:off x="807722" y="1994027"/>
          <a:ext cx="1654455" cy="111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0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Web services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(</a:t>
          </a:r>
          <a:r>
            <a:rPr lang="en-US" sz="1400" kern="1200" dirty="0" err="1" smtClean="0"/>
            <a:t>Taverna</a:t>
          </a:r>
          <a:r>
            <a:rPr lang="en-US" sz="1400" kern="1200" dirty="0" smtClean="0"/>
            <a:t> engine)</a:t>
          </a:r>
          <a:endParaRPr lang="en-US" sz="1400" kern="1200" dirty="0"/>
        </a:p>
      </dsp:txBody>
      <dsp:txXfrm>
        <a:off x="807722" y="1994027"/>
        <a:ext cx="1654455" cy="1117473"/>
      </dsp:txXfrm>
    </dsp:sp>
    <dsp:sp modelId="{2DEE755C-4D89-4E37-B0E4-F2DFA85E7176}">
      <dsp:nvSpPr>
        <dsp:cNvPr id="0" name=""/>
        <dsp:cNvSpPr/>
      </dsp:nvSpPr>
      <dsp:spPr>
        <a:xfrm>
          <a:off x="1578863" y="1287983"/>
          <a:ext cx="204825" cy="2048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F040A-4CBE-4F19-9EB4-E135C3FD9578}">
      <dsp:nvSpPr>
        <dsp:cNvPr id="0" name=""/>
        <dsp:cNvSpPr/>
      </dsp:nvSpPr>
      <dsp:spPr>
        <a:xfrm>
          <a:off x="731519" y="666899"/>
          <a:ext cx="2001323" cy="1498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33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Retrieve documents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(AF framework)</a:t>
          </a:r>
          <a:endParaRPr lang="en-US" sz="1400" kern="1200" dirty="0"/>
        </a:p>
      </dsp:txBody>
      <dsp:txXfrm>
        <a:off x="731519" y="666899"/>
        <a:ext cx="2001323" cy="1498854"/>
      </dsp:txXfrm>
    </dsp:sp>
    <dsp:sp modelId="{454842E0-CC20-4CFF-99BC-46A64B67A663}">
      <dsp:nvSpPr>
        <dsp:cNvPr id="0" name=""/>
        <dsp:cNvSpPr/>
      </dsp:nvSpPr>
      <dsp:spPr>
        <a:xfrm>
          <a:off x="2372562" y="970076"/>
          <a:ext cx="264566" cy="2645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9B591-C0C7-44F9-9933-DA035B86BF7E}">
      <dsp:nvSpPr>
        <dsp:cNvPr id="0" name=""/>
        <dsp:cNvSpPr/>
      </dsp:nvSpPr>
      <dsp:spPr>
        <a:xfrm>
          <a:off x="2383162" y="1324609"/>
          <a:ext cx="1573521" cy="178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8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Apply templates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(Template engine)</a:t>
          </a:r>
          <a:endParaRPr lang="en-US" sz="1400" kern="1200" dirty="0"/>
        </a:p>
      </dsp:txBody>
      <dsp:txXfrm>
        <a:off x="2383162" y="1324609"/>
        <a:ext cx="1573521" cy="1786890"/>
      </dsp:txXfrm>
    </dsp:sp>
    <dsp:sp modelId="{52BE7E81-FC05-450F-BD92-D160C8AE572B}">
      <dsp:nvSpPr>
        <dsp:cNvPr id="0" name=""/>
        <dsp:cNvSpPr/>
      </dsp:nvSpPr>
      <dsp:spPr>
        <a:xfrm>
          <a:off x="3189731" y="757783"/>
          <a:ext cx="337108" cy="3371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D8E71-6A7E-48EF-967C-4EF13120EA54}">
      <dsp:nvSpPr>
        <dsp:cNvPr id="0" name=""/>
        <dsp:cNvSpPr/>
      </dsp:nvSpPr>
      <dsp:spPr>
        <a:xfrm>
          <a:off x="2941321" y="277360"/>
          <a:ext cx="1280160" cy="196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627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Execution</a:t>
          </a:r>
          <a:endParaRPr lang="en-US" sz="1400" kern="1200" dirty="0"/>
        </a:p>
      </dsp:txBody>
      <dsp:txXfrm>
        <a:off x="2941321" y="277360"/>
        <a:ext cx="1280160" cy="196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139C-B82A-4313-8605-48CBCE32BB43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936B6-8964-46DA-8D89-18D15019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936B6-8964-46DA-8D89-18D150199A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5B77-2D15-4E68-BB5F-6706D21E869C}" type="datetime1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7896-D0FC-4363-9245-5C68821E8E32}" type="datetime1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4BDD-0DB6-4093-956C-45E3CF07A35E}" type="datetime1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0118-DD18-4369-8435-C92A636A7FF1}" type="datetime1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F201-9AF6-4AB5-A525-244318AE03D3}" type="datetime1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F628-BCA1-4DC5-982B-8280EEF9268F}" type="datetime1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B550-B6C8-4675-9B50-E9641FCC94AD}" type="datetime1">
              <a:rPr lang="en-US" smtClean="0"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E754-4809-4415-988B-453A94401B48}" type="datetime1">
              <a:rPr lang="en-US" smtClean="0"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0CD0-F311-4E66-9D4D-D9154112BF73}" type="datetime1">
              <a:rPr lang="en-US" smtClean="0"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0E84-16C9-4315-979B-09BA04B80A14}" type="datetime1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C881-9D2E-4CE5-ADE9-70EFDA83A0A8}" type="datetime1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2F49F87-1383-489D-915C-32278846DBE8}" type="datetime1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0"/>
            <a:ext cx="7543800" cy="1026897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Domain-Specific Languages for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Composing </a:t>
            </a:r>
            <a:r>
              <a:rPr lang="en-US" sz="3200" dirty="0" smtClean="0">
                <a:solidFill>
                  <a:schemeClr val="tx1"/>
                </a:solidFill>
              </a:rPr>
              <a:t>Signature </a:t>
            </a:r>
            <a:r>
              <a:rPr lang="en-US" sz="3200" dirty="0">
                <a:solidFill>
                  <a:schemeClr val="tx1"/>
                </a:solidFill>
              </a:rPr>
              <a:t>Discovery Workflows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62400"/>
            <a:ext cx="7620000" cy="1447800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/>
              <a:t>Ferosh</a:t>
            </a:r>
            <a:r>
              <a:rPr lang="en-US" sz="1800" dirty="0"/>
              <a:t> </a:t>
            </a:r>
            <a:r>
              <a:rPr lang="en-US" sz="1800" dirty="0" smtClean="0"/>
              <a:t>Jacob*, </a:t>
            </a:r>
            <a:r>
              <a:rPr lang="en-US" sz="1800" dirty="0"/>
              <a:t>Adam </a:t>
            </a:r>
            <a:r>
              <a:rPr lang="en-US" sz="1800" dirty="0" smtClean="0"/>
              <a:t>Wynne+, </a:t>
            </a:r>
            <a:r>
              <a:rPr lang="en-US" sz="1800" dirty="0"/>
              <a:t>Yan </a:t>
            </a:r>
            <a:r>
              <a:rPr lang="en-US" sz="1800" dirty="0" smtClean="0"/>
              <a:t>Liu+, Nathan Baker+, and Jeff Gray*</a:t>
            </a:r>
          </a:p>
          <a:p>
            <a:pPr algn="ctr"/>
            <a:r>
              <a:rPr lang="en-US" sz="1800" dirty="0" smtClean="0"/>
              <a:t>*Department </a:t>
            </a:r>
            <a:r>
              <a:rPr lang="en-US" sz="1800" dirty="0"/>
              <a:t>of Computer </a:t>
            </a:r>
            <a:r>
              <a:rPr lang="en-US" sz="1800" dirty="0" smtClean="0"/>
              <a:t>Science, University of Alabama, AL</a:t>
            </a:r>
          </a:p>
          <a:p>
            <a:pPr algn="ctr"/>
            <a:r>
              <a:rPr lang="en-US" sz="1800" dirty="0"/>
              <a:t>+Pacific Northwest National Laboratory,  Richland, WA </a:t>
            </a:r>
          </a:p>
          <a:p>
            <a:pPr algn="ctr"/>
            <a:endParaRPr lang="en-US" sz="1800" dirty="0" smtClean="0"/>
          </a:p>
          <a:p>
            <a:pPr algn="ctr"/>
            <a:endParaRPr lang="en-US" sz="1800" dirty="0"/>
          </a:p>
        </p:txBody>
      </p:sp>
      <p:pic>
        <p:nvPicPr>
          <p:cNvPr id="1028" name="Picture 4" descr="C:\Users\fjacob\dump\pnnl_horizont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82663"/>
            <a:ext cx="1828800" cy="111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C:\Users\fjacob\dump\Pictur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18937"/>
            <a:ext cx="2514600" cy="104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6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457200"/>
            <a:ext cx="2667000" cy="2276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600075"/>
            <a:ext cx="2362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Script metadata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(e.g., name, inputs)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1209675"/>
            <a:ext cx="2362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SDL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(e.g., </a:t>
            </a:r>
            <a:r>
              <a:rPr lang="en-US" sz="1400" b="1" dirty="0" err="1" smtClean="0">
                <a:solidFill>
                  <a:schemeClr val="bg1"/>
                </a:solidFill>
              </a:rPr>
              <a:t>blast.sdl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819275"/>
            <a:ext cx="2362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WDL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(e.g., </a:t>
            </a:r>
            <a:r>
              <a:rPr lang="en-US" sz="1400" b="1" dirty="0" err="1" smtClean="0">
                <a:solidFill>
                  <a:schemeClr val="bg1"/>
                </a:solidFill>
              </a:rPr>
              <a:t>blast.wdl</a:t>
            </a:r>
            <a:r>
              <a:rPr lang="en-US" sz="1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2428875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Inputs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2971800"/>
            <a:ext cx="342900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600" b="1" dirty="0" smtClean="0"/>
              <a:t>Outputs</a:t>
            </a:r>
            <a:endParaRPr lang="en-US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1066800" y="3048000"/>
            <a:ext cx="1369359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 services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(e.g., </a:t>
            </a:r>
            <a:r>
              <a:rPr lang="en-US" sz="1400" b="1" dirty="0" err="1" smtClean="0">
                <a:solidFill>
                  <a:schemeClr val="tx1"/>
                </a:solidFill>
              </a:rPr>
              <a:t>checkJob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4600" y="3048000"/>
            <a:ext cx="1714948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Taverna</a:t>
            </a:r>
            <a:r>
              <a:rPr lang="en-US" sz="1400" b="1" dirty="0">
                <a:solidFill>
                  <a:schemeClr val="tx1"/>
                </a:solidFill>
              </a:rPr>
              <a:t> workflow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(e.g., </a:t>
            </a:r>
            <a:r>
              <a:rPr lang="en-US" sz="1400" b="1" dirty="0" smtClean="0">
                <a:solidFill>
                  <a:schemeClr val="tx1"/>
                </a:solidFill>
              </a:rPr>
              <a:t>blast.t2flow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9600" y="457200"/>
            <a:ext cx="4267200" cy="36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097017330"/>
              </p:ext>
            </p:extLst>
          </p:nvPr>
        </p:nvGraphicFramePr>
        <p:xfrm>
          <a:off x="4572000" y="624989"/>
          <a:ext cx="4267200" cy="311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67400" y="3183523"/>
            <a:ext cx="2050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@Runtime</a:t>
            </a:r>
            <a:endParaRPr lang="en-US" sz="1600" b="1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</a:t>
            </a:r>
            <a:r>
              <a:rPr lang="en-US" dirty="0"/>
              <a:t>to domain-independent workflows like JBPM and </a:t>
            </a:r>
            <a:r>
              <a:rPr lang="en-US" dirty="0" err="1"/>
              <a:t>Taverna</a:t>
            </a:r>
            <a:r>
              <a:rPr lang="en-US" dirty="0"/>
              <a:t>, our framework has the advantage that it is configured only for scientific signature discovery workflows.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of these tools assume that the </a:t>
            </a:r>
            <a:r>
              <a:rPr lang="en-US" dirty="0" smtClean="0"/>
              <a:t>web </a:t>
            </a:r>
            <a:r>
              <a:rPr lang="en-US" dirty="0"/>
              <a:t>services are available. Our framework configures the workflow definition file that declares how to compose services wrappers created by our framework.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Xtext</a:t>
            </a:r>
            <a:r>
              <a:rPr lang="en-US" dirty="0" smtClean="0"/>
              <a:t> </a:t>
            </a:r>
            <a:r>
              <a:rPr lang="en-US" dirty="0"/>
              <a:t>grammar for WDL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92" y="457200"/>
            <a:ext cx="4412615" cy="46183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 overview of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SDL </a:t>
            </a:r>
            <a:r>
              <a:rPr lang="en-US" b="1" dirty="0"/>
              <a:t>code generation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88523"/>
              </p:ext>
            </p:extLst>
          </p:nvPr>
        </p:nvGraphicFramePr>
        <p:xfrm>
          <a:off x="1219200" y="838200"/>
          <a:ext cx="6521134" cy="3299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052"/>
                <a:gridCol w="1171410"/>
                <a:gridCol w="808941"/>
                <a:gridCol w="2032604"/>
                <a:gridCol w="950489"/>
                <a:gridCol w="1184638"/>
              </a:tblGrid>
              <a:tr h="299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effectLst/>
                        </a:rPr>
                        <a:t>No</a:t>
                      </a:r>
                      <a:endParaRPr lang="en-US" sz="950" kern="800" dirty="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Service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Utils/Script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{Inputs (type)] [Outputs(type)]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 LOC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Total LOC (files)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1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echoString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echo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[0][1 (doc)]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10+13+1+6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30(4)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2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echoFile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echo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[1 (String)] [1 (doc) ]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10+14+1+6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31(4)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3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aggregate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cat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[1(List doc) ] [1 (doc) ]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10+20+1+7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38(4)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4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classifier_Training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R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[2 (doc), 1 (String) ] [1 (doc) ]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11+24+2+8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45(4)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5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classifier_Testing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effectLst/>
                        </a:rPr>
                        <a:t>R</a:t>
                      </a:r>
                      <a:endParaRPr lang="en-US" sz="950" kern="800" dirty="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[3 (doc), 1 (String) ] [1 (doc) ]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12+29+2+8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51(4)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6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accuracy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R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[1 (doc) ] [1 (doc) ]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11+19+1+6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37(4)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7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submitBlast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SLURM, sh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[3 (doc) ] [2 (String) ]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effectLst/>
                        </a:rPr>
                        <a:t>17+27+2+8+18</a:t>
                      </a:r>
                      <a:endParaRPr lang="en-US" sz="950" kern="800" dirty="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72(5)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8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jobStatus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SLURM, sh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[1 (String) ] [1 (String) ]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10+14+1+6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31(4)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9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blastResult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cp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[1 (String) ] [1 (doc) ]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10+14+1+6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31(4)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10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mafft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mafft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[1 (doc) ] [1 (doc) ]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>
                          <a:effectLst/>
                        </a:rPr>
                        <a:t>10+18+1+6</a:t>
                      </a:r>
                      <a:endParaRPr lang="en-US" sz="950" kern="80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effectLst/>
                        </a:rPr>
                        <a:t>35(4)</a:t>
                      </a:r>
                      <a:endParaRPr lang="en-US" sz="950" kern="800" dirty="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Taverna</a:t>
            </a:r>
            <a:r>
              <a:rPr lang="en-US" sz="3600" dirty="0" smtClean="0"/>
              <a:t> classification workflow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00392"/>
            <a:ext cx="6781800" cy="49622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Signature Discovery </a:t>
            </a:r>
            <a:r>
              <a:rPr lang="en-US" dirty="0" err="1" smtClean="0"/>
              <a:t>Intiative</a:t>
            </a:r>
            <a:r>
              <a:rPr lang="en-US" dirty="0" smtClean="0"/>
              <a:t> (SDI)</a:t>
            </a:r>
            <a:endParaRPr lang="en-US" dirty="0"/>
          </a:p>
        </p:txBody>
      </p:sp>
      <p:pic>
        <p:nvPicPr>
          <p:cNvPr id="2051" name="Picture 3" descr="C:\Users\fjacob\AppData\Local\Microsoft\Windows\Temporary Internet Files\Content.IE5\TRO1MO8M\MC90043691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199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jacob\AppData\Local\Microsoft\Windows\Temporary Internet Files\Content.IE5\TRO1MO8M\MC900312142[1].wm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61948"/>
            <a:ext cx="1879092" cy="154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fjacob\AppData\Local\Microsoft\Windows\Temporary Internet Files\Content.IE5\8SU0WL29\MC90041256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21557"/>
            <a:ext cx="2011378" cy="226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fjacob\AppData\Local\Microsoft\Windows\Temporary Internet Files\Content.IE5\X7802ITZ\MC900196344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2" y="718153"/>
            <a:ext cx="1763878" cy="18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4017" y="2973199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most widely understood signature is the human fingerprint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806" y="3352800"/>
            <a:ext cx="830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Biomarkers </a:t>
            </a:r>
            <a:r>
              <a:rPr lang="en-US" dirty="0"/>
              <a:t>can be used to indicate the presence of disease </a:t>
            </a:r>
            <a:r>
              <a:rPr lang="en-US" dirty="0" smtClean="0"/>
              <a:t>or identify </a:t>
            </a:r>
            <a:r>
              <a:rPr lang="en-US" dirty="0"/>
              <a:t>a drug </a:t>
            </a:r>
            <a:r>
              <a:rPr lang="en-US" dirty="0" smtClean="0"/>
              <a:t>resistance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5262" y="4191000"/>
            <a:ext cx="758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Anomalous </a:t>
            </a:r>
            <a:r>
              <a:rPr lang="en-US" dirty="0"/>
              <a:t>network traffic is often an indicator of a computer virus or </a:t>
            </a:r>
            <a:r>
              <a:rPr lang="en-US" dirty="0" smtClean="0"/>
              <a:t>malware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0277" y="3742047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Combinations </a:t>
            </a:r>
            <a:r>
              <a:rPr lang="en-US" dirty="0"/>
              <a:t>of line overloads that may lead to a cascading power failure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108" y="3362472"/>
            <a:ext cx="7897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 signature is a unique or distinguishing measurement, pattern or collection of data that identifies a phenomenon (object, action or behavior) of </a:t>
            </a:r>
            <a:r>
              <a:rPr lang="en-US" dirty="0" smtClean="0"/>
              <a:t>interest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4" grpId="0"/>
      <p:bldP spid="14" grpId="1"/>
      <p:bldP spid="15" grpId="0"/>
      <p:bldP spid="15" grpId="1"/>
      <p:bldP spid="18" grpId="0"/>
      <p:bldP spid="18" grpId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SDI high-level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nticipate</a:t>
            </a:r>
            <a:r>
              <a:rPr lang="en-US" dirty="0" smtClean="0"/>
              <a:t> </a:t>
            </a:r>
            <a:r>
              <a:rPr lang="en-US" dirty="0"/>
              <a:t>future events by detecting precursor signatures, such as combinations of line overloads that may lead to a cascading power </a:t>
            </a:r>
            <a:r>
              <a:rPr lang="en-US" dirty="0" smtClean="0"/>
              <a:t>failure</a:t>
            </a:r>
          </a:p>
          <a:p>
            <a:r>
              <a:rPr lang="en-US" b="1" dirty="0" smtClean="0"/>
              <a:t>Characterize</a:t>
            </a:r>
            <a:r>
              <a:rPr lang="en-US" dirty="0" smtClean="0"/>
              <a:t> </a:t>
            </a:r>
            <a:r>
              <a:rPr lang="en-US" dirty="0"/>
              <a:t>current conditions by matching observations against known signatures, such as the characterization of chemical processes via comparisons against known emission spectra </a:t>
            </a:r>
          </a:p>
          <a:p>
            <a:r>
              <a:rPr lang="en-US" b="1" dirty="0"/>
              <a:t>A</a:t>
            </a:r>
            <a:r>
              <a:rPr lang="en-US" b="1" dirty="0" smtClean="0"/>
              <a:t>nalyze</a:t>
            </a:r>
            <a:r>
              <a:rPr lang="en-US" dirty="0" smtClean="0"/>
              <a:t> </a:t>
            </a:r>
            <a:r>
              <a:rPr lang="en-US" dirty="0"/>
              <a:t>past events by examining signatures left behind, such as the identity of cyber hackers whose techniques conform to known </a:t>
            </a:r>
            <a:r>
              <a:rPr lang="en-US" dirty="0" smtClean="0"/>
              <a:t>strategies and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467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SDI Analytic </a:t>
            </a:r>
            <a:r>
              <a:rPr lang="en-US" dirty="0" smtClean="0"/>
              <a:t>Framework (AF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543800" cy="3124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Solution: </a:t>
            </a:r>
            <a:r>
              <a:rPr lang="en-US" dirty="0"/>
              <a:t>Analytic Framework (AF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Legacy code in a remote machine </a:t>
            </a:r>
            <a:r>
              <a:rPr lang="en-US" dirty="0"/>
              <a:t>is wrapped and exposed as web services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Web services are orchestrated </a:t>
            </a:r>
            <a:r>
              <a:rPr lang="en-US" dirty="0"/>
              <a:t>to create re-usable tasks that can be </a:t>
            </a:r>
            <a:r>
              <a:rPr lang="en-US" dirty="0" smtClean="0"/>
              <a:t>retrieved and </a:t>
            </a:r>
            <a:r>
              <a:rPr lang="en-US" dirty="0"/>
              <a:t>executed by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1611" y="6096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Challenge:</a:t>
            </a:r>
          </a:p>
          <a:p>
            <a:r>
              <a:rPr lang="en-US" sz="2400" dirty="0" smtClean="0"/>
              <a:t>An </a:t>
            </a:r>
            <a:r>
              <a:rPr lang="en-US" sz="2400" dirty="0"/>
              <a:t>approach that can be applied </a:t>
            </a:r>
            <a:r>
              <a:rPr lang="en-US" sz="2400" b="1" dirty="0"/>
              <a:t>across a broad spectrum </a:t>
            </a:r>
            <a:r>
              <a:rPr lang="en-US" sz="2400" dirty="0"/>
              <a:t>to </a:t>
            </a:r>
            <a:r>
              <a:rPr lang="en-US" sz="2400" dirty="0" smtClean="0"/>
              <a:t>efficiently </a:t>
            </a:r>
            <a:r>
              <a:rPr lang="en-US" sz="2400" dirty="0"/>
              <a:t>and robustly construct candidate signatures, validate their reliability, </a:t>
            </a:r>
            <a:r>
              <a:rPr lang="en-US" sz="2400" dirty="0" smtClean="0"/>
              <a:t>measure their quality and overcome the challenge of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7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for scientists in using 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Accidental complexity of creating </a:t>
            </a:r>
            <a:r>
              <a:rPr lang="en-US" dirty="0" smtClean="0"/>
              <a:t>service wrappers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our system, manually wrapping </a:t>
            </a:r>
            <a:r>
              <a:rPr lang="en-US" dirty="0" smtClean="0"/>
              <a:t>a simple </a:t>
            </a:r>
            <a:r>
              <a:rPr lang="en-US" dirty="0"/>
              <a:t>script that has a single input and output </a:t>
            </a:r>
            <a:r>
              <a:rPr lang="en-US" dirty="0" smtClean="0"/>
              <a:t>file requires 121 </a:t>
            </a:r>
            <a:r>
              <a:rPr lang="en-US" dirty="0"/>
              <a:t>lines of Java code (in </a:t>
            </a:r>
            <a:r>
              <a:rPr lang="en-US" dirty="0" smtClean="0"/>
              <a:t>five </a:t>
            </a:r>
            <a:r>
              <a:rPr lang="en-US" dirty="0"/>
              <a:t>Java classes) and 35 lines </a:t>
            </a:r>
            <a:r>
              <a:rPr lang="en-US" dirty="0" smtClean="0"/>
              <a:t>of XML </a:t>
            </a:r>
            <a:r>
              <a:rPr lang="en-US" dirty="0"/>
              <a:t>code (in two </a:t>
            </a:r>
            <a:r>
              <a:rPr lang="en-US" dirty="0" smtClean="0"/>
              <a:t>files</a:t>
            </a:r>
            <a:r>
              <a:rPr lang="en-US" dirty="0"/>
              <a:t>).</a:t>
            </a:r>
            <a:endParaRPr lang="en-US" dirty="0" smtClean="0"/>
          </a:p>
          <a:p>
            <a:r>
              <a:rPr lang="en-US" dirty="0"/>
              <a:t>Lack of end-user environment </a:t>
            </a:r>
            <a:r>
              <a:rPr lang="en-US" dirty="0" smtClean="0"/>
              <a:t>support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Many scientists are not familiar with service-oriented software technologies, which force them to seek the help of software developers to make Web services available in a workflow workbench.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domain-specific 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924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applied </a:t>
            </a:r>
            <a:r>
              <a:rPr lang="en-US" dirty="0" smtClean="0"/>
              <a:t>Domain-Specific </a:t>
            </a:r>
            <a:r>
              <a:rPr lang="en-US" dirty="0"/>
              <a:t>Modeling (DSM)  </a:t>
            </a:r>
            <a:r>
              <a:rPr lang="en-US" dirty="0" smtClean="0"/>
              <a:t>techniques to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</a:t>
            </a:r>
            <a:r>
              <a:rPr lang="en-US" b="1" dirty="0" smtClean="0"/>
              <a:t>odel</a:t>
            </a:r>
            <a:r>
              <a:rPr lang="en-US" dirty="0" smtClean="0"/>
              <a:t> </a:t>
            </a:r>
            <a:r>
              <a:rPr lang="en-US" dirty="0"/>
              <a:t>the process of wrapping remote </a:t>
            </a:r>
            <a:r>
              <a:rPr lang="en-US" dirty="0" smtClean="0"/>
              <a:t>executables.</a:t>
            </a:r>
          </a:p>
          <a:p>
            <a:pPr marL="594360" lvl="2" indent="0">
              <a:buNone/>
            </a:pP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executables </a:t>
            </a:r>
            <a:r>
              <a:rPr lang="en-US" dirty="0"/>
              <a:t>are wrapped inside AF web services using </a:t>
            </a:r>
            <a:r>
              <a:rPr lang="en-US" dirty="0" smtClean="0"/>
              <a:t>a Domain-Specific </a:t>
            </a:r>
            <a:r>
              <a:rPr lang="en-US" dirty="0"/>
              <a:t>Language (DSL) </a:t>
            </a:r>
            <a:r>
              <a:rPr lang="en-US" dirty="0" smtClean="0"/>
              <a:t> </a:t>
            </a:r>
            <a:r>
              <a:rPr lang="en-US" dirty="0"/>
              <a:t>called the Service </a:t>
            </a:r>
            <a:r>
              <a:rPr lang="en-US" dirty="0" smtClean="0"/>
              <a:t>Description </a:t>
            </a:r>
            <a:r>
              <a:rPr lang="en-US" dirty="0"/>
              <a:t>Language (SDL</a:t>
            </a:r>
            <a:r>
              <a:rPr lang="en-US" dirty="0" smtClean="0"/>
              <a:t>).</a:t>
            </a:r>
          </a:p>
          <a:p>
            <a:r>
              <a:rPr lang="en-US" b="1" dirty="0"/>
              <a:t>M</a:t>
            </a:r>
            <a:r>
              <a:rPr lang="en-US" b="1" dirty="0" smtClean="0"/>
              <a:t>odel</a:t>
            </a:r>
            <a:r>
              <a:rPr lang="en-US" dirty="0" smtClean="0"/>
              <a:t> </a:t>
            </a:r>
            <a:r>
              <a:rPr lang="en-US" dirty="0" smtClean="0"/>
              <a:t>the  </a:t>
            </a:r>
            <a:r>
              <a:rPr lang="en-US" dirty="0"/>
              <a:t>SDL-created web services</a:t>
            </a:r>
          </a:p>
          <a:p>
            <a:pPr marL="594360" lvl="2" indent="0">
              <a:buNone/>
            </a:pPr>
            <a:r>
              <a:rPr lang="en-US" dirty="0"/>
              <a:t>The SDL-created web services can then be used to compose </a:t>
            </a:r>
            <a:r>
              <a:rPr lang="en-US" dirty="0" smtClean="0"/>
              <a:t>workflows </a:t>
            </a:r>
            <a:r>
              <a:rPr lang="en-US" dirty="0"/>
              <a:t>using another DSL, called the </a:t>
            </a:r>
            <a:r>
              <a:rPr lang="en-US" dirty="0" smtClean="0"/>
              <a:t>Workflow </a:t>
            </a:r>
            <a:r>
              <a:rPr lang="en-US" dirty="0"/>
              <a:t>Description Language (WDL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application: BLAST execution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11442726"/>
              </p:ext>
            </p:extLst>
          </p:nvPr>
        </p:nvGraphicFramePr>
        <p:xfrm>
          <a:off x="1447800" y="990600"/>
          <a:ext cx="56388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696200" cy="160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Output generated as </a:t>
            </a:r>
            <a:r>
              <a:rPr lang="en-US" sz="2800" dirty="0" err="1" smtClean="0"/>
              <a:t>Taverna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workflow executable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200"/>
            <a:ext cx="1828800" cy="512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19953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Submit job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319329" y="1181100"/>
            <a:ext cx="2667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319329" y="3001328"/>
            <a:ext cx="2667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304374" y="4495800"/>
            <a:ext cx="2667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2829" y="3021724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2.   Check status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8526" y="45074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3.   Download files</a:t>
            </a:r>
          </a:p>
        </p:txBody>
      </p:sp>
    </p:spTree>
    <p:extLst>
      <p:ext uri="{BB962C8B-B14F-4D97-AF65-F5344CB8AC3E}">
        <p14:creationId xmlns:p14="http://schemas.microsoft.com/office/powerpoint/2010/main" val="76691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application: </a:t>
            </a:r>
            <a:br>
              <a:rPr lang="en-US" sz="4000" dirty="0" smtClean="0"/>
            </a:br>
            <a:r>
              <a:rPr lang="en-US" sz="4000" dirty="0" smtClean="0"/>
              <a:t>BLAST execution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05" y="376016"/>
            <a:ext cx="4295195" cy="417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6222"/>
            <a:ext cx="4239205" cy="170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3030798"/>
            <a:ext cx="4038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 </a:t>
            </a:r>
            <a:r>
              <a:rPr lang="en-US" sz="1200" b="1" dirty="0"/>
              <a:t>Service </a:t>
            </a:r>
            <a:r>
              <a:rPr lang="en-US" sz="1200" b="1" dirty="0" smtClean="0"/>
              <a:t>description (SDL) </a:t>
            </a:r>
            <a:r>
              <a:rPr lang="en-US" sz="1200" b="1" dirty="0"/>
              <a:t>for BLAST submission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48502" y="4551693"/>
            <a:ext cx="4038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Workflow description (WDL) </a:t>
            </a:r>
            <a:r>
              <a:rPr lang="en-US" sz="1200" b="1" dirty="0"/>
              <a:t>for </a:t>
            </a:r>
            <a:r>
              <a:rPr lang="en-US" sz="1200" b="1" dirty="0" smtClean="0"/>
              <a:t>BLAST</a:t>
            </a:r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990600"/>
            <a:ext cx="4038600" cy="3352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1752600"/>
            <a:ext cx="4038600" cy="2590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1" y="2362200"/>
            <a:ext cx="4038600" cy="1981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9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180</TotalTime>
  <Words>809</Words>
  <Application>Microsoft Office PowerPoint</Application>
  <PresentationFormat>On-screen Show (4:3)</PresentationFormat>
  <Paragraphs>156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NewsPrint</vt:lpstr>
      <vt:lpstr>Domain-Specific Languages for Composing Signature Discovery Workflows</vt:lpstr>
      <vt:lpstr>Signature Discovery Intiative (SDI)</vt:lpstr>
      <vt:lpstr>SDI high-level goals</vt:lpstr>
      <vt:lpstr>SDI Analytic Framework (AF)</vt:lpstr>
      <vt:lpstr>Challenges for scientists in using AF</vt:lpstr>
      <vt:lpstr>A domain-specific modeling approach</vt:lpstr>
      <vt:lpstr>Example application: BLAST execution</vt:lpstr>
      <vt:lpstr>Output generated as Taverna  workflow executable</vt:lpstr>
      <vt:lpstr>Example application:  BLAST execution</vt:lpstr>
      <vt:lpstr>Implementation</vt:lpstr>
      <vt:lpstr>Related works</vt:lpstr>
      <vt:lpstr>Questions ?</vt:lpstr>
      <vt:lpstr>Xtext grammar for WDL</vt:lpstr>
      <vt:lpstr>An overview of  SDL code generation</vt:lpstr>
      <vt:lpstr>Taverna classification 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Domain-Specific Languages for Composing Sgnature Discovery Workflows</dc:title>
  <dc:creator>Ferosh Jacob</dc:creator>
  <cp:lastModifiedBy>Ferosh Jacob</cp:lastModifiedBy>
  <cp:revision>39</cp:revision>
  <dcterms:created xsi:type="dcterms:W3CDTF">2006-08-16T00:00:00Z</dcterms:created>
  <dcterms:modified xsi:type="dcterms:W3CDTF">2012-10-17T15:45:50Z</dcterms:modified>
</cp:coreProperties>
</file>