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8" r:id="rId12"/>
    <p:sldId id="275" r:id="rId13"/>
    <p:sldId id="269" r:id="rId14"/>
    <p:sldId id="270" r:id="rId15"/>
    <p:sldId id="271" r:id="rId16"/>
    <p:sldId id="272" r:id="rId17"/>
    <p:sldId id="273" r:id="rId18"/>
    <p:sldId id="265" r:id="rId19"/>
    <p:sldId id="266" r:id="rId20"/>
    <p:sldId id="276" r:id="rId21"/>
    <p:sldId id="277" r:id="rId22"/>
    <p:sldId id="278" r:id="rId23"/>
    <p:sldId id="26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A210ABD-C04A-4AD2-8F2C-9169978403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0"/>
            <p14:sldId id="268"/>
            <p14:sldId id="275"/>
            <p14:sldId id="269"/>
            <p14:sldId id="270"/>
            <p14:sldId id="271"/>
            <p14:sldId id="272"/>
            <p14:sldId id="273"/>
            <p14:sldId id="265"/>
            <p14:sldId id="266"/>
            <p14:sldId id="276"/>
            <p14:sldId id="277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Иванов" initials="ВИ" lastIdx="1" clrIdx="0">
    <p:extLst>
      <p:ext uri="{19B8F6BF-5375-455C-9EA6-DF929625EA0E}">
        <p15:presenceInfo xmlns:p15="http://schemas.microsoft.com/office/powerpoint/2012/main" userId="d42b814fcb0476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2" autoAdjust="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1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2453250"/>
          </a:xfrm>
          <a:prstGeom prst="rect">
            <a:avLst/>
          </a:prstGeom>
        </p:spPr>
        <p:txBody>
          <a:bodyPr spcFirstLastPara="1" wrap="square" lIns="19025" tIns="19025" rIns="19025" bIns="1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/>
              <a:t>Паттерн проектирования</a:t>
            </a:r>
            <a:r>
              <a:rPr lang="en-US" sz="4000" b="1" dirty="0"/>
              <a:t>: </a:t>
            </a:r>
            <a:r>
              <a:rPr lang="ru-RU" sz="4000" b="1" dirty="0"/>
              <a:t>Абстрактная фабрика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48925" y="2571750"/>
            <a:ext cx="7810500" cy="4464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01.10.2023</a:t>
            </a:r>
            <a:endParaRPr sz="2200"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557CD26C-8DEA-4A5C-B501-00F6665CA34A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5758492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Здесь представлено решение, которое состоит из 3 проектов. </a:t>
            </a:r>
            <a:r>
              <a:rPr lang="en-US" dirty="0" err="1"/>
              <a:t>AbstractFactoryLib</a:t>
            </a:r>
            <a:r>
              <a:rPr lang="en-US" dirty="0"/>
              <a:t> </a:t>
            </a:r>
            <a:r>
              <a:rPr lang="ru-RU" dirty="0"/>
              <a:t>это библиотека классов, </a:t>
            </a:r>
            <a:r>
              <a:rPr lang="en-US" dirty="0"/>
              <a:t>Tests – </a:t>
            </a:r>
            <a:r>
              <a:rPr lang="ru-RU" dirty="0"/>
              <a:t>проект с тестами методов классов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AstractFactory</a:t>
            </a:r>
            <a:r>
              <a:rPr lang="en-US" dirty="0"/>
              <a:t> </a:t>
            </a:r>
            <a:r>
              <a:rPr lang="ru-RU" dirty="0"/>
              <a:t>– проект реализующий паттерн проектирования </a:t>
            </a:r>
            <a:r>
              <a:rPr lang="en-US" dirty="0"/>
              <a:t>“</a:t>
            </a:r>
            <a:r>
              <a:rPr lang="ru-RU" dirty="0"/>
              <a:t>Абстрактная фабрика</a:t>
            </a:r>
            <a:r>
              <a:rPr lang="en-US" dirty="0"/>
              <a:t>”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Далее разберем структуру папок в библиотеке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3BAB0-A45B-4985-A66E-44B01930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51" y="1066281"/>
            <a:ext cx="1976837" cy="3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557CD26C-8DEA-4A5C-B501-00F6665CA34A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4857842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В папке </a:t>
            </a:r>
            <a:r>
              <a:rPr lang="en-US" dirty="0" err="1"/>
              <a:t>abstractModels</a:t>
            </a:r>
            <a:r>
              <a:rPr lang="en-US" dirty="0"/>
              <a:t> </a:t>
            </a:r>
            <a:r>
              <a:rPr lang="ru-RU" dirty="0"/>
              <a:t>будут хранится абстрактные классы будущих транспортных средств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В папке </a:t>
            </a:r>
            <a:r>
              <a:rPr lang="en-US" dirty="0"/>
              <a:t>Factories </a:t>
            </a:r>
            <a:r>
              <a:rPr lang="ru-RU" dirty="0"/>
              <a:t>будут хранится фабрики для создания будущих объектов, в том числе и главная фабрика, которая представляет собой абстрактный класс с методами для создания дочерних фабрик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B0BD1F-7224-4C27-8B7E-55A953617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32" b="50381"/>
          <a:stretch/>
        </p:blipFill>
        <p:spPr>
          <a:xfrm>
            <a:off x="5755988" y="1146048"/>
            <a:ext cx="3154362" cy="6827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41BDA-CE2E-4F20-A73A-E42578772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8" b="35396"/>
          <a:stretch/>
        </p:blipFill>
        <p:spPr>
          <a:xfrm>
            <a:off x="5755988" y="2258678"/>
            <a:ext cx="3154362" cy="8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557CD26C-8DEA-4A5C-B501-00F6665CA34A}"/>
              </a:ext>
            </a:extLst>
          </p:cNvPr>
          <p:cNvSpPr txBox="1">
            <a:spLocks/>
          </p:cNvSpPr>
          <p:nvPr/>
        </p:nvSpPr>
        <p:spPr>
          <a:xfrm>
            <a:off x="442928" y="2338193"/>
            <a:ext cx="4857842" cy="118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В папке </a:t>
            </a:r>
            <a:r>
              <a:rPr lang="en-US" dirty="0"/>
              <a:t>Models </a:t>
            </a:r>
            <a:r>
              <a:rPr lang="ru-RU" dirty="0"/>
              <a:t>будут хранится классы, которые реализовывают метод, который был задан в его абстрактом классе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B0BD1F-7224-4C27-8B7E-55A953617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09" b="16811"/>
          <a:stretch/>
        </p:blipFill>
        <p:spPr>
          <a:xfrm>
            <a:off x="5755988" y="2411085"/>
            <a:ext cx="3154362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Google Shape;36;p6">
            <a:extLst>
              <a:ext uri="{FF2B5EF4-FFF2-40B4-BE49-F238E27FC236}">
                <a16:creationId xmlns:a16="http://schemas.microsoft.com/office/drawing/2014/main" id="{7EA8123A-4D20-40F2-8B27-217F95B0F9F4}"/>
              </a:ext>
            </a:extLst>
          </p:cNvPr>
          <p:cNvSpPr txBox="1">
            <a:spLocks/>
          </p:cNvSpPr>
          <p:nvPr/>
        </p:nvSpPr>
        <p:spPr>
          <a:xfrm>
            <a:off x="717935" y="3383220"/>
            <a:ext cx="2520278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Абстрактный класс </a:t>
            </a:r>
            <a:r>
              <a:rPr lang="en-US" dirty="0"/>
              <a:t>Car</a:t>
            </a:r>
            <a:endParaRPr lang="ru-RU" dirty="0"/>
          </a:p>
        </p:txBody>
      </p:sp>
      <p:sp>
        <p:nvSpPr>
          <p:cNvPr id="12" name="Google Shape;36;p6">
            <a:extLst>
              <a:ext uri="{FF2B5EF4-FFF2-40B4-BE49-F238E27FC236}">
                <a16:creationId xmlns:a16="http://schemas.microsoft.com/office/drawing/2014/main" id="{DA982295-55F7-4777-BB85-CB35BD885C41}"/>
              </a:ext>
            </a:extLst>
          </p:cNvPr>
          <p:cNvSpPr txBox="1">
            <a:spLocks/>
          </p:cNvSpPr>
          <p:nvPr/>
        </p:nvSpPr>
        <p:spPr>
          <a:xfrm>
            <a:off x="5342021" y="3383220"/>
            <a:ext cx="3362229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Абстрактный класс </a:t>
            </a:r>
            <a:r>
              <a:rPr lang="en-US" dirty="0"/>
              <a:t>Motorcycle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4E328-2C86-4BD4-8C03-E75D2A88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8" y="1598262"/>
            <a:ext cx="3568240" cy="1533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7F3441-FE2D-4F31-BE1B-E224EC8A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645" y="1598263"/>
            <a:ext cx="3153427" cy="15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3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Google Shape;36;p6">
            <a:extLst>
              <a:ext uri="{FF2B5EF4-FFF2-40B4-BE49-F238E27FC236}">
                <a16:creationId xmlns:a16="http://schemas.microsoft.com/office/drawing/2014/main" id="{7EA8123A-4D20-40F2-8B27-217F95B0F9F4}"/>
              </a:ext>
            </a:extLst>
          </p:cNvPr>
          <p:cNvSpPr txBox="1">
            <a:spLocks/>
          </p:cNvSpPr>
          <p:nvPr/>
        </p:nvSpPr>
        <p:spPr>
          <a:xfrm>
            <a:off x="439749" y="3383220"/>
            <a:ext cx="3863421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FamilyCar</a:t>
            </a:r>
            <a:endParaRPr lang="ru-RU" dirty="0"/>
          </a:p>
        </p:txBody>
      </p:sp>
      <p:sp>
        <p:nvSpPr>
          <p:cNvPr id="12" name="Google Shape;36;p6">
            <a:extLst>
              <a:ext uri="{FF2B5EF4-FFF2-40B4-BE49-F238E27FC236}">
                <a16:creationId xmlns:a16="http://schemas.microsoft.com/office/drawing/2014/main" id="{DA982295-55F7-4777-BB85-CB35BD885C41}"/>
              </a:ext>
            </a:extLst>
          </p:cNvPr>
          <p:cNvSpPr txBox="1">
            <a:spLocks/>
          </p:cNvSpPr>
          <p:nvPr/>
        </p:nvSpPr>
        <p:spPr>
          <a:xfrm>
            <a:off x="5034157" y="3383220"/>
            <a:ext cx="3670093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SportCar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E4D91C-B3CC-4F4D-AC9F-6F5E9108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9" y="1410484"/>
            <a:ext cx="3863421" cy="17960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47B860-215D-4DAB-A479-16B58CAF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65" y="1410484"/>
            <a:ext cx="3884936" cy="17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Google Shape;36;p6">
            <a:extLst>
              <a:ext uri="{FF2B5EF4-FFF2-40B4-BE49-F238E27FC236}">
                <a16:creationId xmlns:a16="http://schemas.microsoft.com/office/drawing/2014/main" id="{7EA8123A-4D20-40F2-8B27-217F95B0F9F4}"/>
              </a:ext>
            </a:extLst>
          </p:cNvPr>
          <p:cNvSpPr txBox="1">
            <a:spLocks/>
          </p:cNvSpPr>
          <p:nvPr/>
        </p:nvSpPr>
        <p:spPr>
          <a:xfrm>
            <a:off x="439749" y="3383220"/>
            <a:ext cx="3458483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FamilyMotorcycle</a:t>
            </a:r>
            <a:endParaRPr lang="ru-RU" dirty="0"/>
          </a:p>
        </p:txBody>
      </p:sp>
      <p:sp>
        <p:nvSpPr>
          <p:cNvPr id="12" name="Google Shape;36;p6">
            <a:extLst>
              <a:ext uri="{FF2B5EF4-FFF2-40B4-BE49-F238E27FC236}">
                <a16:creationId xmlns:a16="http://schemas.microsoft.com/office/drawing/2014/main" id="{DA982295-55F7-4777-BB85-CB35BD885C41}"/>
              </a:ext>
            </a:extLst>
          </p:cNvPr>
          <p:cNvSpPr txBox="1">
            <a:spLocks/>
          </p:cNvSpPr>
          <p:nvPr/>
        </p:nvSpPr>
        <p:spPr>
          <a:xfrm>
            <a:off x="5089400" y="3383220"/>
            <a:ext cx="3614850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SportMotorcycle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DF5838-F11D-4B1D-A544-2D1FA270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9" y="1516474"/>
            <a:ext cx="3687961" cy="16312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37585-250C-4F16-89AE-7E68F59B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7" y="1516474"/>
            <a:ext cx="3856248" cy="16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Google Shape;36;p6">
            <a:extLst>
              <a:ext uri="{FF2B5EF4-FFF2-40B4-BE49-F238E27FC236}">
                <a16:creationId xmlns:a16="http://schemas.microsoft.com/office/drawing/2014/main" id="{7EA8123A-4D20-40F2-8B27-217F95B0F9F4}"/>
              </a:ext>
            </a:extLst>
          </p:cNvPr>
          <p:cNvSpPr txBox="1">
            <a:spLocks/>
          </p:cNvSpPr>
          <p:nvPr/>
        </p:nvSpPr>
        <p:spPr>
          <a:xfrm>
            <a:off x="1990235" y="3781980"/>
            <a:ext cx="5163530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VehicleFactory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EA3BA-41FD-4AC0-90C0-3757149C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03" y="1552081"/>
            <a:ext cx="4950993" cy="20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Google Shape;36;p6">
            <a:extLst>
              <a:ext uri="{FF2B5EF4-FFF2-40B4-BE49-F238E27FC236}">
                <a16:creationId xmlns:a16="http://schemas.microsoft.com/office/drawing/2014/main" id="{7EA8123A-4D20-40F2-8B27-217F95B0F9F4}"/>
              </a:ext>
            </a:extLst>
          </p:cNvPr>
          <p:cNvSpPr txBox="1">
            <a:spLocks/>
          </p:cNvSpPr>
          <p:nvPr/>
        </p:nvSpPr>
        <p:spPr>
          <a:xfrm>
            <a:off x="439749" y="3810109"/>
            <a:ext cx="3593699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FamilyVehicleFactory</a:t>
            </a:r>
            <a:endParaRPr lang="ru-RU" dirty="0"/>
          </a:p>
        </p:txBody>
      </p:sp>
      <p:sp>
        <p:nvSpPr>
          <p:cNvPr id="12" name="Google Shape;36;p6">
            <a:extLst>
              <a:ext uri="{FF2B5EF4-FFF2-40B4-BE49-F238E27FC236}">
                <a16:creationId xmlns:a16="http://schemas.microsoft.com/office/drawing/2014/main" id="{DA982295-55F7-4777-BB85-CB35BD885C41}"/>
              </a:ext>
            </a:extLst>
          </p:cNvPr>
          <p:cNvSpPr txBox="1">
            <a:spLocks/>
          </p:cNvSpPr>
          <p:nvPr/>
        </p:nvSpPr>
        <p:spPr>
          <a:xfrm>
            <a:off x="5110553" y="3807193"/>
            <a:ext cx="3614850" cy="3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Класс </a:t>
            </a:r>
            <a:r>
              <a:rPr lang="en-US" dirty="0" err="1"/>
              <a:t>SportsVehicleFactory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F33014-694A-4800-B012-9306AF00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9" y="1161853"/>
            <a:ext cx="3619056" cy="25445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06A985-189D-41AD-A3DC-1F1DAD74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16" y="1161852"/>
            <a:ext cx="3606134" cy="25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FDBA9-44D7-404B-83AD-2E93BB58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 программы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BB4773-DBBA-4CDE-961A-D8A9F7E21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5" name="Google Shape;36;p6">
            <a:extLst>
              <a:ext uri="{FF2B5EF4-FFF2-40B4-BE49-F238E27FC236}">
                <a16:creationId xmlns:a16="http://schemas.microsoft.com/office/drawing/2014/main" id="{1D38B4E4-C8E8-4423-9827-4DB920EBFD91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1322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Результатом данной программы должно быть следующее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DD0EAF-379F-4488-9E18-E3B59806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2" y="1904529"/>
            <a:ext cx="5544515" cy="13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B396F-3B08-48C7-8A50-DACD0F13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E228BC-612A-4F57-97B7-5F748D0BD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CC41D280-7802-4839-828E-518E9BB52820}"/>
              </a:ext>
            </a:extLst>
          </p:cNvPr>
          <p:cNvSpPr txBox="1">
            <a:spLocks/>
          </p:cNvSpPr>
          <p:nvPr/>
        </p:nvSpPr>
        <p:spPr>
          <a:xfrm>
            <a:off x="439800" y="956278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>
                <a:solidFill>
                  <a:srgbClr val="374151"/>
                </a:solidFill>
                <a:latin typeface="+mn-lt"/>
              </a:rPr>
              <a:t>Чтобы убедиться</a:t>
            </a:r>
            <a:r>
              <a:rPr lang="en-US" dirty="0">
                <a:solidFill>
                  <a:srgbClr val="374151"/>
                </a:solidFill>
                <a:latin typeface="+mn-lt"/>
              </a:rPr>
              <a:t> </a:t>
            </a:r>
            <a:r>
              <a:rPr lang="ru-RU" dirty="0">
                <a:solidFill>
                  <a:srgbClr val="374151"/>
                </a:solidFill>
                <a:latin typeface="+mn-lt"/>
              </a:rPr>
              <a:t>правильно ли наше приложение выдает результат напишем </a:t>
            </a:r>
            <a:r>
              <a:rPr lang="en-US" dirty="0">
                <a:solidFill>
                  <a:srgbClr val="374151"/>
                </a:solidFill>
                <a:latin typeface="+mn-lt"/>
              </a:rPr>
              <a:t>Unit </a:t>
            </a:r>
            <a:r>
              <a:rPr lang="ru-RU" dirty="0">
                <a:solidFill>
                  <a:srgbClr val="374151"/>
                </a:solidFill>
                <a:latin typeface="+mn-lt"/>
              </a:rPr>
              <a:t>тесты. Для этого был выбран </a:t>
            </a:r>
            <a:r>
              <a:rPr lang="en-US" dirty="0">
                <a:solidFill>
                  <a:srgbClr val="374151"/>
                </a:solidFill>
                <a:latin typeface="+mn-lt"/>
              </a:rPr>
              <a:t>NUnit.</a:t>
            </a:r>
            <a:r>
              <a:rPr lang="ru-RU" dirty="0">
                <a:solidFill>
                  <a:srgbClr val="374151"/>
                </a:solidFill>
                <a:latin typeface="+mn-lt"/>
              </a:rPr>
              <a:t> Мы создали класс </a:t>
            </a:r>
            <a:r>
              <a:rPr lang="en-US" dirty="0">
                <a:solidFill>
                  <a:srgbClr val="374151"/>
                </a:solidFill>
                <a:latin typeface="+mn-lt"/>
              </a:rPr>
              <a:t>VehicleTests</a:t>
            </a:r>
            <a:r>
              <a:rPr lang="ru-RU" dirty="0">
                <a:solidFill>
                  <a:srgbClr val="374151"/>
                </a:solidFill>
                <a:latin typeface="+mn-lt"/>
              </a:rPr>
              <a:t>, в котором создали несколько методов для тестирования нашего приложения.</a:t>
            </a:r>
            <a:endParaRPr lang="en-US" dirty="0">
              <a:solidFill>
                <a:srgbClr val="374151"/>
              </a:solidFill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662C73-35FE-4EF6-981C-18939C2A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56" y="2458364"/>
            <a:ext cx="538237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Понятие </a:t>
            </a:r>
            <a:r>
              <a:rPr lang="en-US" dirty="0"/>
              <a:t>“</a:t>
            </a:r>
            <a:r>
              <a:rPr lang="ru-RU" dirty="0"/>
              <a:t>Абстрактная фабрика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порождающий паттерн проектирования, который предоставляет интерфейс для создания семейств связанных или взаимозависимых объектов, без привязки клиентского кода к конкретным классам или реализации этих объектов. Этот паттерн позволяет создавать набор связанных объектов, обеспечивая согласованность и совместимость между ними, при этом изолируя детали создания объектов от кода, который использует эти объекты.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D642A-CABD-4AAA-9880-8B26BF8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4956C3-F5A5-451F-A995-15395F0B4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 sz="14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21BB2-83C9-43C3-B3C5-76FBFC76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45" y="1330226"/>
            <a:ext cx="6548309" cy="27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D642A-CABD-4AAA-9880-8B26BF8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4956C3-F5A5-451F-A995-15395F0B4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 sz="140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4719C6-0574-45BF-90BD-BBD6D1A6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66" y="1389991"/>
            <a:ext cx="6833267" cy="28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0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D642A-CABD-4AAA-9880-8B26BF8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4956C3-F5A5-451F-A995-15395F0B4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 sz="14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3364A-395E-4C73-9E25-38282E11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19" y="1392101"/>
            <a:ext cx="7034562" cy="2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0E7E-6B2C-43AE-B5E7-3F60B0D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реализации паттерна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6D7CD9-1C28-4A1B-AE5C-EB26D92C9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C1F7A-2F59-4E3E-9477-9E3FA2FE8EC7}"/>
              </a:ext>
            </a:extLst>
          </p:cNvPr>
          <p:cNvSpPr txBox="1"/>
          <p:nvPr/>
        </p:nvSpPr>
        <p:spPr>
          <a:xfrm>
            <a:off x="442928" y="778400"/>
            <a:ext cx="8261322" cy="405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Данная реализация паттерна "Абстрактная фабрика" корректна и соответствует его основным принципам: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Есть абстрактные продукты (Car и 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Motorcycle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) и их конкретные реализации (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SportsCar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FamilyCar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SportsMotorcycle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FamilyMotorcycle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Существует абстрактная фабрика (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VehicleFactory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) и её конкретные подклассы (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SportsVehicleFactory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 и </a:t>
            </a:r>
            <a:r>
              <a:rPr lang="ru-RU" sz="1800" b="0" i="0" dirty="0" err="1">
                <a:solidFill>
                  <a:srgbClr val="374151"/>
                </a:solidFill>
                <a:effectLst/>
                <a:latin typeface="+mj-lt"/>
              </a:rPr>
              <a:t>FamilyVehicleFactory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Клиентский код использует фабрики для создания конкретных автомобилей и мотоциклов.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Реализация вывода информации на консоль демонстрирует создание семейства взаимосвязанных объектов.</a:t>
            </a:r>
          </a:p>
          <a:p>
            <a:pPr algn="l">
              <a:lnSpc>
                <a:spcPct val="120000"/>
              </a:lnSpc>
            </a:pPr>
            <a:r>
              <a:rPr lang="ru-RU" sz="1800" dirty="0">
                <a:solidFill>
                  <a:srgbClr val="374151"/>
                </a:solidFill>
                <a:latin typeface="+mj-lt"/>
              </a:rPr>
              <a:t>Таким образом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+mj-lt"/>
              </a:rPr>
              <a:t> данная реализация успешно применяет паттерн "Абстрактная фабрика".</a:t>
            </a:r>
          </a:p>
        </p:txBody>
      </p:sp>
    </p:spTree>
    <p:extLst>
      <p:ext uri="{BB962C8B-B14F-4D97-AF65-F5344CB8AC3E}">
        <p14:creationId xmlns:p14="http://schemas.microsoft.com/office/powerpoint/2010/main" val="9164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C365-F282-4A72-8861-779E44EA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принципа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4E90AB-9089-47D5-9640-A222953F8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F997C607-0102-4B94-A7D5-72F569580660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Абстрактная фабрика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Это интерфейс или абстрактный класс, который объявляет набор методов для создания различных семейств связанных продуктов. Эти методы могут возвращать абстрактные продукты или интерфейсы.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Конкретные фабрики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Каждая конкретная фабрика реализует интерфейс абстрактной фабрики и предоставляет реализацию для создания конкретных продуктов. Конкретные фабрики создают объекты, соответствующие определенному семейству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12745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B992-759E-40E3-8F7B-77B55EC9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принципа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2AA8C22-A092-4EFA-A4F1-5A7B529EE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5" name="Google Shape;36;p6">
            <a:extLst>
              <a:ext uri="{FF2B5EF4-FFF2-40B4-BE49-F238E27FC236}">
                <a16:creationId xmlns:a16="http://schemas.microsoft.com/office/drawing/2014/main" id="{C38E9F73-29F5-4283-B105-C18B7371D3F5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Абстрактная продукты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 Это интерфейсы или абстрактные классы, которые объявляют базовый набор методов и свойств, которые должны быть реализованы конкретными продуктами.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Конкретные продукты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Каждый конкретный продукт реализует интерфейс абстрактного продукта и представляет собой конкретную реализацию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400932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3D5CC-80CD-4232-8EAB-8881243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паттерна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88F450-4AF5-4EF5-A8B3-D2C0160921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 sz="140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97E599-8EF1-4AD0-B32A-EA48724B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19" y="898984"/>
            <a:ext cx="5774161" cy="40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EB70C-459F-42CC-B131-9AE07BC0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паттерна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1BE4833-8559-4974-BD6B-1D49EDF2A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5" name="Google Shape;36;p6">
            <a:extLst>
              <a:ext uri="{FF2B5EF4-FFF2-40B4-BE49-F238E27FC236}">
                <a16:creationId xmlns:a16="http://schemas.microsoft.com/office/drawing/2014/main" id="{648B6E65-1F41-4838-ACBC-7574BD8DD45F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1. Автомобильное производство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Söhne"/>
              </a:rPr>
              <a:t>В автомобильной промышленности абстрактная фабрика применяется для создания разных моделей автомобилей с соответствующими характеристиками и компонентами (двигатели, ходовая часть, интерьер).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215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0E6BA-E9EE-4D47-B54B-BE79BD16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паттерна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652D63-2036-4644-B29C-F49FEBD38E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5" name="Google Shape;36;p6">
            <a:extLst>
              <a:ext uri="{FF2B5EF4-FFF2-40B4-BE49-F238E27FC236}">
                <a16:creationId xmlns:a16="http://schemas.microsoft.com/office/drawing/2014/main" id="{FA968DE3-D279-4DB4-A584-185163EAF766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2. Мебельное производство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Söhne"/>
              </a:rPr>
              <a:t>В производстве мебели абстрактная фабрика может использоваться для создания мебели разных стилей (современной, классической, антикварной) с учетом дизайна и материалов.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1151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3B833-95F8-4F28-8E38-538B724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паттерна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4E2ED-528E-4985-8E30-49F0FC2FC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5" name="Google Shape;36;p6">
            <a:extLst>
              <a:ext uri="{FF2B5EF4-FFF2-40B4-BE49-F238E27FC236}">
                <a16:creationId xmlns:a16="http://schemas.microsoft.com/office/drawing/2014/main" id="{B835D4AD-A620-4A20-82E4-9055B522E142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1" dirty="0"/>
              <a:t>3. Производство продуктов питания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Söhne"/>
              </a:rPr>
              <a:t>В пищевой промышленности абстрактная фабрика может использоваться для создания различных вариантов продуктов (например, молочных продуктов, кондитерских изделий) с разными вкусами и упаковкой.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3625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5203-C665-4F58-8BE8-8964D8A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паттерна в библиотеке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A1F0DF-6D1A-4551-9381-58CC43B41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 sz="1400">
              <a:solidFill>
                <a:srgbClr val="000000"/>
              </a:solidFill>
            </a:endParaRPr>
          </a:p>
        </p:txBody>
      </p:sp>
      <p:sp>
        <p:nvSpPr>
          <p:cNvPr id="7" name="Google Shape;36;p6">
            <a:extLst>
              <a:ext uri="{FF2B5EF4-FFF2-40B4-BE49-F238E27FC236}">
                <a16:creationId xmlns:a16="http://schemas.microsoft.com/office/drawing/2014/main" id="{557CD26C-8DEA-4A5C-B501-00F6665CA34A}"/>
              </a:ext>
            </a:extLst>
          </p:cNvPr>
          <p:cNvSpPr txBox="1">
            <a:spLocks/>
          </p:cNvSpPr>
          <p:nvPr/>
        </p:nvSpPr>
        <p:spPr>
          <a:xfrm>
            <a:off x="442928" y="1066281"/>
            <a:ext cx="8261322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●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○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Font typeface="Arial"/>
              <a:buChar char="■"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Для реализации паттерна </a:t>
            </a:r>
            <a:r>
              <a:rPr lang="en-US" dirty="0"/>
              <a:t>“</a:t>
            </a:r>
            <a:r>
              <a:rPr lang="ru-RU" dirty="0"/>
              <a:t>Абстрактная фабрика</a:t>
            </a:r>
            <a:r>
              <a:rPr lang="en-US" dirty="0"/>
              <a:t>”</a:t>
            </a:r>
            <a:r>
              <a:rPr lang="ru-RU" dirty="0"/>
              <a:t> сначала рассмотрим пример с транспортом. Предположим у нас будет производство, которое будет производить транспорт двух видов</a:t>
            </a:r>
            <a:r>
              <a:rPr lang="en-US" dirty="0"/>
              <a:t>:</a:t>
            </a:r>
            <a:r>
              <a:rPr lang="ru-RU" dirty="0"/>
              <a:t> семейный и спортивный. Транспорт может быть представлен как машиной, так и мотоциклом. Таким образом мы можем реализовать паттерн </a:t>
            </a:r>
            <a:r>
              <a:rPr lang="en-US" dirty="0"/>
              <a:t>“</a:t>
            </a:r>
            <a:r>
              <a:rPr lang="ru-RU" dirty="0"/>
              <a:t>Абстрактная фабрика</a:t>
            </a:r>
            <a:r>
              <a:rPr lang="en-US" dirty="0"/>
              <a:t>”</a:t>
            </a:r>
            <a:r>
              <a:rPr lang="ru-RU" dirty="0"/>
              <a:t>, так как у нас будет главная фабрика для создания других подклассов, в которых будут реализованы конкретные продукты реализующие методы из своих абстрактных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36857191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665</Words>
  <Application>Microsoft Office PowerPoint</Application>
  <PresentationFormat>Экран (16:9)</PresentationFormat>
  <Paragraphs>89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Söhne</vt:lpstr>
      <vt:lpstr>White</vt:lpstr>
      <vt:lpstr>Паттерн проектирования: Абстрактная фабрика </vt:lpstr>
      <vt:lpstr>Понятие “Абстрактная фабрика”</vt:lpstr>
      <vt:lpstr>Описание принципа работы</vt:lpstr>
      <vt:lpstr>Описание принципа работы</vt:lpstr>
      <vt:lpstr>Общая схема паттерна</vt:lpstr>
      <vt:lpstr>Применение паттерна</vt:lpstr>
      <vt:lpstr>Применение паттерна</vt:lpstr>
      <vt:lpstr>Применение паттерна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Реализация паттерна в библиотеке классов</vt:lpstr>
      <vt:lpstr>Результат выполнения программы</vt:lpstr>
      <vt:lpstr>Unit-тестирование</vt:lpstr>
      <vt:lpstr>Unit-тестирование</vt:lpstr>
      <vt:lpstr>Unit-тестирование</vt:lpstr>
      <vt:lpstr>Unit-тестирование</vt:lpstr>
      <vt:lpstr>Корректность реализации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проектирования: Фабричный метод</dc:title>
  <dc:creator>Vitaliy</dc:creator>
  <cp:lastModifiedBy>Виталий Иванов</cp:lastModifiedBy>
  <cp:revision>42</cp:revision>
  <dcterms:modified xsi:type="dcterms:W3CDTF">2023-10-01T09:59:04Z</dcterms:modified>
</cp:coreProperties>
</file>