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785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7937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42835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5514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98533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6088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6121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57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44388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143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491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816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51175" y="875825"/>
            <a:ext cx="8823300" cy="5638200"/>
          </a:xfrm>
          <a:prstGeom prst="rect">
            <a:avLst/>
          </a:prstGeom>
        </p:spPr>
        <p:txBody>
          <a:bodyPr spcFirstLastPara="1" wrap="square" lIns="91425" tIns="91425" rIns="91425" bIns="91425" anchor="ctr" anchorCtr="0"/>
          <a:lstStyle>
            <a:lvl1pPr lvl="0" rtl="0">
              <a:spcBef>
                <a:spcPts val="0"/>
              </a:spcBef>
              <a:spcAft>
                <a:spcPts val="0"/>
              </a:spcAft>
              <a:buNone/>
              <a:defRPr sz="60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dy Slide">
  <p:cSld name="CUSTOM_3">
    <p:spTree>
      <p:nvGrpSpPr>
        <p:cNvPr id="1" name="Shape 16"/>
        <p:cNvGrpSpPr/>
        <p:nvPr/>
      </p:nvGrpSpPr>
      <p:grpSpPr>
        <a:xfrm>
          <a:off x="0" y="0"/>
          <a:ext cx="0" cy="0"/>
          <a:chOff x="0" y="0"/>
          <a:chExt cx="0" cy="0"/>
        </a:xfrm>
      </p:grpSpPr>
      <p:sp>
        <p:nvSpPr>
          <p:cNvPr id="17" name="Shape 17"/>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lstStyle>
            <a:lvl1pPr lvl="0" rtl="0">
              <a:spcBef>
                <a:spcPts val="640"/>
              </a:spcBef>
              <a:spcAft>
                <a:spcPts val="0"/>
              </a:spcAft>
              <a:buNone/>
              <a:defRPr sz="4800">
                <a:solidFill>
                  <a:srgbClr val="FFFFFF"/>
                </a:solidFill>
              </a:defRPr>
            </a:lvl1pPr>
            <a:lvl2pPr lvl="1" rtl="0">
              <a:spcBef>
                <a:spcPts val="640"/>
              </a:spcBef>
              <a:spcAft>
                <a:spcPts val="0"/>
              </a:spcAft>
              <a:buNone/>
              <a:defRPr/>
            </a:lvl2pPr>
            <a:lvl3pPr lvl="2" rtl="0">
              <a:spcBef>
                <a:spcPts val="640"/>
              </a:spcBef>
              <a:spcAft>
                <a:spcPts val="0"/>
              </a:spcAft>
              <a:buNone/>
              <a:defRPr/>
            </a:lvl3pPr>
            <a:lvl4pPr lvl="3" rtl="0">
              <a:spcBef>
                <a:spcPts val="640"/>
              </a:spcBef>
              <a:spcAft>
                <a:spcPts val="0"/>
              </a:spcAft>
              <a:buNone/>
              <a:defRPr/>
            </a:lvl4pPr>
            <a:lvl5pPr lvl="4" rtl="0">
              <a:spcBef>
                <a:spcPts val="640"/>
              </a:spcBef>
              <a:spcAft>
                <a:spcPts val="0"/>
              </a:spcAft>
              <a:buNone/>
              <a:defRPr/>
            </a:lvl5pPr>
            <a:lvl6pPr lvl="5" rtl="0">
              <a:spcBef>
                <a:spcPts val="640"/>
              </a:spcBef>
              <a:spcAft>
                <a:spcPts val="0"/>
              </a:spcAft>
              <a:buNone/>
              <a:defRPr/>
            </a:lvl6pPr>
            <a:lvl7pPr lvl="6" rtl="0">
              <a:spcBef>
                <a:spcPts val="640"/>
              </a:spcBef>
              <a:spcAft>
                <a:spcPts val="0"/>
              </a:spcAft>
              <a:buNone/>
              <a:defRPr/>
            </a:lvl7pPr>
            <a:lvl8pPr lvl="7" rtl="0">
              <a:spcBef>
                <a:spcPts val="640"/>
              </a:spcBef>
              <a:spcAft>
                <a:spcPts val="0"/>
              </a:spcAft>
              <a:buNone/>
              <a:defRPr/>
            </a:lvl8pPr>
            <a:lvl9pPr lvl="8" rtl="0">
              <a:spcBef>
                <a:spcPts val="640"/>
              </a:spcBef>
              <a:spcAft>
                <a:spcPts val="0"/>
              </a:spcAft>
              <a:buNone/>
              <a:defRPr/>
            </a:lvl9pPr>
          </a:lstStyle>
          <a:p>
            <a:endParaRPr/>
          </a:p>
        </p:txBody>
      </p:sp>
      <p:sp>
        <p:nvSpPr>
          <p:cNvPr id="18" name="Shape 18"/>
          <p:cNvSpPr txBox="1">
            <a:spLocks noGrp="1"/>
          </p:cNvSpPr>
          <p:nvPr>
            <p:ph type="body" idx="2"/>
          </p:nvPr>
        </p:nvSpPr>
        <p:spPr>
          <a:xfrm>
            <a:off x="142600" y="887700"/>
            <a:ext cx="8832000" cy="5605200"/>
          </a:xfrm>
          <a:prstGeom prst="rect">
            <a:avLst/>
          </a:prstGeom>
        </p:spPr>
        <p:txBody>
          <a:bodyPr spcFirstLastPara="1" wrap="square" lIns="91425" tIns="91425" rIns="91425" bIns="91425" anchor="t" anchorCtr="0"/>
          <a:lstStyle>
            <a:lvl1pPr marL="457200" lvl="0" indent="-419100" rtl="0">
              <a:spcBef>
                <a:spcPts val="640"/>
              </a:spcBef>
              <a:spcAft>
                <a:spcPts val="0"/>
              </a:spcAft>
              <a:buSzPts val="30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dy Slide Double">
  <p:cSld name="CUSTOM_1">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142600" y="887700"/>
            <a:ext cx="4420500" cy="5605200"/>
          </a:xfrm>
          <a:prstGeom prst="rect">
            <a:avLst/>
          </a:prstGeom>
        </p:spPr>
        <p:txBody>
          <a:bodyPr spcFirstLastPara="1" wrap="square" lIns="91425" tIns="91425" rIns="91425" bIns="91425" anchor="t" anchorCtr="0"/>
          <a:lstStyle>
            <a:lvl1pPr marL="457200" lvl="0" indent="-419100">
              <a:spcBef>
                <a:spcPts val="640"/>
              </a:spcBef>
              <a:spcAft>
                <a:spcPts val="0"/>
              </a:spcAft>
              <a:buSzPts val="3000"/>
              <a:buChar char="●"/>
              <a:defRPr/>
            </a:lvl1pPr>
            <a:lvl2pPr marL="914400" lvl="1" indent="-406400">
              <a:spcBef>
                <a:spcPts val="560"/>
              </a:spcBef>
              <a:spcAft>
                <a:spcPts val="0"/>
              </a:spcAft>
              <a:buSzPts val="2800"/>
              <a:buChar char="○"/>
              <a:defRPr/>
            </a:lvl2pPr>
            <a:lvl3pPr marL="1371600" lvl="2" indent="-381000">
              <a:spcBef>
                <a:spcPts val="480"/>
              </a:spcBef>
              <a:spcAft>
                <a:spcPts val="0"/>
              </a:spcAft>
              <a:buSzPts val="2400"/>
              <a:buChar char="■"/>
              <a:defRPr/>
            </a:lvl3pPr>
            <a:lvl4pPr marL="1828800" lvl="3" indent="-355600">
              <a:spcBef>
                <a:spcPts val="400"/>
              </a:spcBef>
              <a:spcAft>
                <a:spcPts val="0"/>
              </a:spcAft>
              <a:buSzPts val="2000"/>
              <a:buChar char="●"/>
              <a:defRPr/>
            </a:lvl4pPr>
            <a:lvl5pPr marL="2286000" lvl="4" indent="-355600">
              <a:spcBef>
                <a:spcPts val="400"/>
              </a:spcBef>
              <a:spcAft>
                <a:spcPts val="0"/>
              </a:spcAft>
              <a:buSzPts val="2000"/>
              <a:buChar char="○"/>
              <a:defRPr/>
            </a:lvl5pPr>
            <a:lvl6pPr marL="2743200" lvl="5" indent="-355600">
              <a:spcBef>
                <a:spcPts val="400"/>
              </a:spcBef>
              <a:spcAft>
                <a:spcPts val="0"/>
              </a:spcAft>
              <a:buSzPts val="2000"/>
              <a:buChar char="■"/>
              <a:defRPr/>
            </a:lvl6pPr>
            <a:lvl7pPr marL="3200400" lvl="6" indent="-355600">
              <a:spcBef>
                <a:spcPts val="400"/>
              </a:spcBef>
              <a:spcAft>
                <a:spcPts val="0"/>
              </a:spcAft>
              <a:buSzPts val="2000"/>
              <a:buChar char="●"/>
              <a:defRPr/>
            </a:lvl7pPr>
            <a:lvl8pPr marL="3657600" lvl="7" indent="-355600">
              <a:spcBef>
                <a:spcPts val="400"/>
              </a:spcBef>
              <a:spcAft>
                <a:spcPts val="0"/>
              </a:spcAft>
              <a:buSzPts val="2000"/>
              <a:buChar char="○"/>
              <a:defRPr/>
            </a:lvl8pPr>
            <a:lvl9pPr marL="4114800" lvl="8" indent="-355600">
              <a:spcBef>
                <a:spcPts val="400"/>
              </a:spcBef>
              <a:spcAft>
                <a:spcPts val="0"/>
              </a:spcAft>
              <a:buSzPts val="2000"/>
              <a:buChar char="■"/>
              <a:defRPr/>
            </a:lvl9pPr>
          </a:lstStyle>
          <a:p>
            <a:endParaRPr/>
          </a:p>
        </p:txBody>
      </p:sp>
      <p:sp>
        <p:nvSpPr>
          <p:cNvPr id="21" name="Shape 21"/>
          <p:cNvSpPr txBox="1">
            <a:spLocks noGrp="1"/>
          </p:cNvSpPr>
          <p:nvPr>
            <p:ph type="body" idx="2"/>
          </p:nvPr>
        </p:nvSpPr>
        <p:spPr>
          <a:xfrm>
            <a:off x="4563100" y="887750"/>
            <a:ext cx="4420500" cy="5605200"/>
          </a:xfrm>
          <a:prstGeom prst="rect">
            <a:avLst/>
          </a:prstGeom>
        </p:spPr>
        <p:txBody>
          <a:bodyPr spcFirstLastPara="1" wrap="square" lIns="91425" tIns="91425" rIns="91425" bIns="91425" anchor="t" anchorCtr="0"/>
          <a:lstStyle>
            <a:lvl1pPr marL="457200" lvl="0" indent="-419100" rtl="0">
              <a:spcBef>
                <a:spcPts val="640"/>
              </a:spcBef>
              <a:spcAft>
                <a:spcPts val="0"/>
              </a:spcAft>
              <a:buSzPts val="30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22" name="Shape 22"/>
          <p:cNvSpPr txBox="1">
            <a:spLocks noGrp="1"/>
          </p:cNvSpPr>
          <p:nvPr>
            <p:ph type="subTitle" idx="3"/>
          </p:nvPr>
        </p:nvSpPr>
        <p:spPr>
          <a:xfrm>
            <a:off x="623975" y="0"/>
            <a:ext cx="8350500" cy="887700"/>
          </a:xfrm>
          <a:prstGeom prst="rect">
            <a:avLst/>
          </a:prstGeom>
        </p:spPr>
        <p:txBody>
          <a:bodyPr spcFirstLastPara="1" wrap="square" lIns="91425" tIns="91425" rIns="91425" bIns="91425" anchor="b" anchorCtr="0"/>
          <a:lstStyle>
            <a:lvl1pPr lvl="0" rtl="0">
              <a:spcBef>
                <a:spcPts val="640"/>
              </a:spcBef>
              <a:spcAft>
                <a:spcPts val="0"/>
              </a:spcAft>
              <a:buNone/>
              <a:defRPr sz="4800">
                <a:solidFill>
                  <a:srgbClr val="FFFFFF"/>
                </a:solidFill>
              </a:defRPr>
            </a:lvl1pPr>
            <a:lvl2pPr lvl="1" rtl="0">
              <a:spcBef>
                <a:spcPts val="640"/>
              </a:spcBef>
              <a:spcAft>
                <a:spcPts val="0"/>
              </a:spcAft>
              <a:buNone/>
              <a:defRPr/>
            </a:lvl2pPr>
            <a:lvl3pPr lvl="2" rtl="0">
              <a:spcBef>
                <a:spcPts val="640"/>
              </a:spcBef>
              <a:spcAft>
                <a:spcPts val="0"/>
              </a:spcAft>
              <a:buNone/>
              <a:defRPr/>
            </a:lvl3pPr>
            <a:lvl4pPr lvl="3" rtl="0">
              <a:spcBef>
                <a:spcPts val="640"/>
              </a:spcBef>
              <a:spcAft>
                <a:spcPts val="0"/>
              </a:spcAft>
              <a:buNone/>
              <a:defRPr/>
            </a:lvl4pPr>
            <a:lvl5pPr lvl="4" rtl="0">
              <a:spcBef>
                <a:spcPts val="640"/>
              </a:spcBef>
              <a:spcAft>
                <a:spcPts val="0"/>
              </a:spcAft>
              <a:buNone/>
              <a:defRPr/>
            </a:lvl5pPr>
            <a:lvl6pPr lvl="5" rtl="0">
              <a:spcBef>
                <a:spcPts val="640"/>
              </a:spcBef>
              <a:spcAft>
                <a:spcPts val="0"/>
              </a:spcAft>
              <a:buNone/>
              <a:defRPr/>
            </a:lvl6pPr>
            <a:lvl7pPr lvl="6" rtl="0">
              <a:spcBef>
                <a:spcPts val="640"/>
              </a:spcBef>
              <a:spcAft>
                <a:spcPts val="0"/>
              </a:spcAft>
              <a:buNone/>
              <a:defRPr/>
            </a:lvl7pPr>
            <a:lvl8pPr lvl="7" rtl="0">
              <a:spcBef>
                <a:spcPts val="640"/>
              </a:spcBef>
              <a:spcAft>
                <a:spcPts val="0"/>
              </a:spcAft>
              <a:buNone/>
              <a:defRPr/>
            </a:lvl8pPr>
            <a:lvl9pPr lvl="8" rtl="0">
              <a:spcBef>
                <a:spcPts val="64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out Title">
  <p:cSld name="CUSTOM_1_1_1">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descr="Sarah Plain PP icons.jpg"/>
          <p:cNvPicPr preferRelativeResize="0"/>
          <p:nvPr/>
        </p:nvPicPr>
        <p:blipFill rotWithShape="1">
          <a:blip r:embed="rId6">
            <a:alphaModFix/>
          </a:blip>
          <a:srcRect/>
          <a:stretch/>
        </p:blipFill>
        <p:spPr>
          <a:xfrm>
            <a:off x="1" y="6513929"/>
            <a:ext cx="9144001" cy="344073"/>
          </a:xfrm>
          <a:prstGeom prst="rect">
            <a:avLst/>
          </a:prstGeom>
          <a:noFill/>
          <a:ln>
            <a:noFill/>
          </a:ln>
        </p:spPr>
      </p:pic>
      <p:sp>
        <p:nvSpPr>
          <p:cNvPr id="7" name="Shape 7"/>
          <p:cNvSpPr txBox="1">
            <a:spLocks noGrp="1"/>
          </p:cNvSpPr>
          <p:nvPr>
            <p:ph type="title"/>
          </p:nvPr>
        </p:nvSpPr>
        <p:spPr>
          <a:xfrm>
            <a:off x="457200" y="875813"/>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FF0000"/>
              </a:buClr>
              <a:buSzPts val="4400"/>
              <a:buFont typeface="Calibri"/>
              <a:buNone/>
              <a:defRPr sz="4400" b="1" i="0" u="none" strike="noStrike" cap="non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457200" y="2018824"/>
            <a:ext cx="8229600" cy="4107300"/>
          </a:xfrm>
          <a:prstGeom prst="rect">
            <a:avLst/>
          </a:prstGeom>
          <a:noFill/>
          <a:ln>
            <a:noFill/>
          </a:ln>
        </p:spPr>
        <p:txBody>
          <a:bodyPr spcFirstLastPara="1" wrap="square" lIns="91425" tIns="91425" rIns="91425" bIns="91425" anchor="t" anchorCtr="0"/>
          <a:lstStyle>
            <a:lvl1pPr marL="457200" marR="0" lvl="0" indent="-419100" algn="l" rtl="0">
              <a:spcBef>
                <a:spcPts val="64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9" name="Shape 9" descr="Sarah Plain PP Header.jpg"/>
          <p:cNvPicPr preferRelativeResize="0"/>
          <p:nvPr/>
        </p:nvPicPr>
        <p:blipFill rotWithShape="1">
          <a:blip r:embed="rId7">
            <a:alphaModFix/>
          </a:blip>
          <a:srcRect/>
          <a:stretch/>
        </p:blipFill>
        <p:spPr>
          <a:xfrm>
            <a:off x="0" y="0"/>
            <a:ext cx="9149908" cy="8758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unrealengine.com/en-US/Engine/Content/Browser/UserGuide/Migrate/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hootertutorial.com/2015/06/03/tip-how-to-move-assets-from-examples-different-projects/" TargetMode="External"/><Relationship Id="rId4" Type="http://schemas.openxmlformats.org/officeDocument/2006/relationships/hyperlink" Target="https://www.youtube.com/watch?v=vUYiK1CkqB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descr="Sarah Plain PP Header.jpg"/>
          <p:cNvPicPr preferRelativeResize="0"/>
          <p:nvPr/>
        </p:nvPicPr>
        <p:blipFill rotWithShape="1">
          <a:blip r:embed="rId3">
            <a:alphaModFix/>
          </a:blip>
          <a:srcRect/>
          <a:stretch/>
        </p:blipFill>
        <p:spPr>
          <a:xfrm>
            <a:off x="0" y="0"/>
            <a:ext cx="9149908" cy="875822"/>
          </a:xfrm>
          <a:prstGeom prst="rect">
            <a:avLst/>
          </a:prstGeom>
          <a:noFill/>
          <a:ln>
            <a:noFill/>
          </a:ln>
        </p:spPr>
      </p:pic>
      <p:pic>
        <p:nvPicPr>
          <p:cNvPr id="31" name="Shape 31" descr="Sarah Plain PP icons.jpg"/>
          <p:cNvPicPr preferRelativeResize="0"/>
          <p:nvPr/>
        </p:nvPicPr>
        <p:blipFill rotWithShape="1">
          <a:blip r:embed="rId4">
            <a:alphaModFix/>
          </a:blip>
          <a:srcRect/>
          <a:stretch/>
        </p:blipFill>
        <p:spPr>
          <a:xfrm>
            <a:off x="2" y="6513929"/>
            <a:ext cx="9144001" cy="344073"/>
          </a:xfrm>
          <a:prstGeom prst="rect">
            <a:avLst/>
          </a:prstGeom>
          <a:noFill/>
          <a:ln>
            <a:noFill/>
          </a:ln>
        </p:spPr>
      </p:pic>
      <p:sp>
        <p:nvSpPr>
          <p:cNvPr id="32" name="Shape 32"/>
          <p:cNvSpPr txBox="1"/>
          <p:nvPr/>
        </p:nvSpPr>
        <p:spPr>
          <a:xfrm>
            <a:off x="464302" y="1469650"/>
            <a:ext cx="8229600" cy="406172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118871" algn="ctr">
              <a:lnSpc>
                <a:spcPct val="80000"/>
              </a:lnSpc>
              <a:buClr>
                <a:srgbClr val="888888"/>
              </a:buClr>
              <a:buSzPts val="1760"/>
            </a:pPr>
            <a:r>
              <a:rPr lang="en-US" sz="1760">
                <a:solidFill>
                  <a:srgbClr val="888888"/>
                </a:solidFill>
                <a:latin typeface="Calibri"/>
                <a:ea typeface="Calibri"/>
                <a:cs typeface="Calibri"/>
                <a:sym typeface="Calibri"/>
              </a:rPr>
              <a:t>COMMONWEALTH OF AUSTRALIA</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 </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Copyright Regulations 1969</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 </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 </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WARNING</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 </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This material has been reproduced and communicated to you by or on behalf of the SAE Institute Pty Ltd pursuant to Part VB of the </a:t>
            </a:r>
            <a:r>
              <a:rPr lang="en-US" sz="1760" i="1">
                <a:solidFill>
                  <a:srgbClr val="888888"/>
                </a:solidFill>
                <a:latin typeface="Calibri"/>
                <a:ea typeface="Calibri"/>
                <a:cs typeface="Calibri"/>
                <a:sym typeface="Calibri"/>
              </a:rPr>
              <a:t>Copyright Act 1968 </a:t>
            </a:r>
            <a:r>
              <a:rPr lang="en-US" sz="1760">
                <a:solidFill>
                  <a:srgbClr val="888888"/>
                </a:solidFill>
                <a:latin typeface="Calibri"/>
                <a:ea typeface="Calibri"/>
                <a:cs typeface="Calibri"/>
                <a:sym typeface="Calibri"/>
              </a:rPr>
              <a:t>(the Act).</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 </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The material in this communication may be subject to copyright under the Act. Any further reproduction or communication of this material by you may be the subject of copyright protection under the Act.</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 </a:t>
            </a:r>
            <a:endParaRPr sz="1760">
              <a:solidFill>
                <a:srgbClr val="888888"/>
              </a:solidFill>
              <a:latin typeface="Calibri"/>
              <a:ea typeface="Calibri"/>
              <a:cs typeface="Calibri"/>
              <a:sym typeface="Calibri"/>
            </a:endParaRPr>
          </a:p>
          <a:p>
            <a:pPr marL="118871" algn="ctr">
              <a:lnSpc>
                <a:spcPct val="80000"/>
              </a:lnSpc>
              <a:spcBef>
                <a:spcPts val="352"/>
              </a:spcBef>
              <a:buClr>
                <a:srgbClr val="888888"/>
              </a:buClr>
              <a:buSzPts val="1760"/>
            </a:pPr>
            <a:r>
              <a:rPr lang="en-US" sz="1760">
                <a:solidFill>
                  <a:srgbClr val="888888"/>
                </a:solidFill>
                <a:latin typeface="Calibri"/>
                <a:ea typeface="Calibri"/>
                <a:cs typeface="Calibri"/>
                <a:sym typeface="Calibri"/>
              </a:rPr>
              <a:t>Do not remove this notice.</a:t>
            </a:r>
            <a:endParaRPr sz="1760">
              <a:solidFill>
                <a:srgbClr val="888888"/>
              </a:solidFill>
              <a:latin typeface="Calibri"/>
              <a:ea typeface="Calibri"/>
              <a:cs typeface="Calibri"/>
              <a:sym typeface="Calibri"/>
            </a:endParaRPr>
          </a:p>
          <a:p>
            <a:pPr algn="ctr">
              <a:lnSpc>
                <a:spcPct val="80000"/>
              </a:lnSpc>
              <a:spcBef>
                <a:spcPts val="352"/>
              </a:spcBef>
              <a:buClr>
                <a:srgbClr val="888888"/>
              </a:buClr>
              <a:buSzPts val="1760"/>
            </a:pPr>
            <a:endParaRPr sz="176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1335384"/>
          </a:xfrm>
          <a:prstGeom prst="rect">
            <a:avLst/>
          </a:prstGeom>
        </p:spPr>
        <p:txBody>
          <a:bodyPr spcFirstLastPara="1" wrap="square" lIns="91425" tIns="91425" rIns="91425" bIns="91425" anchor="t" anchorCtr="0">
            <a:noAutofit/>
          </a:bodyPr>
          <a:lstStyle/>
          <a:p>
            <a:pPr marL="38100" indent="0" algn="ctr">
              <a:buNone/>
            </a:pPr>
            <a:r>
              <a:rPr lang="en-US" sz="2400" dirty="0" smtClean="0">
                <a:solidFill>
                  <a:schemeClr val="accent6">
                    <a:lumMod val="75000"/>
                  </a:schemeClr>
                </a:solidFill>
              </a:rPr>
              <a:t>Open the </a:t>
            </a:r>
            <a:r>
              <a:rPr lang="en-US" sz="2400" dirty="0" smtClean="0">
                <a:solidFill>
                  <a:schemeClr val="accent6">
                    <a:lumMod val="75000"/>
                  </a:schemeClr>
                </a:solidFill>
              </a:rPr>
              <a:t>local project, you will find this folder in content folder.</a:t>
            </a:r>
            <a:endParaRPr lang="en-AU" sz="2400" dirty="0">
              <a:solidFill>
                <a:schemeClr val="accent6">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737" y="2770377"/>
            <a:ext cx="5705475" cy="3448050"/>
          </a:xfrm>
          <a:prstGeom prst="rect">
            <a:avLst/>
          </a:prstGeom>
        </p:spPr>
      </p:pic>
    </p:spTree>
    <p:extLst>
      <p:ext uri="{BB962C8B-B14F-4D97-AF65-F5344CB8AC3E}">
        <p14:creationId xmlns:p14="http://schemas.microsoft.com/office/powerpoint/2010/main" val="374176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6705869" y="1684653"/>
            <a:ext cx="2268605" cy="4598186"/>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Now we like to copy </a:t>
            </a:r>
            <a:r>
              <a:rPr lang="en-AU" sz="2400" dirty="0" smtClean="0">
                <a:solidFill>
                  <a:schemeClr val="accent6">
                    <a:lumMod val="75000"/>
                  </a:schemeClr>
                </a:solidFill>
              </a:rPr>
              <a:t>an asset </a:t>
            </a:r>
            <a:r>
              <a:rPr lang="en-AU" sz="2400" dirty="0" smtClean="0">
                <a:solidFill>
                  <a:schemeClr val="accent6">
                    <a:lumMod val="75000"/>
                  </a:schemeClr>
                </a:solidFill>
              </a:rPr>
              <a:t>from </a:t>
            </a:r>
            <a:endParaRPr lang="en-AU" sz="2400" dirty="0" smtClean="0">
              <a:solidFill>
                <a:schemeClr val="accent6">
                  <a:lumMod val="75000"/>
                </a:schemeClr>
              </a:solidFill>
            </a:endParaRPr>
          </a:p>
          <a:p>
            <a:pPr marL="38100" indent="0" algn="ctr">
              <a:buNone/>
            </a:pPr>
            <a:r>
              <a:rPr lang="en-AU" sz="2400" dirty="0" smtClean="0">
                <a:solidFill>
                  <a:schemeClr val="accent6">
                    <a:lumMod val="75000"/>
                  </a:schemeClr>
                </a:solidFill>
              </a:rPr>
              <a:t>local </a:t>
            </a:r>
            <a:r>
              <a:rPr lang="en-AU" sz="2400" dirty="0" smtClean="0">
                <a:solidFill>
                  <a:schemeClr val="accent6">
                    <a:lumMod val="75000"/>
                  </a:schemeClr>
                </a:solidFill>
              </a:rPr>
              <a:t>project to source project.</a:t>
            </a:r>
            <a:br>
              <a:rPr lang="en-AU" sz="2400" dirty="0" smtClean="0">
                <a:solidFill>
                  <a:schemeClr val="accent6">
                    <a:lumMod val="75000"/>
                  </a:schemeClr>
                </a:solidFill>
              </a:rPr>
            </a:br>
            <a:r>
              <a:rPr lang="en-AU" sz="2400" dirty="0" smtClean="0">
                <a:solidFill>
                  <a:schemeClr val="accent6">
                    <a:lumMod val="75000"/>
                  </a:schemeClr>
                </a:solidFill>
              </a:rPr>
              <a:t>Choose and right click on an asset, and select “Migrate” </a:t>
            </a:r>
          </a:p>
          <a:p>
            <a:pPr marL="38100" indent="0" algn="ctr">
              <a:buNone/>
            </a:pPr>
            <a:r>
              <a:rPr lang="en-AU" sz="2400" dirty="0" smtClean="0">
                <a:solidFill>
                  <a:schemeClr val="accent6">
                    <a:lumMod val="75000"/>
                  </a:schemeClr>
                </a:solidFill>
              </a:rPr>
              <a:t>from </a:t>
            </a:r>
          </a:p>
          <a:p>
            <a:pPr marL="38100" indent="0" algn="ctr">
              <a:buNone/>
            </a:pPr>
            <a:r>
              <a:rPr lang="en-AU" sz="2400" dirty="0" smtClean="0">
                <a:solidFill>
                  <a:schemeClr val="accent6">
                    <a:lumMod val="75000"/>
                  </a:schemeClr>
                </a:solidFill>
              </a:rPr>
              <a:t>“Asset Actions”.</a:t>
            </a:r>
            <a:endParaRPr lang="en-AU" sz="2400" dirty="0">
              <a:solidFill>
                <a:schemeClr val="accent6">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75" y="163072"/>
            <a:ext cx="6563395" cy="5956695"/>
          </a:xfrm>
          <a:prstGeom prst="rect">
            <a:avLst/>
          </a:prstGeom>
        </p:spPr>
      </p:pic>
    </p:spTree>
    <p:extLst>
      <p:ext uri="{BB962C8B-B14F-4D97-AF65-F5344CB8AC3E}">
        <p14:creationId xmlns:p14="http://schemas.microsoft.com/office/powerpoint/2010/main" val="380996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1086130"/>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After select “Migrate”, Unreal Editor will show a list of involved materials &amp; objects (&amp; more…) with your selected </a:t>
            </a:r>
            <a:r>
              <a:rPr lang="en-AU" sz="2400" dirty="0" smtClean="0">
                <a:solidFill>
                  <a:schemeClr val="accent6">
                    <a:lumMod val="75000"/>
                  </a:schemeClr>
                </a:solidFill>
              </a:rPr>
              <a:t>asset.</a:t>
            </a:r>
            <a:endParaRPr lang="en-AU" sz="2400" dirty="0">
              <a:solidFill>
                <a:schemeClr val="accent6">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500" y="2770784"/>
            <a:ext cx="4991450" cy="3540105"/>
          </a:xfrm>
          <a:prstGeom prst="rect">
            <a:avLst/>
          </a:prstGeom>
        </p:spPr>
      </p:pic>
    </p:spTree>
    <p:extLst>
      <p:ext uri="{BB962C8B-B14F-4D97-AF65-F5344CB8AC3E}">
        <p14:creationId xmlns:p14="http://schemas.microsoft.com/office/powerpoint/2010/main" val="71687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5514885" y="1684654"/>
            <a:ext cx="3459590" cy="4300890"/>
          </a:xfrm>
          <a:prstGeom prst="rect">
            <a:avLst/>
          </a:prstGeom>
        </p:spPr>
        <p:txBody>
          <a:bodyPr spcFirstLastPara="1" wrap="square" lIns="91425" tIns="91425" rIns="91425" bIns="91425" anchor="t" anchorCtr="0">
            <a:noAutofit/>
          </a:bodyPr>
          <a:lstStyle/>
          <a:p>
            <a:pPr marL="38100" indent="0" algn="ctr">
              <a:buNone/>
            </a:pPr>
            <a:r>
              <a:rPr lang="en-US" sz="2400" dirty="0" smtClean="0">
                <a:solidFill>
                  <a:schemeClr val="accent6">
                    <a:lumMod val="75000"/>
                  </a:schemeClr>
                </a:solidFill>
              </a:rPr>
              <a:t>By press “OK” on previous step, you will prompt to </a:t>
            </a:r>
            <a:r>
              <a:rPr lang="en-US" sz="2400" dirty="0" smtClean="0">
                <a:solidFill>
                  <a:schemeClr val="accent6">
                    <a:lumMod val="75000"/>
                  </a:schemeClr>
                </a:solidFill>
              </a:rPr>
              <a:t>select a folder as </a:t>
            </a:r>
            <a:r>
              <a:rPr lang="en-US" sz="2400" dirty="0" smtClean="0">
                <a:solidFill>
                  <a:schemeClr val="accent6">
                    <a:lumMod val="75000"/>
                  </a:schemeClr>
                </a:solidFill>
              </a:rPr>
              <a:t>path </a:t>
            </a:r>
            <a:r>
              <a:rPr lang="en-US" sz="2400" dirty="0" smtClean="0">
                <a:solidFill>
                  <a:schemeClr val="accent6">
                    <a:lumMod val="75000"/>
                  </a:schemeClr>
                </a:solidFill>
              </a:rPr>
              <a:t>which </a:t>
            </a:r>
            <a:r>
              <a:rPr lang="en-US" sz="2400" dirty="0" smtClean="0">
                <a:solidFill>
                  <a:schemeClr val="accent6">
                    <a:lumMod val="75000"/>
                  </a:schemeClr>
                </a:solidFill>
              </a:rPr>
              <a:t>“</a:t>
            </a:r>
            <a:r>
              <a:rPr lang="en-US" sz="2400" b="1" dirty="0" smtClean="0">
                <a:solidFill>
                  <a:schemeClr val="accent4">
                    <a:lumMod val="60000"/>
                    <a:lumOff val="40000"/>
                  </a:schemeClr>
                </a:solidFill>
              </a:rPr>
              <a:t>MUST</a:t>
            </a:r>
            <a:r>
              <a:rPr lang="en-US" sz="2400" dirty="0" smtClean="0">
                <a:solidFill>
                  <a:schemeClr val="accent6">
                    <a:lumMod val="75000"/>
                  </a:schemeClr>
                </a:solidFill>
              </a:rPr>
              <a:t>” </a:t>
            </a:r>
            <a:r>
              <a:rPr lang="en-US" sz="2400" dirty="0" smtClean="0">
                <a:solidFill>
                  <a:schemeClr val="accent6">
                    <a:lumMod val="75000"/>
                  </a:schemeClr>
                </a:solidFill>
              </a:rPr>
              <a:t>be, </a:t>
            </a:r>
            <a:r>
              <a:rPr lang="en-US" sz="2400" b="1" dirty="0" smtClean="0">
                <a:solidFill>
                  <a:schemeClr val="accent6">
                    <a:lumMod val="60000"/>
                    <a:lumOff val="40000"/>
                  </a:schemeClr>
                </a:solidFill>
              </a:rPr>
              <a:t>content folder </a:t>
            </a:r>
            <a:r>
              <a:rPr lang="en-US" sz="2400" dirty="0" smtClean="0">
                <a:solidFill>
                  <a:schemeClr val="accent6">
                    <a:lumMod val="75000"/>
                  </a:schemeClr>
                </a:solidFill>
              </a:rPr>
              <a:t>in your source project as a path for migrating assets.</a:t>
            </a:r>
            <a:endParaRPr lang="en-AU" sz="2400" dirty="0">
              <a:solidFill>
                <a:schemeClr val="accent6">
                  <a:lumMod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75" y="352337"/>
            <a:ext cx="5372410" cy="5633207"/>
          </a:xfrm>
          <a:prstGeom prst="rect">
            <a:avLst/>
          </a:prstGeom>
        </p:spPr>
      </p:pic>
    </p:spTree>
    <p:extLst>
      <p:ext uri="{BB962C8B-B14F-4D97-AF65-F5344CB8AC3E}">
        <p14:creationId xmlns:p14="http://schemas.microsoft.com/office/powerpoint/2010/main" val="20715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1086130"/>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Now open source project and check your assets. </a:t>
            </a:r>
          </a:p>
          <a:p>
            <a:pPr marL="38100" indent="0" algn="ctr">
              <a:buNone/>
            </a:pPr>
            <a:r>
              <a:rPr lang="en-AU" sz="2400" dirty="0" smtClean="0">
                <a:solidFill>
                  <a:schemeClr val="accent6">
                    <a:lumMod val="75000"/>
                  </a:schemeClr>
                </a:solidFill>
              </a:rPr>
              <a:t>You can change location of this assets based on your needs.</a:t>
            </a:r>
            <a:endParaRPr lang="en-AU" sz="2400" dirty="0">
              <a:solidFill>
                <a:schemeClr val="accent6">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200" y="2703265"/>
            <a:ext cx="5924550" cy="3448050"/>
          </a:xfrm>
          <a:prstGeom prst="rect">
            <a:avLst/>
          </a:prstGeom>
        </p:spPr>
      </p:pic>
    </p:spTree>
    <p:extLst>
      <p:ext uri="{BB962C8B-B14F-4D97-AF65-F5344CB8AC3E}">
        <p14:creationId xmlns:p14="http://schemas.microsoft.com/office/powerpoint/2010/main" val="287970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3"/>
            <a:ext cx="8832000" cy="4456087"/>
          </a:xfrm>
          <a:prstGeom prst="rect">
            <a:avLst/>
          </a:prstGeom>
        </p:spPr>
        <p:txBody>
          <a:bodyPr spcFirstLastPara="1" wrap="square" lIns="91425" tIns="91425" rIns="91425" bIns="91425" anchor="t" anchorCtr="0">
            <a:noAutofit/>
          </a:bodyPr>
          <a:lstStyle/>
          <a:p>
            <a:pPr marL="38100" indent="0">
              <a:buNone/>
            </a:pPr>
            <a:r>
              <a:rPr lang="en-AU" sz="2400" dirty="0" smtClean="0">
                <a:solidFill>
                  <a:schemeClr val="bg1"/>
                </a:solidFill>
              </a:rPr>
              <a:t>References:</a:t>
            </a:r>
          </a:p>
          <a:p>
            <a:pPr marL="38100" indent="0">
              <a:buNone/>
            </a:pPr>
            <a:r>
              <a:rPr lang="en-AU" sz="1000" dirty="0" smtClean="0">
                <a:solidFill>
                  <a:schemeClr val="accent6">
                    <a:lumMod val="75000"/>
                  </a:schemeClr>
                </a:solidFill>
                <a:hlinkClick r:id="rId3"/>
              </a:rPr>
              <a:t>https</a:t>
            </a:r>
            <a:r>
              <a:rPr lang="en-AU" sz="1000" dirty="0">
                <a:solidFill>
                  <a:schemeClr val="accent6">
                    <a:lumMod val="75000"/>
                  </a:schemeClr>
                </a:solidFill>
                <a:hlinkClick r:id="rId3"/>
              </a:rPr>
              <a:t>://</a:t>
            </a:r>
            <a:r>
              <a:rPr lang="en-AU" sz="1000" dirty="0" smtClean="0">
                <a:solidFill>
                  <a:schemeClr val="accent6">
                    <a:lumMod val="75000"/>
                  </a:schemeClr>
                </a:solidFill>
                <a:hlinkClick r:id="rId3"/>
              </a:rPr>
              <a:t>docs.unrealengine.com/en-US/Engine/Content/Browser/UserGuide/Migrate/index.html</a:t>
            </a:r>
            <a:endParaRPr lang="en-AU" sz="1000" dirty="0" smtClean="0">
              <a:solidFill>
                <a:schemeClr val="accent6">
                  <a:lumMod val="75000"/>
                </a:schemeClr>
              </a:solidFill>
            </a:endParaRPr>
          </a:p>
          <a:p>
            <a:pPr marL="38100" indent="0">
              <a:buNone/>
            </a:pPr>
            <a:r>
              <a:rPr lang="en-AU" sz="1000" dirty="0">
                <a:solidFill>
                  <a:schemeClr val="accent6">
                    <a:lumMod val="75000"/>
                  </a:schemeClr>
                </a:solidFill>
                <a:hlinkClick r:id="rId4"/>
              </a:rPr>
              <a:t>https://</a:t>
            </a:r>
            <a:r>
              <a:rPr lang="en-AU" sz="1000" dirty="0" smtClean="0">
                <a:solidFill>
                  <a:schemeClr val="accent6">
                    <a:lumMod val="75000"/>
                  </a:schemeClr>
                </a:solidFill>
                <a:hlinkClick r:id="rId4"/>
              </a:rPr>
              <a:t>www.youtube.com/watch?v=vUYiK1CkqBc</a:t>
            </a:r>
            <a:endParaRPr lang="en-AU" sz="1000" dirty="0" smtClean="0">
              <a:solidFill>
                <a:schemeClr val="accent6">
                  <a:lumMod val="75000"/>
                </a:schemeClr>
              </a:solidFill>
            </a:endParaRPr>
          </a:p>
          <a:p>
            <a:pPr marL="38100" indent="0">
              <a:buNone/>
            </a:pPr>
            <a:r>
              <a:rPr lang="en-AU" sz="1000" dirty="0">
                <a:solidFill>
                  <a:schemeClr val="accent6">
                    <a:lumMod val="75000"/>
                  </a:schemeClr>
                </a:solidFill>
                <a:hlinkClick r:id="rId5"/>
              </a:rPr>
              <a:t>http://shootertutorial.com/2015/06/03/tip-how-to-move-assets-from-examples-different-projects</a:t>
            </a:r>
            <a:r>
              <a:rPr lang="en-AU" sz="1000" dirty="0" smtClean="0">
                <a:solidFill>
                  <a:schemeClr val="accent6">
                    <a:lumMod val="75000"/>
                  </a:schemeClr>
                </a:solidFill>
                <a:hlinkClick r:id="rId5"/>
              </a:rPr>
              <a:t>/</a:t>
            </a:r>
            <a:endParaRPr lang="en-AU" sz="1000" dirty="0" smtClean="0">
              <a:solidFill>
                <a:schemeClr val="accent6">
                  <a:lumMod val="75000"/>
                </a:schemeClr>
              </a:solidFill>
            </a:endParaRPr>
          </a:p>
          <a:p>
            <a:pPr marL="38100" indent="0">
              <a:buNone/>
            </a:pPr>
            <a:endParaRPr lang="en-AU" sz="1000" dirty="0" smtClean="0">
              <a:solidFill>
                <a:schemeClr val="accent6">
                  <a:lumMod val="75000"/>
                </a:schemeClr>
              </a:solidFill>
            </a:endParaRPr>
          </a:p>
          <a:p>
            <a:pPr marL="38100" indent="0">
              <a:buNone/>
            </a:pPr>
            <a:endParaRPr lang="en-AU" sz="2400" dirty="0">
              <a:solidFill>
                <a:schemeClr val="accent6">
                  <a:lumMod val="75000"/>
                </a:schemeClr>
              </a:solidFill>
            </a:endParaRPr>
          </a:p>
        </p:txBody>
      </p:sp>
    </p:spTree>
    <p:extLst>
      <p:ext uri="{BB962C8B-B14F-4D97-AF65-F5344CB8AC3E}">
        <p14:creationId xmlns:p14="http://schemas.microsoft.com/office/powerpoint/2010/main" val="295257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6"/>
        <p:cNvGrpSpPr/>
        <p:nvPr/>
      </p:nvGrpSpPr>
      <p:grpSpPr>
        <a:xfrm>
          <a:off x="0" y="0"/>
          <a:ext cx="0" cy="0"/>
          <a:chOff x="0" y="0"/>
          <a:chExt cx="0" cy="0"/>
        </a:xfrm>
      </p:grpSpPr>
      <p:sp>
        <p:nvSpPr>
          <p:cNvPr id="37" name="Shape 37"/>
          <p:cNvSpPr txBox="1"/>
          <p:nvPr/>
        </p:nvSpPr>
        <p:spPr>
          <a:xfrm>
            <a:off x="152400" y="875700"/>
            <a:ext cx="8823300" cy="5638200"/>
          </a:xfrm>
          <a:prstGeom prst="rect">
            <a:avLst/>
          </a:prstGeom>
          <a:noFill/>
          <a:ln>
            <a:noFill/>
          </a:ln>
        </p:spPr>
        <p:txBody>
          <a:bodyPr spcFirstLastPara="1" wrap="square" lIns="91425" tIns="91425" rIns="91425" bIns="91425" anchor="ctr" anchorCtr="0">
            <a:noAutofit/>
          </a:bodyPr>
          <a:lstStyle/>
          <a:p>
            <a:pPr algn="ctr"/>
            <a:r>
              <a:rPr lang="en-AU" sz="3000" b="1" dirty="0">
                <a:solidFill>
                  <a:schemeClr val="tx1">
                    <a:lumMod val="50000"/>
                    <a:lumOff val="50000"/>
                  </a:schemeClr>
                </a:solidFill>
                <a:latin typeface="Calibri"/>
                <a:ea typeface="Calibri"/>
                <a:cs typeface="Calibri"/>
                <a:sym typeface="Calibri"/>
              </a:rPr>
              <a:t>GPG and </a:t>
            </a:r>
            <a:r>
              <a:rPr lang="en-AU" sz="3000" b="1" dirty="0" smtClean="0">
                <a:solidFill>
                  <a:schemeClr val="tx1">
                    <a:lumMod val="50000"/>
                    <a:lumOff val="50000"/>
                  </a:schemeClr>
                </a:solidFill>
                <a:latin typeface="Calibri"/>
                <a:ea typeface="Calibri"/>
                <a:cs typeface="Calibri"/>
                <a:sym typeface="Calibri"/>
              </a:rPr>
              <a:t>GDS</a:t>
            </a:r>
          </a:p>
          <a:p>
            <a:pPr algn="ctr"/>
            <a:r>
              <a:rPr lang="en-US" sz="4800" b="1" dirty="0" smtClean="0">
                <a:solidFill>
                  <a:schemeClr val="tx1">
                    <a:lumMod val="50000"/>
                    <a:lumOff val="50000"/>
                  </a:schemeClr>
                </a:solidFill>
                <a:latin typeface="Calibri"/>
                <a:ea typeface="Calibri"/>
                <a:cs typeface="Calibri"/>
                <a:sym typeface="Calibri"/>
              </a:rPr>
              <a:t>Unreal Engine</a:t>
            </a:r>
            <a:endParaRPr lang="en-US" sz="4800" b="1" dirty="0">
              <a:solidFill>
                <a:schemeClr val="tx1">
                  <a:lumMod val="50000"/>
                  <a:lumOff val="50000"/>
                </a:schemeClr>
              </a:solidFill>
              <a:latin typeface="Calibri"/>
              <a:ea typeface="Calibri"/>
              <a:cs typeface="Calibri"/>
              <a:sym typeface="Calibri"/>
            </a:endParaRPr>
          </a:p>
          <a:p>
            <a:pPr lvl="0" algn="ctr"/>
            <a:r>
              <a:rPr lang="en-AU" sz="2400" b="1" dirty="0">
                <a:solidFill>
                  <a:schemeClr val="tx1">
                    <a:lumMod val="50000"/>
                    <a:lumOff val="50000"/>
                  </a:schemeClr>
                </a:solidFill>
                <a:latin typeface="Calibri"/>
                <a:ea typeface="Calibri"/>
                <a:cs typeface="Calibri"/>
                <a:sym typeface="Calibri"/>
              </a:rPr>
              <a:t>i</a:t>
            </a:r>
            <a:r>
              <a:rPr lang="en-AU" sz="2400" b="1" dirty="0" smtClean="0">
                <a:solidFill>
                  <a:schemeClr val="tx1">
                    <a:lumMod val="50000"/>
                    <a:lumOff val="50000"/>
                  </a:schemeClr>
                </a:solidFill>
                <a:latin typeface="Calibri"/>
                <a:ea typeface="Calibri"/>
                <a:cs typeface="Calibri"/>
                <a:sym typeface="Calibri"/>
              </a:rPr>
              <a:t>mport and migrate assets</a:t>
            </a:r>
            <a:endParaRPr sz="2400" b="1" dirty="0">
              <a:solidFill>
                <a:schemeClr val="tx1">
                  <a:lumMod val="50000"/>
                  <a:lumOff val="50000"/>
                </a:schemeClr>
              </a:solidFill>
              <a:latin typeface="Calibri"/>
              <a:ea typeface="Calibri"/>
              <a:cs typeface="Calibri"/>
              <a:sym typeface="Calibri"/>
            </a:endParaRPr>
          </a:p>
          <a:p>
            <a:pPr algn="ctr"/>
            <a:endParaRPr sz="2400" b="1" dirty="0">
              <a:solidFill>
                <a:schemeClr val="tx1">
                  <a:lumMod val="50000"/>
                  <a:lumOff val="50000"/>
                </a:schemeClr>
              </a:solidFill>
              <a:latin typeface="Calibri"/>
              <a:ea typeface="Calibri"/>
              <a:cs typeface="Calibri"/>
              <a:sym typeface="Calibri"/>
            </a:endParaRPr>
          </a:p>
          <a:p>
            <a:pPr algn="ctr"/>
            <a:endParaRPr sz="2400" b="1" dirty="0">
              <a:solidFill>
                <a:schemeClr val="tx1">
                  <a:lumMod val="50000"/>
                  <a:lumOff val="50000"/>
                </a:schemeClr>
              </a:solidFill>
              <a:latin typeface="Calibri"/>
              <a:ea typeface="Calibri"/>
              <a:cs typeface="Calibri"/>
              <a:sym typeface="Calibri"/>
            </a:endParaRPr>
          </a:p>
          <a:p>
            <a:pPr algn="ctr"/>
            <a:r>
              <a:rPr lang="en-AU" sz="1800" dirty="0">
                <a:solidFill>
                  <a:schemeClr val="tx1">
                    <a:lumMod val="50000"/>
                    <a:lumOff val="50000"/>
                  </a:schemeClr>
                </a:solidFill>
                <a:latin typeface="Calibri"/>
                <a:ea typeface="Calibri"/>
                <a:cs typeface="Calibri"/>
                <a:sym typeface="Calibri"/>
              </a:rPr>
              <a:t>Cliff Sharif</a:t>
            </a:r>
          </a:p>
          <a:p>
            <a:pPr lvl="0" algn="ctr"/>
            <a:r>
              <a:rPr lang="en-AU" sz="1800" dirty="0">
                <a:solidFill>
                  <a:schemeClr val="tx1">
                    <a:lumMod val="50000"/>
                    <a:lumOff val="50000"/>
                  </a:schemeClr>
                </a:solidFill>
                <a:latin typeface="Calibri"/>
                <a:ea typeface="Calibri"/>
                <a:cs typeface="Calibri"/>
                <a:sym typeface="Calibri"/>
              </a:rPr>
              <a:t>c.shariff@sae.edu</a:t>
            </a:r>
            <a:endParaRPr sz="1800" dirty="0">
              <a:solidFill>
                <a:schemeClr val="tx1">
                  <a:lumMod val="50000"/>
                  <a:lumOff val="50000"/>
                </a:schemeClr>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600" y="887700"/>
            <a:ext cx="8832000" cy="4867148"/>
          </a:xfrm>
          <a:prstGeom prst="rect">
            <a:avLst/>
          </a:prstGeom>
        </p:spPr>
        <p:txBody>
          <a:bodyPr spcFirstLastPara="1" wrap="square" lIns="91425" tIns="91425" rIns="91425" bIns="91425" anchor="t" anchorCtr="0">
            <a:noAutofit/>
          </a:bodyPr>
          <a:lstStyle/>
          <a:p>
            <a:pPr marL="0" indent="0" algn="ctr">
              <a:buNone/>
            </a:pPr>
            <a:r>
              <a:rPr lang="en-AU" sz="2400" dirty="0" smtClean="0">
                <a:solidFill>
                  <a:schemeClr val="tx1">
                    <a:lumMod val="50000"/>
                    <a:lumOff val="50000"/>
                  </a:schemeClr>
                </a:solidFill>
              </a:rPr>
              <a:t>Unreal Engine project may have variety of assets. These assets </a:t>
            </a:r>
            <a:r>
              <a:rPr lang="en-AU" sz="2400" dirty="0" smtClean="0">
                <a:solidFill>
                  <a:schemeClr val="tx1">
                    <a:lumMod val="50000"/>
                    <a:lumOff val="50000"/>
                  </a:schemeClr>
                </a:solidFill>
              </a:rPr>
              <a:t>in general are made </a:t>
            </a:r>
            <a:r>
              <a:rPr lang="en-AU" sz="2400" dirty="0" smtClean="0">
                <a:solidFill>
                  <a:schemeClr val="tx1">
                    <a:lumMod val="50000"/>
                    <a:lumOff val="50000"/>
                  </a:schemeClr>
                </a:solidFill>
              </a:rPr>
              <a:t>by designers (like material, mesh, texture, animation, widget .. ) or are developed by coders (like blueprint components, state machines, AI implementations, widget .. ). </a:t>
            </a:r>
          </a:p>
          <a:p>
            <a:pPr marL="0" indent="0" algn="ctr">
              <a:buNone/>
            </a:pPr>
            <a:r>
              <a:rPr lang="en-AU" sz="2400" dirty="0" smtClean="0">
                <a:solidFill>
                  <a:schemeClr val="tx1">
                    <a:lumMod val="50000"/>
                    <a:lumOff val="50000"/>
                  </a:schemeClr>
                </a:solidFill>
              </a:rPr>
              <a:t>As you progress on project, you will need to communicate with source control and update your project to latest version all the time which means, some assets need to </a:t>
            </a:r>
            <a:r>
              <a:rPr lang="en-AU" sz="2400" dirty="0" smtClean="0">
                <a:solidFill>
                  <a:schemeClr val="accent3">
                    <a:lumMod val="75000"/>
                  </a:schemeClr>
                </a:solidFill>
              </a:rPr>
              <a:t>be updated</a:t>
            </a:r>
            <a:r>
              <a:rPr lang="en-AU" sz="2400" dirty="0" smtClean="0">
                <a:solidFill>
                  <a:schemeClr val="tx1">
                    <a:lumMod val="50000"/>
                    <a:lumOff val="50000"/>
                  </a:schemeClr>
                </a:solidFill>
              </a:rPr>
              <a:t> as well.</a:t>
            </a:r>
          </a:p>
          <a:p>
            <a:pPr marL="0" indent="0" algn="ctr">
              <a:buNone/>
            </a:pPr>
            <a:endParaRPr lang="en-AU" sz="2400" dirty="0" smtClean="0">
              <a:solidFill>
                <a:schemeClr val="tx1">
                  <a:lumMod val="50000"/>
                  <a:lumOff val="50000"/>
                </a:schemeClr>
              </a:solidFill>
            </a:endParaRPr>
          </a:p>
          <a:p>
            <a:pPr marL="0" indent="0" algn="ctr">
              <a:buNone/>
            </a:pPr>
            <a:r>
              <a:rPr lang="en-AU" sz="2400" dirty="0" smtClean="0">
                <a:solidFill>
                  <a:schemeClr val="tx1">
                    <a:lumMod val="50000"/>
                    <a:lumOff val="50000"/>
                  </a:schemeClr>
                </a:solidFill>
              </a:rPr>
              <a:t>When you need to add or remove new assets and organise the relation between them before update source, you may experience difficulties in cases of </a:t>
            </a:r>
            <a:r>
              <a:rPr lang="en-AU" sz="2400" b="1" dirty="0" smtClean="0">
                <a:solidFill>
                  <a:srgbClr val="FF0000"/>
                </a:solidFill>
              </a:rPr>
              <a:t>file size</a:t>
            </a:r>
            <a:r>
              <a:rPr lang="en-AU" sz="2400" b="1" dirty="0" smtClean="0">
                <a:solidFill>
                  <a:schemeClr val="tx1">
                    <a:lumMod val="50000"/>
                    <a:lumOff val="50000"/>
                  </a:schemeClr>
                </a:solidFill>
              </a:rPr>
              <a:t> </a:t>
            </a:r>
            <a:r>
              <a:rPr lang="en-AU" sz="2400" dirty="0" smtClean="0">
                <a:solidFill>
                  <a:schemeClr val="tx1">
                    <a:lumMod val="50000"/>
                    <a:lumOff val="50000"/>
                  </a:schemeClr>
                </a:solidFill>
              </a:rPr>
              <a:t>and </a:t>
            </a:r>
            <a:r>
              <a:rPr lang="en-AU" sz="2400" b="1" dirty="0" smtClean="0">
                <a:solidFill>
                  <a:srgbClr val="FF0000"/>
                </a:solidFill>
              </a:rPr>
              <a:t>unused assets</a:t>
            </a:r>
            <a:r>
              <a:rPr lang="en-AU" sz="2400" dirty="0" smtClean="0">
                <a:solidFill>
                  <a:schemeClr val="tx1">
                    <a:lumMod val="50000"/>
                    <a:lumOff val="50000"/>
                  </a:schemeClr>
                </a:solidFill>
              </a:rPr>
              <a:t>.</a:t>
            </a:r>
          </a:p>
          <a:p>
            <a:pPr marL="0" indent="0" algn="ctr">
              <a:buNone/>
            </a:pPr>
            <a:endParaRPr lang="en-AU" sz="2400" dirty="0" smtClean="0">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2"/>
            <a:ext cx="8832000" cy="4649035"/>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 standard practice in industry --</a:t>
            </a:r>
          </a:p>
          <a:p>
            <a:pPr marL="38100" indent="0" algn="ctr">
              <a:buNone/>
            </a:pPr>
            <a:r>
              <a:rPr lang="en-AU" sz="2400" dirty="0">
                <a:solidFill>
                  <a:schemeClr val="accent6">
                    <a:lumMod val="75000"/>
                  </a:schemeClr>
                </a:solidFill>
              </a:rPr>
              <a:t>W</a:t>
            </a:r>
            <a:r>
              <a:rPr lang="en-AU" sz="2400" dirty="0" smtClean="0">
                <a:solidFill>
                  <a:schemeClr val="accent6">
                    <a:lumMod val="75000"/>
                  </a:schemeClr>
                </a:solidFill>
              </a:rPr>
              <a:t>orking </a:t>
            </a:r>
            <a:r>
              <a:rPr lang="en-AU" sz="2400" dirty="0">
                <a:solidFill>
                  <a:schemeClr val="accent6">
                    <a:lumMod val="75000"/>
                  </a:schemeClr>
                </a:solidFill>
              </a:rPr>
              <a:t>on </a:t>
            </a:r>
            <a:r>
              <a:rPr lang="en-AU" sz="2400" dirty="0" smtClean="0">
                <a:solidFill>
                  <a:schemeClr val="accent6">
                    <a:lumMod val="75000"/>
                  </a:schemeClr>
                </a:solidFill>
              </a:rPr>
              <a:t>a ”</a:t>
            </a:r>
            <a:r>
              <a:rPr lang="en-AU" sz="2400" b="1" dirty="0" smtClean="0">
                <a:solidFill>
                  <a:schemeClr val="accent4">
                    <a:lumMod val="60000"/>
                    <a:lumOff val="40000"/>
                  </a:schemeClr>
                </a:solidFill>
              </a:rPr>
              <a:t>Local version</a:t>
            </a:r>
            <a:r>
              <a:rPr lang="en-AU" sz="2400" dirty="0" smtClean="0">
                <a:solidFill>
                  <a:schemeClr val="accent6">
                    <a:lumMod val="75000"/>
                  </a:schemeClr>
                </a:solidFill>
              </a:rPr>
              <a:t>” of your project, </a:t>
            </a:r>
          </a:p>
          <a:p>
            <a:pPr marL="38100" indent="0" algn="ctr">
              <a:buNone/>
            </a:pPr>
            <a:r>
              <a:rPr lang="en-AU" sz="2400" dirty="0" smtClean="0">
                <a:solidFill>
                  <a:schemeClr val="accent6">
                    <a:lumMod val="75000"/>
                  </a:schemeClr>
                </a:solidFill>
              </a:rPr>
              <a:t>import your assets there and make your </a:t>
            </a:r>
            <a:r>
              <a:rPr lang="en-AU" sz="2400" dirty="0" smtClean="0">
                <a:solidFill>
                  <a:schemeClr val="accent6">
                    <a:lumMod val="75000"/>
                  </a:schemeClr>
                </a:solidFill>
              </a:rPr>
              <a:t>design/code </a:t>
            </a:r>
            <a:r>
              <a:rPr lang="en-AU" sz="2400" dirty="0" smtClean="0">
                <a:solidFill>
                  <a:schemeClr val="accent6">
                    <a:lumMod val="75000"/>
                  </a:schemeClr>
                </a:solidFill>
              </a:rPr>
              <a:t>by using them and after you are done, </a:t>
            </a:r>
          </a:p>
          <a:p>
            <a:pPr marL="38100" indent="0" algn="ctr">
              <a:buNone/>
            </a:pPr>
            <a:r>
              <a:rPr lang="en-AU" sz="2400" dirty="0" smtClean="0">
                <a:solidFill>
                  <a:schemeClr val="accent6">
                    <a:lumMod val="75000"/>
                  </a:schemeClr>
                </a:solidFill>
              </a:rPr>
              <a:t>“</a:t>
            </a:r>
            <a:r>
              <a:rPr lang="en-AU" sz="2400" b="1" dirty="0" smtClean="0">
                <a:solidFill>
                  <a:schemeClr val="accent4">
                    <a:lumMod val="60000"/>
                    <a:lumOff val="40000"/>
                  </a:schemeClr>
                </a:solidFill>
              </a:rPr>
              <a:t>migrate</a:t>
            </a:r>
            <a:r>
              <a:rPr lang="en-AU" sz="2400" dirty="0">
                <a:solidFill>
                  <a:schemeClr val="accent6">
                    <a:lumMod val="75000"/>
                  </a:schemeClr>
                </a:solidFill>
              </a:rPr>
              <a:t>” your latest </a:t>
            </a:r>
            <a:r>
              <a:rPr lang="en-AU" sz="2400" dirty="0" smtClean="0">
                <a:solidFill>
                  <a:schemeClr val="accent6">
                    <a:lumMod val="75000"/>
                  </a:schemeClr>
                </a:solidFill>
              </a:rPr>
              <a:t>updates, </a:t>
            </a:r>
            <a:r>
              <a:rPr lang="en-AU" sz="2400" dirty="0">
                <a:solidFill>
                  <a:schemeClr val="accent6">
                    <a:lumMod val="75000"/>
                  </a:schemeClr>
                </a:solidFill>
              </a:rPr>
              <a:t>to </a:t>
            </a:r>
            <a:r>
              <a:rPr lang="en-AU" sz="2400" dirty="0" smtClean="0">
                <a:solidFill>
                  <a:schemeClr val="accent6">
                    <a:lumMod val="75000"/>
                  </a:schemeClr>
                </a:solidFill>
              </a:rPr>
              <a:t>“</a:t>
            </a:r>
            <a:r>
              <a:rPr lang="en-AU" sz="2400" b="1" dirty="0" smtClean="0">
                <a:solidFill>
                  <a:schemeClr val="accent4">
                    <a:lumMod val="60000"/>
                    <a:lumOff val="40000"/>
                  </a:schemeClr>
                </a:solidFill>
              </a:rPr>
              <a:t>source</a:t>
            </a:r>
            <a:r>
              <a:rPr lang="en-AU" sz="2400" dirty="0" smtClean="0">
                <a:solidFill>
                  <a:schemeClr val="accent6">
                    <a:lumMod val="75000"/>
                  </a:schemeClr>
                </a:solidFill>
              </a:rPr>
              <a:t>” version.</a:t>
            </a:r>
          </a:p>
          <a:p>
            <a:pPr marL="38100" indent="0" algn="ctr">
              <a:buNone/>
            </a:pPr>
            <a:endParaRPr lang="en-US" sz="2400" dirty="0">
              <a:solidFill>
                <a:schemeClr val="accent6">
                  <a:lumMod val="75000"/>
                </a:schemeClr>
              </a:solidFill>
            </a:endParaRPr>
          </a:p>
          <a:p>
            <a:pPr marL="38100" indent="0" algn="ctr">
              <a:buNone/>
            </a:pPr>
            <a:endParaRPr lang="en-US" sz="2400" dirty="0" smtClean="0">
              <a:solidFill>
                <a:schemeClr val="accent6">
                  <a:lumMod val="75000"/>
                </a:schemeClr>
              </a:solidFill>
            </a:endParaRPr>
          </a:p>
          <a:p>
            <a:pPr marL="38100" indent="0" algn="ctr">
              <a:buNone/>
            </a:pPr>
            <a:r>
              <a:rPr lang="en-US" sz="2400" dirty="0" smtClean="0">
                <a:solidFill>
                  <a:schemeClr val="accent6">
                    <a:lumMod val="75000"/>
                  </a:schemeClr>
                </a:solidFill>
              </a:rPr>
              <a:t>                                                               </a:t>
            </a:r>
            <a:r>
              <a:rPr lang="en-US" sz="1800" i="1" dirty="0" smtClean="0">
                <a:solidFill>
                  <a:schemeClr val="accent6">
                    <a:lumMod val="75000"/>
                  </a:schemeClr>
                </a:solidFill>
              </a:rPr>
              <a:t>Lets </a:t>
            </a:r>
            <a:r>
              <a:rPr lang="en-US" sz="1800" i="1" dirty="0" smtClean="0">
                <a:solidFill>
                  <a:schemeClr val="accent6">
                    <a:lumMod val="75000"/>
                  </a:schemeClr>
                </a:solidFill>
              </a:rPr>
              <a:t>check these steps </a:t>
            </a:r>
            <a:r>
              <a:rPr lang="en-US" sz="1800" i="1" dirty="0" smtClean="0">
                <a:solidFill>
                  <a:schemeClr val="accent6">
                    <a:lumMod val="75000"/>
                  </a:schemeClr>
                </a:solidFill>
              </a:rPr>
              <a:t>….</a:t>
            </a:r>
            <a:endParaRPr lang="en-AU" sz="1800" i="1" dirty="0" smtClean="0">
              <a:solidFill>
                <a:schemeClr val="accent6">
                  <a:lumMod val="75000"/>
                </a:schemeClr>
              </a:solidFill>
            </a:endParaRPr>
          </a:p>
          <a:p>
            <a:pPr marL="38100" indent="0" algn="ctr">
              <a:buNone/>
            </a:pPr>
            <a:endParaRPr lang="en-US" sz="2400" dirty="0">
              <a:solidFill>
                <a:schemeClr val="accent6">
                  <a:lumMod val="75000"/>
                </a:schemeClr>
              </a:solidFill>
            </a:endParaRPr>
          </a:p>
          <a:p>
            <a:pPr marL="38100" indent="0" algn="ctr">
              <a:buNone/>
            </a:pPr>
            <a:endParaRPr lang="en-AU" sz="2400" dirty="0">
              <a:solidFill>
                <a:schemeClr val="accent6">
                  <a:lumMod val="75000"/>
                </a:schemeClr>
              </a:solidFill>
            </a:endParaRPr>
          </a:p>
        </p:txBody>
      </p:sp>
    </p:spTree>
    <p:extLst>
      <p:ext uri="{BB962C8B-B14F-4D97-AF65-F5344CB8AC3E}">
        <p14:creationId xmlns:p14="http://schemas.microsoft.com/office/powerpoint/2010/main" val="179866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1335384"/>
          </a:xfrm>
          <a:prstGeom prst="rect">
            <a:avLst/>
          </a:prstGeom>
        </p:spPr>
        <p:txBody>
          <a:bodyPr spcFirstLastPara="1" wrap="square" lIns="91425" tIns="91425" rIns="91425" bIns="91425" anchor="t" anchorCtr="0">
            <a:noAutofit/>
          </a:bodyPr>
          <a:lstStyle/>
          <a:p>
            <a:pPr marL="38100" indent="0" algn="ctr">
              <a:buNone/>
            </a:pPr>
            <a:r>
              <a:rPr lang="en-US" sz="2400" dirty="0" smtClean="0">
                <a:solidFill>
                  <a:schemeClr val="accent6">
                    <a:lumMod val="75000"/>
                  </a:schemeClr>
                </a:solidFill>
              </a:rPr>
              <a:t>Assume we have a local and source projects and we like to download and add asset to source. </a:t>
            </a:r>
            <a:r>
              <a:rPr lang="en-AU" sz="2400" dirty="0" smtClean="0">
                <a:solidFill>
                  <a:schemeClr val="accent6">
                    <a:lumMod val="75000"/>
                  </a:schemeClr>
                </a:solidFill>
              </a:rPr>
              <a:t>Click on “Marketplace” and then choose “Epic Games Content” and then choose free assets.</a:t>
            </a:r>
            <a:endParaRPr lang="en-AU" sz="2400" dirty="0">
              <a:solidFill>
                <a:schemeClr val="accent6">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75" y="3325711"/>
            <a:ext cx="7924800" cy="2857500"/>
          </a:xfrm>
          <a:prstGeom prst="rect">
            <a:avLst/>
          </a:prstGeom>
        </p:spPr>
      </p:pic>
    </p:spTree>
    <p:extLst>
      <p:ext uri="{BB962C8B-B14F-4D97-AF65-F5344CB8AC3E}">
        <p14:creationId xmlns:p14="http://schemas.microsoft.com/office/powerpoint/2010/main" val="399137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530198"/>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Now choose “Add To Project”</a:t>
            </a:r>
            <a:endParaRPr lang="en-AU" sz="2400" dirty="0">
              <a:solidFill>
                <a:schemeClr val="accent6">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949" y="2214852"/>
            <a:ext cx="6775052" cy="4017654"/>
          </a:xfrm>
          <a:prstGeom prst="rect">
            <a:avLst/>
          </a:prstGeom>
        </p:spPr>
      </p:pic>
    </p:spTree>
    <p:extLst>
      <p:ext uri="{BB962C8B-B14F-4D97-AF65-F5344CB8AC3E}">
        <p14:creationId xmlns:p14="http://schemas.microsoft.com/office/powerpoint/2010/main" val="280699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815265"/>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Then select your “Local” project and press “Add to Project”</a:t>
            </a:r>
            <a:endParaRPr lang="en-AU" sz="2400" dirty="0">
              <a:solidFill>
                <a:schemeClr val="accent6">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687" y="2614538"/>
            <a:ext cx="4782730" cy="3743006"/>
          </a:xfrm>
          <a:prstGeom prst="rect">
            <a:avLst/>
          </a:prstGeom>
        </p:spPr>
      </p:pic>
    </p:spTree>
    <p:extLst>
      <p:ext uri="{BB962C8B-B14F-4D97-AF65-F5344CB8AC3E}">
        <p14:creationId xmlns:p14="http://schemas.microsoft.com/office/powerpoint/2010/main" val="400091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1335384"/>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Epic </a:t>
            </a:r>
            <a:r>
              <a:rPr lang="en-AU" sz="2400" dirty="0" smtClean="0">
                <a:solidFill>
                  <a:schemeClr val="accent6">
                    <a:lumMod val="75000"/>
                  </a:schemeClr>
                </a:solidFill>
              </a:rPr>
              <a:t>Games Launcher download and will add selected assets to your project. This may take a while.</a:t>
            </a:r>
            <a:endParaRPr lang="en-AU" sz="2400" dirty="0">
              <a:solidFill>
                <a:schemeClr val="accent6">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523" y="3171039"/>
            <a:ext cx="5130369" cy="2986810"/>
          </a:xfrm>
          <a:prstGeom prst="rect">
            <a:avLst/>
          </a:prstGeom>
        </p:spPr>
      </p:pic>
    </p:spTree>
    <p:extLst>
      <p:ext uri="{BB962C8B-B14F-4D97-AF65-F5344CB8AC3E}">
        <p14:creationId xmlns:p14="http://schemas.microsoft.com/office/powerpoint/2010/main" val="257151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subTitle" idx="1"/>
          </p:nvPr>
        </p:nvSpPr>
        <p:spPr>
          <a:xfrm>
            <a:off x="623975" y="0"/>
            <a:ext cx="8350500" cy="887700"/>
          </a:xfrm>
          <a:prstGeom prst="rect">
            <a:avLst/>
          </a:prstGeom>
        </p:spPr>
        <p:txBody>
          <a:bodyPr spcFirstLastPara="1" wrap="square" lIns="91425" tIns="91425" rIns="91425" bIns="91425" anchor="b" anchorCtr="0">
            <a:noAutofit/>
          </a:bodyPr>
          <a:lstStyle/>
          <a:p>
            <a:pPr marL="0" indent="0"/>
            <a:r>
              <a:rPr lang="en-GB" dirty="0"/>
              <a:t> </a:t>
            </a:r>
            <a:endParaRPr dirty="0"/>
          </a:p>
        </p:txBody>
      </p:sp>
      <p:sp>
        <p:nvSpPr>
          <p:cNvPr id="44" name="Shape 44"/>
          <p:cNvSpPr txBox="1">
            <a:spLocks noGrp="1"/>
          </p:cNvSpPr>
          <p:nvPr>
            <p:ph type="body" idx="2"/>
          </p:nvPr>
        </p:nvSpPr>
        <p:spPr>
          <a:xfrm>
            <a:off x="142475" y="1684654"/>
            <a:ext cx="8832000" cy="1335384"/>
          </a:xfrm>
          <a:prstGeom prst="rect">
            <a:avLst/>
          </a:prstGeom>
        </p:spPr>
        <p:txBody>
          <a:bodyPr spcFirstLastPara="1" wrap="square" lIns="91425" tIns="91425" rIns="91425" bIns="91425" anchor="t" anchorCtr="0">
            <a:noAutofit/>
          </a:bodyPr>
          <a:lstStyle/>
          <a:p>
            <a:pPr marL="38100" indent="0" algn="ctr">
              <a:buNone/>
            </a:pPr>
            <a:r>
              <a:rPr lang="en-AU" sz="2400" dirty="0" smtClean="0">
                <a:solidFill>
                  <a:schemeClr val="accent6">
                    <a:lumMod val="75000"/>
                  </a:schemeClr>
                </a:solidFill>
              </a:rPr>
              <a:t>Assets will be add to “Content” folder after download finished and you will find them in </a:t>
            </a:r>
            <a:r>
              <a:rPr lang="en-AU" sz="2400" dirty="0" smtClean="0">
                <a:solidFill>
                  <a:schemeClr val="accent6">
                    <a:lumMod val="75000"/>
                  </a:schemeClr>
                </a:solidFill>
              </a:rPr>
              <a:t>a folder</a:t>
            </a:r>
            <a:r>
              <a:rPr lang="en-AU" sz="2400" dirty="0" smtClean="0">
                <a:solidFill>
                  <a:schemeClr val="accent6">
                    <a:lumMod val="75000"/>
                  </a:schemeClr>
                </a:solidFill>
              </a:rPr>
              <a:t>, which match to the </a:t>
            </a:r>
            <a:r>
              <a:rPr lang="en-AU" sz="2400" dirty="0" smtClean="0">
                <a:solidFill>
                  <a:schemeClr val="accent6">
                    <a:lumMod val="75000"/>
                  </a:schemeClr>
                </a:solidFill>
              </a:rPr>
              <a:t>asset`s </a:t>
            </a:r>
            <a:r>
              <a:rPr lang="en-AU" sz="2400" dirty="0" smtClean="0">
                <a:solidFill>
                  <a:schemeClr val="accent6">
                    <a:lumMod val="75000"/>
                  </a:schemeClr>
                </a:solidFill>
              </a:rPr>
              <a:t>title.</a:t>
            </a:r>
            <a:endParaRPr lang="en-AU" sz="2400" dirty="0">
              <a:solidFill>
                <a:schemeClr val="accent6">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040" y="2765319"/>
            <a:ext cx="5032870" cy="3455904"/>
          </a:xfrm>
          <a:prstGeom prst="rect">
            <a:avLst/>
          </a:prstGeom>
        </p:spPr>
      </p:pic>
    </p:spTree>
    <p:extLst>
      <p:ext uri="{BB962C8B-B14F-4D97-AF65-F5344CB8AC3E}">
        <p14:creationId xmlns:p14="http://schemas.microsoft.com/office/powerpoint/2010/main" val="4151437599"/>
      </p:ext>
    </p:extLst>
  </p:cSld>
  <p:clrMapOvr>
    <a:masterClrMapping/>
  </p:clrMapOvr>
</p:sld>
</file>

<file path=ppt/theme/theme1.xml><?xml version="1.0" encoding="utf-8"?>
<a:theme xmlns:a="http://schemas.openxmlformats.org/drawingml/2006/main" name="New Brand PP template with Copyright not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426</Words>
  <Application>Microsoft Office PowerPoint</Application>
  <PresentationFormat>On-screen Show (4:3)</PresentationFormat>
  <Paragraphs>61</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Arial</vt:lpstr>
      <vt:lpstr>New Brand PP template with Copyright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Cliff Shariff</cp:lastModifiedBy>
  <cp:revision>68</cp:revision>
  <dcterms:modified xsi:type="dcterms:W3CDTF">2019-09-12T07:08:39Z</dcterms:modified>
</cp:coreProperties>
</file>