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61" r:id="rId4"/>
    <p:sldId id="257"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p:restoredTop sz="94658"/>
  </p:normalViewPr>
  <p:slideViewPr>
    <p:cSldViewPr snapToGrid="0" snapToObjects="1">
      <p:cViewPr>
        <p:scale>
          <a:sx n="120" d="100"/>
          <a:sy n="120" d="100"/>
        </p:scale>
        <p:origin x="36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42ABB0-D33C-524C-9E79-716A62BECBBD}"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262455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42ABB0-D33C-524C-9E79-716A62BECBBD}"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368061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42ABB0-D33C-524C-9E79-716A62BECBBD}"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231668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42ABB0-D33C-524C-9E79-716A62BECBBD}"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212299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42ABB0-D33C-524C-9E79-716A62BECBBD}"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171732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42ABB0-D33C-524C-9E79-716A62BECBBD}" type="datetimeFigureOut">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123485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42ABB0-D33C-524C-9E79-716A62BECBBD}" type="datetimeFigureOut">
              <a:rPr lang="en-US" smtClean="0"/>
              <a:t>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38296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42ABB0-D33C-524C-9E79-716A62BECBBD}" type="datetimeFigureOut">
              <a:rPr lang="en-US" smtClean="0"/>
              <a:t>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112307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2ABB0-D33C-524C-9E79-716A62BECBBD}" type="datetimeFigureOut">
              <a:rPr lang="en-US" smtClean="0"/>
              <a:t>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232265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2ABB0-D33C-524C-9E79-716A62BECBBD}" type="datetimeFigureOut">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424707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42ABB0-D33C-524C-9E79-716A62BECBBD}" type="datetimeFigureOut">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A573A-FF13-D94D-805A-C50678CC5969}" type="slidenum">
              <a:rPr lang="en-US" smtClean="0"/>
              <a:t>‹#›</a:t>
            </a:fld>
            <a:endParaRPr lang="en-US"/>
          </a:p>
        </p:txBody>
      </p:sp>
    </p:spTree>
    <p:extLst>
      <p:ext uri="{BB962C8B-B14F-4D97-AF65-F5344CB8AC3E}">
        <p14:creationId xmlns:p14="http://schemas.microsoft.com/office/powerpoint/2010/main" val="28270251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2ABB0-D33C-524C-9E79-716A62BECBBD}" type="datetimeFigureOut">
              <a:rPr lang="en-US" smtClean="0"/>
              <a:t>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A573A-FF13-D94D-805A-C50678CC5969}" type="slidenum">
              <a:rPr lang="en-US" smtClean="0"/>
              <a:t>‹#›</a:t>
            </a:fld>
            <a:endParaRPr lang="en-US"/>
          </a:p>
        </p:txBody>
      </p:sp>
    </p:spTree>
    <p:extLst>
      <p:ext uri="{BB962C8B-B14F-4D97-AF65-F5344CB8AC3E}">
        <p14:creationId xmlns:p14="http://schemas.microsoft.com/office/powerpoint/2010/main" val="612900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0.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1.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2.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3.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5.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6.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7.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8.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9.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5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US" dirty="0" smtClean="0"/>
              <a:t>COMMONWEALTH OF AUSTRALIA</a:t>
            </a:r>
            <a:endParaRPr lang="en-AU" dirty="0" smtClean="0"/>
          </a:p>
          <a:p>
            <a:pPr marL="118872"/>
            <a:r>
              <a:rPr lang="en-US" dirty="0" smtClean="0"/>
              <a:t> </a:t>
            </a:r>
            <a:endParaRPr lang="en-AU" dirty="0" smtClean="0"/>
          </a:p>
          <a:p>
            <a:pPr marL="118872"/>
            <a:r>
              <a:rPr lang="en-US" dirty="0" smtClean="0"/>
              <a:t>Copyright Regulations 1969</a:t>
            </a:r>
            <a:endParaRPr lang="en-AU" dirty="0" smtClean="0"/>
          </a:p>
          <a:p>
            <a:pPr marL="118872"/>
            <a:r>
              <a:rPr lang="en-US" dirty="0" smtClean="0"/>
              <a:t> </a:t>
            </a:r>
            <a:endParaRPr lang="en-AU" dirty="0" smtClean="0"/>
          </a:p>
          <a:p>
            <a:pPr marL="118872"/>
            <a:r>
              <a:rPr lang="en-US" dirty="0" smtClean="0"/>
              <a:t> </a:t>
            </a:r>
            <a:endParaRPr lang="en-AU" dirty="0" smtClean="0"/>
          </a:p>
          <a:p>
            <a:pPr marL="118872"/>
            <a:r>
              <a:rPr lang="en-US" dirty="0" smtClean="0"/>
              <a:t>WARNING</a:t>
            </a:r>
            <a:endParaRPr lang="en-AU" dirty="0" smtClean="0"/>
          </a:p>
          <a:p>
            <a:pPr marL="118872"/>
            <a:r>
              <a:rPr lang="en-US" dirty="0" smtClean="0"/>
              <a:t> </a:t>
            </a:r>
            <a:endParaRPr lang="en-AU" dirty="0" smtClean="0"/>
          </a:p>
          <a:p>
            <a:pPr marL="118872"/>
            <a:r>
              <a:rPr lang="en-US" dirty="0" smtClean="0"/>
              <a:t>This material has been reproduced and communicated to you by or on behalf of the SAE Institute Pty Ltd pursuant to Part VB of the </a:t>
            </a:r>
            <a:r>
              <a:rPr lang="en-US" i="1" dirty="0" smtClean="0"/>
              <a:t>Copyright Act 1968 </a:t>
            </a:r>
            <a:r>
              <a:rPr lang="en-US" dirty="0" smtClean="0"/>
              <a:t>(the Act).</a:t>
            </a:r>
            <a:endParaRPr lang="en-AU" dirty="0" smtClean="0"/>
          </a:p>
          <a:p>
            <a:pPr marL="118872"/>
            <a:r>
              <a:rPr lang="en-US" dirty="0" smtClean="0"/>
              <a:t> </a:t>
            </a:r>
            <a:endParaRPr lang="en-AU" dirty="0" smtClean="0"/>
          </a:p>
          <a:p>
            <a:pPr marL="118872"/>
            <a:r>
              <a:rPr lang="en-US" dirty="0" smtClean="0"/>
              <a:t>The material in this communication may be subject to copyright under the Act. Any further reproduction or communication of this material by you may be the subject of copyright protection under the Act.</a:t>
            </a:r>
            <a:endParaRPr lang="en-AU" dirty="0" smtClean="0"/>
          </a:p>
          <a:p>
            <a:pPr marL="118872"/>
            <a:r>
              <a:rPr lang="en-US" dirty="0" smtClean="0"/>
              <a:t> </a:t>
            </a:r>
            <a:endParaRPr lang="en-AU" dirty="0" smtClean="0"/>
          </a:p>
          <a:p>
            <a:pPr marL="118872"/>
            <a:r>
              <a:rPr lang="en-US" dirty="0" smtClean="0"/>
              <a:t>Do not remove this notice.</a:t>
            </a:r>
            <a:endParaRPr lang="en-AU" dirty="0" smtClean="0"/>
          </a:p>
          <a:p>
            <a:endParaRPr lang="en-US" dirty="0"/>
          </a:p>
        </p:txBody>
      </p:sp>
    </p:spTree>
    <p:extLst>
      <p:ext uri="{BB962C8B-B14F-4D97-AF65-F5344CB8AC3E}">
        <p14:creationId xmlns:p14="http://schemas.microsoft.com/office/powerpoint/2010/main" val="551110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Change “Mass” with values like 10 and 5000, </a:t>
            </a:r>
          </a:p>
          <a:p>
            <a:pPr marL="118872"/>
            <a:r>
              <a:rPr lang="en-AU" sz="2400" dirty="0" smtClean="0">
                <a:solidFill>
                  <a:srgbClr val="FFFF00"/>
                </a:solidFill>
              </a:rPr>
              <a:t>then try to move object with your character on Play.</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1944160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Now lets add some functionality to cube object by </a:t>
            </a:r>
          </a:p>
          <a:p>
            <a:pPr marL="118872"/>
            <a:r>
              <a:rPr lang="en-AU" sz="2400" dirty="0">
                <a:solidFill>
                  <a:srgbClr val="FFFF00"/>
                </a:solidFill>
              </a:rPr>
              <a:t>a</a:t>
            </a:r>
            <a:r>
              <a:rPr lang="en-AU" sz="2400" dirty="0" smtClean="0">
                <a:solidFill>
                  <a:srgbClr val="FFFF00"/>
                </a:solidFill>
              </a:rPr>
              <a:t>dding </a:t>
            </a:r>
            <a:r>
              <a:rPr lang="en-AU" sz="2400" dirty="0" err="1" smtClean="0">
                <a:solidFill>
                  <a:srgbClr val="FFFF00"/>
                </a:solidFill>
              </a:rPr>
              <a:t>BluePrint</a:t>
            </a:r>
            <a:r>
              <a:rPr lang="en-AU" sz="2400" dirty="0" smtClean="0">
                <a:solidFill>
                  <a:srgbClr val="FFFF00"/>
                </a:solidFill>
              </a:rPr>
              <a:t>.</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452772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5400" dirty="0" smtClean="0">
                <a:solidFill>
                  <a:schemeClr val="bg1"/>
                </a:solidFill>
              </a:rPr>
              <a:t>ALWAYS</a:t>
            </a:r>
          </a:p>
          <a:p>
            <a:pPr marL="118872"/>
            <a:r>
              <a:rPr lang="en-AU" sz="2400" dirty="0" smtClean="0">
                <a:solidFill>
                  <a:srgbClr val="FFFF00"/>
                </a:solidFill>
              </a:rPr>
              <a:t>USE</a:t>
            </a:r>
          </a:p>
          <a:p>
            <a:pPr marL="118872"/>
            <a:r>
              <a:rPr lang="en-AU" sz="2400" b="1" dirty="0" smtClean="0">
                <a:solidFill>
                  <a:schemeClr val="accent6">
                    <a:lumMod val="20000"/>
                    <a:lumOff val="80000"/>
                  </a:schemeClr>
                </a:solidFill>
              </a:rPr>
              <a:t>BP_</a:t>
            </a:r>
            <a:r>
              <a:rPr lang="en-AU" sz="2400" dirty="0" smtClean="0">
                <a:solidFill>
                  <a:srgbClr val="FFFF00"/>
                </a:solidFill>
              </a:rPr>
              <a:t>[your preferred name]</a:t>
            </a:r>
          </a:p>
          <a:p>
            <a:pPr marL="118872"/>
            <a:r>
              <a:rPr lang="en-AU" sz="2400" dirty="0">
                <a:solidFill>
                  <a:srgbClr val="FFFF00"/>
                </a:solidFill>
              </a:rPr>
              <a:t>o</a:t>
            </a:r>
            <a:r>
              <a:rPr lang="en-AU" sz="2400" dirty="0" smtClean="0">
                <a:solidFill>
                  <a:srgbClr val="FFFF00"/>
                </a:solidFill>
              </a:rPr>
              <a:t>n naming your Blueprint. </a:t>
            </a:r>
          </a:p>
          <a:p>
            <a:pPr marL="118872"/>
            <a:r>
              <a:rPr lang="en-AU" sz="4800" dirty="0" smtClean="0">
                <a:solidFill>
                  <a:schemeClr val="bg1"/>
                </a:solidFill>
              </a:rPr>
              <a:t>This is an industry standard.</a:t>
            </a:r>
            <a:endParaRPr lang="en-AU" sz="4800" dirty="0">
              <a:solidFill>
                <a:schemeClr val="bg1"/>
              </a:solidFill>
            </a:endParaRPr>
          </a:p>
        </p:txBody>
      </p:sp>
    </p:spTree>
    <p:extLst>
      <p:ext uri="{BB962C8B-B14F-4D97-AF65-F5344CB8AC3E}">
        <p14:creationId xmlns:p14="http://schemas.microsoft.com/office/powerpoint/2010/main" val="64813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Use </a:t>
            </a:r>
            <a:r>
              <a:rPr lang="en-AU" sz="2400" dirty="0" err="1" smtClean="0">
                <a:solidFill>
                  <a:srgbClr val="FFFF00"/>
                </a:solidFill>
              </a:rPr>
              <a:t>EventBeginPlay</a:t>
            </a:r>
            <a:r>
              <a:rPr lang="en-AU" sz="2400" dirty="0" smtClean="0">
                <a:solidFill>
                  <a:srgbClr val="FFFF00"/>
                </a:solidFill>
              </a:rPr>
              <a:t> to show message </a:t>
            </a:r>
            <a:r>
              <a:rPr lang="en-AU" sz="2400" dirty="0">
                <a:solidFill>
                  <a:srgbClr val="FFFF00"/>
                </a:solidFill>
              </a:rPr>
              <a:t>on screen and Output log</a:t>
            </a:r>
            <a:r>
              <a:rPr lang="en-AU" sz="2400" dirty="0" smtClean="0">
                <a:solidFill>
                  <a:srgbClr val="FFFF00"/>
                </a:solidFill>
              </a:rPr>
              <a:t> </a:t>
            </a:r>
          </a:p>
          <a:p>
            <a:pPr marL="118872"/>
            <a:r>
              <a:rPr lang="en-AU" sz="2400" dirty="0" smtClean="0">
                <a:solidFill>
                  <a:srgbClr val="FFFF00"/>
                </a:solidFill>
              </a:rPr>
              <a:t>by using “Print String” BP command</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2084830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You need to push “Compile” after any change in blueprint, otherwise it doesn't work.</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297671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On play, the message will print on game screen and also in output log. Try to change colour and duration and test again.</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1500159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Check “</a:t>
            </a:r>
            <a:r>
              <a:rPr lang="en-AU" sz="2400" dirty="0" err="1" smtClean="0">
                <a:solidFill>
                  <a:srgbClr val="FFFF00"/>
                </a:solidFill>
              </a:rPr>
              <a:t>EventTick</a:t>
            </a:r>
            <a:r>
              <a:rPr lang="en-AU" sz="2400" dirty="0" smtClean="0">
                <a:solidFill>
                  <a:srgbClr val="FFFF00"/>
                </a:solidFill>
              </a:rPr>
              <a:t>” on print message.</a:t>
            </a:r>
          </a:p>
          <a:p>
            <a:pPr marL="118872"/>
            <a:r>
              <a:rPr lang="en-AU" sz="2400" dirty="0" smtClean="0">
                <a:solidFill>
                  <a:srgbClr val="FFFF00"/>
                </a:solidFill>
              </a:rPr>
              <a:t>This event, on each frame by default, will print your message.</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2088946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Variables in Blueprint have same variations like any other programming languages, but they are like “Visual Boxes”</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1043107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Each variable can be “Set” to a value and</a:t>
            </a:r>
            <a:br>
              <a:rPr lang="en-AU" sz="2400" dirty="0" smtClean="0">
                <a:solidFill>
                  <a:srgbClr val="FFFF00"/>
                </a:solidFill>
              </a:rPr>
            </a:br>
            <a:r>
              <a:rPr lang="en-AU" sz="2400" dirty="0" smtClean="0">
                <a:solidFill>
                  <a:srgbClr val="FFFF00"/>
                </a:solidFill>
              </a:rPr>
              <a:t>“Get” by other parts of your blueprint.</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840941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Simple example:</a:t>
            </a:r>
            <a:br>
              <a:rPr lang="en-AU" sz="2400" dirty="0" smtClean="0">
                <a:solidFill>
                  <a:srgbClr val="FFFF00"/>
                </a:solidFill>
              </a:rPr>
            </a:br>
            <a:r>
              <a:rPr lang="en-AU" sz="2400" dirty="0" smtClean="0">
                <a:solidFill>
                  <a:srgbClr val="FFFF00"/>
                </a:solidFill>
              </a:rPr>
              <a:t>Increment an integer variable by using “</a:t>
            </a:r>
            <a:r>
              <a:rPr lang="en-AU" sz="2400" dirty="0" err="1" smtClean="0">
                <a:solidFill>
                  <a:srgbClr val="FFFF00"/>
                </a:solidFill>
              </a:rPr>
              <a:t>EventTick</a:t>
            </a:r>
            <a:r>
              <a:rPr lang="en-AU" sz="2400" dirty="0" smtClean="0">
                <a:solidFill>
                  <a:srgbClr val="FFFF00"/>
                </a:solidFill>
              </a:rPr>
              <a:t>” </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186693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dirty="0" smtClean="0">
                <a:solidFill>
                  <a:schemeClr val="bg1"/>
                </a:solidFill>
              </a:rPr>
              <a:t>Unreal Engine 4</a:t>
            </a:r>
          </a:p>
          <a:p>
            <a:pPr marL="118872"/>
            <a:r>
              <a:rPr lang="en-AU" sz="2400" dirty="0">
                <a:solidFill>
                  <a:srgbClr val="FFFF00"/>
                </a:solidFill>
              </a:rPr>
              <a:t>The Unreal Engine is a game engine developed by Epic Games released in May 1998</a:t>
            </a:r>
            <a:r>
              <a:rPr lang="en-AU" sz="2400" dirty="0" smtClean="0">
                <a:solidFill>
                  <a:srgbClr val="FFFF00"/>
                </a:solidFill>
              </a:rPr>
              <a:t>.</a:t>
            </a:r>
          </a:p>
          <a:p>
            <a:pPr marL="118872"/>
            <a:endParaRPr lang="en-AU" sz="2400" dirty="0" smtClean="0"/>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975" y="2980018"/>
            <a:ext cx="1864659" cy="1946442"/>
          </a:xfrm>
          <a:prstGeom prst="rect">
            <a:avLst/>
          </a:prstGeo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3107518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Simple example:</a:t>
            </a:r>
          </a:p>
          <a:p>
            <a:pPr marL="118872"/>
            <a:r>
              <a:rPr lang="en-AU" sz="2400" dirty="0" smtClean="0">
                <a:solidFill>
                  <a:srgbClr val="FFFF00"/>
                </a:solidFill>
              </a:rPr>
              <a:t>Using “Branch” to make an “IF” logical statement.</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264152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Links and </a:t>
            </a:r>
            <a:r>
              <a:rPr lang="en-AU" sz="2400" dirty="0" err="1" smtClean="0">
                <a:solidFill>
                  <a:srgbClr val="FFFF00"/>
                </a:solidFill>
              </a:rPr>
              <a:t>Refrences</a:t>
            </a:r>
            <a:r>
              <a:rPr lang="en-AU" sz="2400" dirty="0" smtClean="0">
                <a:solidFill>
                  <a:srgbClr val="FFFF00"/>
                </a:solidFill>
              </a:rPr>
              <a:t>:</a:t>
            </a:r>
            <a:br>
              <a:rPr lang="en-AU" sz="2400" dirty="0" smtClean="0">
                <a:solidFill>
                  <a:srgbClr val="FFFF00"/>
                </a:solidFill>
              </a:rPr>
            </a:br>
            <a:r>
              <a:rPr lang="en-AU" sz="2400" dirty="0">
                <a:solidFill>
                  <a:srgbClr val="FFFF00"/>
                </a:solidFill>
              </a:rPr>
              <a:t/>
            </a:r>
            <a:br>
              <a:rPr lang="en-AU" sz="2400" dirty="0">
                <a:solidFill>
                  <a:srgbClr val="FFFF00"/>
                </a:solidFill>
              </a:rPr>
            </a:br>
            <a:r>
              <a:rPr lang="en-AU" sz="2400" dirty="0">
                <a:solidFill>
                  <a:schemeClr val="bg1"/>
                </a:solidFill>
              </a:rPr>
              <a:t>Unreal Engine 4 Documentation</a:t>
            </a:r>
          </a:p>
          <a:p>
            <a:pPr marL="118872"/>
            <a:r>
              <a:rPr lang="en-AU" sz="2400" dirty="0">
                <a:solidFill>
                  <a:srgbClr val="FFFF00"/>
                </a:solidFill>
              </a:rPr>
              <a:t>https://</a:t>
            </a:r>
            <a:r>
              <a:rPr lang="en-AU" sz="2400" dirty="0" err="1">
                <a:solidFill>
                  <a:srgbClr val="FFFF00"/>
                </a:solidFill>
              </a:rPr>
              <a:t>docs.unrealengine.com</a:t>
            </a:r>
            <a:r>
              <a:rPr lang="en-AU" sz="2400" dirty="0">
                <a:solidFill>
                  <a:srgbClr val="FFFF00"/>
                </a:solidFill>
              </a:rPr>
              <a:t>/latest/INT/</a:t>
            </a:r>
          </a:p>
          <a:p>
            <a:pPr marL="118872"/>
            <a:r>
              <a:rPr lang="en-AU" sz="2400" dirty="0">
                <a:solidFill>
                  <a:srgbClr val="FFFF00"/>
                </a:solidFill>
              </a:rPr>
              <a:t> </a:t>
            </a:r>
          </a:p>
          <a:p>
            <a:pPr marL="118872"/>
            <a:r>
              <a:rPr lang="en-AU" sz="2400" dirty="0" err="1">
                <a:solidFill>
                  <a:schemeClr val="bg1"/>
                </a:solidFill>
              </a:rPr>
              <a:t>AnswerHub</a:t>
            </a:r>
            <a:endParaRPr lang="en-AU" sz="2400" dirty="0">
              <a:solidFill>
                <a:schemeClr val="bg1"/>
              </a:solidFill>
            </a:endParaRPr>
          </a:p>
          <a:p>
            <a:pPr marL="118872"/>
            <a:r>
              <a:rPr lang="en-AU" sz="2400" dirty="0">
                <a:solidFill>
                  <a:srgbClr val="FFFF00"/>
                </a:solidFill>
              </a:rPr>
              <a:t>https://</a:t>
            </a:r>
            <a:r>
              <a:rPr lang="en-AU" sz="2400" dirty="0" err="1">
                <a:solidFill>
                  <a:srgbClr val="FFFF00"/>
                </a:solidFill>
              </a:rPr>
              <a:t>answers.unrealengine.com</a:t>
            </a:r>
            <a:r>
              <a:rPr lang="en-AU" sz="2400" dirty="0">
                <a:solidFill>
                  <a:srgbClr val="FFFF00"/>
                </a:solidFill>
              </a:rPr>
              <a:t>/</a:t>
            </a:r>
            <a:r>
              <a:rPr lang="en-AU" sz="2400" dirty="0" err="1">
                <a:solidFill>
                  <a:srgbClr val="FFFF00"/>
                </a:solidFill>
              </a:rPr>
              <a:t>index.html</a:t>
            </a:r>
            <a:endParaRPr lang="en-AU" sz="2400" dirty="0">
              <a:solidFill>
                <a:srgbClr val="FFFF00"/>
              </a:solidFill>
            </a:endParaRPr>
          </a:p>
          <a:p>
            <a:pPr marL="118872"/>
            <a:r>
              <a:rPr lang="en-AU" sz="2400" dirty="0">
                <a:solidFill>
                  <a:srgbClr val="FFFF00"/>
                </a:solidFill>
              </a:rPr>
              <a:t> </a:t>
            </a:r>
          </a:p>
          <a:p>
            <a:pPr marL="118872"/>
            <a:r>
              <a:rPr lang="en-AU" sz="2400" dirty="0" smtClean="0">
                <a:solidFill>
                  <a:srgbClr val="FFFF00"/>
                </a:solidFill>
              </a:rPr>
              <a:t>Examples and practical tasks in </a:t>
            </a:r>
            <a:r>
              <a:rPr lang="en-AU" sz="2400" dirty="0" err="1">
                <a:solidFill>
                  <a:srgbClr val="FFFF00"/>
                </a:solidFill>
              </a:rPr>
              <a:t>BluePrint</a:t>
            </a:r>
            <a:endParaRPr lang="en-AU" sz="2400" dirty="0">
              <a:solidFill>
                <a:srgbClr val="FFFF00"/>
              </a:solidFill>
            </a:endParaRPr>
          </a:p>
          <a:p>
            <a:pPr marL="118872"/>
            <a:r>
              <a:rPr lang="en-AU" sz="2400" dirty="0">
                <a:solidFill>
                  <a:schemeClr val="bg1"/>
                </a:solidFill>
              </a:rPr>
              <a:t>Mathew </a:t>
            </a:r>
            <a:r>
              <a:rPr lang="en-AU" sz="2400" dirty="0" err="1">
                <a:solidFill>
                  <a:schemeClr val="bg1"/>
                </a:solidFill>
              </a:rPr>
              <a:t>Wadstein</a:t>
            </a:r>
            <a:r>
              <a:rPr lang="en-AU" sz="2400" dirty="0">
                <a:solidFill>
                  <a:schemeClr val="bg1"/>
                </a:solidFill>
              </a:rPr>
              <a:t> </a:t>
            </a:r>
          </a:p>
          <a:p>
            <a:pPr marL="118872"/>
            <a:r>
              <a:rPr lang="en-AU" sz="2400" dirty="0">
                <a:solidFill>
                  <a:srgbClr val="FFFF00"/>
                </a:solidFill>
              </a:rPr>
              <a:t>in YouTube</a:t>
            </a:r>
          </a:p>
          <a:p>
            <a:pPr marL="118872"/>
            <a:endParaRPr lang="en-AU" sz="2400" dirty="0">
              <a:solidFill>
                <a:srgbClr val="FFFF00"/>
              </a:solidFill>
            </a:endParaRPr>
          </a:p>
        </p:txBody>
      </p:sp>
    </p:spTree>
    <p:extLst>
      <p:ext uri="{BB962C8B-B14F-4D97-AF65-F5344CB8AC3E}">
        <p14:creationId xmlns:p14="http://schemas.microsoft.com/office/powerpoint/2010/main" val="1237447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endParaRPr lang="en-AU" sz="2400" dirty="0" smtClean="0">
              <a:solidFill>
                <a:srgbClr val="FFFF00"/>
              </a:solidFill>
            </a:endParaRPr>
          </a:p>
          <a:p>
            <a:pPr marL="118872"/>
            <a:r>
              <a:rPr lang="en-AU" sz="2400" dirty="0" smtClean="0">
                <a:solidFill>
                  <a:srgbClr val="FFFF00"/>
                </a:solidFill>
              </a:rPr>
              <a:t>Although </a:t>
            </a:r>
            <a:r>
              <a:rPr lang="en-AU" sz="2400" dirty="0">
                <a:solidFill>
                  <a:srgbClr val="FFFF00"/>
                </a:solidFill>
              </a:rPr>
              <a:t>primarily developed for first-person shooters, it has been successfully used in a variety of other genres, </a:t>
            </a:r>
            <a:r>
              <a:rPr lang="en-AU" sz="2400" dirty="0" smtClean="0">
                <a:solidFill>
                  <a:srgbClr val="FFFF00"/>
                </a:solidFill>
              </a:rPr>
              <a:t>including:</a:t>
            </a:r>
            <a:br>
              <a:rPr lang="en-AU" sz="2400" dirty="0" smtClean="0">
                <a:solidFill>
                  <a:srgbClr val="FFFF00"/>
                </a:solidFill>
              </a:rPr>
            </a:br>
            <a:r>
              <a:rPr lang="en-AU" sz="2400" dirty="0" smtClean="0">
                <a:solidFill>
                  <a:srgbClr val="FFFF00"/>
                </a:solidFill>
              </a:rPr>
              <a:t>stealth</a:t>
            </a:r>
            <a:r>
              <a:rPr lang="en-AU" sz="2400" dirty="0">
                <a:solidFill>
                  <a:srgbClr val="FFFF00"/>
                </a:solidFill>
              </a:rPr>
              <a:t>, fighting games, MMORPGs, and other RPGs. With its code written in C++, the Unreal Engine features a high degree of portability and is a tool used by many game developers today.</a:t>
            </a:r>
          </a:p>
          <a:p>
            <a:pPr marL="118872"/>
            <a:endParaRPr lang="en-AU" sz="2400" dirty="0" smtClean="0">
              <a:solidFill>
                <a:srgbClr val="FFFF00"/>
              </a:solidFill>
            </a:endParaRPr>
          </a:p>
          <a:p>
            <a:pPr marL="118872"/>
            <a:r>
              <a:rPr lang="en-AU" sz="2400" dirty="0" smtClean="0">
                <a:solidFill>
                  <a:srgbClr val="FFFF00"/>
                </a:solidFill>
              </a:rPr>
              <a:t>UE also used in computer </a:t>
            </a:r>
            <a:r>
              <a:rPr lang="en-AU" sz="2400" dirty="0">
                <a:solidFill>
                  <a:srgbClr val="FFFF00"/>
                </a:solidFill>
              </a:rPr>
              <a:t>science, </a:t>
            </a:r>
            <a:r>
              <a:rPr lang="en-AU" sz="2400" dirty="0" smtClean="0">
                <a:solidFill>
                  <a:srgbClr val="FFFF00"/>
                </a:solidFill>
              </a:rPr>
              <a:t>education, medical, art</a:t>
            </a:r>
            <a:r>
              <a:rPr lang="en-AU" sz="2400" dirty="0">
                <a:solidFill>
                  <a:srgbClr val="FFFF00"/>
                </a:solidFill>
              </a:rPr>
              <a:t>, architecture, simulation, and visualization </a:t>
            </a:r>
            <a:r>
              <a:rPr lang="en-AU" sz="2400" dirty="0" smtClean="0">
                <a:solidFill>
                  <a:srgbClr val="FFFF00"/>
                </a:solidFill>
              </a:rPr>
              <a:t>programs.</a:t>
            </a:r>
            <a:endParaRPr lang="en-AU" sz="2400" dirty="0">
              <a:solidFill>
                <a:srgbClr val="FFFF00"/>
              </a:solidFill>
            </a:endParaRPr>
          </a:p>
        </p:txBody>
      </p:sp>
    </p:spTree>
    <p:extLst>
      <p:ext uri="{BB962C8B-B14F-4D97-AF65-F5344CB8AC3E}">
        <p14:creationId xmlns:p14="http://schemas.microsoft.com/office/powerpoint/2010/main" val="1242174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endParaRPr lang="en-AU" sz="2400" dirty="0" smtClean="0">
              <a:solidFill>
                <a:srgbClr val="FFFF00"/>
              </a:solidFill>
            </a:endParaRPr>
          </a:p>
          <a:p>
            <a:pPr marL="118872"/>
            <a:r>
              <a:rPr lang="en-AU" sz="2400" dirty="0" smtClean="0">
                <a:solidFill>
                  <a:srgbClr val="FFFF00"/>
                </a:solidFill>
              </a:rPr>
              <a:t>Interactive </a:t>
            </a:r>
            <a:r>
              <a:rPr lang="en-AU" sz="2400" dirty="0">
                <a:solidFill>
                  <a:srgbClr val="FFFF00"/>
                </a:solidFill>
              </a:rPr>
              <a:t>architectural </a:t>
            </a:r>
            <a:r>
              <a:rPr lang="en-AU" sz="2400" dirty="0" smtClean="0">
                <a:solidFill>
                  <a:srgbClr val="FFFF00"/>
                </a:solidFill>
              </a:rPr>
              <a:t>visualization - </a:t>
            </a:r>
            <a:r>
              <a:rPr lang="en-AU" sz="2400" dirty="0" err="1" smtClean="0">
                <a:solidFill>
                  <a:srgbClr val="FFFF00"/>
                </a:solidFill>
              </a:rPr>
              <a:t>ArchViz</a:t>
            </a:r>
            <a:endParaRPr lang="en-AU" sz="2400" dirty="0" smtClean="0">
              <a:solidFill>
                <a:srgbClr val="FFFF00"/>
              </a:solidFill>
            </a:endParaRPr>
          </a:p>
          <a:p>
            <a:pPr marL="118872"/>
            <a:endParaRPr lang="en-AU" sz="2400" dirty="0">
              <a:solidFill>
                <a:srgbClr val="FFFF00"/>
              </a:solidFill>
            </a:endParaRPr>
          </a:p>
          <a:p>
            <a:pPr marL="118872"/>
            <a:r>
              <a:rPr lang="en-AU" sz="2400" dirty="0">
                <a:solidFill>
                  <a:srgbClr val="FFFF00"/>
                </a:solidFill>
              </a:rPr>
              <a:t>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816" y="2394456"/>
            <a:ext cx="7104572" cy="3996322"/>
          </a:xfrm>
          <a:prstGeom prst="rect">
            <a:avLst/>
          </a:prstGeom>
        </p:spPr>
      </p:pic>
    </p:spTree>
    <p:extLst>
      <p:ext uri="{BB962C8B-B14F-4D97-AF65-F5344CB8AC3E}">
        <p14:creationId xmlns:p14="http://schemas.microsoft.com/office/powerpoint/2010/main" val="4127626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Open Epic Game Launcher and sign in and select Unreal Engine</a:t>
            </a:r>
          </a:p>
          <a:p>
            <a:pPr marL="118872"/>
            <a:r>
              <a:rPr lang="en-AU" sz="2400" dirty="0" smtClean="0">
                <a:solidFill>
                  <a:srgbClr val="FFFF00"/>
                </a:solidFill>
              </a:rPr>
              <a:t>Choose New </a:t>
            </a:r>
            <a:r>
              <a:rPr lang="en-AU" sz="2400" dirty="0">
                <a:solidFill>
                  <a:srgbClr val="FFFF00"/>
                </a:solidFill>
              </a:rPr>
              <a:t>P</a:t>
            </a:r>
            <a:r>
              <a:rPr lang="en-AU" sz="2400" dirty="0" smtClean="0">
                <a:solidFill>
                  <a:srgbClr val="FFFF00"/>
                </a:solidFill>
              </a:rPr>
              <a:t>roject as Blueprint --&gt; Third Person</a:t>
            </a:r>
          </a:p>
          <a:p>
            <a:pPr marL="118872"/>
            <a:endParaRPr lang="en-AU" sz="2400" dirty="0">
              <a:solidFill>
                <a:srgbClr val="FFFF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3" y="2338030"/>
            <a:ext cx="6567103" cy="4181397"/>
          </a:xfrm>
          <a:prstGeom prst="rect">
            <a:avLst/>
          </a:prstGeom>
        </p:spPr>
      </p:pic>
    </p:spTree>
    <p:extLst>
      <p:ext uri="{BB962C8B-B14F-4D97-AF65-F5344CB8AC3E}">
        <p14:creationId xmlns:p14="http://schemas.microsoft.com/office/powerpoint/2010/main" val="1867845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Check Modes, World Outliner, Details</a:t>
            </a:r>
            <a:br>
              <a:rPr lang="en-AU" sz="2400" dirty="0" smtClean="0">
                <a:solidFill>
                  <a:srgbClr val="FFFF00"/>
                </a:solidFill>
              </a:rPr>
            </a:br>
            <a:r>
              <a:rPr lang="en-AU" sz="2400" smtClean="0">
                <a:solidFill>
                  <a:srgbClr val="FFFF00"/>
                </a:solidFill>
              </a:rPr>
              <a:t>Also expand Content Browser and open </a:t>
            </a:r>
            <a:r>
              <a:rPr lang="en-AU" sz="2400" dirty="0" smtClean="0">
                <a:solidFill>
                  <a:srgbClr val="FFFF00"/>
                </a:solidFill>
              </a:rPr>
              <a:t>“Output Log “</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3" y="2338030"/>
            <a:ext cx="6567102" cy="4181397"/>
          </a:xfrm>
          <a:prstGeom prst="rect">
            <a:avLst/>
          </a:prstGeom>
        </p:spPr>
      </p:pic>
    </p:spTree>
    <p:extLst>
      <p:ext uri="{BB962C8B-B14F-4D97-AF65-F5344CB8AC3E}">
        <p14:creationId xmlns:p14="http://schemas.microsoft.com/office/powerpoint/2010/main" val="2262295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a:solidFill>
                  <a:srgbClr val="FFFF00"/>
                </a:solidFill>
              </a:rPr>
              <a:t>Drag and Drop ”Basic” cube object</a:t>
            </a:r>
          </a:p>
          <a:p>
            <a:pPr marL="118872"/>
            <a:r>
              <a:rPr lang="en-AU" sz="2400" dirty="0">
                <a:solidFill>
                  <a:srgbClr val="FFFF00"/>
                </a:solidFill>
              </a:rPr>
              <a:t>Use W, E and R keys as shortcuts for transform object </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3" y="2338030"/>
            <a:ext cx="6567102" cy="4181396"/>
          </a:xfrm>
          <a:prstGeom prst="rect">
            <a:avLst/>
          </a:prstGeom>
        </p:spPr>
      </p:pic>
    </p:spTree>
    <p:extLst>
      <p:ext uri="{BB962C8B-B14F-4D97-AF65-F5344CB8AC3E}">
        <p14:creationId xmlns:p14="http://schemas.microsoft.com/office/powerpoint/2010/main" val="2089402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After click on material box, you will find material editor </a:t>
            </a:r>
          </a:p>
          <a:p>
            <a:pPr marL="118872"/>
            <a:r>
              <a:rPr lang="en-AU" sz="2400" dirty="0" smtClean="0">
                <a:solidFill>
                  <a:srgbClr val="FFFF00"/>
                </a:solidFill>
              </a:rPr>
              <a:t>Try simply change colour and apply</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307877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rah Plain PP H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907" cy="875822"/>
          </a:xfrm>
          <a:prstGeom prst="rect">
            <a:avLst/>
          </a:prstGeom>
        </p:spPr>
      </p:pic>
      <p:pic>
        <p:nvPicPr>
          <p:cNvPr id="5" name="Picture 4" descr="Sarah Plain PP ic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3927"/>
            <a:ext cx="9144000" cy="344073"/>
          </a:xfrm>
          <a:prstGeom prst="rect">
            <a:avLst/>
          </a:prstGeom>
        </p:spPr>
      </p:pic>
      <p:sp>
        <p:nvSpPr>
          <p:cNvPr id="6" name="Content Placeholder 2"/>
          <p:cNvSpPr txBox="1">
            <a:spLocks/>
          </p:cNvSpPr>
          <p:nvPr/>
        </p:nvSpPr>
        <p:spPr>
          <a:xfrm>
            <a:off x="464302" y="1469650"/>
            <a:ext cx="8229600" cy="406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18872"/>
            <a:r>
              <a:rPr lang="en-AU" sz="2400" dirty="0" smtClean="0">
                <a:solidFill>
                  <a:srgbClr val="FFFF00"/>
                </a:solidFill>
              </a:rPr>
              <a:t>On Physics tab, apply physics and check effect by hit Play.</a:t>
            </a:r>
          </a:p>
          <a:p>
            <a:pPr marL="118872"/>
            <a:r>
              <a:rPr lang="en-AU" sz="2400" dirty="0" smtClean="0">
                <a:solidFill>
                  <a:srgbClr val="FFFF00"/>
                </a:solidFill>
              </a:rPr>
              <a:t>There are multiple options here related to Physics as well. </a:t>
            </a:r>
            <a:endParaRPr lang="en-AU" sz="2400" dirty="0">
              <a:solidFill>
                <a:srgbClr val="FFFF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04" y="2338030"/>
            <a:ext cx="6567100" cy="4181396"/>
          </a:xfrm>
          <a:prstGeom prst="rect">
            <a:avLst/>
          </a:prstGeom>
        </p:spPr>
      </p:pic>
    </p:spTree>
    <p:extLst>
      <p:ext uri="{BB962C8B-B14F-4D97-AF65-F5344CB8AC3E}">
        <p14:creationId xmlns:p14="http://schemas.microsoft.com/office/powerpoint/2010/main" val="1273506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Brand PP template with Copyright no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 Brand PP template with Copyright notice</Template>
  <TotalTime>122</TotalTime>
  <Words>311</Words>
  <Application>Microsoft Macintosh PowerPoint</Application>
  <PresentationFormat>On-screen Show (4:3)</PresentationFormat>
  <Paragraphs>60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Arial</vt:lpstr>
      <vt:lpstr>New Brand PP template with Copyright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McMillan</dc:creator>
  <cp:lastModifiedBy>Microsoft Office User</cp:lastModifiedBy>
  <cp:revision>28</cp:revision>
  <dcterms:created xsi:type="dcterms:W3CDTF">2013-09-10T03:30:13Z</dcterms:created>
  <dcterms:modified xsi:type="dcterms:W3CDTF">2018-02-07T05:56:57Z</dcterms:modified>
</cp:coreProperties>
</file>