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2"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3554"/>
  </p:normalViewPr>
  <p:slideViewPr>
    <p:cSldViewPr snapToGrid="0" snapToObjects="1">
      <p:cViewPr varScale="1">
        <p:scale>
          <a:sx n="91" d="100"/>
          <a:sy n="91" d="100"/>
        </p:scale>
        <p:origin x="13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0C3466-25EE-3046-8163-E5D412C2C8EE}" type="datetimeFigureOut">
              <a:rPr lang="en-US" smtClean="0"/>
              <a:t>12/17/21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E7502-4EC2-AF46-840A-CAE61C2191A7}" type="slidenum">
              <a:rPr lang="en-US" smtClean="0"/>
              <a:t>‹#›</a:t>
            </a:fld>
            <a:endParaRPr lang="en-US"/>
          </a:p>
        </p:txBody>
      </p:sp>
    </p:spTree>
    <p:extLst>
      <p:ext uri="{BB962C8B-B14F-4D97-AF65-F5344CB8AC3E}">
        <p14:creationId xmlns:p14="http://schemas.microsoft.com/office/powerpoint/2010/main" val="6659444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aws.amazon.com/devops/continuous-delivery/"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6E7502-4EC2-AF46-840A-CAE61C2191A7}" type="slidenum">
              <a:rPr lang="en-US" smtClean="0"/>
              <a:t>1</a:t>
            </a:fld>
            <a:endParaRPr lang="en-US"/>
          </a:p>
        </p:txBody>
      </p:sp>
    </p:spTree>
    <p:extLst>
      <p:ext uri="{BB962C8B-B14F-4D97-AF65-F5344CB8AC3E}">
        <p14:creationId xmlns:p14="http://schemas.microsoft.com/office/powerpoint/2010/main" val="2526737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effectLst/>
                <a:latin typeface="+mn-lt"/>
                <a:ea typeface="+mn-ea"/>
                <a:cs typeface="+mn-cs"/>
              </a:rPr>
              <a:t>AWS </a:t>
            </a:r>
            <a:r>
              <a:rPr lang="en-IN" sz="1200" kern="1200" dirty="0" err="1">
                <a:solidFill>
                  <a:schemeClr val="tx1"/>
                </a:solidFill>
                <a:effectLst/>
                <a:latin typeface="+mn-lt"/>
                <a:ea typeface="+mn-ea"/>
                <a:cs typeface="+mn-cs"/>
              </a:rPr>
              <a:t>CodeBuild</a:t>
            </a:r>
            <a:r>
              <a:rPr lang="en-IN" sz="1200" kern="1200" dirty="0">
                <a:solidFill>
                  <a:schemeClr val="tx1"/>
                </a:solidFill>
                <a:effectLst/>
                <a:latin typeface="+mn-lt"/>
                <a:ea typeface="+mn-ea"/>
                <a:cs typeface="+mn-cs"/>
              </a:rPr>
              <a:t> is a fully managed continuous integration service that compiles source code, runs tests, and produces software packages that are ready to deploy. With </a:t>
            </a:r>
            <a:r>
              <a:rPr lang="en-IN" sz="1200" kern="1200" dirty="0" err="1">
                <a:solidFill>
                  <a:schemeClr val="tx1"/>
                </a:solidFill>
                <a:effectLst/>
                <a:latin typeface="+mn-lt"/>
                <a:ea typeface="+mn-ea"/>
                <a:cs typeface="+mn-cs"/>
              </a:rPr>
              <a:t>CodeBuild</a:t>
            </a:r>
            <a:r>
              <a:rPr lang="en-IN" sz="1200" kern="1200" dirty="0">
                <a:solidFill>
                  <a:schemeClr val="tx1"/>
                </a:solidFill>
                <a:effectLst/>
                <a:latin typeface="+mn-lt"/>
                <a:ea typeface="+mn-ea"/>
                <a:cs typeface="+mn-cs"/>
              </a:rPr>
              <a:t>, you don’t need to provision, manage, and scale your own build servers</a:t>
            </a:r>
          </a:p>
          <a:p>
            <a:endParaRPr lang="en-US" dirty="0"/>
          </a:p>
          <a:p>
            <a:r>
              <a:rPr lang="en-IN" dirty="0"/>
              <a:t>AWS </a:t>
            </a:r>
            <a:r>
              <a:rPr lang="en-IN" dirty="0" err="1"/>
              <a:t>CodePipeline</a:t>
            </a:r>
            <a:r>
              <a:rPr lang="en-IN" dirty="0"/>
              <a:t> is a fully managed </a:t>
            </a:r>
            <a:r>
              <a:rPr lang="en-IN" dirty="0">
                <a:hlinkClick r:id="rId3"/>
              </a:rPr>
              <a:t>continuous delivery</a:t>
            </a:r>
            <a:r>
              <a:rPr lang="en-IN" dirty="0"/>
              <a:t> service that helps you automate your release pipelines for fast and reliable application and infrastructure updates. </a:t>
            </a:r>
            <a:r>
              <a:rPr lang="en-IN" dirty="0" err="1"/>
              <a:t>CodePipeline</a:t>
            </a:r>
            <a:r>
              <a:rPr lang="en-IN" dirty="0"/>
              <a:t> automates the build, test, and deploy phases of your release process every time there is a code change, based on the release model you define. This enables you to rapidly and reliably deliver features and updates. You can easily integrate AWS </a:t>
            </a:r>
            <a:r>
              <a:rPr lang="en-IN" dirty="0" err="1"/>
              <a:t>CodePipeline</a:t>
            </a:r>
            <a:r>
              <a:rPr lang="en-IN" dirty="0"/>
              <a:t> with third-party services such as GitHub or with your own custom plugin</a:t>
            </a:r>
          </a:p>
          <a:p>
            <a:endParaRPr lang="en-IN" dirty="0"/>
          </a:p>
          <a:p>
            <a:r>
              <a:rPr lang="en-IN" dirty="0"/>
              <a:t>Amazon ECR is a fully managed container registry offering high-performance hosting, so you can reliably deploy application images and artifacts anywhere. </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Amazon Elastic Kubernetes Service (Amazon EKS) is a managed container service to run and scale Kubernetes applications in the cloud or on-premises. </a:t>
            </a:r>
          </a:p>
          <a:p>
            <a:endParaRPr lang="en-US" dirty="0"/>
          </a:p>
          <a:p>
            <a:r>
              <a:rPr lang="en-IN" dirty="0"/>
              <a:t>Amazon </a:t>
            </a:r>
            <a:r>
              <a:rPr lang="en-IN" dirty="0" err="1"/>
              <a:t>EventBridge</a:t>
            </a:r>
            <a:r>
              <a:rPr lang="en-IN" dirty="0"/>
              <a:t> is a serverless event bus that makes it easier to build event-driven applications at scale using events generated from your applications, integrated Software-as-a-Service (SaaS) applications, and AWS services.</a:t>
            </a:r>
            <a:endParaRPr lang="en-US" dirty="0"/>
          </a:p>
        </p:txBody>
      </p:sp>
      <p:sp>
        <p:nvSpPr>
          <p:cNvPr id="4" name="Slide Number Placeholder 3"/>
          <p:cNvSpPr>
            <a:spLocks noGrp="1"/>
          </p:cNvSpPr>
          <p:nvPr>
            <p:ph type="sldNum" sz="quarter" idx="5"/>
          </p:nvPr>
        </p:nvSpPr>
        <p:spPr/>
        <p:txBody>
          <a:bodyPr/>
          <a:lstStyle/>
          <a:p>
            <a:fld id="{966E7502-4EC2-AF46-840A-CAE61C2191A7}" type="slidenum">
              <a:rPr lang="en-US" smtClean="0"/>
              <a:t>3</a:t>
            </a:fld>
            <a:endParaRPr lang="en-US"/>
          </a:p>
        </p:txBody>
      </p:sp>
    </p:spTree>
    <p:extLst>
      <p:ext uri="{BB962C8B-B14F-4D97-AF65-F5344CB8AC3E}">
        <p14:creationId xmlns:p14="http://schemas.microsoft.com/office/powerpoint/2010/main" val="2401917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Invokes the Kubernetes API to update the image in the Kubernetes application deployment.</a:t>
            </a:r>
          </a:p>
          <a:p>
            <a:endParaRPr lang="en-IN" dirty="0"/>
          </a:p>
          <a:p>
            <a:endParaRPr lang="en-IN" dirty="0"/>
          </a:p>
          <a:p>
            <a:r>
              <a:rPr lang="en-IN" dirty="0" err="1"/>
              <a:t>ConfigMaps</a:t>
            </a:r>
            <a:r>
              <a:rPr lang="en-IN" dirty="0"/>
              <a:t>:</a:t>
            </a:r>
          </a:p>
          <a:p>
            <a:r>
              <a:rPr lang="en-IN" dirty="0"/>
              <a:t>- </a:t>
            </a:r>
            <a:r>
              <a:rPr lang="en-IN" dirty="0" err="1"/>
              <a:t>ConfigMaps</a:t>
            </a:r>
            <a:r>
              <a:rPr lang="en-IN" dirty="0"/>
              <a:t> allow you to decouple configuration artifacts from image content to keep containerized applications portable. </a:t>
            </a:r>
          </a:p>
          <a:p>
            <a:r>
              <a:rPr lang="en-IN" dirty="0"/>
              <a:t>- Applying </a:t>
            </a:r>
            <a:r>
              <a:rPr lang="en-IN" dirty="0" err="1"/>
              <a:t>aws</a:t>
            </a:r>
            <a:r>
              <a:rPr lang="en-IN" dirty="0"/>
              <a:t>-auth </a:t>
            </a:r>
            <a:r>
              <a:rPr lang="en-IN" dirty="0" err="1"/>
              <a:t>ConfigMap</a:t>
            </a:r>
            <a:r>
              <a:rPr lang="en-IN" dirty="0"/>
              <a:t> in Amazon EKS (Programmatic Amazon EKS Cluster permission for IAM User/Role)</a:t>
            </a:r>
          </a:p>
          <a:p>
            <a:endParaRPr lang="en-IN" dirty="0"/>
          </a:p>
          <a:p>
            <a:endParaRPr lang="en-US" dirty="0"/>
          </a:p>
        </p:txBody>
      </p:sp>
      <p:sp>
        <p:nvSpPr>
          <p:cNvPr id="4" name="Slide Number Placeholder 3"/>
          <p:cNvSpPr>
            <a:spLocks noGrp="1"/>
          </p:cNvSpPr>
          <p:nvPr>
            <p:ph type="sldNum" sz="quarter" idx="5"/>
          </p:nvPr>
        </p:nvSpPr>
        <p:spPr/>
        <p:txBody>
          <a:bodyPr/>
          <a:lstStyle/>
          <a:p>
            <a:fld id="{966E7502-4EC2-AF46-840A-CAE61C2191A7}" type="slidenum">
              <a:rPr lang="en-US" smtClean="0"/>
              <a:t>4</a:t>
            </a:fld>
            <a:endParaRPr lang="en-US"/>
          </a:p>
        </p:txBody>
      </p:sp>
    </p:spTree>
    <p:extLst>
      <p:ext uri="{BB962C8B-B14F-4D97-AF65-F5344CB8AC3E}">
        <p14:creationId xmlns:p14="http://schemas.microsoft.com/office/powerpoint/2010/main" val="3777674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6E7502-4EC2-AF46-840A-CAE61C2191A7}" type="slidenum">
              <a:rPr lang="en-US" smtClean="0"/>
              <a:t>5</a:t>
            </a:fld>
            <a:endParaRPr lang="en-US"/>
          </a:p>
        </p:txBody>
      </p:sp>
    </p:spTree>
    <p:extLst>
      <p:ext uri="{BB962C8B-B14F-4D97-AF65-F5344CB8AC3E}">
        <p14:creationId xmlns:p14="http://schemas.microsoft.com/office/powerpoint/2010/main" val="3392962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6E7502-4EC2-AF46-840A-CAE61C2191A7}" type="slidenum">
              <a:rPr lang="en-US" smtClean="0"/>
              <a:t>6</a:t>
            </a:fld>
            <a:endParaRPr lang="en-US"/>
          </a:p>
        </p:txBody>
      </p:sp>
    </p:spTree>
    <p:extLst>
      <p:ext uri="{BB962C8B-B14F-4D97-AF65-F5344CB8AC3E}">
        <p14:creationId xmlns:p14="http://schemas.microsoft.com/office/powerpoint/2010/main" val="721049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92BE6-B129-2E4C-AFAD-397DD45EBB1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C4E0EB09-5341-1A45-AC70-88A232FCCF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6E59684-0ABF-0040-B193-336124187502}"/>
              </a:ext>
            </a:extLst>
          </p:cNvPr>
          <p:cNvSpPr>
            <a:spLocks noGrp="1"/>
          </p:cNvSpPr>
          <p:nvPr>
            <p:ph type="dt" sz="half" idx="10"/>
          </p:nvPr>
        </p:nvSpPr>
        <p:spPr/>
        <p:txBody>
          <a:bodyPr/>
          <a:lstStyle/>
          <a:p>
            <a:fld id="{D8825242-F95C-F24F-8BA5-52FC54E5C194}" type="datetimeFigureOut">
              <a:rPr lang="en-US" smtClean="0"/>
              <a:t>12/17/21</a:t>
            </a:fld>
            <a:endParaRPr lang="en-US"/>
          </a:p>
        </p:txBody>
      </p:sp>
      <p:sp>
        <p:nvSpPr>
          <p:cNvPr id="5" name="Footer Placeholder 4">
            <a:extLst>
              <a:ext uri="{FF2B5EF4-FFF2-40B4-BE49-F238E27FC236}">
                <a16:creationId xmlns:a16="http://schemas.microsoft.com/office/drawing/2014/main" id="{34E694A0-E462-F14C-A05A-4C1A6769B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ADD977-1016-444C-8218-7DCFE31142AC}"/>
              </a:ext>
            </a:extLst>
          </p:cNvPr>
          <p:cNvSpPr>
            <a:spLocks noGrp="1"/>
          </p:cNvSpPr>
          <p:nvPr>
            <p:ph type="sldNum" sz="quarter" idx="12"/>
          </p:nvPr>
        </p:nvSpPr>
        <p:spPr/>
        <p:txBody>
          <a:bodyPr/>
          <a:lstStyle/>
          <a:p>
            <a:fld id="{49BA3060-C525-C14F-BF40-B41B9C83AC74}" type="slidenum">
              <a:rPr lang="en-US" smtClean="0"/>
              <a:t>‹#›</a:t>
            </a:fld>
            <a:endParaRPr lang="en-US"/>
          </a:p>
        </p:txBody>
      </p:sp>
    </p:spTree>
    <p:extLst>
      <p:ext uri="{BB962C8B-B14F-4D97-AF65-F5344CB8AC3E}">
        <p14:creationId xmlns:p14="http://schemas.microsoft.com/office/powerpoint/2010/main" val="978639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A4EDC-8FA8-174D-AFE8-CC49B8AC924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BFA6134-01DC-5248-A61F-116A9B3D85C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EBF8CBD-C747-A546-B52E-14A14ED93C44}"/>
              </a:ext>
            </a:extLst>
          </p:cNvPr>
          <p:cNvSpPr>
            <a:spLocks noGrp="1"/>
          </p:cNvSpPr>
          <p:nvPr>
            <p:ph type="dt" sz="half" idx="10"/>
          </p:nvPr>
        </p:nvSpPr>
        <p:spPr/>
        <p:txBody>
          <a:bodyPr/>
          <a:lstStyle/>
          <a:p>
            <a:fld id="{D8825242-F95C-F24F-8BA5-52FC54E5C194}" type="datetimeFigureOut">
              <a:rPr lang="en-US" smtClean="0"/>
              <a:t>12/17/21</a:t>
            </a:fld>
            <a:endParaRPr lang="en-US"/>
          </a:p>
        </p:txBody>
      </p:sp>
      <p:sp>
        <p:nvSpPr>
          <p:cNvPr id="5" name="Footer Placeholder 4">
            <a:extLst>
              <a:ext uri="{FF2B5EF4-FFF2-40B4-BE49-F238E27FC236}">
                <a16:creationId xmlns:a16="http://schemas.microsoft.com/office/drawing/2014/main" id="{69206AE1-7EBD-8346-9733-9E34154D47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7E5579-2DBF-D249-9F6F-487CC046ABD7}"/>
              </a:ext>
            </a:extLst>
          </p:cNvPr>
          <p:cNvSpPr>
            <a:spLocks noGrp="1"/>
          </p:cNvSpPr>
          <p:nvPr>
            <p:ph type="sldNum" sz="quarter" idx="12"/>
          </p:nvPr>
        </p:nvSpPr>
        <p:spPr/>
        <p:txBody>
          <a:bodyPr/>
          <a:lstStyle/>
          <a:p>
            <a:fld id="{49BA3060-C525-C14F-BF40-B41B9C83AC74}" type="slidenum">
              <a:rPr lang="en-US" smtClean="0"/>
              <a:t>‹#›</a:t>
            </a:fld>
            <a:endParaRPr lang="en-US"/>
          </a:p>
        </p:txBody>
      </p:sp>
    </p:spTree>
    <p:extLst>
      <p:ext uri="{BB962C8B-B14F-4D97-AF65-F5344CB8AC3E}">
        <p14:creationId xmlns:p14="http://schemas.microsoft.com/office/powerpoint/2010/main" val="2853180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E6C57-89E7-D54D-86F0-940A69E0D74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3E06FCA-F38F-4D49-ABBD-217DE20A7C2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09BD4DC-6CBA-EC4E-BA74-C5DDDE29099E}"/>
              </a:ext>
            </a:extLst>
          </p:cNvPr>
          <p:cNvSpPr>
            <a:spLocks noGrp="1"/>
          </p:cNvSpPr>
          <p:nvPr>
            <p:ph type="dt" sz="half" idx="10"/>
          </p:nvPr>
        </p:nvSpPr>
        <p:spPr/>
        <p:txBody>
          <a:bodyPr/>
          <a:lstStyle/>
          <a:p>
            <a:fld id="{D8825242-F95C-F24F-8BA5-52FC54E5C194}" type="datetimeFigureOut">
              <a:rPr lang="en-US" smtClean="0"/>
              <a:t>12/17/21</a:t>
            </a:fld>
            <a:endParaRPr lang="en-US"/>
          </a:p>
        </p:txBody>
      </p:sp>
      <p:sp>
        <p:nvSpPr>
          <p:cNvPr id="5" name="Footer Placeholder 4">
            <a:extLst>
              <a:ext uri="{FF2B5EF4-FFF2-40B4-BE49-F238E27FC236}">
                <a16:creationId xmlns:a16="http://schemas.microsoft.com/office/drawing/2014/main" id="{8E2F8ABD-25B2-EB4A-9886-AD1791487A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2977ED-1090-B541-96F9-6FE888CAB1A2}"/>
              </a:ext>
            </a:extLst>
          </p:cNvPr>
          <p:cNvSpPr>
            <a:spLocks noGrp="1"/>
          </p:cNvSpPr>
          <p:nvPr>
            <p:ph type="sldNum" sz="quarter" idx="12"/>
          </p:nvPr>
        </p:nvSpPr>
        <p:spPr/>
        <p:txBody>
          <a:bodyPr/>
          <a:lstStyle/>
          <a:p>
            <a:fld id="{49BA3060-C525-C14F-BF40-B41B9C83AC74}" type="slidenum">
              <a:rPr lang="en-US" smtClean="0"/>
              <a:t>‹#›</a:t>
            </a:fld>
            <a:endParaRPr lang="en-US"/>
          </a:p>
        </p:txBody>
      </p:sp>
    </p:spTree>
    <p:extLst>
      <p:ext uri="{BB962C8B-B14F-4D97-AF65-F5344CB8AC3E}">
        <p14:creationId xmlns:p14="http://schemas.microsoft.com/office/powerpoint/2010/main" val="3799743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85DEA-6449-1B41-AE82-04EE327A156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5C5B63F-6220-9148-BE30-051C806152B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9BE9489-EBAC-004E-89E8-ECB5871957A0}"/>
              </a:ext>
            </a:extLst>
          </p:cNvPr>
          <p:cNvSpPr>
            <a:spLocks noGrp="1"/>
          </p:cNvSpPr>
          <p:nvPr>
            <p:ph type="dt" sz="half" idx="10"/>
          </p:nvPr>
        </p:nvSpPr>
        <p:spPr/>
        <p:txBody>
          <a:bodyPr/>
          <a:lstStyle/>
          <a:p>
            <a:fld id="{D8825242-F95C-F24F-8BA5-52FC54E5C194}" type="datetimeFigureOut">
              <a:rPr lang="en-US" smtClean="0"/>
              <a:t>12/17/21</a:t>
            </a:fld>
            <a:endParaRPr lang="en-US"/>
          </a:p>
        </p:txBody>
      </p:sp>
      <p:sp>
        <p:nvSpPr>
          <p:cNvPr id="5" name="Footer Placeholder 4">
            <a:extLst>
              <a:ext uri="{FF2B5EF4-FFF2-40B4-BE49-F238E27FC236}">
                <a16:creationId xmlns:a16="http://schemas.microsoft.com/office/drawing/2014/main" id="{FD6EC0F2-106E-4244-A280-1F1C50E4FC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0E540A-93C8-2743-9BF6-D1A1EE546C3A}"/>
              </a:ext>
            </a:extLst>
          </p:cNvPr>
          <p:cNvSpPr>
            <a:spLocks noGrp="1"/>
          </p:cNvSpPr>
          <p:nvPr>
            <p:ph type="sldNum" sz="quarter" idx="12"/>
          </p:nvPr>
        </p:nvSpPr>
        <p:spPr/>
        <p:txBody>
          <a:bodyPr/>
          <a:lstStyle/>
          <a:p>
            <a:fld id="{49BA3060-C525-C14F-BF40-B41B9C83AC74}" type="slidenum">
              <a:rPr lang="en-US" smtClean="0"/>
              <a:t>‹#›</a:t>
            </a:fld>
            <a:endParaRPr lang="en-US"/>
          </a:p>
        </p:txBody>
      </p:sp>
    </p:spTree>
    <p:extLst>
      <p:ext uri="{BB962C8B-B14F-4D97-AF65-F5344CB8AC3E}">
        <p14:creationId xmlns:p14="http://schemas.microsoft.com/office/powerpoint/2010/main" val="1460458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E7B1E-5C84-6942-A8FA-C953C731896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BD62F1F-674C-3A48-A85E-9AF01EEA4A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A4A9E31-8BDC-F143-B66A-C8C7F6005B87}"/>
              </a:ext>
            </a:extLst>
          </p:cNvPr>
          <p:cNvSpPr>
            <a:spLocks noGrp="1"/>
          </p:cNvSpPr>
          <p:nvPr>
            <p:ph type="dt" sz="half" idx="10"/>
          </p:nvPr>
        </p:nvSpPr>
        <p:spPr/>
        <p:txBody>
          <a:bodyPr/>
          <a:lstStyle/>
          <a:p>
            <a:fld id="{D8825242-F95C-F24F-8BA5-52FC54E5C194}" type="datetimeFigureOut">
              <a:rPr lang="en-US" smtClean="0"/>
              <a:t>12/17/21</a:t>
            </a:fld>
            <a:endParaRPr lang="en-US"/>
          </a:p>
        </p:txBody>
      </p:sp>
      <p:sp>
        <p:nvSpPr>
          <p:cNvPr id="5" name="Footer Placeholder 4">
            <a:extLst>
              <a:ext uri="{FF2B5EF4-FFF2-40B4-BE49-F238E27FC236}">
                <a16:creationId xmlns:a16="http://schemas.microsoft.com/office/drawing/2014/main" id="{D2DABD47-4D40-E845-B39E-683ED93D0A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FA290-FDCF-5449-A2B3-5B37CFB85A42}"/>
              </a:ext>
            </a:extLst>
          </p:cNvPr>
          <p:cNvSpPr>
            <a:spLocks noGrp="1"/>
          </p:cNvSpPr>
          <p:nvPr>
            <p:ph type="sldNum" sz="quarter" idx="12"/>
          </p:nvPr>
        </p:nvSpPr>
        <p:spPr/>
        <p:txBody>
          <a:bodyPr/>
          <a:lstStyle/>
          <a:p>
            <a:fld id="{49BA3060-C525-C14F-BF40-B41B9C83AC74}" type="slidenum">
              <a:rPr lang="en-US" smtClean="0"/>
              <a:t>‹#›</a:t>
            </a:fld>
            <a:endParaRPr lang="en-US"/>
          </a:p>
        </p:txBody>
      </p:sp>
    </p:spTree>
    <p:extLst>
      <p:ext uri="{BB962C8B-B14F-4D97-AF65-F5344CB8AC3E}">
        <p14:creationId xmlns:p14="http://schemas.microsoft.com/office/powerpoint/2010/main" val="4115497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B14A1-4E6D-3E4E-AC1B-785593F42E2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DB1FE83-EBBE-0F4B-972C-657018C63FC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52A1A129-FBC0-DA47-A86D-7C21EB144B8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65B0B2C-C93C-004D-A0EC-F6856F76CA71}"/>
              </a:ext>
            </a:extLst>
          </p:cNvPr>
          <p:cNvSpPr>
            <a:spLocks noGrp="1"/>
          </p:cNvSpPr>
          <p:nvPr>
            <p:ph type="dt" sz="half" idx="10"/>
          </p:nvPr>
        </p:nvSpPr>
        <p:spPr/>
        <p:txBody>
          <a:bodyPr/>
          <a:lstStyle/>
          <a:p>
            <a:fld id="{D8825242-F95C-F24F-8BA5-52FC54E5C194}" type="datetimeFigureOut">
              <a:rPr lang="en-US" smtClean="0"/>
              <a:t>12/17/21</a:t>
            </a:fld>
            <a:endParaRPr lang="en-US"/>
          </a:p>
        </p:txBody>
      </p:sp>
      <p:sp>
        <p:nvSpPr>
          <p:cNvPr id="6" name="Footer Placeholder 5">
            <a:extLst>
              <a:ext uri="{FF2B5EF4-FFF2-40B4-BE49-F238E27FC236}">
                <a16:creationId xmlns:a16="http://schemas.microsoft.com/office/drawing/2014/main" id="{CE8F1E45-C1E7-004C-AC85-44D7DB065A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762BCB-A710-2241-9B0C-963813D4CB02}"/>
              </a:ext>
            </a:extLst>
          </p:cNvPr>
          <p:cNvSpPr>
            <a:spLocks noGrp="1"/>
          </p:cNvSpPr>
          <p:nvPr>
            <p:ph type="sldNum" sz="quarter" idx="12"/>
          </p:nvPr>
        </p:nvSpPr>
        <p:spPr/>
        <p:txBody>
          <a:bodyPr/>
          <a:lstStyle/>
          <a:p>
            <a:fld id="{49BA3060-C525-C14F-BF40-B41B9C83AC74}" type="slidenum">
              <a:rPr lang="en-US" smtClean="0"/>
              <a:t>‹#›</a:t>
            </a:fld>
            <a:endParaRPr lang="en-US"/>
          </a:p>
        </p:txBody>
      </p:sp>
    </p:spTree>
    <p:extLst>
      <p:ext uri="{BB962C8B-B14F-4D97-AF65-F5344CB8AC3E}">
        <p14:creationId xmlns:p14="http://schemas.microsoft.com/office/powerpoint/2010/main" val="4108851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89840-E7BE-884C-900C-FF116C654E9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ED90E45-21D9-E646-9E75-19E822AF9C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66669340-DEB9-6E44-A176-FCA0323E634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928F018-6337-1A43-B008-195D353E3B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B1522C1-DC3A-7B4A-A0C2-3EFD361DFE8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444338A-8F16-2844-93F1-FF32A24CFD98}"/>
              </a:ext>
            </a:extLst>
          </p:cNvPr>
          <p:cNvSpPr>
            <a:spLocks noGrp="1"/>
          </p:cNvSpPr>
          <p:nvPr>
            <p:ph type="dt" sz="half" idx="10"/>
          </p:nvPr>
        </p:nvSpPr>
        <p:spPr/>
        <p:txBody>
          <a:bodyPr/>
          <a:lstStyle/>
          <a:p>
            <a:fld id="{D8825242-F95C-F24F-8BA5-52FC54E5C194}" type="datetimeFigureOut">
              <a:rPr lang="en-US" smtClean="0"/>
              <a:t>12/17/21</a:t>
            </a:fld>
            <a:endParaRPr lang="en-US"/>
          </a:p>
        </p:txBody>
      </p:sp>
      <p:sp>
        <p:nvSpPr>
          <p:cNvPr id="8" name="Footer Placeholder 7">
            <a:extLst>
              <a:ext uri="{FF2B5EF4-FFF2-40B4-BE49-F238E27FC236}">
                <a16:creationId xmlns:a16="http://schemas.microsoft.com/office/drawing/2014/main" id="{4C885A85-E15D-F84B-90D1-7133D0DE3C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11CF38-1E00-6248-BF2E-45FCB81B8F04}"/>
              </a:ext>
            </a:extLst>
          </p:cNvPr>
          <p:cNvSpPr>
            <a:spLocks noGrp="1"/>
          </p:cNvSpPr>
          <p:nvPr>
            <p:ph type="sldNum" sz="quarter" idx="12"/>
          </p:nvPr>
        </p:nvSpPr>
        <p:spPr/>
        <p:txBody>
          <a:bodyPr/>
          <a:lstStyle/>
          <a:p>
            <a:fld id="{49BA3060-C525-C14F-BF40-B41B9C83AC74}" type="slidenum">
              <a:rPr lang="en-US" smtClean="0"/>
              <a:t>‹#›</a:t>
            </a:fld>
            <a:endParaRPr lang="en-US"/>
          </a:p>
        </p:txBody>
      </p:sp>
    </p:spTree>
    <p:extLst>
      <p:ext uri="{BB962C8B-B14F-4D97-AF65-F5344CB8AC3E}">
        <p14:creationId xmlns:p14="http://schemas.microsoft.com/office/powerpoint/2010/main" val="318047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F0237-BD6B-054C-8553-CF51173844B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C5B271D-C2FA-1F45-8C4F-076F165395C7}"/>
              </a:ext>
            </a:extLst>
          </p:cNvPr>
          <p:cNvSpPr>
            <a:spLocks noGrp="1"/>
          </p:cNvSpPr>
          <p:nvPr>
            <p:ph type="dt" sz="half" idx="10"/>
          </p:nvPr>
        </p:nvSpPr>
        <p:spPr/>
        <p:txBody>
          <a:bodyPr/>
          <a:lstStyle/>
          <a:p>
            <a:fld id="{D8825242-F95C-F24F-8BA5-52FC54E5C194}" type="datetimeFigureOut">
              <a:rPr lang="en-US" smtClean="0"/>
              <a:t>12/17/21</a:t>
            </a:fld>
            <a:endParaRPr lang="en-US"/>
          </a:p>
        </p:txBody>
      </p:sp>
      <p:sp>
        <p:nvSpPr>
          <p:cNvPr id="4" name="Footer Placeholder 3">
            <a:extLst>
              <a:ext uri="{FF2B5EF4-FFF2-40B4-BE49-F238E27FC236}">
                <a16:creationId xmlns:a16="http://schemas.microsoft.com/office/drawing/2014/main" id="{11F210D1-202B-574D-8D0B-2903913BAD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FA4C76-0849-3F45-9BB7-00A3680DDE9D}"/>
              </a:ext>
            </a:extLst>
          </p:cNvPr>
          <p:cNvSpPr>
            <a:spLocks noGrp="1"/>
          </p:cNvSpPr>
          <p:nvPr>
            <p:ph type="sldNum" sz="quarter" idx="12"/>
          </p:nvPr>
        </p:nvSpPr>
        <p:spPr/>
        <p:txBody>
          <a:bodyPr/>
          <a:lstStyle/>
          <a:p>
            <a:fld id="{49BA3060-C525-C14F-BF40-B41B9C83AC74}" type="slidenum">
              <a:rPr lang="en-US" smtClean="0"/>
              <a:t>‹#›</a:t>
            </a:fld>
            <a:endParaRPr lang="en-US"/>
          </a:p>
        </p:txBody>
      </p:sp>
    </p:spTree>
    <p:extLst>
      <p:ext uri="{BB962C8B-B14F-4D97-AF65-F5344CB8AC3E}">
        <p14:creationId xmlns:p14="http://schemas.microsoft.com/office/powerpoint/2010/main" val="3592991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8BD02F-3094-864B-9123-BCE3BD3D75CC}"/>
              </a:ext>
            </a:extLst>
          </p:cNvPr>
          <p:cNvSpPr>
            <a:spLocks noGrp="1"/>
          </p:cNvSpPr>
          <p:nvPr>
            <p:ph type="dt" sz="half" idx="10"/>
          </p:nvPr>
        </p:nvSpPr>
        <p:spPr/>
        <p:txBody>
          <a:bodyPr/>
          <a:lstStyle/>
          <a:p>
            <a:fld id="{D8825242-F95C-F24F-8BA5-52FC54E5C194}" type="datetimeFigureOut">
              <a:rPr lang="en-US" smtClean="0"/>
              <a:t>12/17/21</a:t>
            </a:fld>
            <a:endParaRPr lang="en-US"/>
          </a:p>
        </p:txBody>
      </p:sp>
      <p:sp>
        <p:nvSpPr>
          <p:cNvPr id="3" name="Footer Placeholder 2">
            <a:extLst>
              <a:ext uri="{FF2B5EF4-FFF2-40B4-BE49-F238E27FC236}">
                <a16:creationId xmlns:a16="http://schemas.microsoft.com/office/drawing/2014/main" id="{9FDB8291-7EA4-044F-9595-19275BE9E8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8512A3-3D0B-2C4A-8DB8-36467EB62AA3}"/>
              </a:ext>
            </a:extLst>
          </p:cNvPr>
          <p:cNvSpPr>
            <a:spLocks noGrp="1"/>
          </p:cNvSpPr>
          <p:nvPr>
            <p:ph type="sldNum" sz="quarter" idx="12"/>
          </p:nvPr>
        </p:nvSpPr>
        <p:spPr/>
        <p:txBody>
          <a:bodyPr/>
          <a:lstStyle/>
          <a:p>
            <a:fld id="{49BA3060-C525-C14F-BF40-B41B9C83AC74}" type="slidenum">
              <a:rPr lang="en-US" smtClean="0"/>
              <a:t>‹#›</a:t>
            </a:fld>
            <a:endParaRPr lang="en-US"/>
          </a:p>
        </p:txBody>
      </p:sp>
    </p:spTree>
    <p:extLst>
      <p:ext uri="{BB962C8B-B14F-4D97-AF65-F5344CB8AC3E}">
        <p14:creationId xmlns:p14="http://schemas.microsoft.com/office/powerpoint/2010/main" val="17543386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EEB88-1444-2742-8F59-1EE8E24CB33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6686DFA6-99E6-6344-9AEA-A567423788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3A90226-5060-4E4E-B168-7FAAC56A64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671A572-F91F-8848-B80F-3CEC4770915C}"/>
              </a:ext>
            </a:extLst>
          </p:cNvPr>
          <p:cNvSpPr>
            <a:spLocks noGrp="1"/>
          </p:cNvSpPr>
          <p:nvPr>
            <p:ph type="dt" sz="half" idx="10"/>
          </p:nvPr>
        </p:nvSpPr>
        <p:spPr/>
        <p:txBody>
          <a:bodyPr/>
          <a:lstStyle/>
          <a:p>
            <a:fld id="{D8825242-F95C-F24F-8BA5-52FC54E5C194}" type="datetimeFigureOut">
              <a:rPr lang="en-US" smtClean="0"/>
              <a:t>12/17/21</a:t>
            </a:fld>
            <a:endParaRPr lang="en-US"/>
          </a:p>
        </p:txBody>
      </p:sp>
      <p:sp>
        <p:nvSpPr>
          <p:cNvPr id="6" name="Footer Placeholder 5">
            <a:extLst>
              <a:ext uri="{FF2B5EF4-FFF2-40B4-BE49-F238E27FC236}">
                <a16:creationId xmlns:a16="http://schemas.microsoft.com/office/drawing/2014/main" id="{1A909814-ADCE-9D4C-9AD8-3A6405D266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90CDC4-6A82-8D47-8389-99127E419169}"/>
              </a:ext>
            </a:extLst>
          </p:cNvPr>
          <p:cNvSpPr>
            <a:spLocks noGrp="1"/>
          </p:cNvSpPr>
          <p:nvPr>
            <p:ph type="sldNum" sz="quarter" idx="12"/>
          </p:nvPr>
        </p:nvSpPr>
        <p:spPr/>
        <p:txBody>
          <a:bodyPr/>
          <a:lstStyle/>
          <a:p>
            <a:fld id="{49BA3060-C525-C14F-BF40-B41B9C83AC74}" type="slidenum">
              <a:rPr lang="en-US" smtClean="0"/>
              <a:t>‹#›</a:t>
            </a:fld>
            <a:endParaRPr lang="en-US"/>
          </a:p>
        </p:txBody>
      </p:sp>
    </p:spTree>
    <p:extLst>
      <p:ext uri="{BB962C8B-B14F-4D97-AF65-F5344CB8AC3E}">
        <p14:creationId xmlns:p14="http://schemas.microsoft.com/office/powerpoint/2010/main" val="375023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5EA8A-B2BB-B644-B4AD-05466EA34ED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C6DDDB8-2490-8A4F-9D56-CA72956218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6F2C8F-C9C6-8F44-A35D-85BC98993D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4946414-27F9-084C-A612-FB812694B890}"/>
              </a:ext>
            </a:extLst>
          </p:cNvPr>
          <p:cNvSpPr>
            <a:spLocks noGrp="1"/>
          </p:cNvSpPr>
          <p:nvPr>
            <p:ph type="dt" sz="half" idx="10"/>
          </p:nvPr>
        </p:nvSpPr>
        <p:spPr/>
        <p:txBody>
          <a:bodyPr/>
          <a:lstStyle/>
          <a:p>
            <a:fld id="{D8825242-F95C-F24F-8BA5-52FC54E5C194}" type="datetimeFigureOut">
              <a:rPr lang="en-US" smtClean="0"/>
              <a:t>12/17/21</a:t>
            </a:fld>
            <a:endParaRPr lang="en-US"/>
          </a:p>
        </p:txBody>
      </p:sp>
      <p:sp>
        <p:nvSpPr>
          <p:cNvPr id="6" name="Footer Placeholder 5">
            <a:extLst>
              <a:ext uri="{FF2B5EF4-FFF2-40B4-BE49-F238E27FC236}">
                <a16:creationId xmlns:a16="http://schemas.microsoft.com/office/drawing/2014/main" id="{6B6D8987-DCAD-E647-88F9-7475D16BDE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611ABB-8AAB-8C4C-BE34-B8467DB366A9}"/>
              </a:ext>
            </a:extLst>
          </p:cNvPr>
          <p:cNvSpPr>
            <a:spLocks noGrp="1"/>
          </p:cNvSpPr>
          <p:nvPr>
            <p:ph type="sldNum" sz="quarter" idx="12"/>
          </p:nvPr>
        </p:nvSpPr>
        <p:spPr/>
        <p:txBody>
          <a:bodyPr/>
          <a:lstStyle/>
          <a:p>
            <a:fld id="{49BA3060-C525-C14F-BF40-B41B9C83AC74}" type="slidenum">
              <a:rPr lang="en-US" smtClean="0"/>
              <a:t>‹#›</a:t>
            </a:fld>
            <a:endParaRPr lang="en-US"/>
          </a:p>
        </p:txBody>
      </p:sp>
    </p:spTree>
    <p:extLst>
      <p:ext uri="{BB962C8B-B14F-4D97-AF65-F5344CB8AC3E}">
        <p14:creationId xmlns:p14="http://schemas.microsoft.com/office/powerpoint/2010/main" val="3549029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5CE793-9A78-054B-9869-B583B11104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2DAE679-66E3-5C48-8AAF-5099B607E4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A70AE0E-FB67-AC4F-B0E6-51ADA51CF4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825242-F95C-F24F-8BA5-52FC54E5C194}" type="datetimeFigureOut">
              <a:rPr lang="en-US" smtClean="0"/>
              <a:t>12/17/21</a:t>
            </a:fld>
            <a:endParaRPr lang="en-US"/>
          </a:p>
        </p:txBody>
      </p:sp>
      <p:sp>
        <p:nvSpPr>
          <p:cNvPr id="5" name="Footer Placeholder 4">
            <a:extLst>
              <a:ext uri="{FF2B5EF4-FFF2-40B4-BE49-F238E27FC236}">
                <a16:creationId xmlns:a16="http://schemas.microsoft.com/office/drawing/2014/main" id="{EFD7D91A-37FB-C340-9BB0-ED6892CB79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E90191-0682-7E4B-9E28-FB1DC09FC9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BA3060-C525-C14F-BF40-B41B9C83AC74}" type="slidenum">
              <a:rPr lang="en-US" smtClean="0"/>
              <a:t>‹#›</a:t>
            </a:fld>
            <a:endParaRPr lang="en-US"/>
          </a:p>
        </p:txBody>
      </p:sp>
    </p:spTree>
    <p:extLst>
      <p:ext uri="{BB962C8B-B14F-4D97-AF65-F5344CB8AC3E}">
        <p14:creationId xmlns:p14="http://schemas.microsoft.com/office/powerpoint/2010/main" val="3690410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A109C-63AF-D640-8F75-98AB950640C9}"/>
              </a:ext>
            </a:extLst>
          </p:cNvPr>
          <p:cNvSpPr>
            <a:spLocks noGrp="1"/>
          </p:cNvSpPr>
          <p:nvPr>
            <p:ph type="ctrTitle"/>
          </p:nvPr>
        </p:nvSpPr>
        <p:spPr/>
        <p:txBody>
          <a:bodyPr/>
          <a:lstStyle/>
          <a:p>
            <a:r>
              <a:rPr lang="en-US" dirty="0"/>
              <a:t>DevOps </a:t>
            </a:r>
            <a:r>
              <a:rPr lang="en-US" dirty="0" err="1"/>
              <a:t>AoD</a:t>
            </a:r>
            <a:r>
              <a:rPr lang="en-US" dirty="0"/>
              <a:t> </a:t>
            </a:r>
            <a:r>
              <a:rPr lang="en-US" dirty="0" err="1"/>
              <a:t>CheckRide</a:t>
            </a:r>
            <a:endParaRPr lang="en-US" dirty="0"/>
          </a:p>
        </p:txBody>
      </p:sp>
      <p:sp>
        <p:nvSpPr>
          <p:cNvPr id="3" name="Subtitle 2">
            <a:extLst>
              <a:ext uri="{FF2B5EF4-FFF2-40B4-BE49-F238E27FC236}">
                <a16:creationId xmlns:a16="http://schemas.microsoft.com/office/drawing/2014/main" id="{C5F71B28-26C6-9744-A1BB-96A6F5B8E6D0}"/>
              </a:ext>
            </a:extLst>
          </p:cNvPr>
          <p:cNvSpPr>
            <a:spLocks noGrp="1"/>
          </p:cNvSpPr>
          <p:nvPr>
            <p:ph type="subTitle" idx="1"/>
          </p:nvPr>
        </p:nvSpPr>
        <p:spPr/>
        <p:txBody>
          <a:bodyPr/>
          <a:lstStyle/>
          <a:p>
            <a:r>
              <a:rPr lang="en-US" dirty="0"/>
              <a:t>2021</a:t>
            </a:r>
          </a:p>
        </p:txBody>
      </p:sp>
      <p:sp>
        <p:nvSpPr>
          <p:cNvPr id="4" name="TextBox 3">
            <a:extLst>
              <a:ext uri="{FF2B5EF4-FFF2-40B4-BE49-F238E27FC236}">
                <a16:creationId xmlns:a16="http://schemas.microsoft.com/office/drawing/2014/main" id="{923BE260-8F24-4A4D-972A-3480B7D08D22}"/>
              </a:ext>
            </a:extLst>
          </p:cNvPr>
          <p:cNvSpPr txBox="1"/>
          <p:nvPr/>
        </p:nvSpPr>
        <p:spPr>
          <a:xfrm>
            <a:off x="1510145" y="5583382"/>
            <a:ext cx="3223447" cy="646331"/>
          </a:xfrm>
          <a:prstGeom prst="rect">
            <a:avLst/>
          </a:prstGeom>
          <a:noFill/>
        </p:spPr>
        <p:txBody>
          <a:bodyPr wrap="none" rtlCol="0">
            <a:spAutoFit/>
          </a:bodyPr>
          <a:lstStyle/>
          <a:p>
            <a:pPr marL="285750" indent="-285750">
              <a:buFontTx/>
              <a:buChar char="-"/>
            </a:pPr>
            <a:r>
              <a:rPr lang="en-US" dirty="0" err="1"/>
              <a:t>Mohd</a:t>
            </a:r>
            <a:r>
              <a:rPr lang="en-US" dirty="0"/>
              <a:t> </a:t>
            </a:r>
            <a:r>
              <a:rPr lang="en-US" dirty="0" err="1"/>
              <a:t>Feroz</a:t>
            </a:r>
            <a:r>
              <a:rPr lang="en-US" dirty="0"/>
              <a:t> </a:t>
            </a:r>
            <a:r>
              <a:rPr lang="en-US" dirty="0" err="1"/>
              <a:t>Baig</a:t>
            </a:r>
            <a:endParaRPr lang="en-US" dirty="0"/>
          </a:p>
          <a:p>
            <a:pPr lvl="1"/>
            <a:r>
              <a:rPr lang="en-US" dirty="0"/>
              <a:t>Associate Consultant (AWS)</a:t>
            </a:r>
          </a:p>
        </p:txBody>
      </p:sp>
    </p:spTree>
    <p:extLst>
      <p:ext uri="{BB962C8B-B14F-4D97-AF65-F5344CB8AC3E}">
        <p14:creationId xmlns:p14="http://schemas.microsoft.com/office/powerpoint/2010/main" val="1702380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4C246-AE9D-D44C-AE8D-DA3B4A02C2F0}"/>
              </a:ext>
            </a:extLst>
          </p:cNvPr>
          <p:cNvSpPr>
            <a:spLocks noGrp="1"/>
          </p:cNvSpPr>
          <p:nvPr>
            <p:ph type="title"/>
          </p:nvPr>
        </p:nvSpPr>
        <p:spPr/>
        <p:txBody>
          <a:bodyPr/>
          <a:lstStyle/>
          <a:p>
            <a:r>
              <a:rPr lang="en-US" dirty="0"/>
              <a:t>Scenario</a:t>
            </a:r>
          </a:p>
        </p:txBody>
      </p:sp>
      <p:sp>
        <p:nvSpPr>
          <p:cNvPr id="3" name="Content Placeholder 2">
            <a:extLst>
              <a:ext uri="{FF2B5EF4-FFF2-40B4-BE49-F238E27FC236}">
                <a16:creationId xmlns:a16="http://schemas.microsoft.com/office/drawing/2014/main" id="{B8DD7A6E-A2A2-8048-9F81-624627831F73}"/>
              </a:ext>
            </a:extLst>
          </p:cNvPr>
          <p:cNvSpPr>
            <a:spLocks noGrp="1"/>
          </p:cNvSpPr>
          <p:nvPr>
            <p:ph idx="1"/>
          </p:nvPr>
        </p:nvSpPr>
        <p:spPr/>
        <p:txBody>
          <a:bodyPr>
            <a:normAutofit fontScale="92500" lnSpcReduction="10000"/>
          </a:bodyPr>
          <a:lstStyle/>
          <a:p>
            <a:r>
              <a:rPr lang="en-US" dirty="0"/>
              <a:t>Acme Corp has a web application that they’ve containerized but are struggling to push new features reliably, in a timely manner, and at regular ~2 week intervals. Their application engineers coordinate source changes via </a:t>
            </a:r>
            <a:r>
              <a:rPr lang="en-US" dirty="0" err="1"/>
              <a:t>Github</a:t>
            </a:r>
            <a:r>
              <a:rPr lang="en-US" dirty="0"/>
              <a:t>, build image locally, and publish images manually to a private Docker Trusted Registry. Tests are run at the end of each day and a report is emailed to all members of the engineering team. The application runs on a Kubernetes cluster which the team maintains on a set of EC2 servers.</a:t>
            </a:r>
          </a:p>
          <a:p>
            <a:pPr marL="0" indent="0">
              <a:buNone/>
            </a:pPr>
            <a:endParaRPr lang="en-US" dirty="0"/>
          </a:p>
          <a:p>
            <a:r>
              <a:rPr lang="en-US" dirty="0"/>
              <a:t>The Leadership of Acme Corp has asked AWS to help them improve their agility, stability, visibility, and scalability through an updated architecture and process. Provide the Acme Leadership team with an architecture diagram of your solution and be prepared to walk them through it.</a:t>
            </a:r>
          </a:p>
        </p:txBody>
      </p:sp>
    </p:spTree>
    <p:extLst>
      <p:ext uri="{BB962C8B-B14F-4D97-AF65-F5344CB8AC3E}">
        <p14:creationId xmlns:p14="http://schemas.microsoft.com/office/powerpoint/2010/main" val="1977613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5FDD-0E0F-2244-8F5A-AA648FAEB1BA}"/>
              </a:ext>
            </a:extLst>
          </p:cNvPr>
          <p:cNvSpPr>
            <a:spLocks noGrp="1"/>
          </p:cNvSpPr>
          <p:nvPr>
            <p:ph type="title"/>
          </p:nvPr>
        </p:nvSpPr>
        <p:spPr/>
        <p:txBody>
          <a:bodyPr/>
          <a:lstStyle/>
          <a:p>
            <a:r>
              <a:rPr lang="en-US" dirty="0"/>
              <a:t>Suggested Architecture</a:t>
            </a:r>
          </a:p>
        </p:txBody>
      </p:sp>
      <p:pic>
        <p:nvPicPr>
          <p:cNvPr id="5" name="Content Placeholder 4">
            <a:extLst>
              <a:ext uri="{FF2B5EF4-FFF2-40B4-BE49-F238E27FC236}">
                <a16:creationId xmlns:a16="http://schemas.microsoft.com/office/drawing/2014/main" id="{F12CE066-DA05-5B49-8685-96676CC204B9}"/>
              </a:ext>
            </a:extLst>
          </p:cNvPr>
          <p:cNvPicPr>
            <a:picLocks noGrp="1" noChangeAspect="1"/>
          </p:cNvPicPr>
          <p:nvPr>
            <p:ph idx="1"/>
          </p:nvPr>
        </p:nvPicPr>
        <p:blipFill>
          <a:blip r:embed="rId3"/>
          <a:stretch>
            <a:fillRect/>
          </a:stretch>
        </p:blipFill>
        <p:spPr>
          <a:xfrm>
            <a:off x="1094509" y="1251431"/>
            <a:ext cx="6788727" cy="5606569"/>
          </a:xfrm>
        </p:spPr>
      </p:pic>
    </p:spTree>
    <p:extLst>
      <p:ext uri="{BB962C8B-B14F-4D97-AF65-F5344CB8AC3E}">
        <p14:creationId xmlns:p14="http://schemas.microsoft.com/office/powerpoint/2010/main" val="1428123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DE604-CD2F-194A-B36C-C9B610008BE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2FB421F1-60B6-F141-B6D8-4874D529310B}"/>
              </a:ext>
            </a:extLst>
          </p:cNvPr>
          <p:cNvPicPr>
            <a:picLocks noGrp="1" noChangeAspect="1"/>
          </p:cNvPicPr>
          <p:nvPr>
            <p:ph idx="1"/>
          </p:nvPr>
        </p:nvPicPr>
        <p:blipFill>
          <a:blip r:embed="rId3"/>
          <a:stretch>
            <a:fillRect/>
          </a:stretch>
        </p:blipFill>
        <p:spPr>
          <a:xfrm>
            <a:off x="0" y="647645"/>
            <a:ext cx="12192000" cy="5704514"/>
          </a:xfrm>
        </p:spPr>
      </p:pic>
    </p:spTree>
    <p:extLst>
      <p:ext uri="{BB962C8B-B14F-4D97-AF65-F5344CB8AC3E}">
        <p14:creationId xmlns:p14="http://schemas.microsoft.com/office/powerpoint/2010/main" val="253990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BB7F3-ECBB-C843-B108-81A804B00F2F}"/>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724462A8-CE87-D14B-A959-11FDCC3B93AC}"/>
              </a:ext>
            </a:extLst>
          </p:cNvPr>
          <p:cNvPicPr>
            <a:picLocks noGrp="1" noChangeAspect="1"/>
          </p:cNvPicPr>
          <p:nvPr>
            <p:ph idx="1"/>
          </p:nvPr>
        </p:nvPicPr>
        <p:blipFill>
          <a:blip r:embed="rId3"/>
          <a:stretch>
            <a:fillRect/>
          </a:stretch>
        </p:blipFill>
        <p:spPr>
          <a:xfrm>
            <a:off x="136157" y="255354"/>
            <a:ext cx="9869214" cy="6808727"/>
          </a:xfrm>
        </p:spPr>
      </p:pic>
      <p:sp>
        <p:nvSpPr>
          <p:cNvPr id="6" name="TextBox 5">
            <a:extLst>
              <a:ext uri="{FF2B5EF4-FFF2-40B4-BE49-F238E27FC236}">
                <a16:creationId xmlns:a16="http://schemas.microsoft.com/office/drawing/2014/main" id="{2BE6C547-9733-6D49-8ED0-FA06E15F1D5C}"/>
              </a:ext>
            </a:extLst>
          </p:cNvPr>
          <p:cNvSpPr txBox="1"/>
          <p:nvPr/>
        </p:nvSpPr>
        <p:spPr>
          <a:xfrm>
            <a:off x="471054" y="-59092"/>
            <a:ext cx="1578381" cy="369332"/>
          </a:xfrm>
          <a:prstGeom prst="rect">
            <a:avLst/>
          </a:prstGeom>
          <a:noFill/>
        </p:spPr>
        <p:txBody>
          <a:bodyPr wrap="none" rtlCol="0">
            <a:spAutoFit/>
          </a:bodyPr>
          <a:lstStyle/>
          <a:p>
            <a:r>
              <a:rPr lang="en-US" dirty="0" err="1"/>
              <a:t>buildspec.yaml</a:t>
            </a:r>
            <a:endParaRPr lang="en-US" dirty="0"/>
          </a:p>
        </p:txBody>
      </p:sp>
    </p:spTree>
    <p:extLst>
      <p:ext uri="{BB962C8B-B14F-4D97-AF65-F5344CB8AC3E}">
        <p14:creationId xmlns:p14="http://schemas.microsoft.com/office/powerpoint/2010/main" val="3153113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245B1-78C2-B14D-9DA6-3D361430DE14}"/>
              </a:ext>
            </a:extLst>
          </p:cNvPr>
          <p:cNvSpPr>
            <a:spLocks noGrp="1"/>
          </p:cNvSpPr>
          <p:nvPr>
            <p:ph type="title"/>
          </p:nvPr>
        </p:nvSpPr>
        <p:spPr/>
        <p:txBody>
          <a:bodyPr/>
          <a:lstStyle/>
          <a:p>
            <a:r>
              <a:rPr lang="en-US" dirty="0"/>
              <a:t>Tests and Reports Generation</a:t>
            </a:r>
          </a:p>
        </p:txBody>
      </p:sp>
      <p:pic>
        <p:nvPicPr>
          <p:cNvPr id="8" name="Content Placeholder 7">
            <a:extLst>
              <a:ext uri="{FF2B5EF4-FFF2-40B4-BE49-F238E27FC236}">
                <a16:creationId xmlns:a16="http://schemas.microsoft.com/office/drawing/2014/main" id="{DA3AC225-B57F-9A4F-B023-9DDB2FCC4F23}"/>
              </a:ext>
            </a:extLst>
          </p:cNvPr>
          <p:cNvPicPr>
            <a:picLocks noGrp="1" noChangeAspect="1"/>
          </p:cNvPicPr>
          <p:nvPr>
            <p:ph idx="1"/>
          </p:nvPr>
        </p:nvPicPr>
        <p:blipFill>
          <a:blip r:embed="rId3"/>
          <a:stretch>
            <a:fillRect/>
          </a:stretch>
        </p:blipFill>
        <p:spPr>
          <a:xfrm>
            <a:off x="432936" y="1502712"/>
            <a:ext cx="7630409" cy="5355288"/>
          </a:xfrm>
        </p:spPr>
      </p:pic>
      <p:pic>
        <p:nvPicPr>
          <p:cNvPr id="5" name="Picture 4">
            <a:extLst>
              <a:ext uri="{FF2B5EF4-FFF2-40B4-BE49-F238E27FC236}">
                <a16:creationId xmlns:a16="http://schemas.microsoft.com/office/drawing/2014/main" id="{354CF7ED-1F38-D64C-978A-8A685A0CAFBF}"/>
              </a:ext>
            </a:extLst>
          </p:cNvPr>
          <p:cNvPicPr>
            <a:picLocks noChangeAspect="1"/>
          </p:cNvPicPr>
          <p:nvPr/>
        </p:nvPicPr>
        <p:blipFill>
          <a:blip r:embed="rId4"/>
          <a:stretch>
            <a:fillRect/>
          </a:stretch>
        </p:blipFill>
        <p:spPr>
          <a:xfrm>
            <a:off x="5759740" y="4883728"/>
            <a:ext cx="6299200" cy="1816100"/>
          </a:xfrm>
          <a:prstGeom prst="rect">
            <a:avLst/>
          </a:prstGeom>
        </p:spPr>
      </p:pic>
      <p:sp>
        <p:nvSpPr>
          <p:cNvPr id="6" name="TextBox 5">
            <a:extLst>
              <a:ext uri="{FF2B5EF4-FFF2-40B4-BE49-F238E27FC236}">
                <a16:creationId xmlns:a16="http://schemas.microsoft.com/office/drawing/2014/main" id="{1C63E6E9-9D08-5C4A-B78C-94F1EDAAAC62}"/>
              </a:ext>
            </a:extLst>
          </p:cNvPr>
          <p:cNvSpPr txBox="1"/>
          <p:nvPr/>
        </p:nvSpPr>
        <p:spPr>
          <a:xfrm>
            <a:off x="5792935" y="4514396"/>
            <a:ext cx="1578381" cy="369332"/>
          </a:xfrm>
          <a:prstGeom prst="rect">
            <a:avLst/>
          </a:prstGeom>
          <a:noFill/>
        </p:spPr>
        <p:txBody>
          <a:bodyPr wrap="none" rtlCol="0">
            <a:spAutoFit/>
          </a:bodyPr>
          <a:lstStyle/>
          <a:p>
            <a:r>
              <a:rPr lang="en-US" dirty="0" err="1"/>
              <a:t>buildspec.yaml</a:t>
            </a:r>
            <a:endParaRPr lang="en-US" dirty="0"/>
          </a:p>
        </p:txBody>
      </p:sp>
    </p:spTree>
    <p:extLst>
      <p:ext uri="{BB962C8B-B14F-4D97-AF65-F5344CB8AC3E}">
        <p14:creationId xmlns:p14="http://schemas.microsoft.com/office/powerpoint/2010/main" val="979708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E6758-FE34-B644-B87F-F27F89E4BF8E}"/>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EBADC88E-49A0-4D4F-A3D1-ABE3B6A1273A}"/>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1684304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441</Words>
  <Application>Microsoft Macintosh PowerPoint</Application>
  <PresentationFormat>Widescreen</PresentationFormat>
  <Paragraphs>33</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DevOps AoD CheckRide</vt:lpstr>
      <vt:lpstr>Scenario</vt:lpstr>
      <vt:lpstr>Suggested Architecture</vt:lpstr>
      <vt:lpstr>PowerPoint Presentation</vt:lpstr>
      <vt:lpstr>PowerPoint Presentation</vt:lpstr>
      <vt:lpstr>Tests and Reports Generation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AoD CheckRide</dc:title>
  <dc:creator>Microsoft Office User</dc:creator>
  <cp:lastModifiedBy>Microsoft Office User</cp:lastModifiedBy>
  <cp:revision>16</cp:revision>
  <dcterms:created xsi:type="dcterms:W3CDTF">2021-12-17T10:11:14Z</dcterms:created>
  <dcterms:modified xsi:type="dcterms:W3CDTF">2021-12-17T15:20:14Z</dcterms:modified>
</cp:coreProperties>
</file>