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9202400" cy="16459200"/>
  <p:notesSz cx="6858000" cy="9144000"/>
  <p:defaultTextStyle>
    <a:defPPr>
      <a:defRPr lang="en-US"/>
    </a:defPPr>
    <a:lvl1pPr marL="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0">
          <p15:clr>
            <a:srgbClr val="A4A3A4"/>
          </p15:clr>
        </p15:guide>
        <p15:guide id="2" pos="52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06B"/>
    <a:srgbClr val="1A4BA9"/>
    <a:srgbClr val="01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5"/>
  </p:normalViewPr>
  <p:slideViewPr>
    <p:cSldViewPr>
      <p:cViewPr>
        <p:scale>
          <a:sx n="30" d="100"/>
          <a:sy n="30" d="100"/>
        </p:scale>
        <p:origin x="2016" y="218"/>
      </p:cViewPr>
      <p:guideLst>
        <p:guide orient="horz" pos="8400"/>
        <p:guide pos="52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0B376-445B-49D2-A528-34300D1FA5F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6C1CF-CC2D-45AC-BC98-BB73129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4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6C1CF-CC2D-45AC-BC98-BB73129985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2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&quot; x 36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8592800" cy="1676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 anchor="ctr" anchorCtr="1"/>
          <a:lstStyle>
            <a:lvl1pPr>
              <a:defRPr sz="3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Poster Presentation Title</a:t>
            </a:r>
            <a:br>
              <a:rPr lang="en-US" dirty="0"/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819400"/>
            <a:ext cx="5943600" cy="4343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  <a:lvl2pPr marL="231775" indent="0">
              <a:buNone/>
              <a:defRPr sz="1600" baseline="0"/>
            </a:lvl2pPr>
            <a:lvl3pPr marL="450850" indent="0">
              <a:buNone/>
              <a:defRPr sz="16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73152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8001000"/>
            <a:ext cx="5943600" cy="3657600"/>
          </a:xfrm>
          <a:prstGeom prst="rect">
            <a:avLst/>
          </a:prstGeom>
        </p:spPr>
        <p:txBody>
          <a:bodyPr vert="horz"/>
          <a:lstStyle>
            <a:lvl1pPr marL="0" marR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18110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2496800"/>
            <a:ext cx="5943600" cy="3657600"/>
          </a:xfrm>
          <a:prstGeom prst="rect">
            <a:avLst/>
          </a:prstGeom>
        </p:spPr>
        <p:txBody>
          <a:bodyPr vert="horz"/>
          <a:lstStyle>
            <a:lvl1pPr marL="0" marR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66294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2954000" y="12496800"/>
            <a:ext cx="5943600" cy="3657600"/>
          </a:xfrm>
          <a:prstGeom prst="rect">
            <a:avLst/>
          </a:prstGeo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29540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2954000" y="2819400"/>
            <a:ext cx="5943600" cy="8839200"/>
          </a:xfrm>
          <a:prstGeom prst="rect">
            <a:avLst/>
          </a:prstGeo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12954000" y="118110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6629400" y="2819400"/>
            <a:ext cx="5943600" cy="13335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  <a:lvl2pPr marL="231775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533400" y="457200"/>
            <a:ext cx="1371600" cy="137160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17373600" y="457200"/>
            <a:ext cx="1371600" cy="137160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7086600" y="8077200"/>
            <a:ext cx="5029200" cy="335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7086600" y="12268200"/>
            <a:ext cx="5029200" cy="335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0" y="16201437"/>
            <a:ext cx="1371600" cy="2194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3774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53" indent="-764153" algn="l" defTabSz="2037740" rtl="0" eaLnBrk="1" latinLnBrk="0" hangingPunct="1">
        <a:spcBef>
          <a:spcPct val="20000"/>
        </a:spcBef>
        <a:buFont typeface="Arial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664" indent="-636794" algn="l" defTabSz="2037740" rtl="0" eaLnBrk="1" latinLnBrk="0" hangingPunct="1">
        <a:spcBef>
          <a:spcPct val="20000"/>
        </a:spcBef>
        <a:buFont typeface="Arial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717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046" indent="-509435" algn="l" defTabSz="20377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916" indent="-509435" algn="l" defTabSz="203774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78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65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2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39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7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4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61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8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35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2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09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962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04800" y="304799"/>
            <a:ext cx="18592800" cy="1923189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2318457"/>
            <a:ext cx="5943600" cy="533400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304800" y="2819400"/>
            <a:ext cx="5943600" cy="78486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WildTrack</a:t>
            </a:r>
            <a:r>
              <a:rPr lang="en-US" dirty="0"/>
              <a:t> is a conservation group whose mission is to develop and implement non-invasive, community-friendly approaches to monitor endangered species, to understand how best to protect them and reduce human/wildlife conflict. Their non-invasive wildlife monitoring footprint identification technology (FIT) is used to identify behavior patterns among animals belonging to endangered species. An example of a footprint captured by a contributor to the project is found in Figure 1(a) below: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order to identify animals solely based on their footprint signatures, landmarks at select locations within the print are manually placed and their x- and y-coordinates are measured, along with an array of other features. The landmarks are placed uniformly around areas of the print such that the relationship between each individual and his/her signature can be analyzed. </a:t>
            </a:r>
          </a:p>
          <a:p>
            <a:endParaRPr lang="en-US" dirty="0"/>
          </a:p>
          <a:p>
            <a:r>
              <a:rPr lang="en-US" dirty="0"/>
              <a:t>However, landmark placement is a manual, time-consuming and possibly error-prone procedure. This study formulates a pipeline to reliably automate the process, or at least make it easier to complete.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304800" y="11005257"/>
            <a:ext cx="5943600" cy="533400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04800" y="11506200"/>
            <a:ext cx="5943600" cy="1143000"/>
          </a:xfrm>
          <a:ln>
            <a:solidFill>
              <a:schemeClr val="tx1"/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system that separates a paw print from noise in an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registration system that uniquely maps individuals to their footprints through template morphology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304800" y="12986457"/>
            <a:ext cx="5943600" cy="533400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304800" y="13487400"/>
            <a:ext cx="5943600" cy="26670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6629400" y="2318457"/>
            <a:ext cx="5943600" cy="533400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Paw Print Isolation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12941653" y="12974988"/>
            <a:ext cx="5943600" cy="138298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Jewell, Zoe, and Sky Alibhai. "Identifying endangered species from footprints." International Society for Optics and Photonics (SPIE) Newsroom 2013 (2013): 1-3.</a:t>
            </a:r>
          </a:p>
          <a:p>
            <a:pPr marL="0" indent="0">
              <a:buNone/>
            </a:pPr>
            <a:r>
              <a:rPr lang="en-US" dirty="0" err="1"/>
              <a:t>Bradski</a:t>
            </a:r>
            <a:r>
              <a:rPr lang="en-US" dirty="0"/>
              <a:t>, Gary, and Adrian </a:t>
            </a:r>
            <a:r>
              <a:rPr lang="en-US" dirty="0" err="1"/>
              <a:t>Kaehler</a:t>
            </a:r>
            <a:r>
              <a:rPr lang="en-US" dirty="0"/>
              <a:t>. </a:t>
            </a:r>
            <a:r>
              <a:rPr lang="en-US" i="1" dirty="0"/>
              <a:t>Learning OpenCV: Computer vision with the OpenCV library</a:t>
            </a:r>
            <a:r>
              <a:rPr lang="en-US" dirty="0"/>
              <a:t>. " O'Reilly Media, Inc.", 2008.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12954000" y="2318457"/>
            <a:ext cx="5943600" cy="533400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Template Matching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12954000" y="2819399"/>
            <a:ext cx="5943600" cy="681425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The idea behind template matching is to systematically morph a template image until it ‘fits’ optimally with an individual footprint. At this point, we know the ideal transformation of the template; if we place landmarks on the template image, we can find the unique landmarks for each individual footprint by mapping the template landmarks according to the transformation.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Currently, I have devised a system that uses a template to simply detect whether there exists a footprint within an image, and places a bounding box around it. I used the OpenCV library, which correlates a template image, like one of the masks generated in CNN training, with an arbitrary footprint: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dirty="0"/>
              <a:t>In the future, I would like to extend this analysis to perform landmark tracking after footprint detection.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12938006" y="12441588"/>
            <a:ext cx="5943600" cy="533400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/>
          </p:nvPr>
        </p:nvSpPr>
        <p:spPr>
          <a:ln>
            <a:solidFill>
              <a:schemeClr val="tx1"/>
            </a:solidFill>
          </a:ln>
          <a:effectLst>
            <a:softEdge rad="0"/>
          </a:effectLst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5" name="Chart Placeholder 34"/>
          <p:cNvSpPr>
            <a:spLocks noGrp="1"/>
          </p:cNvSpPr>
          <p:nvPr>
            <p:ph type="chart" sz="quarter" idx="25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23314-91E1-4CA8-8857-0B79391ADB3D}"/>
              </a:ext>
            </a:extLst>
          </p:cNvPr>
          <p:cNvSpPr txBox="1"/>
          <p:nvPr/>
        </p:nvSpPr>
        <p:spPr>
          <a:xfrm>
            <a:off x="3429000" y="38100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Convolutional Filtering using Signal Representations of Animal Paw Print Images for More Efficient Classification of Endangered Species</a:t>
            </a:r>
            <a:endParaRPr lang="en-US" sz="6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5D897A-CDCE-478B-978F-4E05AB3276EE}"/>
              </a:ext>
            </a:extLst>
          </p:cNvPr>
          <p:cNvSpPr txBox="1"/>
          <p:nvPr/>
        </p:nvSpPr>
        <p:spPr>
          <a:xfrm>
            <a:off x="3429000" y="121232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Feroze Mohideen</a:t>
            </a: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Advisor: Dr. Stacy Tantum</a:t>
            </a: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Data provided by Dr. Sky Alibhai and Dr. Zoe Jewell (</a:t>
            </a:r>
            <a:r>
              <a:rPr lang="en-US" sz="2000" b="1" dirty="0" err="1">
                <a:solidFill>
                  <a:prstClr val="white"/>
                </a:solidFill>
                <a:latin typeface="Arial"/>
                <a:ea typeface="+mj-ea"/>
                <a:cs typeface="Arial"/>
              </a:rPr>
              <a:t>WildTrack</a:t>
            </a:r>
            <a:r>
              <a:rPr lang="en-US" sz="2000" b="1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)</a:t>
            </a:r>
            <a:endParaRPr lang="en-US" sz="4800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7EDF9844-31B1-4169-9C91-B72C543E753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7086600" y="8262057"/>
            <a:ext cx="5029200" cy="3352800"/>
          </a:xfrm>
        </p:spPr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7952AC79-1F1F-4BF7-A489-EC89AE931C7D}"/>
              </a:ext>
            </a:extLst>
          </p:cNvPr>
          <p:cNvSpPr txBox="1">
            <a:spLocks/>
          </p:cNvSpPr>
          <p:nvPr/>
        </p:nvSpPr>
        <p:spPr>
          <a:xfrm>
            <a:off x="12954000" y="14554198"/>
            <a:ext cx="5943600" cy="533400"/>
          </a:xfrm>
          <a:prstGeom prst="rect">
            <a:avLst/>
          </a:prstGeom>
          <a:solidFill>
            <a:srgbClr val="1A4BA9"/>
          </a:solidFill>
          <a:ln>
            <a:solidFill>
              <a:srgbClr val="09306B"/>
            </a:solidFill>
          </a:ln>
        </p:spPr>
        <p:txBody>
          <a:bodyPr vert="horz"/>
          <a:lstStyle>
            <a:lvl1pPr marL="0" indent="0" algn="l" defTabSz="203774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Acknowledgments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6C6ED39D-37B5-4C1B-858C-3F5C0DAC06EF}"/>
              </a:ext>
            </a:extLst>
          </p:cNvPr>
          <p:cNvSpPr txBox="1">
            <a:spLocks/>
          </p:cNvSpPr>
          <p:nvPr/>
        </p:nvSpPr>
        <p:spPr>
          <a:xfrm>
            <a:off x="12951178" y="15043772"/>
            <a:ext cx="5943600" cy="11106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/>
          <a:lstStyle>
            <a:lvl1pPr marL="764153" indent="-764153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would like to thank Dr. Alibhai and Dr. Jewell for introducing us to this project and the dataset. I would also like to thank my advisor, Dr. Stacy Tantum, and my peers, Dima Fayyad, Lucas Liu, and Caroline Potts, for their guidance and support.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8F4A81-295C-4D4A-B166-94778147160E}"/>
              </a:ext>
            </a:extLst>
          </p:cNvPr>
          <p:cNvGrpSpPr/>
          <p:nvPr/>
        </p:nvGrpSpPr>
        <p:grpSpPr>
          <a:xfrm>
            <a:off x="6743700" y="2905886"/>
            <a:ext cx="5715000" cy="3655772"/>
            <a:chOff x="6629400" y="2768058"/>
            <a:chExt cx="5943600" cy="360836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1C98BDF-3155-41A0-95D1-9F1629FA1492}"/>
                </a:ext>
              </a:extLst>
            </p:cNvPr>
            <p:cNvSpPr/>
            <p:nvPr/>
          </p:nvSpPr>
          <p:spPr>
            <a:xfrm>
              <a:off x="6629400" y="2780784"/>
              <a:ext cx="5943600" cy="35956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dirty="0"/>
            </a:p>
            <a:p>
              <a:r>
                <a:rPr lang="en-US" sz="1600" dirty="0">
                  <a:solidFill>
                    <a:schemeClr val="tx1"/>
                  </a:solidFill>
                </a:rPr>
                <a:t>Naively apply smoothing and a traditional edge-detecting filter to isolate the outline of a print: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/>
            </a:p>
          </p:txBody>
        </p:sp>
        <p:sp>
          <p:nvSpPr>
            <p:cNvPr id="36" name="Text Placeholder 25">
              <a:extLst>
                <a:ext uri="{FF2B5EF4-FFF2-40B4-BE49-F238E27FC236}">
                  <a16:creationId xmlns:a16="http://schemas.microsoft.com/office/drawing/2014/main" id="{B34B759C-DED9-47BF-8950-F12E76D6365B}"/>
                </a:ext>
              </a:extLst>
            </p:cNvPr>
            <p:cNvSpPr txBox="1">
              <a:spLocks/>
            </p:cNvSpPr>
            <p:nvPr/>
          </p:nvSpPr>
          <p:spPr>
            <a:xfrm>
              <a:off x="6629400" y="2768058"/>
              <a:ext cx="5943600" cy="4780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9306B"/>
              </a:solidFill>
            </a:ln>
          </p:spPr>
          <p:txBody>
            <a:bodyPr vert="horz"/>
            <a:lstStyle>
              <a:lvl1pPr marL="0" indent="0" algn="l" defTabSz="203774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 baseline="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1655664" indent="-636794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6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4717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604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58491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60378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62265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64152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66039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Speckle Filter Edge Detection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3CAB78-5DC3-4E88-89B9-A0D510238F03}"/>
              </a:ext>
            </a:extLst>
          </p:cNvPr>
          <p:cNvGrpSpPr/>
          <p:nvPr/>
        </p:nvGrpSpPr>
        <p:grpSpPr>
          <a:xfrm>
            <a:off x="6629399" y="6822687"/>
            <a:ext cx="5715000" cy="3124199"/>
            <a:chOff x="6629400" y="2768058"/>
            <a:chExt cx="5943600" cy="3838894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05AF63C-9FA9-4BA8-AE8A-2FCCEA2A03F7}"/>
                </a:ext>
              </a:extLst>
            </p:cNvPr>
            <p:cNvSpPr/>
            <p:nvPr/>
          </p:nvSpPr>
          <p:spPr>
            <a:xfrm>
              <a:off x="6629400" y="2805157"/>
              <a:ext cx="5943600" cy="38017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dirty="0"/>
            </a:p>
            <a:p>
              <a:r>
                <a:rPr lang="en-US" sz="1600" dirty="0">
                  <a:solidFill>
                    <a:schemeClr val="tx1"/>
                  </a:solidFill>
                </a:rPr>
                <a:t>View the print and noise in the frequency domain, and design a low-pass filter that cancels out high frequencies in the noise:</a:t>
              </a:r>
            </a:p>
            <a:p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47" name="Text Placeholder 25">
              <a:extLst>
                <a:ext uri="{FF2B5EF4-FFF2-40B4-BE49-F238E27FC236}">
                  <a16:creationId xmlns:a16="http://schemas.microsoft.com/office/drawing/2014/main" id="{45522374-08F5-401F-BA76-BC7CEC2F027C}"/>
                </a:ext>
              </a:extLst>
            </p:cNvPr>
            <p:cNvSpPr txBox="1">
              <a:spLocks/>
            </p:cNvSpPr>
            <p:nvPr/>
          </p:nvSpPr>
          <p:spPr>
            <a:xfrm>
              <a:off x="6629400" y="2768058"/>
              <a:ext cx="5943600" cy="5217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9306B"/>
              </a:solidFill>
            </a:ln>
          </p:spPr>
          <p:txBody>
            <a:bodyPr vert="horz"/>
            <a:lstStyle>
              <a:lvl1pPr marL="0" indent="0" algn="l" defTabSz="203774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 baseline="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1655664" indent="-636794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6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4717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604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58491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60378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62265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64152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66039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Frequency Domain Transformation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DA16A5-B998-45A4-9486-79396F3D289B}"/>
              </a:ext>
            </a:extLst>
          </p:cNvPr>
          <p:cNvGrpSpPr/>
          <p:nvPr/>
        </p:nvGrpSpPr>
        <p:grpSpPr>
          <a:xfrm>
            <a:off x="6705600" y="10159906"/>
            <a:ext cx="5753100" cy="5918295"/>
            <a:chOff x="6589776" y="2770258"/>
            <a:chExt cx="5983224" cy="3577409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7C47145-9B48-4E61-AB76-85978514DEDA}"/>
                </a:ext>
              </a:extLst>
            </p:cNvPr>
            <p:cNvSpPr/>
            <p:nvPr/>
          </p:nvSpPr>
          <p:spPr>
            <a:xfrm>
              <a:off x="6589776" y="2793926"/>
              <a:ext cx="5943600" cy="355374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000" dirty="0"/>
            </a:p>
            <a:p>
              <a:r>
                <a:rPr lang="en-US" sz="1600" dirty="0">
                  <a:solidFill>
                    <a:schemeClr val="tx1"/>
                  </a:solidFill>
                </a:rPr>
                <a:t>Create masks of training images and sample frames from them to train an inside-the-footprint/outside-the-footprint classifier:</a:t>
              </a:r>
            </a:p>
          </p:txBody>
        </p:sp>
        <p:sp>
          <p:nvSpPr>
            <p:cNvPr id="50" name="Text Placeholder 25">
              <a:extLst>
                <a:ext uri="{FF2B5EF4-FFF2-40B4-BE49-F238E27FC236}">
                  <a16:creationId xmlns:a16="http://schemas.microsoft.com/office/drawing/2014/main" id="{855C4C31-0AAC-4724-8823-47D2667F9186}"/>
                </a:ext>
              </a:extLst>
            </p:cNvPr>
            <p:cNvSpPr txBox="1">
              <a:spLocks/>
            </p:cNvSpPr>
            <p:nvPr/>
          </p:nvSpPr>
          <p:spPr>
            <a:xfrm>
              <a:off x="6629400" y="2770258"/>
              <a:ext cx="5943600" cy="4025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9306B"/>
              </a:solidFill>
            </a:ln>
          </p:spPr>
          <p:txBody>
            <a:bodyPr vert="horz"/>
            <a:lstStyle>
              <a:lvl1pPr marL="0" indent="0" algn="l" defTabSz="203774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 baseline="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1655664" indent="-636794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6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4717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604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58491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60378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62265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64152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66039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Convolutional Neural Network Training</a:t>
              </a:r>
            </a:p>
          </p:txBody>
        </p:sp>
      </p:grpSp>
      <p:sp>
        <p:nvSpPr>
          <p:cNvPr id="51" name="Text Placeholder 27">
            <a:extLst>
              <a:ext uri="{FF2B5EF4-FFF2-40B4-BE49-F238E27FC236}">
                <a16:creationId xmlns:a16="http://schemas.microsoft.com/office/drawing/2014/main" id="{68B819E9-3940-4670-92D4-2FB2FCEF7756}"/>
              </a:ext>
            </a:extLst>
          </p:cNvPr>
          <p:cNvSpPr txBox="1">
            <a:spLocks/>
          </p:cNvSpPr>
          <p:nvPr/>
        </p:nvSpPr>
        <p:spPr>
          <a:xfrm>
            <a:off x="12954000" y="10014657"/>
            <a:ext cx="5943600" cy="533400"/>
          </a:xfrm>
          <a:prstGeom prst="rect">
            <a:avLst/>
          </a:prstGeom>
          <a:solidFill>
            <a:srgbClr val="1A4BA9"/>
          </a:solidFill>
          <a:ln>
            <a:solidFill>
              <a:srgbClr val="09306B"/>
            </a:solidFill>
          </a:ln>
        </p:spPr>
        <p:txBody>
          <a:bodyPr vert="horz"/>
          <a:lstStyle>
            <a:lvl1pPr marL="0" indent="0" algn="l" defTabSz="203774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Conclusions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675E2844-A322-4C63-92B5-DBDE773E3BFC}"/>
              </a:ext>
            </a:extLst>
          </p:cNvPr>
          <p:cNvSpPr txBox="1">
            <a:spLocks/>
          </p:cNvSpPr>
          <p:nvPr/>
        </p:nvSpPr>
        <p:spPr>
          <a:xfrm>
            <a:off x="12954000" y="10515600"/>
            <a:ext cx="5943600" cy="15983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/>
          <a:lstStyle>
            <a:lvl1pPr marL="764153" indent="-764153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explored three different approaches to solving the paw print isolation problem, each with different merits. The main barriers to accurate results were the drastically different conditions present in each image: lighting, sand texture, imprint depth among others. It is quite difficult to design an automatic system that accounts for this differentiation well enough to beat the human eye.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B4F292B-02E5-425F-8D89-56AA5C4CA39B}"/>
              </a:ext>
            </a:extLst>
          </p:cNvPr>
          <p:cNvGrpSpPr/>
          <p:nvPr/>
        </p:nvGrpSpPr>
        <p:grpSpPr>
          <a:xfrm>
            <a:off x="392348" y="13596056"/>
            <a:ext cx="5715000" cy="1491542"/>
            <a:chOff x="6629400" y="2768058"/>
            <a:chExt cx="5943600" cy="193897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12A0097-E195-4717-96ED-5EDACEB60959}"/>
                </a:ext>
              </a:extLst>
            </p:cNvPr>
            <p:cNvSpPr/>
            <p:nvPr/>
          </p:nvSpPr>
          <p:spPr>
            <a:xfrm>
              <a:off x="6629400" y="2780783"/>
              <a:ext cx="5943600" cy="19262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dirty="0"/>
            </a:p>
            <a:p>
              <a:r>
                <a:rPr lang="en-US" sz="1600" b="1" dirty="0">
                  <a:solidFill>
                    <a:schemeClr val="tx1"/>
                  </a:solidFill>
                </a:rPr>
                <a:t>Speckle Filter Edge Detection</a:t>
              </a:r>
            </a:p>
            <a:p>
              <a:r>
                <a:rPr lang="en-US" sz="1600" b="1" dirty="0">
                  <a:solidFill>
                    <a:schemeClr val="tx1"/>
                  </a:solidFill>
                </a:rPr>
                <a:t>Frequency Domain Transformation</a:t>
              </a:r>
            </a:p>
            <a:p>
              <a:r>
                <a:rPr lang="en-US" sz="1600" b="1" dirty="0">
                  <a:solidFill>
                    <a:schemeClr val="tx1"/>
                  </a:solidFill>
                </a:rPr>
                <a:t>CNN Training</a:t>
              </a:r>
            </a:p>
          </p:txBody>
        </p:sp>
        <p:sp>
          <p:nvSpPr>
            <p:cNvPr id="55" name="Text Placeholder 25">
              <a:extLst>
                <a:ext uri="{FF2B5EF4-FFF2-40B4-BE49-F238E27FC236}">
                  <a16:creationId xmlns:a16="http://schemas.microsoft.com/office/drawing/2014/main" id="{2C24BD19-159D-4923-AA53-A562DE45F460}"/>
                </a:ext>
              </a:extLst>
            </p:cNvPr>
            <p:cNvSpPr txBox="1">
              <a:spLocks/>
            </p:cNvSpPr>
            <p:nvPr/>
          </p:nvSpPr>
          <p:spPr>
            <a:xfrm>
              <a:off x="6629400" y="2768058"/>
              <a:ext cx="5943600" cy="5217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9306B"/>
              </a:solidFill>
            </a:ln>
          </p:spPr>
          <p:txBody>
            <a:bodyPr vert="horz"/>
            <a:lstStyle>
              <a:lvl1pPr marL="0" indent="0" algn="l" defTabSz="203774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 baseline="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1655664" indent="-636794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6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4717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604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58491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60378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62265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64152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66039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Paw Print Isolation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12DC85-97D7-435F-9EE2-32B83EF9C359}"/>
              </a:ext>
            </a:extLst>
          </p:cNvPr>
          <p:cNvGrpSpPr/>
          <p:nvPr/>
        </p:nvGrpSpPr>
        <p:grpSpPr>
          <a:xfrm>
            <a:off x="392348" y="15190531"/>
            <a:ext cx="5715000" cy="963869"/>
            <a:chOff x="6629400" y="2768058"/>
            <a:chExt cx="5943600" cy="136465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37C7E0D-4158-4D70-BC3E-23E658732D3E}"/>
                </a:ext>
              </a:extLst>
            </p:cNvPr>
            <p:cNvSpPr/>
            <p:nvPr/>
          </p:nvSpPr>
          <p:spPr>
            <a:xfrm>
              <a:off x="6629400" y="2780783"/>
              <a:ext cx="5943600" cy="13519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dirty="0"/>
            </a:p>
            <a:p>
              <a:r>
                <a:rPr lang="en-US" sz="1600" b="1" dirty="0">
                  <a:solidFill>
                    <a:schemeClr val="tx1"/>
                  </a:solidFill>
                </a:rPr>
                <a:t>Multi-scale template morphology using OpenCV</a:t>
              </a:r>
            </a:p>
          </p:txBody>
        </p:sp>
        <p:sp>
          <p:nvSpPr>
            <p:cNvPr id="58" name="Text Placeholder 25">
              <a:extLst>
                <a:ext uri="{FF2B5EF4-FFF2-40B4-BE49-F238E27FC236}">
                  <a16:creationId xmlns:a16="http://schemas.microsoft.com/office/drawing/2014/main" id="{E565D9DE-E56C-4CC1-8CD5-4A12AEB48F62}"/>
                </a:ext>
              </a:extLst>
            </p:cNvPr>
            <p:cNvSpPr txBox="1">
              <a:spLocks/>
            </p:cNvSpPr>
            <p:nvPr/>
          </p:nvSpPr>
          <p:spPr>
            <a:xfrm>
              <a:off x="6629400" y="2768058"/>
              <a:ext cx="5943600" cy="5217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9306B"/>
              </a:solidFill>
            </a:ln>
          </p:spPr>
          <p:txBody>
            <a:bodyPr vert="horz"/>
            <a:lstStyle>
              <a:lvl1pPr marL="0" indent="0" algn="l" defTabSz="203774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 baseline="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1655664" indent="-636794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6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4717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604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58491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60378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62265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64152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66039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Template Matching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F7A7653-E825-4813-BE22-790D2454D5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494610"/>
            <a:ext cx="3019425" cy="1344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61D343-D407-4148-8AC2-FBE07F39B7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7" y="5119147"/>
            <a:ext cx="2782771" cy="2394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273630-3516-42D1-A1DD-41CE84A555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38" b="25554"/>
          <a:stretch/>
        </p:blipFill>
        <p:spPr>
          <a:xfrm>
            <a:off x="3297474" y="5119147"/>
            <a:ext cx="2816568" cy="23946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087879-0368-4581-B9C2-4EECC9B422EC}"/>
              </a:ext>
            </a:extLst>
          </p:cNvPr>
          <p:cNvSpPr txBox="1"/>
          <p:nvPr/>
        </p:nvSpPr>
        <p:spPr>
          <a:xfrm>
            <a:off x="419100" y="7513804"/>
            <a:ext cx="57530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                      (a)		(b)</a:t>
            </a:r>
          </a:p>
          <a:p>
            <a:r>
              <a:rPr lang="en-US" sz="1100" b="1" dirty="0"/>
              <a:t>Figure 1: </a:t>
            </a:r>
            <a:r>
              <a:rPr lang="en-US" sz="1100" dirty="0"/>
              <a:t>(a) depicts a raw footprint image belonging to a female puma; (b) depicts the same image with landmarks manually added to be used for classification.</a:t>
            </a:r>
            <a:endParaRPr lang="en-US" sz="1100" b="1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F4F1E62-2087-4DDF-959F-17891E2CD9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0" y="445094"/>
            <a:ext cx="1534461" cy="15344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ED9236B-4D99-4FEF-945E-1CBCC721B8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00" b="90000" l="6333" r="97167">
                        <a14:foregroundMark x1="6500" y1="9800" x2="7250" y2="20800"/>
                        <a14:foregroundMark x1="7250" y1="20800" x2="5500" y2="9600"/>
                        <a14:foregroundMark x1="5500" y1="9600" x2="10667" y2="8000"/>
                        <a14:foregroundMark x1="10667" y1="8000" x2="15417" y2="8200"/>
                        <a14:foregroundMark x1="15417" y1="8200" x2="39000" y2="6400"/>
                        <a14:foregroundMark x1="39000" y1="6400" x2="44000" y2="6400"/>
                        <a14:foregroundMark x1="6000" y1="7600" x2="7917" y2="41600"/>
                        <a14:foregroundMark x1="7917" y1="41600" x2="6417" y2="83600"/>
                        <a14:foregroundMark x1="54583" y1="7400" x2="71333" y2="9600"/>
                        <a14:foregroundMark x1="71333" y1="9600" x2="85583" y2="7800"/>
                        <a14:foregroundMark x1="85583" y1="7800" x2="91917" y2="7800"/>
                        <a14:foregroundMark x1="91917" y1="7800" x2="91500" y2="22200"/>
                        <a14:foregroundMark x1="91500" y1="22200" x2="89583" y2="34400"/>
                        <a14:foregroundMark x1="89583" y1="34400" x2="67667" y2="42000"/>
                        <a14:foregroundMark x1="67667" y1="42000" x2="64000" y2="49800"/>
                        <a14:foregroundMark x1="64000" y1="49800" x2="69500" y2="73800"/>
                        <a14:foregroundMark x1="69500" y1="73800" x2="74250" y2="78200"/>
                        <a14:foregroundMark x1="74250" y1="78200" x2="84750" y2="74600"/>
                        <a14:foregroundMark x1="84750" y1="74600" x2="89333" y2="75600"/>
                        <a14:foregroundMark x1="89333" y1="75600" x2="83500" y2="84000"/>
                        <a14:foregroundMark x1="83500" y1="84000" x2="70333" y2="84200"/>
                        <a14:foregroundMark x1="54333" y1="5200" x2="57417" y2="74600"/>
                        <a14:foregroundMark x1="57417" y1="74600" x2="61917" y2="83400"/>
                        <a14:foregroundMark x1="61917" y1="83400" x2="72250" y2="86200"/>
                        <a14:foregroundMark x1="72250" y1="86200" x2="85750" y2="80200"/>
                        <a14:foregroundMark x1="85750" y1="80200" x2="90833" y2="80800"/>
                        <a14:foregroundMark x1="90833" y1="80800" x2="94000" y2="73000"/>
                        <a14:foregroundMark x1="94000" y1="73000" x2="94250" y2="24600"/>
                        <a14:foregroundMark x1="94250" y1="24600" x2="92833" y2="13800"/>
                        <a14:foregroundMark x1="92833" y1="13800" x2="88500" y2="7200"/>
                        <a14:foregroundMark x1="88500" y1="7200" x2="82833" y2="4600"/>
                        <a14:foregroundMark x1="82833" y1="4600" x2="56000" y2="8200"/>
                        <a14:foregroundMark x1="96500" y1="7000" x2="97167" y2="85800"/>
                        <a14:foregroundMark x1="11083" y1="21400" x2="45500" y2="52000"/>
                        <a14:foregroundMark x1="46333" y1="11000" x2="46333" y2="61800"/>
                        <a14:foregroundMark x1="46333" y1="61800" x2="44750" y2="84200"/>
                        <a14:foregroundMark x1="44750" y1="84200" x2="40417" y2="87800"/>
                        <a14:foregroundMark x1="40417" y1="87800" x2="6333" y2="85400"/>
                        <a14:foregroundMark x1="10000" y1="15400" x2="18750" y2="41000"/>
                        <a14:foregroundMark x1="18750" y1="41000" x2="22167" y2="63400"/>
                        <a14:foregroundMark x1="22167" y1="63400" x2="30000" y2="75600"/>
                        <a14:foregroundMark x1="30000" y1="75600" x2="35333" y2="76200"/>
                        <a14:foregroundMark x1="35333" y1="76200" x2="38083" y2="64200"/>
                        <a14:foregroundMark x1="38083" y1="64200" x2="39417" y2="36400"/>
                        <a14:foregroundMark x1="39417" y1="36400" x2="37667" y2="26200"/>
                        <a14:foregroundMark x1="37667" y1="26200" x2="31417" y2="22600"/>
                        <a14:foregroundMark x1="31417" y1="22600" x2="18833" y2="30600"/>
                        <a14:foregroundMark x1="18833" y1="30600" x2="15167" y2="40600"/>
                        <a14:foregroundMark x1="15167" y1="40600" x2="13333" y2="53600"/>
                        <a14:foregroundMark x1="13333" y1="53600" x2="13750" y2="67000"/>
                        <a14:foregroundMark x1="13750" y1="67000" x2="16667" y2="76400"/>
                        <a14:foregroundMark x1="16667" y1="76400" x2="21250" y2="80800"/>
                        <a14:foregroundMark x1="21250" y1="80800" x2="23500" y2="79000"/>
                        <a14:foregroundMark x1="20667" y1="37200" x2="27833" y2="64800"/>
                        <a14:foregroundMark x1="27833" y1="64800" x2="33000" y2="58200"/>
                        <a14:foregroundMark x1="33000" y1="58200" x2="33833" y2="45200"/>
                        <a14:foregroundMark x1="33833" y1="45200" x2="31250" y2="34000"/>
                        <a14:foregroundMark x1="31250" y1="34000" x2="25250" y2="31200"/>
                        <a14:foregroundMark x1="25250" y1="31200" x2="23667" y2="43000"/>
                        <a14:foregroundMark x1="23667" y1="43000" x2="26833" y2="59000"/>
                        <a14:foregroundMark x1="26833" y1="59000" x2="31167" y2="68800"/>
                        <a14:foregroundMark x1="31167" y1="68800" x2="35667" y2="65800"/>
                        <a14:foregroundMark x1="35667" y1="65800" x2="35333" y2="55000"/>
                        <a14:foregroundMark x1="35333" y1="55000" x2="30917" y2="43600"/>
                        <a14:foregroundMark x1="30917" y1="43600" x2="20250" y2="32000"/>
                        <a14:foregroundMark x1="20250" y1="32000" x2="16333" y2="44200"/>
                        <a14:foregroundMark x1="16333" y1="44200" x2="19333" y2="64000"/>
                        <a14:foregroundMark x1="19333" y1="64000" x2="23833" y2="72000"/>
                        <a14:foregroundMark x1="23833" y1="72000" x2="29417" y2="71000"/>
                        <a14:foregroundMark x1="29417" y1="71000" x2="35500" y2="62200"/>
                        <a14:foregroundMark x1="35500" y1="62200" x2="42083" y2="26000"/>
                        <a14:foregroundMark x1="42083" y1="26000" x2="42083" y2="26000"/>
                        <a14:foregroundMark x1="42417" y1="14400" x2="37917" y2="22200"/>
                        <a14:foregroundMark x1="37917" y1="22200" x2="41167" y2="32000"/>
                        <a14:foregroundMark x1="41167" y1="32000" x2="44083" y2="20200"/>
                        <a14:foregroundMark x1="44083" y1="20200" x2="40833" y2="11400"/>
                        <a14:foregroundMark x1="40833" y1="11400" x2="44833" y2="19200"/>
                        <a14:foregroundMark x1="44833" y1="19200" x2="40917" y2="12000"/>
                        <a14:foregroundMark x1="40917" y1="12000" x2="36750" y2="16400"/>
                        <a14:foregroundMark x1="36750" y1="16400" x2="38250" y2="20000"/>
                        <a14:foregroundMark x1="46750" y1="69800" x2="47083" y2="85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92"/>
          <a:stretch/>
        </p:blipFill>
        <p:spPr>
          <a:xfrm>
            <a:off x="6743700" y="3817941"/>
            <a:ext cx="5562876" cy="212565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0F82928-B8B7-4DFB-A880-9A6E64B8574C}"/>
              </a:ext>
            </a:extLst>
          </p:cNvPr>
          <p:cNvSpPr txBox="1"/>
          <p:nvPr/>
        </p:nvSpPr>
        <p:spPr>
          <a:xfrm>
            <a:off x="6934201" y="5846131"/>
            <a:ext cx="575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                      (a)		(b)</a:t>
            </a:r>
          </a:p>
          <a:p>
            <a:r>
              <a:rPr lang="en-US" sz="1050" b="1" dirty="0"/>
              <a:t>Figure 2: </a:t>
            </a:r>
            <a:r>
              <a:rPr lang="en-US" sz="1050" dirty="0"/>
              <a:t>(a) depicts a raw footprint image belonging to a male puma; (b) depicts the same image             after being smoothed through bilateral filtering and scanned with a simple edge filter.</a:t>
            </a:r>
            <a:endParaRPr lang="en-US" sz="1050" b="1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26AAC78-665F-4618-B551-3C206B9ED9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956" y="11662931"/>
            <a:ext cx="1585355" cy="1364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85CA4B6-1E77-418F-9FAC-F064C3E65D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33" y="11649129"/>
            <a:ext cx="1585354" cy="13642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906691E-8922-4173-9DD3-C2F0FBFEB45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82" y="13192890"/>
            <a:ext cx="3633434" cy="22757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23EE2C-6562-4C42-B53E-FB96375236D3}"/>
              </a:ext>
            </a:extLst>
          </p:cNvPr>
          <p:cNvCxnSpPr>
            <a:cxnSpLocks/>
          </p:cNvCxnSpPr>
          <p:nvPr/>
        </p:nvCxnSpPr>
        <p:spPr>
          <a:xfrm>
            <a:off x="9263944" y="12352995"/>
            <a:ext cx="337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EA52433-E6B5-4A94-9914-51E9245902BD}"/>
              </a:ext>
            </a:extLst>
          </p:cNvPr>
          <p:cNvSpPr txBox="1"/>
          <p:nvPr/>
        </p:nvSpPr>
        <p:spPr>
          <a:xfrm>
            <a:off x="7543182" y="15429639"/>
            <a:ext cx="36644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Figure 4: </a:t>
            </a:r>
            <a:r>
              <a:rPr lang="en-US" sz="1050" dirty="0"/>
              <a:t>The top right image represents a mask generated by hand from the training sample in the top left. The bottom image displays predictions for inside/outside, with red indicating inside.</a:t>
            </a:r>
            <a:endParaRPr lang="en-US" sz="105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8504616-6A3B-4FB4-BBE9-A0B6559A98A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5" t="22118" r="9002" b="24029"/>
          <a:stretch/>
        </p:blipFill>
        <p:spPr>
          <a:xfrm>
            <a:off x="13182600" y="6102512"/>
            <a:ext cx="5174930" cy="259379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20E00E8-7795-4840-9F18-2EAE03DA40E4}"/>
              </a:ext>
            </a:extLst>
          </p:cNvPr>
          <p:cNvSpPr txBox="1"/>
          <p:nvPr/>
        </p:nvSpPr>
        <p:spPr>
          <a:xfrm>
            <a:off x="13182601" y="8411448"/>
            <a:ext cx="51749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                      (a)		(b)</a:t>
            </a:r>
          </a:p>
          <a:p>
            <a:r>
              <a:rPr lang="en-US" sz="1100" b="1" dirty="0"/>
              <a:t>Figure 5: </a:t>
            </a:r>
            <a:r>
              <a:rPr lang="en-US" sz="1100" dirty="0"/>
              <a:t>(a) displays the correlation of a template image with a footprint. The highest correlation value and the template image size is used to draw the bounding box in (b).</a:t>
            </a:r>
            <a:endParaRPr lang="en-US" sz="11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E1A0FA-4794-46F0-B2A3-65442955D92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800" b="91400" l="5700" r="96900">
                        <a14:foregroundMark x1="55200" y1="4600" x2="92000" y2="6000"/>
                        <a14:foregroundMark x1="92000" y1="6000" x2="97000" y2="14200"/>
                        <a14:foregroundMark x1="97000" y1="14200" x2="97200" y2="82600"/>
                        <a14:foregroundMark x1="97200" y1="82600" x2="91800" y2="87200"/>
                        <a14:foregroundMark x1="91800" y1="87200" x2="57100" y2="88800"/>
                        <a14:foregroundMark x1="57100" y1="88800" x2="54958" y2="80391"/>
                        <a14:foregroundMark x1="54825" y1="63200" x2="56400" y2="7600"/>
                        <a14:foregroundMark x1="56400" y1="7600" x2="56100" y2="6800"/>
                        <a14:foregroundMark x1="73900" y1="15000" x2="68000" y2="20600"/>
                        <a14:foregroundMark x1="68000" y1="20600" x2="62700" y2="32800"/>
                        <a14:foregroundMark x1="62700" y1="32800" x2="61200" y2="45800"/>
                        <a14:foregroundMark x1="61200" y1="45800" x2="63500" y2="55400"/>
                        <a14:foregroundMark x1="63500" y1="55400" x2="69400" y2="66400"/>
                        <a14:foregroundMark x1="69400" y1="66400" x2="75100" y2="67000"/>
                        <a14:foregroundMark x1="75100" y1="67000" x2="81000" y2="45200"/>
                        <a14:foregroundMark x1="81000" y1="45200" x2="81900" y2="25000"/>
                        <a14:foregroundMark x1="90500" y1="25000" x2="81000" y2="46200"/>
                        <a14:foregroundMark x1="81000" y1="46200" x2="79200" y2="57600"/>
                        <a14:foregroundMark x1="79200" y1="57600" x2="82600" y2="67200"/>
                        <a14:foregroundMark x1="82600" y1="67200" x2="85900" y2="57000"/>
                        <a14:foregroundMark x1="85900" y1="57000" x2="85100" y2="39400"/>
                        <a14:foregroundMark x1="85100" y1="39400" x2="77500" y2="31200"/>
                        <a14:foregroundMark x1="77500" y1="31200" x2="71800" y2="34800"/>
                        <a14:foregroundMark x1="71800" y1="34800" x2="67300" y2="40400"/>
                        <a14:foregroundMark x1="67300" y1="40400" x2="63400" y2="49200"/>
                        <a14:foregroundMark x1="63400" y1="49200" x2="71100" y2="50200"/>
                        <a14:foregroundMark x1="71100" y1="50200" x2="76500" y2="39400"/>
                        <a14:foregroundMark x1="76500" y1="39400" x2="79100" y2="26800"/>
                        <a14:foregroundMark x1="79100" y1="26800" x2="76400" y2="17400"/>
                        <a14:foregroundMark x1="76400" y1="17400" x2="82500" y2="23600"/>
                        <a14:foregroundMark x1="82500" y1="23600" x2="87900" y2="17800"/>
                        <a14:foregroundMark x1="87900" y1="17800" x2="91600" y2="30200"/>
                        <a14:foregroundMark x1="91600" y1="30200" x2="94200" y2="49000"/>
                        <a14:foregroundMark x1="94200" y1="49000" x2="93500" y2="66600"/>
                        <a14:foregroundMark x1="93500" y1="66600" x2="88300" y2="75200"/>
                        <a14:foregroundMark x1="88300" y1="75200" x2="83300" y2="76400"/>
                        <a14:foregroundMark x1="94600" y1="4400" x2="97900" y2="14800"/>
                        <a14:foregroundMark x1="97900" y1="14800" x2="96900" y2="82400"/>
                        <a14:foregroundMark x1="96900" y1="82400" x2="96600" y2="82800"/>
                        <a14:foregroundMark x1="8002" y1="4446" x2="13400" y2="4600"/>
                        <a14:foregroundMark x1="13400" y1="4600" x2="18932" y2="4037"/>
                        <a14:foregroundMark x1="36777" y1="3923" x2="42900" y2="4200"/>
                        <a14:foregroundMark x1="42900" y1="4200" x2="46900" y2="11800"/>
                        <a14:foregroundMark x1="46900" y1="11800" x2="44800" y2="48200"/>
                        <a14:foregroundMark x1="44800" y1="48200" x2="46500" y2="81200"/>
                        <a14:foregroundMark x1="46500" y1="81200" x2="40900" y2="87600"/>
                        <a14:foregroundMark x1="40900" y1="87600" x2="24300" y2="87200"/>
                        <a14:foregroundMark x1="24300" y1="87200" x2="18477" y2="89470"/>
                        <a14:foregroundMark x1="7113" y1="86497" x2="6336" y2="42558"/>
                        <a14:foregroundMark x1="55000" y1="62600" x2="55000" y2="70200"/>
                        <a14:backgroundMark x1="8800" y1="92000" x2="11700" y2="94200"/>
                        <a14:backgroundMark x1="5900" y1="92800" x2="11800" y2="94200"/>
                        <a14:backgroundMark x1="11800" y1="94200" x2="7100" y2="93400"/>
                        <a14:backgroundMark x1="11300" y1="94200" x2="16500" y2="93200"/>
                        <a14:backgroundMark x1="16500" y1="93200" x2="11000" y2="92800"/>
                        <a14:backgroundMark x1="11000" y1="92800" x2="15000" y2="93000"/>
                        <a14:backgroundMark x1="18900" y1="90800" x2="15400" y2="90800"/>
                        <a14:backgroundMark x1="19400" y1="2600" x2="25000" y2="3000"/>
                        <a14:backgroundMark x1="25000" y1="3000" x2="35900" y2="1200"/>
                        <a14:backgroundMark x1="35900" y1="1200" x2="24800" y2="1600"/>
                        <a14:backgroundMark x1="24800" y1="1600" x2="34600" y2="3200"/>
                        <a14:backgroundMark x1="300" y1="2000" x2="7300" y2="2000"/>
                        <a14:backgroundMark x1="7300" y1="2000" x2="2100" y2="200"/>
                        <a14:backgroundMark x1="2100" y1="200" x2="0" y2="11200"/>
                        <a14:backgroundMark x1="0" y1="11200" x2="100" y2="4600"/>
                        <a14:backgroundMark x1="5800" y1="7000" x2="5100" y2="21600"/>
                        <a14:backgroundMark x1="5600" y1="21400" x2="5200" y2="36400"/>
                        <a14:backgroundMark x1="5700" y1="34400" x2="5900" y2="42600"/>
                        <a14:backgroundMark x1="54652" y1="70200" x2="54800" y2="8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8" y="7730062"/>
            <a:ext cx="3439143" cy="171957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0F52466-5814-458D-ADD4-798CEB9C0369}"/>
              </a:ext>
            </a:extLst>
          </p:cNvPr>
          <p:cNvSpPr txBox="1"/>
          <p:nvPr/>
        </p:nvSpPr>
        <p:spPr>
          <a:xfrm>
            <a:off x="6858000" y="9216250"/>
            <a:ext cx="575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                                          (a)                                              (b)</a:t>
            </a:r>
          </a:p>
          <a:p>
            <a:r>
              <a:rPr lang="en-US" sz="1050" b="1" dirty="0"/>
              <a:t>Figure 3: </a:t>
            </a:r>
            <a:r>
              <a:rPr lang="en-US" sz="1050" dirty="0"/>
              <a:t>(a) shows a patch of rough sand extracted from the image above; (b) shows the         magnitude spectrum of the image signal in the frequency domain. </a:t>
            </a:r>
            <a:endParaRPr lang="en-US" sz="105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743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Feroze Mohideen</cp:lastModifiedBy>
  <cp:revision>56</cp:revision>
  <dcterms:created xsi:type="dcterms:W3CDTF">2013-01-28T22:40:39Z</dcterms:created>
  <dcterms:modified xsi:type="dcterms:W3CDTF">2018-12-01T04:39:17Z</dcterms:modified>
</cp:coreProperties>
</file>