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  <p:sldId id="268" r:id="rId14"/>
    <p:sldId id="269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4F8F46-AAE7-4C70-A797-A826576EFA83}">
  <a:tblStyle styleId="{D64F8F46-AAE7-4C70-A797-A826576EFA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FF1DB1-382D-4BB7-B0DB-9F87C9EEA1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595" autoAdjust="0"/>
  </p:normalViewPr>
  <p:slideViewPr>
    <p:cSldViewPr snapToGrid="0">
      <p:cViewPr>
        <p:scale>
          <a:sx n="89" d="100"/>
          <a:sy n="89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5ae0ac12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a5ae0ac12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53788"/>
            <a:ext cx="4437600" cy="25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8338"/>
            <a:ext cx="4437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046875" y="389525"/>
            <a:ext cx="3918000" cy="45225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751876"/>
            <a:ext cx="3953700" cy="1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720000" y="2576926"/>
            <a:ext cx="3953700" cy="8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>
            <a:spLocks noGrp="1"/>
          </p:cNvSpPr>
          <p:nvPr>
            <p:ph type="pic" idx="2"/>
          </p:nvPr>
        </p:nvSpPr>
        <p:spPr>
          <a:xfrm>
            <a:off x="4791100" y="507225"/>
            <a:ext cx="4008900" cy="4129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4244457" y="2599825"/>
            <a:ext cx="27582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2"/>
          </p:nvPr>
        </p:nvSpPr>
        <p:spPr>
          <a:xfrm>
            <a:off x="713225" y="2599825"/>
            <a:ext cx="27582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713225" y="2044391"/>
            <a:ext cx="275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4244459" y="2044391"/>
            <a:ext cx="275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06" name="Google Shape;106;p18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4296995" y="1406375"/>
            <a:ext cx="3099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720000" y="1406375"/>
            <a:ext cx="30999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13" name="Google Shape;113;p19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720026" y="2598374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2"/>
          </p:nvPr>
        </p:nvSpPr>
        <p:spPr>
          <a:xfrm>
            <a:off x="3419247" y="2598374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3"/>
          </p:nvPr>
        </p:nvSpPr>
        <p:spPr>
          <a:xfrm>
            <a:off x="6118468" y="2598374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4"/>
          </p:nvPr>
        </p:nvSpPr>
        <p:spPr>
          <a:xfrm>
            <a:off x="720025" y="207734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5"/>
          </p:nvPr>
        </p:nvSpPr>
        <p:spPr>
          <a:xfrm>
            <a:off x="3419250" y="207734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6"/>
          </p:nvPr>
        </p:nvSpPr>
        <p:spPr>
          <a:xfrm>
            <a:off x="6118469" y="207734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24" name="Google Shape;124;p20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27" name="Google Shape;127;p20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720000" y="206915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2"/>
          </p:nvPr>
        </p:nvSpPr>
        <p:spPr>
          <a:xfrm>
            <a:off x="3703254" y="206915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3"/>
          </p:nvPr>
        </p:nvSpPr>
        <p:spPr>
          <a:xfrm>
            <a:off x="720000" y="373115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4"/>
          </p:nvPr>
        </p:nvSpPr>
        <p:spPr>
          <a:xfrm>
            <a:off x="3703254" y="373115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5"/>
          </p:nvPr>
        </p:nvSpPr>
        <p:spPr>
          <a:xfrm>
            <a:off x="720000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6"/>
          </p:nvPr>
        </p:nvSpPr>
        <p:spPr>
          <a:xfrm>
            <a:off x="720000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7"/>
          </p:nvPr>
        </p:nvSpPr>
        <p:spPr>
          <a:xfrm>
            <a:off x="3703250" y="16925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8"/>
          </p:nvPr>
        </p:nvSpPr>
        <p:spPr>
          <a:xfrm>
            <a:off x="3703250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9" name="Google Shape;139;p21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40" name="Google Shape;140;p21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21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43" name="Google Shape;143;p21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728263" y="216871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2"/>
          </p:nvPr>
        </p:nvSpPr>
        <p:spPr>
          <a:xfrm>
            <a:off x="3508582" y="216871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3"/>
          </p:nvPr>
        </p:nvSpPr>
        <p:spPr>
          <a:xfrm>
            <a:off x="728263" y="358532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4"/>
          </p:nvPr>
        </p:nvSpPr>
        <p:spPr>
          <a:xfrm>
            <a:off x="3508582" y="358532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5"/>
          </p:nvPr>
        </p:nvSpPr>
        <p:spPr>
          <a:xfrm>
            <a:off x="6183899" y="216871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6"/>
          </p:nvPr>
        </p:nvSpPr>
        <p:spPr>
          <a:xfrm>
            <a:off x="6183899" y="3585321"/>
            <a:ext cx="2139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7"/>
          </p:nvPr>
        </p:nvSpPr>
        <p:spPr>
          <a:xfrm>
            <a:off x="730063" y="1808925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8"/>
          </p:nvPr>
        </p:nvSpPr>
        <p:spPr>
          <a:xfrm>
            <a:off x="3510382" y="1808925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9"/>
          </p:nvPr>
        </p:nvSpPr>
        <p:spPr>
          <a:xfrm>
            <a:off x="6185699" y="1808925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3"/>
          </p:nvPr>
        </p:nvSpPr>
        <p:spPr>
          <a:xfrm>
            <a:off x="730063" y="3241180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4"/>
          </p:nvPr>
        </p:nvSpPr>
        <p:spPr>
          <a:xfrm>
            <a:off x="3510382" y="3241180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15"/>
          </p:nvPr>
        </p:nvSpPr>
        <p:spPr>
          <a:xfrm>
            <a:off x="6185699" y="3241180"/>
            <a:ext cx="213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9" name="Google Shape;159;p22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60" name="Google Shape;160;p22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89" name="Google Shape;189;p26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7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93" name="Google Shape;193;p27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8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197" name="Google Shape;197;p28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58707" y="740138"/>
            <a:ext cx="513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14193" y="1139300"/>
            <a:ext cx="1273200" cy="6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58707" y="1771863"/>
            <a:ext cx="5131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679650" y="2395875"/>
            <a:ext cx="7908900" cy="237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702775"/>
            <a:ext cx="4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720000" y="1630300"/>
            <a:ext cx="4423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>
            <a:spLocks noGrp="1"/>
          </p:cNvSpPr>
          <p:nvPr>
            <p:ph type="pic" idx="2"/>
          </p:nvPr>
        </p:nvSpPr>
        <p:spPr>
          <a:xfrm>
            <a:off x="5437500" y="342900"/>
            <a:ext cx="3429000" cy="449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250" y="1307100"/>
            <a:ext cx="7717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13225" y="915075"/>
            <a:ext cx="3677700" cy="12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13236" y="2283325"/>
            <a:ext cx="3677700" cy="9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4829000" y="1950"/>
            <a:ext cx="4314900" cy="506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48550"/>
            <a:ext cx="6576000" cy="1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284000" y="31978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9" name="Google Shape;59;p11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60" name="Google Shape;60;p11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4004002" y="1547375"/>
            <a:ext cx="441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"/>
          </p:nvPr>
        </p:nvSpPr>
        <p:spPr>
          <a:xfrm>
            <a:off x="4004000" y="2354425"/>
            <a:ext cx="441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3"/>
          </p:nvPr>
        </p:nvSpPr>
        <p:spPr>
          <a:xfrm>
            <a:off x="4004002" y="3161475"/>
            <a:ext cx="441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4"/>
          </p:nvPr>
        </p:nvSpPr>
        <p:spPr>
          <a:xfrm>
            <a:off x="4004000" y="3968525"/>
            <a:ext cx="441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871329" y="1671875"/>
            <a:ext cx="765900" cy="2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871329" y="3285975"/>
            <a:ext cx="765900" cy="2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871328" y="2478925"/>
            <a:ext cx="765900" cy="2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871328" y="4093025"/>
            <a:ext cx="765900" cy="23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9"/>
          </p:nvPr>
        </p:nvSpPr>
        <p:spPr>
          <a:xfrm>
            <a:off x="1785200" y="1547375"/>
            <a:ext cx="221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1785200" y="2354425"/>
            <a:ext cx="221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1785200" y="3161475"/>
            <a:ext cx="221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1785200" y="3968525"/>
            <a:ext cx="221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78" name="Google Shape;78;p13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713225" y="3126250"/>
            <a:ext cx="57528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713225" y="961713"/>
            <a:ext cx="72714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sz="3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○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ubik"/>
              <a:buChar char="■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2" r:id="rId16"/>
    <p:sldLayoutId id="2147483673" r:id="rId17"/>
    <p:sldLayoutId id="2147483674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erozk14.github.io/My_Portfol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ctrTitle"/>
          </p:nvPr>
        </p:nvSpPr>
        <p:spPr>
          <a:xfrm>
            <a:off x="2353200" y="1041926"/>
            <a:ext cx="4437600" cy="1426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PERSONAL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grpSp>
        <p:nvGrpSpPr>
          <p:cNvPr id="212" name="Google Shape;212;p32"/>
          <p:cNvGrpSpPr/>
          <p:nvPr/>
        </p:nvGrpSpPr>
        <p:grpSpPr>
          <a:xfrm>
            <a:off x="800100" y="4395800"/>
            <a:ext cx="769850" cy="208200"/>
            <a:chOff x="713225" y="4542900"/>
            <a:chExt cx="769850" cy="208200"/>
          </a:xfrm>
        </p:grpSpPr>
        <p:sp>
          <p:nvSpPr>
            <p:cNvPr id="213" name="Google Shape;213;p32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5" name="Google Shape;215;p32"/>
          <p:cNvCxnSpPr/>
          <p:nvPr/>
        </p:nvCxnSpPr>
        <p:spPr>
          <a:xfrm>
            <a:off x="800100" y="3901775"/>
            <a:ext cx="404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RESULT AND SCREENSHOT</a:t>
            </a:r>
            <a:endParaRPr dirty="0"/>
          </a:p>
        </p:txBody>
      </p:sp>
      <p:grpSp>
        <p:nvGrpSpPr>
          <p:cNvPr id="346" name="Google Shape;346;p42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347" name="Google Shape;347;p42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53;p35">
            <a:extLst>
              <a:ext uri="{FF2B5EF4-FFF2-40B4-BE49-F238E27FC236}">
                <a16:creationId xmlns:a16="http://schemas.microsoft.com/office/drawing/2014/main" id="{35F051FF-4DA3-D20F-B909-638E625249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474556"/>
            <a:ext cx="5438318" cy="301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The Portfolio Achieves A Professional Online Presence For Feroz , With: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Immediate Identification And Contact Options For Recruiters And Collaborators.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1. Visual Snapshot Of Skills And Learning Progress.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2. Certifiable Credentials Are Prominently Displayed.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Screenshots Of Each Section Were Provided, Demonstrating A Consistent, Attractive Interface.</a:t>
            </a:r>
          </a:p>
        </p:txBody>
      </p:sp>
      <p:cxnSp>
        <p:nvCxnSpPr>
          <p:cNvPr id="27" name="Google Shape;315;p40">
            <a:extLst>
              <a:ext uri="{FF2B5EF4-FFF2-40B4-BE49-F238E27FC236}">
                <a16:creationId xmlns:a16="http://schemas.microsoft.com/office/drawing/2014/main" id="{9C5CC831-C178-A1D5-379C-E57155CF1D98}"/>
              </a:ext>
            </a:extLst>
          </p:cNvPr>
          <p:cNvCxnSpPr>
            <a:cxnSpLocks/>
          </p:cNvCxnSpPr>
          <p:nvPr/>
        </p:nvCxnSpPr>
        <p:spPr>
          <a:xfrm>
            <a:off x="720000" y="1246140"/>
            <a:ext cx="527239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6926EA4-1F62-CB88-8DCC-8EC551752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93979"/>
            <a:ext cx="7950200" cy="49826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EE3B90-C9FD-008B-BD82-0B0FE860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863216"/>
            <a:ext cx="8808720" cy="3197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9E8341-ED0A-44FE-8BFA-CA36B087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45"/>
          <p:cNvCxnSpPr/>
          <p:nvPr/>
        </p:nvCxnSpPr>
        <p:spPr>
          <a:xfrm>
            <a:off x="1618500" y="3977200"/>
            <a:ext cx="590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45"/>
          <p:cNvGrpSpPr/>
          <p:nvPr/>
        </p:nvGrpSpPr>
        <p:grpSpPr>
          <a:xfrm rot="5400000">
            <a:off x="8412036" y="4414500"/>
            <a:ext cx="769850" cy="208200"/>
            <a:chOff x="713225" y="4542900"/>
            <a:chExt cx="769850" cy="208200"/>
          </a:xfrm>
        </p:grpSpPr>
        <p:sp>
          <p:nvSpPr>
            <p:cNvPr id="389" name="Google Shape;389;p45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5;p42">
            <a:extLst>
              <a:ext uri="{FF2B5EF4-FFF2-40B4-BE49-F238E27FC236}">
                <a16:creationId xmlns:a16="http://schemas.microsoft.com/office/drawing/2014/main" id="{53C85111-6BAF-8418-BE30-70DFBD01C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IN" sz="3500" dirty="0"/>
              <a:t>CONCLUSION</a:t>
            </a:r>
            <a:endParaRPr sz="3500" dirty="0"/>
          </a:p>
        </p:txBody>
      </p:sp>
      <p:sp>
        <p:nvSpPr>
          <p:cNvPr id="3" name="Google Shape;253;p35">
            <a:extLst>
              <a:ext uri="{FF2B5EF4-FFF2-40B4-BE49-F238E27FC236}">
                <a16:creationId xmlns:a16="http://schemas.microsoft.com/office/drawing/2014/main" id="{8A6720B6-4245-6CB9-A73A-0D0D2922AFE0}"/>
              </a:ext>
            </a:extLst>
          </p:cNvPr>
          <p:cNvSpPr txBox="1">
            <a:spLocks/>
          </p:cNvSpPr>
          <p:nvPr/>
        </p:nvSpPr>
        <p:spPr>
          <a:xfrm>
            <a:off x="720000" y="1474556"/>
            <a:ext cx="5438318" cy="301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600" b="1" dirty="0">
              <a:latin typeface="Lexend SemiBold"/>
            </a:endParaRPr>
          </a:p>
        </p:txBody>
      </p:sp>
      <p:sp>
        <p:nvSpPr>
          <p:cNvPr id="4" name="Google Shape;253;p35">
            <a:extLst>
              <a:ext uri="{FF2B5EF4-FFF2-40B4-BE49-F238E27FC236}">
                <a16:creationId xmlns:a16="http://schemas.microsoft.com/office/drawing/2014/main" id="{81C45E02-F9A6-0F74-FF43-D329FB0FEDD1}"/>
              </a:ext>
            </a:extLst>
          </p:cNvPr>
          <p:cNvSpPr txBox="1">
            <a:spLocks/>
          </p:cNvSpPr>
          <p:nvPr/>
        </p:nvSpPr>
        <p:spPr>
          <a:xfrm>
            <a:off x="720000" y="1166299"/>
            <a:ext cx="7408000" cy="2122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Building A Personal Portfolio In VS Code Using Widely Accepted Web Technologies Offers Beginner Developers Like Feroz A Foundational Yet Impactful Way To Showcase Abilities, Achievements, And Facilitate Professional Networking. The Design's Simplicity, Skill Visualization, And Structured Sections Support Both Self-promotion And Further Personal Development.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p42">
            <a:extLst>
              <a:ext uri="{FF2B5EF4-FFF2-40B4-BE49-F238E27FC236}">
                <a16:creationId xmlns:a16="http://schemas.microsoft.com/office/drawing/2014/main" id="{39A08D04-8EE0-6110-3844-F7F573DB0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500" dirty="0"/>
              <a:t>GITHUB LINK</a:t>
            </a:r>
            <a:endParaRPr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44BA4-2F74-22CF-A71E-2ED19C856DD8}"/>
              </a:ext>
            </a:extLst>
          </p:cNvPr>
          <p:cNvSpPr txBox="1"/>
          <p:nvPr/>
        </p:nvSpPr>
        <p:spPr>
          <a:xfrm>
            <a:off x="2025126" y="2571750"/>
            <a:ext cx="5093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i="0" u="sng" dirty="0">
                <a:effectLst/>
                <a:latin typeface="Lexend SemiBold"/>
                <a:hlinkClick r:id="rId3"/>
              </a:rPr>
              <a:t>https://ferozk14.github.io/My_Portfolio/</a:t>
            </a:r>
            <a:endParaRPr lang="en-IN" sz="2000" dirty="0">
              <a:latin typeface="Lexend SemiBold"/>
            </a:endParaRPr>
          </a:p>
        </p:txBody>
      </p:sp>
      <p:cxnSp>
        <p:nvCxnSpPr>
          <p:cNvPr id="4" name="Google Shape;257;p35">
            <a:extLst>
              <a:ext uri="{FF2B5EF4-FFF2-40B4-BE49-F238E27FC236}">
                <a16:creationId xmlns:a16="http://schemas.microsoft.com/office/drawing/2014/main" id="{CCDB2604-1369-EB6F-395F-917CF5C6C439}"/>
              </a:ext>
            </a:extLst>
          </p:cNvPr>
          <p:cNvCxnSpPr/>
          <p:nvPr/>
        </p:nvCxnSpPr>
        <p:spPr>
          <a:xfrm>
            <a:off x="2819920" y="1228627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780960" y="307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STUDENT PROFILE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233;p34">
            <a:extLst>
              <a:ext uri="{FF2B5EF4-FFF2-40B4-BE49-F238E27FC236}">
                <a16:creationId xmlns:a16="http://schemas.microsoft.com/office/drawing/2014/main" id="{535FC332-CAF1-E9CA-1938-84273C787DA2}"/>
              </a:ext>
            </a:extLst>
          </p:cNvPr>
          <p:cNvSpPr/>
          <p:nvPr/>
        </p:nvSpPr>
        <p:spPr>
          <a:xfrm>
            <a:off x="1386841" y="1807955"/>
            <a:ext cx="1644922" cy="3945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NAME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5" name="Google Shape;233;p34">
            <a:extLst>
              <a:ext uri="{FF2B5EF4-FFF2-40B4-BE49-F238E27FC236}">
                <a16:creationId xmlns:a16="http://schemas.microsoft.com/office/drawing/2014/main" id="{F07BE454-7585-2DC4-DBCA-94C544D1760F}"/>
              </a:ext>
            </a:extLst>
          </p:cNvPr>
          <p:cNvSpPr/>
          <p:nvPr/>
        </p:nvSpPr>
        <p:spPr>
          <a:xfrm>
            <a:off x="1386840" y="2354580"/>
            <a:ext cx="1644922" cy="3945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REG NO/NMID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6" name="Google Shape;233;p34">
            <a:extLst>
              <a:ext uri="{FF2B5EF4-FFF2-40B4-BE49-F238E27FC236}">
                <a16:creationId xmlns:a16="http://schemas.microsoft.com/office/drawing/2014/main" id="{77FC0B42-DDFE-100D-0E2A-5BC18ABD2548}"/>
              </a:ext>
            </a:extLst>
          </p:cNvPr>
          <p:cNvSpPr/>
          <p:nvPr/>
        </p:nvSpPr>
        <p:spPr>
          <a:xfrm>
            <a:off x="1386840" y="2902350"/>
            <a:ext cx="1644922" cy="3945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DEPARTMENT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7" name="Google Shape;233;p34">
            <a:extLst>
              <a:ext uri="{FF2B5EF4-FFF2-40B4-BE49-F238E27FC236}">
                <a16:creationId xmlns:a16="http://schemas.microsoft.com/office/drawing/2014/main" id="{9C447651-DE52-24B3-8182-E6786DBEF1EC}"/>
              </a:ext>
            </a:extLst>
          </p:cNvPr>
          <p:cNvSpPr/>
          <p:nvPr/>
        </p:nvSpPr>
        <p:spPr>
          <a:xfrm>
            <a:off x="1386840" y="3450120"/>
            <a:ext cx="1644922" cy="4818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COLLEGE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B1320F8-7DD0-B963-260A-AA326EC9F3A1}"/>
              </a:ext>
            </a:extLst>
          </p:cNvPr>
          <p:cNvSpPr/>
          <p:nvPr/>
        </p:nvSpPr>
        <p:spPr>
          <a:xfrm>
            <a:off x="3699600" y="1894715"/>
            <a:ext cx="312420" cy="2209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Google Shape;233;p34">
            <a:extLst>
              <a:ext uri="{FF2B5EF4-FFF2-40B4-BE49-F238E27FC236}">
                <a16:creationId xmlns:a16="http://schemas.microsoft.com/office/drawing/2014/main" id="{07DCE67F-AD14-CA1E-C005-7C19529D2BF8}"/>
              </a:ext>
            </a:extLst>
          </p:cNvPr>
          <p:cNvSpPr/>
          <p:nvPr/>
        </p:nvSpPr>
        <p:spPr>
          <a:xfrm>
            <a:off x="4572001" y="1820310"/>
            <a:ext cx="3501478" cy="3945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FEROZKHAN.S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10" name="Google Shape;233;p34">
            <a:extLst>
              <a:ext uri="{FF2B5EF4-FFF2-40B4-BE49-F238E27FC236}">
                <a16:creationId xmlns:a16="http://schemas.microsoft.com/office/drawing/2014/main" id="{B7C56936-D1E5-86CC-6977-78F47FB916E1}"/>
              </a:ext>
            </a:extLst>
          </p:cNvPr>
          <p:cNvSpPr/>
          <p:nvPr/>
        </p:nvSpPr>
        <p:spPr>
          <a:xfrm>
            <a:off x="4572000" y="2374500"/>
            <a:ext cx="3501479" cy="3945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212403850/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0369DFBBFB621A9882349E9379172762</a:t>
            </a:r>
            <a:endParaRPr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11" name="Google Shape;233;p34">
            <a:extLst>
              <a:ext uri="{FF2B5EF4-FFF2-40B4-BE49-F238E27FC236}">
                <a16:creationId xmlns:a16="http://schemas.microsoft.com/office/drawing/2014/main" id="{1E59EB73-9F68-76B4-950A-BC6343EBF18D}"/>
              </a:ext>
            </a:extLst>
          </p:cNvPr>
          <p:cNvSpPr/>
          <p:nvPr/>
        </p:nvSpPr>
        <p:spPr>
          <a:xfrm>
            <a:off x="4572000" y="2893405"/>
            <a:ext cx="3501479" cy="3681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COMPUTER APPLICATION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12" name="Google Shape;233;p34">
            <a:extLst>
              <a:ext uri="{FF2B5EF4-FFF2-40B4-BE49-F238E27FC236}">
                <a16:creationId xmlns:a16="http://schemas.microsoft.com/office/drawing/2014/main" id="{41FF017A-CE73-AE8E-AF0C-9B79B61CC02D}"/>
              </a:ext>
            </a:extLst>
          </p:cNvPr>
          <p:cNvSpPr/>
          <p:nvPr/>
        </p:nvSpPr>
        <p:spPr>
          <a:xfrm>
            <a:off x="4632960" y="3450120"/>
            <a:ext cx="3440519" cy="4818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Lexend SemiBold"/>
              </a:rPr>
              <a:t>TAGORE COLLEGE OF ARTS AND SCIENCE CHROMEPET-44</a:t>
            </a:r>
            <a:endParaRPr sz="1600" b="1" dirty="0">
              <a:solidFill>
                <a:schemeClr val="tx1">
                  <a:lumMod val="90000"/>
                  <a:lumOff val="10000"/>
                </a:schemeClr>
              </a:solidFill>
              <a:latin typeface="Lexend SemiBold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1B17FA-DA80-7011-F3DA-84FFF8F9D0E5}"/>
              </a:ext>
            </a:extLst>
          </p:cNvPr>
          <p:cNvSpPr/>
          <p:nvPr/>
        </p:nvSpPr>
        <p:spPr>
          <a:xfrm>
            <a:off x="3645671" y="2461260"/>
            <a:ext cx="312420" cy="2209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3A6BEAB-B44B-3271-A0B9-8EE10CC76083}"/>
              </a:ext>
            </a:extLst>
          </p:cNvPr>
          <p:cNvSpPr/>
          <p:nvPr/>
        </p:nvSpPr>
        <p:spPr>
          <a:xfrm>
            <a:off x="3699600" y="2966995"/>
            <a:ext cx="312420" cy="2209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2E122FC-5DA2-E7DB-C28C-690EDDCF05CD}"/>
              </a:ext>
            </a:extLst>
          </p:cNvPr>
          <p:cNvSpPr/>
          <p:nvPr/>
        </p:nvSpPr>
        <p:spPr>
          <a:xfrm>
            <a:off x="3699600" y="3533540"/>
            <a:ext cx="312420" cy="2209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tx1">
                  <a:lumMod val="90000"/>
                  <a:lumOff val="10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2" name="Google Shape;257;p35">
            <a:extLst>
              <a:ext uri="{FF2B5EF4-FFF2-40B4-BE49-F238E27FC236}">
                <a16:creationId xmlns:a16="http://schemas.microsoft.com/office/drawing/2014/main" id="{41E8458E-F4DF-295E-84BC-DE6DC0DC3810}"/>
              </a:ext>
            </a:extLst>
          </p:cNvPr>
          <p:cNvCxnSpPr>
            <a:cxnSpLocks/>
          </p:cNvCxnSpPr>
          <p:nvPr/>
        </p:nvCxnSpPr>
        <p:spPr>
          <a:xfrm>
            <a:off x="2084473" y="1260900"/>
            <a:ext cx="48111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2873738" y="2177250"/>
            <a:ext cx="3801382" cy="5659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PROJECT TITLE</a:t>
            </a:r>
            <a:endParaRPr dirty="0"/>
          </a:p>
        </p:txBody>
      </p:sp>
      <p:sp>
        <p:nvSpPr>
          <p:cNvPr id="239" name="Google Shape;239;p34"/>
          <p:cNvSpPr txBox="1">
            <a:spLocks noGrp="1"/>
          </p:cNvSpPr>
          <p:nvPr>
            <p:ph type="title" idx="5"/>
          </p:nvPr>
        </p:nvSpPr>
        <p:spPr>
          <a:xfrm>
            <a:off x="2276393" y="2262975"/>
            <a:ext cx="4996072" cy="3944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2"/>
                </a:solidFill>
              </a:rPr>
              <a:t>PERSONAL</a:t>
            </a:r>
            <a:r>
              <a:rPr lang="en-IN" sz="2200" dirty="0">
                <a:solidFill>
                  <a:schemeClr val="dk2"/>
                </a:solidFill>
              </a:rPr>
              <a:t> </a:t>
            </a:r>
            <a:r>
              <a:rPr lang="en-IN" sz="2500" dirty="0">
                <a:solidFill>
                  <a:schemeClr val="dk2"/>
                </a:solidFill>
              </a:rPr>
              <a:t>PORTFOLIO</a:t>
            </a:r>
            <a:endParaRPr sz="2500" dirty="0">
              <a:solidFill>
                <a:schemeClr val="dk2"/>
              </a:solidFill>
            </a:endParaRPr>
          </a:p>
        </p:txBody>
      </p:sp>
      <p:cxnSp>
        <p:nvCxnSpPr>
          <p:cNvPr id="2" name="Google Shape;215;p32">
            <a:extLst>
              <a:ext uri="{FF2B5EF4-FFF2-40B4-BE49-F238E27FC236}">
                <a16:creationId xmlns:a16="http://schemas.microsoft.com/office/drawing/2014/main" id="{51F4BFE9-8B28-1AAA-7CFA-8B6B77FF1C8F}"/>
              </a:ext>
            </a:extLst>
          </p:cNvPr>
          <p:cNvCxnSpPr/>
          <p:nvPr/>
        </p:nvCxnSpPr>
        <p:spPr>
          <a:xfrm>
            <a:off x="531600" y="4633295"/>
            <a:ext cx="404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894300" y="314944"/>
            <a:ext cx="3677700" cy="94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/>
              <a:t>AGENGA</a:t>
            </a:r>
            <a:endParaRPr sz="3500"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"/>
          </p:nvPr>
        </p:nvSpPr>
        <p:spPr>
          <a:xfrm>
            <a:off x="894300" y="1228627"/>
            <a:ext cx="4210260" cy="3319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Lexend SemiBold"/>
              </a:rPr>
              <a:t>1. Problem Statement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Lexend SemiBold"/>
              </a:rPr>
              <a:t>2. Project Overview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3. End User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4. Tools And Technologies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5. Portfolio Design And Layout 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6. Features And Functionality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7. Result And Screenshot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8. Conclusion</a:t>
            </a:r>
          </a:p>
          <a:p>
            <a:pPr marL="0" lvl="0" indent="0">
              <a:lnSpc>
                <a:spcPct val="150000"/>
              </a:lnSpc>
            </a:pPr>
            <a:r>
              <a:rPr lang="en-US" b="1" dirty="0">
                <a:latin typeface="Lexend SemiBold"/>
              </a:rPr>
              <a:t>9. </a:t>
            </a:r>
            <a:r>
              <a:rPr lang="en-US" b="1" dirty="0" err="1">
                <a:latin typeface="Lexend SemiBold"/>
              </a:rPr>
              <a:t>Github</a:t>
            </a:r>
            <a:r>
              <a:rPr lang="en-US" b="1" dirty="0">
                <a:latin typeface="Lexend SemiBold"/>
              </a:rPr>
              <a:t> Link</a:t>
            </a:r>
            <a:endParaRPr lang="en-IN" b="1" dirty="0">
              <a:latin typeface="Lexend SemiBold"/>
            </a:endParaRPr>
          </a:p>
        </p:txBody>
      </p:sp>
      <p:grpSp>
        <p:nvGrpSpPr>
          <p:cNvPr id="254" name="Google Shape;254;p35"/>
          <p:cNvGrpSpPr/>
          <p:nvPr/>
        </p:nvGrpSpPr>
        <p:grpSpPr>
          <a:xfrm rot="5400000">
            <a:off x="8047655" y="4059465"/>
            <a:ext cx="769850" cy="208200"/>
            <a:chOff x="713225" y="4542900"/>
            <a:chExt cx="769850" cy="208200"/>
          </a:xfrm>
        </p:grpSpPr>
        <p:sp>
          <p:nvSpPr>
            <p:cNvPr id="255" name="Google Shape;255;p35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35"/>
          <p:cNvCxnSpPr/>
          <p:nvPr/>
        </p:nvCxnSpPr>
        <p:spPr>
          <a:xfrm>
            <a:off x="894300" y="1228627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2;p35">
            <a:extLst>
              <a:ext uri="{FF2B5EF4-FFF2-40B4-BE49-F238E27FC236}">
                <a16:creationId xmlns:a16="http://schemas.microsoft.com/office/drawing/2014/main" id="{B8B14E12-47D2-F182-6985-653DD0221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2410" y="325424"/>
            <a:ext cx="3949590" cy="9446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/>
              <a:t>PROJECT OVERVIEW</a:t>
            </a:r>
            <a:endParaRPr sz="3500" dirty="0"/>
          </a:p>
        </p:txBody>
      </p:sp>
      <p:cxnSp>
        <p:nvCxnSpPr>
          <p:cNvPr id="16" name="Google Shape;257;p35">
            <a:extLst>
              <a:ext uri="{FF2B5EF4-FFF2-40B4-BE49-F238E27FC236}">
                <a16:creationId xmlns:a16="http://schemas.microsoft.com/office/drawing/2014/main" id="{4EEB4C0C-64ED-C8B2-46CA-5438179662B3}"/>
              </a:ext>
            </a:extLst>
          </p:cNvPr>
          <p:cNvCxnSpPr/>
          <p:nvPr/>
        </p:nvCxnSpPr>
        <p:spPr>
          <a:xfrm>
            <a:off x="868140" y="1700737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53;p35">
            <a:extLst>
              <a:ext uri="{FF2B5EF4-FFF2-40B4-BE49-F238E27FC236}">
                <a16:creationId xmlns:a16="http://schemas.microsoft.com/office/drawing/2014/main" id="{2D1B9302-7BF2-D153-680C-40D8652591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7040" y="1770859"/>
            <a:ext cx="3714960" cy="1907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b="1" dirty="0"/>
              <a:t>This Project Is A Personal Portfolio Website For Feroz , Focusing On Presenting Core Skills, Specializations, Completed Bootcamps, And A Mechanism For Visitors To Get In Touch.</a:t>
            </a:r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3E9360-4272-ECB6-F85B-77EFC916214D}"/>
              </a:ext>
            </a:extLst>
          </p:cNvPr>
          <p:cNvSpPr txBox="1"/>
          <p:nvPr/>
        </p:nvSpPr>
        <p:spPr>
          <a:xfrm>
            <a:off x="4572000" y="1844998"/>
            <a:ext cx="381000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It Aims To Provide Clarity For Potential Collaborators And Employers.</a:t>
            </a:r>
            <a:endParaRPr lang="en-IN" dirty="0"/>
          </a:p>
        </p:txBody>
      </p:sp>
      <p:cxnSp>
        <p:nvCxnSpPr>
          <p:cNvPr id="21" name="Google Shape;257;p35">
            <a:extLst>
              <a:ext uri="{FF2B5EF4-FFF2-40B4-BE49-F238E27FC236}">
                <a16:creationId xmlns:a16="http://schemas.microsoft.com/office/drawing/2014/main" id="{7CDEAF83-24D0-BB06-BC2A-D6A9833E172D}"/>
              </a:ext>
            </a:extLst>
          </p:cNvPr>
          <p:cNvCxnSpPr/>
          <p:nvPr/>
        </p:nvCxnSpPr>
        <p:spPr>
          <a:xfrm>
            <a:off x="4588185" y="1700737"/>
            <a:ext cx="34905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oogle Shape;289;p38">
            <a:extLst>
              <a:ext uri="{FF2B5EF4-FFF2-40B4-BE49-F238E27FC236}">
                <a16:creationId xmlns:a16="http://schemas.microsoft.com/office/drawing/2014/main" id="{01BC8B7B-57AD-D79A-A0E3-02F623ACC5E5}"/>
              </a:ext>
            </a:extLst>
          </p:cNvPr>
          <p:cNvGrpSpPr/>
          <p:nvPr/>
        </p:nvGrpSpPr>
        <p:grpSpPr>
          <a:xfrm>
            <a:off x="800100" y="4410731"/>
            <a:ext cx="769850" cy="208200"/>
            <a:chOff x="713225" y="4542900"/>
            <a:chExt cx="769850" cy="208200"/>
          </a:xfrm>
        </p:grpSpPr>
        <p:sp>
          <p:nvSpPr>
            <p:cNvPr id="23" name="Google Shape;290;p38">
              <a:extLst>
                <a:ext uri="{FF2B5EF4-FFF2-40B4-BE49-F238E27FC236}">
                  <a16:creationId xmlns:a16="http://schemas.microsoft.com/office/drawing/2014/main" id="{F570446D-D16F-D6BF-3379-7F1C2706BE3B}"/>
                </a:ext>
              </a:extLst>
            </p:cNvPr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1;p38">
              <a:extLst>
                <a:ext uri="{FF2B5EF4-FFF2-40B4-BE49-F238E27FC236}">
                  <a16:creationId xmlns:a16="http://schemas.microsoft.com/office/drawing/2014/main" id="{D65EB14E-55B8-2372-0098-D4A0ADBA55D3}"/>
                </a:ext>
              </a:extLst>
            </p:cNvPr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</a:t>
            </a:r>
            <a:r>
              <a:rPr lang="en" dirty="0"/>
              <a:t>HO ARE THE END USER?</a:t>
            </a:r>
            <a:endParaRPr dirty="0"/>
          </a:p>
        </p:txBody>
      </p:sp>
      <p:sp>
        <p:nvSpPr>
          <p:cNvPr id="6" name="Google Shape;253;p35">
            <a:extLst>
              <a:ext uri="{FF2B5EF4-FFF2-40B4-BE49-F238E27FC236}">
                <a16:creationId xmlns:a16="http://schemas.microsoft.com/office/drawing/2014/main" id="{535BB94A-E8E6-F1CB-CE05-9EC9E13C39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0720" y="1427413"/>
            <a:ext cx="4210260" cy="2288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1. Recruiters Searching For Beginner Front-enddevelopers And Ul/UX Designers.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2. Collaborative Professionals Within The </a:t>
            </a:r>
            <a:r>
              <a:rPr lang="en-US" sz="1600" b="1" dirty="0" err="1">
                <a:latin typeface="Lexend SemiBold"/>
              </a:rPr>
              <a:t>Designand</a:t>
            </a:r>
            <a:r>
              <a:rPr lang="en-US" sz="1600" b="1" dirty="0">
                <a:latin typeface="Lexend SemiBold"/>
              </a:rPr>
              <a:t> Development Ecosystem.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3. Anyone Interested In Viewing The </a:t>
            </a:r>
            <a:r>
              <a:rPr lang="en-US" sz="1600" b="1" dirty="0" err="1">
                <a:latin typeface="Lexend SemiBold"/>
              </a:rPr>
              <a:t>Designer'swork</a:t>
            </a:r>
            <a:r>
              <a:rPr lang="en-US" sz="1600" b="1" dirty="0">
                <a:latin typeface="Lexend SemiBold"/>
              </a:rPr>
              <a:t> And Journey.</a:t>
            </a:r>
            <a:endParaRPr lang="en-IN" sz="1600" b="1" dirty="0">
              <a:latin typeface="Lexe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618300" y="421689"/>
            <a:ext cx="5335460" cy="624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dirty="0"/>
              <a:t>TOOLS AND TECHNOLOGIES</a:t>
            </a:r>
            <a:endParaRPr dirty="0"/>
          </a:p>
        </p:txBody>
      </p:sp>
      <p:grpSp>
        <p:nvGrpSpPr>
          <p:cNvPr id="289" name="Google Shape;289;p38"/>
          <p:cNvGrpSpPr/>
          <p:nvPr/>
        </p:nvGrpSpPr>
        <p:grpSpPr>
          <a:xfrm>
            <a:off x="800100" y="4410731"/>
            <a:ext cx="769850" cy="208200"/>
            <a:chOff x="713225" y="4542900"/>
            <a:chExt cx="769850" cy="208200"/>
          </a:xfrm>
        </p:grpSpPr>
        <p:sp>
          <p:nvSpPr>
            <p:cNvPr id="290" name="Google Shape;290;p38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2" name="Google Shape;292;p38"/>
          <p:cNvCxnSpPr>
            <a:cxnSpLocks/>
          </p:cNvCxnSpPr>
          <p:nvPr/>
        </p:nvCxnSpPr>
        <p:spPr>
          <a:xfrm>
            <a:off x="618300" y="1098075"/>
            <a:ext cx="6305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53;p35">
            <a:extLst>
              <a:ext uri="{FF2B5EF4-FFF2-40B4-BE49-F238E27FC236}">
                <a16:creationId xmlns:a16="http://schemas.microsoft.com/office/drawing/2014/main" id="{CDA56575-7F6F-7CB3-27E6-8F331696FD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299" y="1288080"/>
            <a:ext cx="6305635" cy="22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1. VS Code (For Editing And Managing Code).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2. HTML, CSS, And </a:t>
            </a:r>
            <a:r>
              <a:rPr lang="en-US" sz="1600" b="1" dirty="0" err="1">
                <a:latin typeface="Lexend SemiBold"/>
              </a:rPr>
              <a:t>Javascript</a:t>
            </a:r>
            <a:r>
              <a:rPr lang="en-US" sz="1600" b="1" dirty="0">
                <a:latin typeface="Lexend SemiBold"/>
              </a:rPr>
              <a:t> (For Building The Interface And Interactions)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3. Figma (Tool For UI/UX And Asset Design).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4. Optionally, React. </a:t>
            </a:r>
            <a:r>
              <a:rPr lang="en-US" sz="1600" b="1" dirty="0" err="1">
                <a:latin typeface="Lexend SemiBold"/>
              </a:rPr>
              <a:t>Js</a:t>
            </a:r>
            <a:r>
              <a:rPr lang="en-US" sz="1600" b="1" dirty="0">
                <a:latin typeface="Lexend SemiBold"/>
              </a:rPr>
              <a:t> Or Similar JS Libraries Can Be Used For Modular Components And Dynamic Content (Not Shown Explicitly But Can Be Derived From Best Practices).</a:t>
            </a:r>
            <a:endParaRPr lang="en-IN" sz="1600" b="1" dirty="0">
              <a:latin typeface="Lexen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474802" y="3193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PORTFOLIO DESIGN AND LAYOUT</a:t>
            </a:r>
            <a:endParaRPr dirty="0"/>
          </a:p>
        </p:txBody>
      </p:sp>
      <p:cxnSp>
        <p:nvCxnSpPr>
          <p:cNvPr id="315" name="Google Shape;315;p40"/>
          <p:cNvCxnSpPr>
            <a:cxnSpLocks/>
          </p:cNvCxnSpPr>
          <p:nvPr/>
        </p:nvCxnSpPr>
        <p:spPr>
          <a:xfrm>
            <a:off x="600085" y="1099214"/>
            <a:ext cx="603439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53;p35">
            <a:extLst>
              <a:ext uri="{FF2B5EF4-FFF2-40B4-BE49-F238E27FC236}">
                <a16:creationId xmlns:a16="http://schemas.microsoft.com/office/drawing/2014/main" id="{8DB9A88F-32EC-2FAB-38E8-4223587276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4802" y="1175020"/>
            <a:ext cx="4431119" cy="3362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1. Header Featuring The Portfolio Owner's Name And Navigation Links (About, Portfolio, Contact)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2. Hero Section Introduces Feroz With A Catchy Greeting, Skills Summary, And A Call-to-action Button.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3. About Me Section Showcasing The Developer's </a:t>
            </a:r>
            <a:r>
              <a:rPr lang="en-US" sz="1600" b="1" dirty="0" err="1">
                <a:latin typeface="Lexend SemiBold"/>
              </a:rPr>
              <a:t>Backgroundand</a:t>
            </a:r>
            <a:r>
              <a:rPr lang="en-US" sz="1600" b="1" dirty="0">
                <a:latin typeface="Lexend SemiBold"/>
              </a:rPr>
              <a:t> Growth Ambitions.</a:t>
            </a:r>
          </a:p>
          <a:p>
            <a:pPr marL="0" lv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4. Skills Journey Uses Progress Circles To Visually Represent Proficiency In Ui/</a:t>
            </a:r>
            <a:r>
              <a:rPr lang="en-US" sz="1600" b="1" dirty="0" err="1">
                <a:latin typeface="Lexend SemiBold"/>
              </a:rPr>
              <a:t>Ux</a:t>
            </a:r>
            <a:r>
              <a:rPr lang="en-US" sz="1600" b="1" dirty="0">
                <a:latin typeface="Lexend SemiBold"/>
              </a:rPr>
              <a:t>, Figma, And Java.</a:t>
            </a:r>
          </a:p>
        </p:txBody>
      </p:sp>
      <p:sp>
        <p:nvSpPr>
          <p:cNvPr id="19" name="Google Shape;253;p35">
            <a:extLst>
              <a:ext uri="{FF2B5EF4-FFF2-40B4-BE49-F238E27FC236}">
                <a16:creationId xmlns:a16="http://schemas.microsoft.com/office/drawing/2014/main" id="{10FAAE1D-FEEA-5B44-4E81-DA21273F259F}"/>
              </a:ext>
            </a:extLst>
          </p:cNvPr>
          <p:cNvSpPr txBox="1">
            <a:spLocks/>
          </p:cNvSpPr>
          <p:nvPr/>
        </p:nvSpPr>
        <p:spPr>
          <a:xfrm>
            <a:off x="4905921" y="1175020"/>
            <a:ext cx="3780879" cy="336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ubik"/>
              <a:buNone/>
              <a:defRPr sz="1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5. Specializations Section Lists Successfully Completed bootcamps With A Modern Card Layout.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6. Contact Form Allows Visitors To Easily Connect Using Name, Email, And Message Inputs.</a:t>
            </a:r>
          </a:p>
          <a:p>
            <a:pPr marL="0" indent="0">
              <a:lnSpc>
                <a:spcPct val="150000"/>
              </a:lnSpc>
            </a:pPr>
            <a:r>
              <a:rPr lang="en-US" sz="1600" b="1" dirty="0">
                <a:latin typeface="Lexend SemiBold"/>
              </a:rPr>
              <a:t>7. Clean And Minimal Dark-themed Aesthetic, With Accent Blue Highlights.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489000" y="316695"/>
            <a:ext cx="7001600" cy="709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FEATURES AND FUNCTIONALITY</a:t>
            </a:r>
            <a:endParaRPr dirty="0"/>
          </a:p>
        </p:txBody>
      </p:sp>
      <p:grpSp>
        <p:nvGrpSpPr>
          <p:cNvPr id="300" name="Google Shape;300;p39"/>
          <p:cNvGrpSpPr/>
          <p:nvPr/>
        </p:nvGrpSpPr>
        <p:grpSpPr>
          <a:xfrm>
            <a:off x="800100" y="4395800"/>
            <a:ext cx="769850" cy="208200"/>
            <a:chOff x="713225" y="4542900"/>
            <a:chExt cx="769850" cy="208200"/>
          </a:xfrm>
        </p:grpSpPr>
        <p:sp>
          <p:nvSpPr>
            <p:cNvPr id="301" name="Google Shape;301;p39"/>
            <p:cNvSpPr/>
            <p:nvPr/>
          </p:nvSpPr>
          <p:spPr>
            <a:xfrm>
              <a:off x="713225" y="4542900"/>
              <a:ext cx="4461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1252075" y="4542900"/>
              <a:ext cx="231000" cy="208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Google Shape;292;p38">
            <a:extLst>
              <a:ext uri="{FF2B5EF4-FFF2-40B4-BE49-F238E27FC236}">
                <a16:creationId xmlns:a16="http://schemas.microsoft.com/office/drawing/2014/main" id="{DD23A2C1-12B1-9C92-B215-AC7466F3DAFE}"/>
              </a:ext>
            </a:extLst>
          </p:cNvPr>
          <p:cNvCxnSpPr>
            <a:cxnSpLocks/>
          </p:cNvCxnSpPr>
          <p:nvPr/>
        </p:nvCxnSpPr>
        <p:spPr>
          <a:xfrm>
            <a:off x="532170" y="1159035"/>
            <a:ext cx="630563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53;p35">
            <a:extLst>
              <a:ext uri="{FF2B5EF4-FFF2-40B4-BE49-F238E27FC236}">
                <a16:creationId xmlns:a16="http://schemas.microsoft.com/office/drawing/2014/main" id="{46850DF2-1532-161C-D55A-2DEB069861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000" y="1246141"/>
            <a:ext cx="5438318" cy="2370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1. Navigation Bar For Quick Access To Core Sections.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2. Responsive Layout For Optimal Display Across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3. Interactive Skill Indicators (Percent-based Circles).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4. Showcase Of Completed Bootcamps (</a:t>
            </a:r>
            <a:r>
              <a:rPr lang="en-US" b="1" dirty="0" err="1">
                <a:latin typeface="Lexend SemiBold"/>
              </a:rPr>
              <a:t>Javascript</a:t>
            </a:r>
            <a:r>
              <a:rPr lang="en-US" b="1" dirty="0">
                <a:latin typeface="Lexend SemiBold"/>
              </a:rPr>
              <a:t>, Figma).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5. Contact Form With Basic Validation For Sending Messages.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Lexend SemiBold"/>
              </a:rPr>
              <a:t>6. Engaging Call-to-action Button To View Work.</a:t>
            </a:r>
            <a:endParaRPr lang="en-US" sz="1600" b="1" dirty="0">
              <a:latin typeface="Lexe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l About My life Theme for College Admisions by Slidesgo">
  <a:themeElements>
    <a:clrScheme name="Simple Light">
      <a:dk1>
        <a:srgbClr val="191919"/>
      </a:dk1>
      <a:lt1>
        <a:srgbClr val="FFFFFF"/>
      </a:lt1>
      <a:dk2>
        <a:srgbClr val="FFDF3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D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538</Words>
  <Application>Microsoft Office PowerPoint</Application>
  <PresentationFormat>On-screen Show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Anaheim</vt:lpstr>
      <vt:lpstr>Arial</vt:lpstr>
      <vt:lpstr>Bebas Neue</vt:lpstr>
      <vt:lpstr>Lexend SemiBold</vt:lpstr>
      <vt:lpstr>Nunito Light</vt:lpstr>
      <vt:lpstr>Rubik</vt:lpstr>
      <vt:lpstr>Rubik Light</vt:lpstr>
      <vt:lpstr>All About My life Theme for College Admisions by Slidesgo</vt:lpstr>
      <vt:lpstr>PERSONAL PORTFOLIO</vt:lpstr>
      <vt:lpstr>STUDENT PROFILE</vt:lpstr>
      <vt:lpstr>PROJECT TITLE</vt:lpstr>
      <vt:lpstr>AGENGA</vt:lpstr>
      <vt:lpstr>PROJECT OVERVIEW</vt:lpstr>
      <vt:lpstr>WHO ARE THE END USER?</vt:lpstr>
      <vt:lpstr>TOOLS AND TECHNOLOGIES</vt:lpstr>
      <vt:lpstr>PORTFOLIO DESIGN AND LAYOUT</vt:lpstr>
      <vt:lpstr>FEATURES AND FUNCTIONALITY</vt:lpstr>
      <vt:lpstr>RESULT AND SCREENSHOT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Arshath</dc:creator>
  <cp:lastModifiedBy>BCA STUDEN.</cp:lastModifiedBy>
  <cp:revision>2</cp:revision>
  <dcterms:modified xsi:type="dcterms:W3CDTF">2025-09-03T04:27:39Z</dcterms:modified>
</cp:coreProperties>
</file>