
<file path=[Content_Types].xml><?xml version="1.0" encoding="utf-8"?>
<Types xmlns="http://schemas.openxmlformats.org/package/2006/content-types">
  <Override PartName="/ppt/slideLayouts/slideLayout4.xml" ContentType="application/vnd.openxmlformats-officedocument.presentationml.slideLayout+xml"/>
  <Default Extension="jpeg" ContentType="image/jpeg"/>
  <Override PartName="/ppt/slideLayouts/slideLayout6.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Default Extension="rels" ContentType="application/vnd.openxmlformats-package.relationship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theme/theme1.xml" ContentType="application/vnd.openxmlformats-officedocument.them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64" r:id="rId2"/>
    <p:sldId id="260" r:id="rId3"/>
    <p:sldId id="261" r:id="rId4"/>
    <p:sldId id="256" r:id="rId5"/>
    <p:sldId id="257" r:id="rId6"/>
    <p:sldId id="258"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8" d="100"/>
          <a:sy n="98" d="100"/>
        </p:scale>
        <p:origin x="-64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C5A52C-4F90-C442-81EE-0F44166FFC58}" type="datetimeFigureOut">
              <a:rPr lang="en-US" smtClean="0"/>
              <a:pPr/>
              <a:t>10/29/17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C5A52C-4F90-C442-81EE-0F44166FFC58}" type="datetimeFigureOut">
              <a:rPr lang="en-US" smtClean="0"/>
              <a:pPr/>
              <a:t>10/29/17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C5A52C-4F90-C442-81EE-0F44166FFC58}" type="datetimeFigureOut">
              <a:rPr lang="en-US" smtClean="0"/>
              <a:pPr/>
              <a:t>10/29/17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C5A52C-4F90-C442-81EE-0F44166FFC58}" type="datetimeFigureOut">
              <a:rPr lang="en-US" smtClean="0"/>
              <a:pPr/>
              <a:t>10/29/17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5A52C-4F90-C442-81EE-0F44166FFC58}" type="datetimeFigureOut">
              <a:rPr lang="en-US" smtClean="0"/>
              <a:pPr/>
              <a:t>10/29/17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C5A52C-4F90-C442-81EE-0F44166FFC58}" type="datetimeFigureOut">
              <a:rPr lang="en-US" smtClean="0"/>
              <a:pPr/>
              <a:t>10/29/17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C5A52C-4F90-C442-81EE-0F44166FFC58}" type="datetimeFigureOut">
              <a:rPr lang="en-US" smtClean="0"/>
              <a:pPr/>
              <a:t>10/29/17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C5A52C-4F90-C442-81EE-0F44166FFC58}" type="datetimeFigureOut">
              <a:rPr lang="en-US" smtClean="0"/>
              <a:pPr/>
              <a:t>10/29/17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5A52C-4F90-C442-81EE-0F44166FFC58}" type="datetimeFigureOut">
              <a:rPr lang="en-US" smtClean="0"/>
              <a:pPr/>
              <a:t>10/29/17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5A52C-4F90-C442-81EE-0F44166FFC58}" type="datetimeFigureOut">
              <a:rPr lang="en-US" smtClean="0"/>
              <a:pPr/>
              <a:t>10/29/17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5A52C-4F90-C442-81EE-0F44166FFC58}" type="datetimeFigureOut">
              <a:rPr lang="en-US" smtClean="0"/>
              <a:pPr/>
              <a:t>10/29/17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FC14F-BC82-3A49-9A34-09F0843A8B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5A52C-4F90-C442-81EE-0F44166FFC58}" type="datetimeFigureOut">
              <a:rPr lang="en-US" smtClean="0"/>
              <a:pPr/>
              <a:t>10/29/17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FC14F-BC82-3A49-9A34-09F0843A8B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justin.gawrilow@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Butler Cheat Sheet</a:t>
            </a:r>
            <a:endParaRPr lang="en-US" dirty="0"/>
          </a:p>
        </p:txBody>
      </p:sp>
      <p:pic>
        <p:nvPicPr>
          <p:cNvPr id="4" name="Picture 3"/>
          <p:cNvPicPr>
            <a:picLocks noChangeAspect="1"/>
          </p:cNvPicPr>
          <p:nvPr/>
        </p:nvPicPr>
        <p:blipFill>
          <a:blip r:embed="rId2"/>
          <a:stretch>
            <a:fillRect/>
          </a:stretch>
        </p:blipFill>
        <p:spPr>
          <a:xfrm>
            <a:off x="3544534" y="3367468"/>
            <a:ext cx="1727200" cy="2425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95600" y="27300"/>
            <a:ext cx="2069797" cy="369332"/>
          </a:xfrm>
          <a:prstGeom prst="rect">
            <a:avLst/>
          </a:prstGeom>
          <a:noFill/>
        </p:spPr>
        <p:txBody>
          <a:bodyPr wrap="none" rtlCol="0">
            <a:spAutoFit/>
          </a:bodyPr>
          <a:lstStyle/>
          <a:p>
            <a:r>
              <a:rPr lang="en-US" b="1" dirty="0" smtClean="0"/>
              <a:t>Butler </a:t>
            </a:r>
            <a:r>
              <a:rPr lang="en-US" b="1" smtClean="0"/>
              <a:t>Cheat Sheets</a:t>
            </a:r>
            <a:endParaRPr lang="en-US" b="1" dirty="0"/>
          </a:p>
        </p:txBody>
      </p:sp>
      <p:sp>
        <p:nvSpPr>
          <p:cNvPr id="6" name="TextBox 5"/>
          <p:cNvSpPr txBox="1"/>
          <p:nvPr/>
        </p:nvSpPr>
        <p:spPr>
          <a:xfrm>
            <a:off x="95600" y="321754"/>
            <a:ext cx="5093454" cy="738664"/>
          </a:xfrm>
          <a:prstGeom prst="rect">
            <a:avLst/>
          </a:prstGeom>
          <a:noFill/>
        </p:spPr>
        <p:txBody>
          <a:bodyPr wrap="square" rtlCol="0">
            <a:spAutoFit/>
          </a:bodyPr>
          <a:lstStyle/>
          <a:p>
            <a:r>
              <a:rPr lang="en-US" sz="1400" dirty="0" smtClean="0"/>
              <a:t>Butler is a KYC application meant to assist in slot-filling an entity profile via human-in-the-loop feedback and open/dark web search results.  </a:t>
            </a:r>
            <a:endParaRPr lang="en-US" sz="1400" dirty="0"/>
          </a:p>
        </p:txBody>
      </p:sp>
      <p:pic>
        <p:nvPicPr>
          <p:cNvPr id="8" name="Picture 7"/>
          <p:cNvPicPr>
            <a:picLocks noChangeAspect="1"/>
          </p:cNvPicPr>
          <p:nvPr/>
        </p:nvPicPr>
        <p:blipFill>
          <a:blip r:embed="rId2"/>
          <a:stretch>
            <a:fillRect/>
          </a:stretch>
        </p:blipFill>
        <p:spPr>
          <a:xfrm>
            <a:off x="95600" y="1232836"/>
            <a:ext cx="8458200" cy="2889187"/>
          </a:xfrm>
          <a:prstGeom prst="rect">
            <a:avLst/>
          </a:prstGeom>
        </p:spPr>
      </p:pic>
      <p:pic>
        <p:nvPicPr>
          <p:cNvPr id="9" name="Picture 8"/>
          <p:cNvPicPr>
            <a:picLocks noChangeAspect="1"/>
          </p:cNvPicPr>
          <p:nvPr/>
        </p:nvPicPr>
        <p:blipFill>
          <a:blip r:embed="rId3"/>
          <a:stretch>
            <a:fillRect/>
          </a:stretch>
        </p:blipFill>
        <p:spPr>
          <a:xfrm>
            <a:off x="1834444" y="3565647"/>
            <a:ext cx="7254936" cy="3091970"/>
          </a:xfrm>
          <a:prstGeom prst="rect">
            <a:avLst/>
          </a:prstGeom>
        </p:spPr>
      </p:pic>
      <p:cxnSp>
        <p:nvCxnSpPr>
          <p:cNvPr id="11" name="Straight Arrow Connector 10"/>
          <p:cNvCxnSpPr/>
          <p:nvPr/>
        </p:nvCxnSpPr>
        <p:spPr>
          <a:xfrm rot="10800000">
            <a:off x="4501444" y="3908778"/>
            <a:ext cx="860778" cy="663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27777" y="4487333"/>
            <a:ext cx="2729666" cy="461665"/>
          </a:xfrm>
          <a:prstGeom prst="rect">
            <a:avLst/>
          </a:prstGeom>
          <a:noFill/>
        </p:spPr>
        <p:txBody>
          <a:bodyPr wrap="square" rtlCol="0">
            <a:spAutoFit/>
          </a:bodyPr>
          <a:lstStyle/>
          <a:p>
            <a:r>
              <a:rPr lang="en-US" sz="1200" dirty="0" smtClean="0">
                <a:solidFill>
                  <a:srgbClr val="FF0000"/>
                </a:solidFill>
              </a:rPr>
              <a:t>You can choose the language you expect to see results come back in if desired.</a:t>
            </a:r>
            <a:endParaRPr lang="en-US" sz="1200" dirty="0">
              <a:solidFill>
                <a:srgbClr val="FF0000"/>
              </a:solidFill>
            </a:endParaRPr>
          </a:p>
        </p:txBody>
      </p:sp>
      <p:sp>
        <p:nvSpPr>
          <p:cNvPr id="13" name="TextBox 12"/>
          <p:cNvSpPr txBox="1"/>
          <p:nvPr/>
        </p:nvSpPr>
        <p:spPr>
          <a:xfrm>
            <a:off x="2070795" y="4178068"/>
            <a:ext cx="2729666" cy="1200329"/>
          </a:xfrm>
          <a:prstGeom prst="rect">
            <a:avLst/>
          </a:prstGeom>
          <a:noFill/>
        </p:spPr>
        <p:txBody>
          <a:bodyPr wrap="square" rtlCol="0">
            <a:spAutoFit/>
          </a:bodyPr>
          <a:lstStyle/>
          <a:p>
            <a:r>
              <a:rPr lang="en-US" sz="1200" dirty="0" smtClean="0">
                <a:solidFill>
                  <a:srgbClr val="FF0000"/>
                </a:solidFill>
              </a:rPr>
              <a:t> We are looking to populate a profile for a person we know as Vladamir Kudyakov that has an association with Florida.</a:t>
            </a:r>
          </a:p>
          <a:p>
            <a:endParaRPr lang="en-US" sz="1200" dirty="0" smtClean="0">
              <a:solidFill>
                <a:srgbClr val="FF0000"/>
              </a:solidFill>
            </a:endParaRPr>
          </a:p>
          <a:p>
            <a:r>
              <a:rPr lang="en-US" sz="1200" dirty="0" smtClean="0">
                <a:solidFill>
                  <a:srgbClr val="FF0000"/>
                </a:solidFill>
              </a:rPr>
              <a:t>Type in ‘vladamir kudyakov florida’ and hit ‘enter’. </a:t>
            </a:r>
          </a:p>
        </p:txBody>
      </p:sp>
      <p:sp>
        <p:nvSpPr>
          <p:cNvPr id="14" name="Rectangle 13"/>
          <p:cNvSpPr/>
          <p:nvPr/>
        </p:nvSpPr>
        <p:spPr>
          <a:xfrm>
            <a:off x="3622842" y="1721554"/>
            <a:ext cx="3478760" cy="461665"/>
          </a:xfrm>
          <a:prstGeom prst="rect">
            <a:avLst/>
          </a:prstGeom>
        </p:spPr>
        <p:txBody>
          <a:bodyPr wrap="square">
            <a:spAutoFit/>
          </a:bodyPr>
          <a:lstStyle/>
          <a:p>
            <a:r>
              <a:rPr lang="en-US" sz="1200" dirty="0" smtClean="0">
                <a:solidFill>
                  <a:srgbClr val="FF0000"/>
                </a:solidFill>
              </a:rPr>
              <a:t>Using the tool begins with creating a project or opening a project you’ve already started.</a:t>
            </a:r>
            <a:endParaRPr lang="en-US" sz="1200" dirty="0">
              <a:solidFill>
                <a:srgbClr val="FF0000"/>
              </a:solidFill>
            </a:endParaRPr>
          </a:p>
        </p:txBody>
      </p:sp>
      <p:cxnSp>
        <p:nvCxnSpPr>
          <p:cNvPr id="15" name="Straight Arrow Connector 14"/>
          <p:cNvCxnSpPr/>
          <p:nvPr/>
        </p:nvCxnSpPr>
        <p:spPr>
          <a:xfrm rot="5400000" flipH="1" flipV="1">
            <a:off x="3125022" y="4043423"/>
            <a:ext cx="26929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flipV="1">
            <a:off x="3997745" y="2183219"/>
            <a:ext cx="802716" cy="136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4120524" y="2212840"/>
            <a:ext cx="709558" cy="6503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615623"/>
            <a:ext cx="9155529" cy="5229578"/>
          </a:xfrm>
          <a:prstGeom prst="rect">
            <a:avLst/>
          </a:prstGeom>
        </p:spPr>
      </p:pic>
      <p:sp>
        <p:nvSpPr>
          <p:cNvPr id="5" name="TextBox 4"/>
          <p:cNvSpPr txBox="1"/>
          <p:nvPr/>
        </p:nvSpPr>
        <p:spPr>
          <a:xfrm>
            <a:off x="368696" y="286746"/>
            <a:ext cx="8093006" cy="1169551"/>
          </a:xfrm>
          <a:prstGeom prst="rect">
            <a:avLst/>
          </a:prstGeom>
          <a:noFill/>
        </p:spPr>
        <p:txBody>
          <a:bodyPr wrap="square" rtlCol="0">
            <a:spAutoFit/>
          </a:bodyPr>
          <a:lstStyle/>
          <a:p>
            <a:r>
              <a:rPr lang="en-US" sz="1400" dirty="0" smtClean="0">
                <a:solidFill>
                  <a:srgbClr val="FF0000"/>
                </a:solidFill>
              </a:rPr>
              <a:t>Open, dark web, and various data silos are being searched using your query and the result pages are being stored and analyzed.  It may take 1-2 minutes before results are returned.  </a:t>
            </a:r>
          </a:p>
          <a:p>
            <a:endParaRPr lang="en-US" sz="1400" dirty="0">
              <a:solidFill>
                <a:srgbClr val="FF0000"/>
              </a:solidFill>
            </a:endParaRPr>
          </a:p>
          <a:p>
            <a:r>
              <a:rPr lang="en-US" sz="1400" dirty="0" smtClean="0">
                <a:solidFill>
                  <a:srgbClr val="FF0000"/>
                </a:solidFill>
              </a:rPr>
              <a:t>Please be patient and refrain from closing the window and/or conducting another search.  If for some reason you don’t receive results back, you can refresh the page and open your project to see the results.</a:t>
            </a:r>
            <a:endParaRPr lang="en-US" sz="14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856" y="843762"/>
            <a:ext cx="9155136" cy="4977405"/>
          </a:xfrm>
          <a:prstGeom prst="rect">
            <a:avLst/>
          </a:prstGeom>
          <a:ln>
            <a:solidFill>
              <a:schemeClr val="tx2"/>
            </a:solidFill>
          </a:ln>
        </p:spPr>
      </p:pic>
      <p:sp>
        <p:nvSpPr>
          <p:cNvPr id="8" name="TextBox 7"/>
          <p:cNvSpPr txBox="1"/>
          <p:nvPr/>
        </p:nvSpPr>
        <p:spPr>
          <a:xfrm>
            <a:off x="0" y="27301"/>
            <a:ext cx="9144000" cy="769441"/>
          </a:xfrm>
          <a:prstGeom prst="rect">
            <a:avLst/>
          </a:prstGeom>
          <a:noFill/>
        </p:spPr>
        <p:txBody>
          <a:bodyPr wrap="square" rtlCol="0">
            <a:spAutoFit/>
          </a:bodyPr>
          <a:lstStyle/>
          <a:p>
            <a:r>
              <a:rPr lang="en-US" sz="1100" dirty="0" smtClean="0">
                <a:solidFill>
                  <a:srgbClr val="FF0000"/>
                </a:solidFill>
              </a:rPr>
              <a:t>Once results are returned you should see a screen that looks like below and the top pane should tell you how many pages were returned (16 in this case).  This is called </a:t>
            </a:r>
            <a:r>
              <a:rPr lang="en-US" sz="1100" b="1" dirty="0" smtClean="0">
                <a:solidFill>
                  <a:srgbClr val="FF0000"/>
                </a:solidFill>
              </a:rPr>
              <a:t>the Entities View</a:t>
            </a:r>
            <a:r>
              <a:rPr lang="en-US" sz="1100" dirty="0" smtClean="0">
                <a:solidFill>
                  <a:srgbClr val="FF0000"/>
                </a:solidFill>
              </a:rPr>
              <a:t>.  The 16 pages have been organized in two different ways below.  The </a:t>
            </a:r>
            <a:r>
              <a:rPr lang="en-US" sz="1100" b="1" dirty="0" smtClean="0">
                <a:solidFill>
                  <a:srgbClr val="FF0000"/>
                </a:solidFill>
              </a:rPr>
              <a:t>treemap </a:t>
            </a:r>
            <a:r>
              <a:rPr lang="en-US" sz="1100" dirty="0" smtClean="0">
                <a:solidFill>
                  <a:srgbClr val="FF0000"/>
                </a:solidFill>
              </a:rPr>
              <a:t>shows groups of pages with similar content and the entities (people, places, etc.) extracted from pages.  The legend below the treemap corresponds to the page groupings in the treemap.  </a:t>
            </a:r>
            <a:r>
              <a:rPr lang="en-US" sz="1100" b="1" dirty="0" smtClean="0">
                <a:solidFill>
                  <a:srgbClr val="FF0000"/>
                </a:solidFill>
              </a:rPr>
              <a:t>The purpose of this view is to allow the user to mark relevant and irrelevant pages and groupings to help the system build a profile. </a:t>
            </a:r>
            <a:endParaRPr lang="en-US" sz="1100" b="1" dirty="0">
              <a:solidFill>
                <a:srgbClr val="FF0000"/>
              </a:solidFill>
            </a:endParaRPr>
          </a:p>
        </p:txBody>
      </p:sp>
      <p:cxnSp>
        <p:nvCxnSpPr>
          <p:cNvPr id="10" name="Straight Arrow Connector 9"/>
          <p:cNvCxnSpPr/>
          <p:nvPr/>
        </p:nvCxnSpPr>
        <p:spPr>
          <a:xfrm rot="10800000" flipV="1">
            <a:off x="3113433" y="488966"/>
            <a:ext cx="1857135" cy="10403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1460" y="5856639"/>
            <a:ext cx="9144000" cy="830997"/>
          </a:xfrm>
          <a:prstGeom prst="rect">
            <a:avLst/>
          </a:prstGeom>
          <a:noFill/>
        </p:spPr>
        <p:txBody>
          <a:bodyPr wrap="square" rtlCol="0">
            <a:spAutoFit/>
          </a:bodyPr>
          <a:lstStyle/>
          <a:p>
            <a:r>
              <a:rPr lang="en-US" sz="1200" dirty="0" smtClean="0">
                <a:solidFill>
                  <a:srgbClr val="FF0000"/>
                </a:solidFill>
              </a:rPr>
              <a:t>Within the </a:t>
            </a:r>
            <a:r>
              <a:rPr lang="en-US" sz="1200" b="1" dirty="0" smtClean="0">
                <a:solidFill>
                  <a:srgbClr val="FF0000"/>
                </a:solidFill>
              </a:rPr>
              <a:t>legend, </a:t>
            </a:r>
            <a:r>
              <a:rPr lang="en-US" sz="1200" dirty="0">
                <a:solidFill>
                  <a:srgbClr val="FF0000"/>
                </a:solidFill>
              </a:rPr>
              <a:t>h</a:t>
            </a:r>
            <a:r>
              <a:rPr lang="en-US" sz="1200" dirty="0" smtClean="0">
                <a:solidFill>
                  <a:srgbClr val="FF0000"/>
                </a:solidFill>
              </a:rPr>
              <a:t>overing over a line will highlight the corresponding group in the treemap above.  To unfold page information (title, </a:t>
            </a:r>
            <a:r>
              <a:rPr lang="en-US" sz="1200" dirty="0" err="1" smtClean="0">
                <a:solidFill>
                  <a:srgbClr val="FF0000"/>
                </a:solidFill>
              </a:rPr>
              <a:t>url</a:t>
            </a:r>
            <a:r>
              <a:rPr lang="en-US" sz="1200" dirty="0" smtClean="0">
                <a:solidFill>
                  <a:srgbClr val="FF0000"/>
                </a:solidFill>
              </a:rPr>
              <a:t>, or associated terms) with a grouping or the entities associated with a page, click the arrow to the left.  To view screenshots, content summaries, and to be able to go to the actual result pages, click on the “eye” icon for a grouping to bring up a pop up.  To examine a page grouping more in depth, click the text for a grouping.  This will change the view to what’s on the next page!</a:t>
            </a:r>
            <a:endParaRPr lang="en-US" sz="1200" b="1" dirty="0">
              <a:solidFill>
                <a:srgbClr val="FF0000"/>
              </a:solidFill>
            </a:endParaRPr>
          </a:p>
        </p:txBody>
      </p:sp>
      <p:cxnSp>
        <p:nvCxnSpPr>
          <p:cNvPr id="14" name="Straight Arrow Connector 13"/>
          <p:cNvCxnSpPr/>
          <p:nvPr/>
        </p:nvCxnSpPr>
        <p:spPr>
          <a:xfrm rot="5400000" flipH="1" flipV="1">
            <a:off x="253216" y="5645571"/>
            <a:ext cx="271926" cy="1502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V="1">
            <a:off x="4560948" y="5188702"/>
            <a:ext cx="1365457" cy="901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311955" y="3468253"/>
            <a:ext cx="3400193" cy="2246769"/>
          </a:xfrm>
          <a:prstGeom prst="rect">
            <a:avLst/>
          </a:prstGeom>
          <a:solidFill>
            <a:schemeClr val="bg1"/>
          </a:solidFill>
        </p:spPr>
        <p:txBody>
          <a:bodyPr wrap="square" rtlCol="0">
            <a:spAutoFit/>
          </a:bodyPr>
          <a:lstStyle/>
          <a:p>
            <a:r>
              <a:rPr lang="en-US" sz="1000" dirty="0" smtClean="0"/>
              <a:t>Within the treemap,</a:t>
            </a:r>
            <a:r>
              <a:rPr lang="en-US" sz="1000" dirty="0" smtClean="0">
                <a:solidFill>
                  <a:srgbClr val="FF0000"/>
                </a:solidFill>
              </a:rPr>
              <a:t> </a:t>
            </a:r>
            <a:r>
              <a:rPr lang="en-US" sz="1000" b="1" dirty="0">
                <a:solidFill>
                  <a:schemeClr val="accent6">
                    <a:lumMod val="50000"/>
                  </a:schemeClr>
                </a:solidFill>
              </a:rPr>
              <a:t>b</a:t>
            </a:r>
            <a:r>
              <a:rPr lang="en-US" sz="1000" b="1" dirty="0" smtClean="0">
                <a:solidFill>
                  <a:schemeClr val="accent6">
                    <a:lumMod val="50000"/>
                  </a:schemeClr>
                </a:solidFill>
              </a:rPr>
              <a:t>rown boxes are groupings with multiple pages </a:t>
            </a:r>
            <a:r>
              <a:rPr lang="en-US" sz="1000" dirty="0" smtClean="0">
                <a:solidFill>
                  <a:schemeClr val="accent6">
                    <a:lumMod val="50000"/>
                  </a:schemeClr>
                </a:solidFill>
              </a:rPr>
              <a:t>(red outline in lower left).  This example has two open web pages as denoted by the two blue boxes inside.</a:t>
            </a:r>
          </a:p>
          <a:p>
            <a:endParaRPr lang="en-US" sz="1000" dirty="0" smtClean="0">
              <a:solidFill>
                <a:schemeClr val="accent6">
                  <a:lumMod val="50000"/>
                </a:schemeClr>
              </a:solidFill>
            </a:endParaRPr>
          </a:p>
          <a:p>
            <a:r>
              <a:rPr lang="en-US" sz="1000" b="1" dirty="0" smtClean="0">
                <a:solidFill>
                  <a:schemeClr val="accent1"/>
                </a:solidFill>
              </a:rPr>
              <a:t>Blue boxes </a:t>
            </a:r>
            <a:r>
              <a:rPr lang="en-US" sz="1000" dirty="0" smtClean="0">
                <a:solidFill>
                  <a:schemeClr val="accent1"/>
                </a:solidFill>
              </a:rPr>
              <a:t>are a </a:t>
            </a:r>
            <a:r>
              <a:rPr lang="en-US" sz="1000" b="1" dirty="0" smtClean="0">
                <a:solidFill>
                  <a:schemeClr val="accent1"/>
                </a:solidFill>
              </a:rPr>
              <a:t>single open web page grouping </a:t>
            </a:r>
            <a:r>
              <a:rPr lang="en-US" sz="1000" dirty="0" smtClean="0">
                <a:solidFill>
                  <a:schemeClr val="accent1"/>
                </a:solidFill>
              </a:rPr>
              <a:t>(red outline in lower right).  </a:t>
            </a:r>
          </a:p>
          <a:p>
            <a:endParaRPr lang="en-US" sz="1000" dirty="0" smtClean="0">
              <a:solidFill>
                <a:schemeClr val="accent6">
                  <a:lumMod val="50000"/>
                </a:schemeClr>
              </a:solidFill>
            </a:endParaRPr>
          </a:p>
          <a:p>
            <a:r>
              <a:rPr lang="en-US" sz="1000" b="1" dirty="0" smtClean="0">
                <a:solidFill>
                  <a:srgbClr val="FF0000"/>
                </a:solidFill>
              </a:rPr>
              <a:t>Red boxes are social media pages </a:t>
            </a:r>
            <a:r>
              <a:rPr lang="en-US" sz="1000" dirty="0" smtClean="0">
                <a:solidFill>
                  <a:srgbClr val="FF0000"/>
                </a:solidFill>
              </a:rPr>
              <a:t>(red outline in upper left).</a:t>
            </a:r>
          </a:p>
          <a:p>
            <a:endParaRPr lang="en-US" sz="1000" dirty="0" smtClean="0">
              <a:solidFill>
                <a:schemeClr val="accent6">
                  <a:lumMod val="50000"/>
                </a:schemeClr>
              </a:solidFill>
            </a:endParaRPr>
          </a:p>
          <a:p>
            <a:r>
              <a:rPr lang="en-US" sz="1000" b="1" dirty="0" smtClean="0">
                <a:solidFill>
                  <a:srgbClr val="008000"/>
                </a:solidFill>
              </a:rPr>
              <a:t>Green boxes are dark web pages (none in this example).</a:t>
            </a:r>
          </a:p>
          <a:p>
            <a:endParaRPr lang="en-US" sz="1000" b="1" dirty="0" smtClean="0">
              <a:solidFill>
                <a:srgbClr val="008000"/>
              </a:solidFill>
            </a:endParaRPr>
          </a:p>
          <a:p>
            <a:r>
              <a:rPr lang="en-US" sz="1000" dirty="0" smtClean="0"/>
              <a:t>Boxes </a:t>
            </a:r>
            <a:r>
              <a:rPr lang="en-US" sz="1000" b="1" dirty="0" smtClean="0"/>
              <a:t>with CAPITAL LETTERS </a:t>
            </a:r>
            <a:r>
              <a:rPr lang="en-US" sz="1000" dirty="0" smtClean="0"/>
              <a:t>represent the prominent entities within a given page and are meant to give a quick feel for page relevance.</a:t>
            </a:r>
            <a:endParaRPr lang="en-US" sz="1000" dirty="0"/>
          </a:p>
        </p:txBody>
      </p:sp>
      <p:sp>
        <p:nvSpPr>
          <p:cNvPr id="30" name="Rectangle 29"/>
          <p:cNvSpPr/>
          <p:nvPr/>
        </p:nvSpPr>
        <p:spPr>
          <a:xfrm>
            <a:off x="4096622" y="2198382"/>
            <a:ext cx="1201678" cy="191163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00419" y="2648981"/>
            <a:ext cx="1665960" cy="142007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469512" y="1556619"/>
            <a:ext cx="1092432" cy="707886"/>
          </a:xfrm>
          <a:prstGeom prst="rect">
            <a:avLst/>
          </a:prstGeom>
          <a:noFill/>
        </p:spPr>
        <p:txBody>
          <a:bodyPr wrap="square" rtlCol="0">
            <a:spAutoFit/>
          </a:bodyPr>
          <a:lstStyle/>
          <a:p>
            <a:r>
              <a:rPr lang="en-US" sz="1000" dirty="0" smtClean="0"/>
              <a:t>Page grouping pop up from clicking “eye” icon.</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925" y="1653079"/>
            <a:ext cx="9007519" cy="5130110"/>
          </a:xfrm>
          <a:prstGeom prst="rect">
            <a:avLst/>
          </a:prstGeom>
        </p:spPr>
      </p:pic>
      <p:sp>
        <p:nvSpPr>
          <p:cNvPr id="9" name="TextBox 8"/>
          <p:cNvSpPr txBox="1"/>
          <p:nvPr/>
        </p:nvSpPr>
        <p:spPr>
          <a:xfrm>
            <a:off x="0" y="27301"/>
            <a:ext cx="9144000" cy="1815882"/>
          </a:xfrm>
          <a:prstGeom prst="rect">
            <a:avLst/>
          </a:prstGeom>
          <a:noFill/>
        </p:spPr>
        <p:txBody>
          <a:bodyPr wrap="square" rtlCol="0">
            <a:spAutoFit/>
          </a:bodyPr>
          <a:lstStyle/>
          <a:p>
            <a:r>
              <a:rPr lang="en-US" sz="1600" dirty="0" smtClean="0">
                <a:solidFill>
                  <a:srgbClr val="FF0000"/>
                </a:solidFill>
              </a:rPr>
              <a:t>When the user select a page grouping via the legend or from clicking a group on the treemap, the treemap will morph such that the user can see more detailed entity information for the group and well as </a:t>
            </a:r>
            <a:r>
              <a:rPr lang="en-US" sz="1600" b="1" dirty="0" smtClean="0">
                <a:solidFill>
                  <a:srgbClr val="FF0000"/>
                </a:solidFill>
              </a:rPr>
              <a:t>the topics associated to the cluster</a:t>
            </a:r>
            <a:r>
              <a:rPr lang="en-US" sz="1600" dirty="0" smtClean="0">
                <a:solidFill>
                  <a:srgbClr val="FF0000"/>
                </a:solidFill>
              </a:rPr>
              <a:t>.  The user </a:t>
            </a:r>
            <a:r>
              <a:rPr lang="en-US" sz="1600" b="1" dirty="0" smtClean="0">
                <a:solidFill>
                  <a:srgbClr val="FF0000"/>
                </a:solidFill>
              </a:rPr>
              <a:t>can mark the grouping or pages as relevant or irrelevant using the thumb up/down buttons.  </a:t>
            </a:r>
            <a:r>
              <a:rPr lang="en-US" sz="1600" dirty="0" smtClean="0">
                <a:solidFill>
                  <a:srgbClr val="FF0000"/>
                </a:solidFill>
              </a:rPr>
              <a:t>The user can navigate back up the treemap by </a:t>
            </a:r>
            <a:r>
              <a:rPr lang="en-US" sz="1600" b="1" dirty="0" smtClean="0">
                <a:solidFill>
                  <a:srgbClr val="FF0000"/>
                </a:solidFill>
              </a:rPr>
              <a:t>clicking another line in the legend or the arrow</a:t>
            </a:r>
            <a:r>
              <a:rPr lang="en-US" sz="1600" dirty="0" smtClean="0">
                <a:solidFill>
                  <a:srgbClr val="FF0000"/>
                </a:solidFill>
              </a:rPr>
              <a:t> at the top of the treemap.</a:t>
            </a:r>
            <a:endParaRPr lang="en-US" sz="1600" b="1" dirty="0" smtClean="0">
              <a:solidFill>
                <a:srgbClr val="FF0000"/>
              </a:solidFill>
            </a:endParaRPr>
          </a:p>
          <a:p>
            <a:endParaRPr lang="en-US" sz="1600" b="1" dirty="0">
              <a:solidFill>
                <a:srgbClr val="FF0000"/>
              </a:solidFill>
            </a:endParaRPr>
          </a:p>
          <a:p>
            <a:endParaRPr lang="en-US" sz="1600" b="1" dirty="0">
              <a:solidFill>
                <a:srgbClr val="FF0000"/>
              </a:solidFill>
            </a:endParaRPr>
          </a:p>
        </p:txBody>
      </p:sp>
      <p:cxnSp>
        <p:nvCxnSpPr>
          <p:cNvPr id="11" name="Straight Arrow Connector 10"/>
          <p:cNvCxnSpPr/>
          <p:nvPr/>
        </p:nvCxnSpPr>
        <p:spPr>
          <a:xfrm>
            <a:off x="846635" y="873891"/>
            <a:ext cx="1406507" cy="13244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48311" y="1119676"/>
            <a:ext cx="2990532" cy="10787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a:off x="6022035" y="2703602"/>
            <a:ext cx="428867" cy="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450901" y="2392963"/>
            <a:ext cx="2315871" cy="769441"/>
          </a:xfrm>
          <a:prstGeom prst="rect">
            <a:avLst/>
          </a:prstGeom>
        </p:spPr>
        <p:txBody>
          <a:bodyPr wrap="square">
            <a:spAutoFit/>
          </a:bodyPr>
          <a:lstStyle/>
          <a:p>
            <a:r>
              <a:rPr lang="en-US" sz="1100" dirty="0" smtClean="0">
                <a:solidFill>
                  <a:srgbClr val="FF0000"/>
                </a:solidFill>
              </a:rPr>
              <a:t>Additionally the user can now see a profile view on the right which shows the parts of the profile populated from the page grouping selected.</a:t>
            </a:r>
            <a:endParaRPr lang="en-US" sz="1100" b="1" dirty="0">
              <a:solidFill>
                <a:srgbClr val="FF0000"/>
              </a:solidFill>
            </a:endParaRPr>
          </a:p>
        </p:txBody>
      </p:sp>
      <p:sp>
        <p:nvSpPr>
          <p:cNvPr id="20" name="Rectangle 19"/>
          <p:cNvSpPr/>
          <p:nvPr/>
        </p:nvSpPr>
        <p:spPr>
          <a:xfrm>
            <a:off x="6218766" y="3618455"/>
            <a:ext cx="2315871" cy="600164"/>
          </a:xfrm>
          <a:prstGeom prst="rect">
            <a:avLst/>
          </a:prstGeom>
        </p:spPr>
        <p:txBody>
          <a:bodyPr wrap="square">
            <a:spAutoFit/>
          </a:bodyPr>
          <a:lstStyle/>
          <a:p>
            <a:r>
              <a:rPr lang="en-US" sz="1100" dirty="0" smtClean="0">
                <a:solidFill>
                  <a:srgbClr val="FF0000"/>
                </a:solidFill>
              </a:rPr>
              <a:t>User can mark profile information as relevant or irrelevant using the thumb up/down buttons.</a:t>
            </a:r>
            <a:endParaRPr lang="en-US" sz="1100" dirty="0">
              <a:solidFill>
                <a:srgbClr val="FF0000"/>
              </a:solidFill>
            </a:endParaRPr>
          </a:p>
        </p:txBody>
      </p:sp>
      <p:cxnSp>
        <p:nvCxnSpPr>
          <p:cNvPr id="21" name="Straight Arrow Connector 20"/>
          <p:cNvCxnSpPr/>
          <p:nvPr/>
        </p:nvCxnSpPr>
        <p:spPr>
          <a:xfrm rot="16200000" flipH="1">
            <a:off x="8145779" y="3993634"/>
            <a:ext cx="286103" cy="1638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28" y="1761437"/>
            <a:ext cx="87389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858078"/>
            <a:ext cx="9144000" cy="4985566"/>
          </a:xfrm>
          <a:prstGeom prst="rect">
            <a:avLst/>
          </a:prstGeom>
        </p:spPr>
      </p:pic>
      <p:sp>
        <p:nvSpPr>
          <p:cNvPr id="5" name="TextBox 4"/>
          <p:cNvSpPr txBox="1"/>
          <p:nvPr/>
        </p:nvSpPr>
        <p:spPr>
          <a:xfrm>
            <a:off x="0" y="27301"/>
            <a:ext cx="9144000" cy="2308324"/>
          </a:xfrm>
          <a:prstGeom prst="rect">
            <a:avLst/>
          </a:prstGeom>
          <a:noFill/>
        </p:spPr>
        <p:txBody>
          <a:bodyPr wrap="square" rtlCol="0">
            <a:spAutoFit/>
          </a:bodyPr>
          <a:lstStyle/>
          <a:p>
            <a:r>
              <a:rPr lang="en-US" sz="1600" dirty="0" smtClean="0">
                <a:solidFill>
                  <a:srgbClr val="FF0000"/>
                </a:solidFill>
              </a:rPr>
              <a:t>To view the complete profile for the project, </a:t>
            </a:r>
            <a:r>
              <a:rPr lang="en-US" sz="1600" b="1" dirty="0" smtClean="0">
                <a:solidFill>
                  <a:srgbClr val="FF0000"/>
                </a:solidFill>
              </a:rPr>
              <a:t>click the ‘Profile’ tab in the upper right</a:t>
            </a:r>
            <a:r>
              <a:rPr lang="en-US" sz="1600" dirty="0" smtClean="0">
                <a:solidFill>
                  <a:srgbClr val="FF0000"/>
                </a:solidFill>
              </a:rPr>
              <a:t>.  Pivot between the information slots using the links on the left.  </a:t>
            </a:r>
          </a:p>
          <a:p>
            <a:endParaRPr lang="en-US" sz="1600" dirty="0">
              <a:solidFill>
                <a:srgbClr val="FF0000"/>
              </a:solidFill>
            </a:endParaRPr>
          </a:p>
          <a:p>
            <a:r>
              <a:rPr lang="en-US" sz="1600" dirty="0" smtClean="0">
                <a:solidFill>
                  <a:srgbClr val="FF0000"/>
                </a:solidFill>
              </a:rPr>
              <a:t>Within this view you can mark information as relevant/irrelevant, </a:t>
            </a:r>
            <a:r>
              <a:rPr lang="en-US" sz="1600" b="1" dirty="0" smtClean="0">
                <a:solidFill>
                  <a:srgbClr val="FF0000"/>
                </a:solidFill>
              </a:rPr>
              <a:t>view the page sources for each piece of information</a:t>
            </a:r>
            <a:r>
              <a:rPr lang="en-US" sz="1600" dirty="0" smtClean="0">
                <a:solidFill>
                  <a:srgbClr val="FF0000"/>
                </a:solidFill>
              </a:rPr>
              <a:t> and print the profile (using the printer icon).  </a:t>
            </a:r>
          </a:p>
          <a:p>
            <a:endParaRPr lang="en-US" sz="1600" dirty="0">
              <a:solidFill>
                <a:srgbClr val="FF0000"/>
              </a:solidFill>
            </a:endParaRPr>
          </a:p>
          <a:p>
            <a:r>
              <a:rPr lang="en-US" sz="1600" dirty="0" smtClean="0">
                <a:solidFill>
                  <a:srgbClr val="FF0000"/>
                </a:solidFill>
              </a:rPr>
              <a:t>You can always </a:t>
            </a:r>
            <a:r>
              <a:rPr lang="en-US" sz="1600" b="1" dirty="0" smtClean="0">
                <a:solidFill>
                  <a:srgbClr val="FF0000"/>
                </a:solidFill>
              </a:rPr>
              <a:t>go back to the Entities view by clicking ‘Entities’.</a:t>
            </a:r>
          </a:p>
          <a:p>
            <a:endParaRPr lang="en-US" sz="1600" b="1" dirty="0">
              <a:solidFill>
                <a:srgbClr val="FF0000"/>
              </a:solidFill>
            </a:endParaRPr>
          </a:p>
          <a:p>
            <a:endParaRPr lang="en-US" sz="1600" b="1" dirty="0">
              <a:solidFill>
                <a:srgbClr val="FF0000"/>
              </a:solidFill>
            </a:endParaRPr>
          </a:p>
        </p:txBody>
      </p:sp>
      <p:cxnSp>
        <p:nvCxnSpPr>
          <p:cNvPr id="11" name="Straight Arrow Connector 10"/>
          <p:cNvCxnSpPr/>
          <p:nvPr/>
        </p:nvCxnSpPr>
        <p:spPr>
          <a:xfrm>
            <a:off x="6827702" y="341364"/>
            <a:ext cx="1788858" cy="15167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16200000" flipH="1">
            <a:off x="-476777" y="1462136"/>
            <a:ext cx="177289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6200000" flipH="1">
            <a:off x="4704421" y="2901573"/>
            <a:ext cx="4314839" cy="587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448506" y="1693165"/>
            <a:ext cx="2403351" cy="1649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856" y="830107"/>
            <a:ext cx="9155136" cy="4977405"/>
          </a:xfrm>
          <a:prstGeom prst="rect">
            <a:avLst/>
          </a:prstGeom>
          <a:ln>
            <a:solidFill>
              <a:schemeClr val="tx2"/>
            </a:solidFill>
          </a:ln>
        </p:spPr>
      </p:pic>
      <p:sp>
        <p:nvSpPr>
          <p:cNvPr id="8" name="TextBox 7"/>
          <p:cNvSpPr txBox="1"/>
          <p:nvPr/>
        </p:nvSpPr>
        <p:spPr>
          <a:xfrm>
            <a:off x="0" y="27301"/>
            <a:ext cx="9144000" cy="646331"/>
          </a:xfrm>
          <a:prstGeom prst="rect">
            <a:avLst/>
          </a:prstGeom>
          <a:noFill/>
        </p:spPr>
        <p:txBody>
          <a:bodyPr wrap="square" rtlCol="0">
            <a:spAutoFit/>
          </a:bodyPr>
          <a:lstStyle/>
          <a:p>
            <a:r>
              <a:rPr lang="en-US" sz="1200" dirty="0" smtClean="0">
                <a:solidFill>
                  <a:srgbClr val="FF0000"/>
                </a:solidFill>
              </a:rPr>
              <a:t>Butler is not perfect and is not meant to build a profile on it’s own without some help from the user.  Sometimes the relevant information takes more pages to get to.  The three buttons in the upper left are meant to help provide you the best page results possible from which to pull information.  These can be pressed at any time to cause the system to reprocess the results and a profile.</a:t>
            </a:r>
            <a:endParaRPr lang="en-US" sz="1200" dirty="0">
              <a:solidFill>
                <a:srgbClr val="FF0000"/>
              </a:solidFill>
            </a:endParaRPr>
          </a:p>
        </p:txBody>
      </p:sp>
      <p:cxnSp>
        <p:nvCxnSpPr>
          <p:cNvPr id="14" name="Straight Arrow Connector 13"/>
          <p:cNvCxnSpPr/>
          <p:nvPr/>
        </p:nvCxnSpPr>
        <p:spPr>
          <a:xfrm rot="5400000" flipH="1" flipV="1">
            <a:off x="4663911" y="3319970"/>
            <a:ext cx="271926" cy="1502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843762"/>
            <a:ext cx="996845" cy="33053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51039" y="1456711"/>
            <a:ext cx="8097655" cy="3046987"/>
          </a:xfrm>
          <a:prstGeom prst="rect">
            <a:avLst/>
          </a:prstGeom>
          <a:solidFill>
            <a:schemeClr val="bg1"/>
          </a:solidFill>
        </p:spPr>
        <p:txBody>
          <a:bodyPr wrap="square" rtlCol="0">
            <a:spAutoFit/>
          </a:bodyPr>
          <a:lstStyle/>
          <a:p>
            <a:r>
              <a:rPr lang="en-US" sz="1200" dirty="0" smtClean="0"/>
              <a:t>From right to left:</a:t>
            </a:r>
          </a:p>
          <a:p>
            <a:endParaRPr lang="en-US" sz="1200" dirty="0" smtClean="0"/>
          </a:p>
          <a:p>
            <a:r>
              <a:rPr lang="en-US" sz="1200" b="1" dirty="0" smtClean="0"/>
              <a:t>+ Button: </a:t>
            </a:r>
            <a:r>
              <a:rPr lang="en-US" sz="1200" dirty="0" smtClean="0"/>
              <a:t>System will go get more results for you based on what you’ve marked irrelevant and relevant.  This button means you need to see more pages to build a profile.</a:t>
            </a:r>
          </a:p>
          <a:p>
            <a:endParaRPr lang="en-US" sz="1200" b="1" dirty="0" smtClean="0"/>
          </a:p>
          <a:p>
            <a:pPr>
              <a:buFontTx/>
              <a:buChar char="-"/>
            </a:pPr>
            <a:r>
              <a:rPr lang="en-US" sz="1200" b="1" dirty="0" smtClean="0"/>
              <a:t>Button: </a:t>
            </a:r>
            <a:r>
              <a:rPr lang="en-US" sz="1200" dirty="0" smtClean="0"/>
              <a:t>System will remove some results based on what you’ve marked – relevant items will not go away however.</a:t>
            </a:r>
          </a:p>
          <a:p>
            <a:pPr>
              <a:buFontTx/>
              <a:buChar char="-"/>
            </a:pPr>
            <a:endParaRPr lang="en-US" sz="1200" b="1" dirty="0" smtClean="0"/>
          </a:p>
          <a:p>
            <a:pPr>
              <a:buFontTx/>
              <a:buChar char="-"/>
            </a:pPr>
            <a:r>
              <a:rPr lang="en-US" sz="1200" b="1" dirty="0" smtClean="0"/>
              <a:t>Blue Refresh Button: </a:t>
            </a:r>
            <a:r>
              <a:rPr lang="en-US" sz="1200" dirty="0" smtClean="0"/>
              <a:t>System will reprocess results and build a new profile and may provide a few extra pages for you based on markings.</a:t>
            </a:r>
          </a:p>
          <a:p>
            <a:pPr>
              <a:buFontTx/>
              <a:buChar char="-"/>
            </a:pPr>
            <a:endParaRPr lang="en-US" sz="1200" b="1" dirty="0" smtClean="0"/>
          </a:p>
          <a:p>
            <a:r>
              <a:rPr lang="en-US" sz="1200" b="1" dirty="0" smtClean="0">
                <a:solidFill>
                  <a:srgbClr val="FF0000"/>
                </a:solidFill>
              </a:rPr>
              <a:t>Using these buttons will cause more </a:t>
            </a:r>
            <a:r>
              <a:rPr lang="en-US" sz="1200" dirty="0" smtClean="0">
                <a:solidFill>
                  <a:srgbClr val="FF0000"/>
                </a:solidFill>
              </a:rPr>
              <a:t>Open, dark web, and various data silos to be searched using your data and it may take 1-2 minutes before results are returned.  </a:t>
            </a:r>
          </a:p>
          <a:p>
            <a:endParaRPr lang="en-US" sz="1200" dirty="0" smtClean="0">
              <a:solidFill>
                <a:srgbClr val="FF0000"/>
              </a:solidFill>
            </a:endParaRPr>
          </a:p>
          <a:p>
            <a:r>
              <a:rPr lang="en-US" sz="1200" dirty="0" smtClean="0">
                <a:solidFill>
                  <a:srgbClr val="FF0000"/>
                </a:solidFill>
              </a:rPr>
              <a:t>Please be patient and refrain from closing the window and/or conducting another search.  If for some reason you don’t receive results back, you can refresh the page and open your project to see the results.</a:t>
            </a:r>
          </a:p>
          <a:p>
            <a:endParaRPr lang="en-US" sz="1200" b="1" dirty="0">
              <a:solidFill>
                <a:srgbClr val="FF0000"/>
              </a:solidFill>
            </a:endParaRPr>
          </a:p>
        </p:txBody>
      </p:sp>
      <p:cxnSp>
        <p:nvCxnSpPr>
          <p:cNvPr id="10" name="Straight Arrow Connector 9"/>
          <p:cNvCxnSpPr/>
          <p:nvPr/>
        </p:nvCxnSpPr>
        <p:spPr>
          <a:xfrm rot="10800000">
            <a:off x="2389698" y="1174295"/>
            <a:ext cx="1563204" cy="2824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952902" y="1224576"/>
            <a:ext cx="4213009" cy="646331"/>
          </a:xfrm>
          <a:prstGeom prst="rect">
            <a:avLst/>
          </a:prstGeom>
          <a:noFill/>
        </p:spPr>
        <p:txBody>
          <a:bodyPr wrap="square" rtlCol="0">
            <a:spAutoFit/>
          </a:bodyPr>
          <a:lstStyle/>
          <a:p>
            <a:r>
              <a:rPr lang="en-US" sz="1200" dirty="0" smtClean="0"/>
              <a:t>If you’d like to conduct another search to augment your results, enter your query and hit enter to gather more pages and reprocess.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a:buNone/>
            </a:pPr>
            <a:r>
              <a:rPr lang="en-US" dirty="0" smtClean="0"/>
              <a:t>Feedback and questions are welcome.</a:t>
            </a:r>
          </a:p>
          <a:p>
            <a:pPr>
              <a:buNone/>
            </a:pPr>
            <a:endParaRPr lang="en-US" dirty="0" smtClean="0"/>
          </a:p>
          <a:p>
            <a:pPr>
              <a:buNone/>
            </a:pPr>
            <a:r>
              <a:rPr lang="en-US" dirty="0" smtClean="0"/>
              <a:t>Please send to Justin Gawrilow (</a:t>
            </a:r>
            <a:r>
              <a:rPr lang="en-US" dirty="0" smtClean="0">
                <a:hlinkClick r:id="rId2"/>
              </a:rPr>
              <a:t>justin.gawrilow@gmail.com</a:t>
            </a: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212</TotalTime>
  <Words>1018</Words>
  <Application>Microsoft Macintosh PowerPoint</Application>
  <PresentationFormat>On-screen Show (4:3)</PresentationFormat>
  <Paragraphs>48</Paragraphs>
  <Slides>8</Slides>
  <Notes>0</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Office Theme</vt:lpstr>
      <vt:lpstr>Butler Cheat Sheet</vt:lpstr>
      <vt:lpstr>Slide 2</vt:lpstr>
      <vt:lpstr>Slide 3</vt:lpstr>
      <vt:lpstr>Slide 4</vt:lpstr>
      <vt:lpstr>Slide 5</vt:lpstr>
      <vt:lpstr>Slide 6</vt:lpstr>
      <vt:lpstr>Slide 7</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Gawrilow</dc:creator>
  <cp:lastModifiedBy>Justin Gawrilow</cp:lastModifiedBy>
  <cp:revision>15</cp:revision>
  <cp:lastPrinted>2017-07-13T17:24:11Z</cp:lastPrinted>
  <dcterms:created xsi:type="dcterms:W3CDTF">2017-10-30T02:00:42Z</dcterms:created>
  <dcterms:modified xsi:type="dcterms:W3CDTF">2017-10-30T03:08:26Z</dcterms:modified>
</cp:coreProperties>
</file>