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ygiSJJFvCKJBiuYsmPPE89K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9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1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38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1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40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8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4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49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16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9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46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UNIFIED MODELLING LANGUAGE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84212" y="4330460"/>
            <a:ext cx="6400800" cy="106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/>
              <a:t>Un’immagine vale piú di 1000 parole (persino piú dei commenti del codice).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684214" y="685800"/>
            <a:ext cx="5630618" cy="77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DELLE CLASSI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684212" y="1930401"/>
            <a:ext cx="8535988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388" y="1970692"/>
            <a:ext cx="5029636" cy="40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5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DI DISTRIBUZIONE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684212" y="2469662"/>
            <a:ext cx="8535988" cy="352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076" y="1906883"/>
            <a:ext cx="4072293" cy="40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6210363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DIAGRAMMA DEGLI OGGETTI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84212" y="1828800"/>
            <a:ext cx="83317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3" y="1936820"/>
            <a:ext cx="7254869" cy="423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2868884" cy="1186543"/>
          </a:xfrm>
        </p:spPr>
        <p:txBody>
          <a:bodyPr/>
          <a:lstStyle/>
          <a:p>
            <a:r>
              <a:rPr lang="de-DE" dirty="0" smtClean="0"/>
              <a:t>DIAGRAMMA CASI D‘USO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27268" y="862149"/>
            <a:ext cx="6871459" cy="546027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45" y="996361"/>
            <a:ext cx="665890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1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211131" cy="1655064"/>
          </a:xfrm>
        </p:spPr>
        <p:txBody>
          <a:bodyPr/>
          <a:lstStyle/>
          <a:p>
            <a:r>
              <a:rPr lang="en-GB" dirty="0" smtClean="0"/>
              <a:t>DIAGRAMMA DELLE ATTIVITA`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968" y="182880"/>
            <a:ext cx="4904232" cy="6519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95" y="348728"/>
            <a:ext cx="366553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2959319" cy="2338754"/>
          </a:xfrm>
        </p:spPr>
        <p:txBody>
          <a:bodyPr/>
          <a:lstStyle/>
          <a:p>
            <a:r>
              <a:rPr lang="en-GB" dirty="0" smtClean="0"/>
              <a:t>DIAGRAMMA DI SEQUENZA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3533" y="316522"/>
            <a:ext cx="6027077" cy="6182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26" y="447270"/>
            <a:ext cx="563928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87552"/>
            <a:ext cx="5616003" cy="6949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DIAGRAMMA DEGLI STATI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194560"/>
            <a:ext cx="8535988" cy="38953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82" y="2697349"/>
            <a:ext cx="562404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6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DOVE SI POSIZIONA L’UML?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103076" y="1984075"/>
            <a:ext cx="5117123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Solitamente l’UML si colloca nelle fasi 2 e 3 della metodologia iterativa di un rilascio software.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Si pone l’obiettivo di fornire strumenti ai progettisti per descrivere le fasi 2 e 3 in modo </a:t>
            </a:r>
            <a:r>
              <a:rPr lang="en-GB" b="1">
                <a:solidFill>
                  <a:srgbClr val="FF0000"/>
                </a:solidFill>
              </a:rPr>
              <a:t>formale</a:t>
            </a:r>
            <a:r>
              <a:rPr lang="en-GB"/>
              <a:t>, </a:t>
            </a:r>
            <a:r>
              <a:rPr lang="en-GB" b="1">
                <a:solidFill>
                  <a:srgbClr val="FF0000"/>
                </a:solidFill>
              </a:rPr>
              <a:t>chiaro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unificato</a:t>
            </a:r>
            <a:r>
              <a:rPr lang="en-GB"/>
              <a:t>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07" y="1984075"/>
            <a:ext cx="2954825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2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LA PROGETTAZIONE FORMALE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84212" y="1984075"/>
            <a:ext cx="8535988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UML é un linguaggio </a:t>
            </a:r>
            <a:r>
              <a:rPr lang="en-GB" b="1">
                <a:solidFill>
                  <a:srgbClr val="FF0000"/>
                </a:solidFill>
              </a:rPr>
              <a:t>visivo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comune</a:t>
            </a:r>
            <a:r>
              <a:rPr lang="en-GB"/>
              <a:t> adibito alla progettazione di sistemi software e NON. Mediante i diagrammi UML é possibile descrivere la </a:t>
            </a:r>
            <a:r>
              <a:rPr lang="en-GB" b="1">
                <a:solidFill>
                  <a:srgbClr val="92D050"/>
                </a:solidFill>
              </a:rPr>
              <a:t>struttura</a:t>
            </a:r>
            <a:r>
              <a:rPr lang="en-GB"/>
              <a:t> ed il </a:t>
            </a:r>
            <a:r>
              <a:rPr lang="en-GB" b="1">
                <a:solidFill>
                  <a:srgbClr val="92D050"/>
                </a:solidFill>
              </a:rPr>
              <a:t>funzionamento</a:t>
            </a:r>
            <a:r>
              <a:rPr lang="en-GB"/>
              <a:t> dei sistemi ingegneristici in generale.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UML il riferimento alla programmazione orientata agli oggetti é evidente, ma fornisce diagrammi per descrivere anche altri tipi di programmazione, come procedurale e funzionale.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9772772" cy="10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OBIETTIVI DEL UML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84212" y="2656936"/>
            <a:ext cx="8535988" cy="333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rappresentare visivamente modelli strutturali e comportamentali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un linguaggio indipendente dai linguaggi di programmazione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sufficientemente lontano ed al di sopra di ogni concetto di natura implementativa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introdurre un metodo standard globalmente adottato per la progettazione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agevolare la scrittura della documentazione dei progetti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UML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684212" y="1742536"/>
            <a:ext cx="8535988" cy="40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Il design di un sistema complesso dichiede di definire e descrivere le relazioni tra le entitá che compongono il sistema (diagrammi di struttura </a:t>
            </a:r>
            <a:r>
              <a:rPr lang="en-GB" b="1">
                <a:solidFill>
                  <a:srgbClr val="FF0000"/>
                </a:solidFill>
              </a:rPr>
              <a:t>statici</a:t>
            </a:r>
            <a:r>
              <a:rPr lang="en-GB"/>
              <a:t>)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Ma anche i suo comportamenti e le sue evoluzioni durante il ciclo di vita (diagrammi comportamentali </a:t>
            </a:r>
            <a:r>
              <a:rPr lang="en-GB" b="1">
                <a:solidFill>
                  <a:srgbClr val="FF0000"/>
                </a:solidFill>
              </a:rPr>
              <a:t>dinamici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089951" cy="64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PANORAMICA DIAGRAMMI UML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518240" y="10674450"/>
            <a:ext cx="2759746" cy="9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72" name="Google Shape;172;p6" descr="Hierarchy of UML 2.2 Diagrams, shown as a class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03" y="1674913"/>
            <a:ext cx="8784561" cy="48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874372" cy="9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STRUTTURALI STATICI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684212" y="2225615"/>
            <a:ext cx="8535988" cy="37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componenti</a:t>
            </a:r>
            <a:r>
              <a:rPr lang="en-GB"/>
              <a:t>: impiegato nei sistemi complessi per visualizzare le relazioni e le dipendenze tra i diversi componenti che formano il sistema. La struttura dei componenti viene successivamente dettagliata con altri diagrammi.</a:t>
            </a:r>
            <a:endParaRPr/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classi</a:t>
            </a:r>
            <a:r>
              <a:rPr lang="en-GB"/>
              <a:t>: il diagramma UML piú diffuso per suddividere i componenti in mattoncini base chiamati classi, le quali interagiscono tra loro per formare i componenti.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distribuzione</a:t>
            </a:r>
            <a:r>
              <a:rPr lang="en-GB"/>
              <a:t>: visualizza l’hardware utilizzato per la realizzazione del sistema e i collegamenti tra I diversi pezzi di hardware.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oggetti</a:t>
            </a:r>
            <a:r>
              <a:rPr lang="en-GB"/>
              <a:t>: illustra come appare un sistema in un dato momento del suo ciclo di vita. </a:t>
            </a:r>
            <a:endParaRPr>
              <a:solidFill>
                <a:srgbClr val="FF0000"/>
              </a:solidFill>
            </a:endParaRPr>
          </a:p>
          <a:p>
            <a:pPr marL="342900" lvl="0" indent="-248920" algn="l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2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I DIAGRAMMI COMPORTAMENTALI DINAMICI</a:t>
            </a:r>
            <a:endParaRPr dirty="0"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684213" y="2191110"/>
            <a:ext cx="8535988" cy="40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casi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d’uso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smtClean="0"/>
              <a:t>le </a:t>
            </a:r>
            <a:r>
              <a:rPr lang="en-GB" dirty="0" err="1" smtClean="0"/>
              <a:t>funzionalitá</a:t>
            </a:r>
            <a:r>
              <a:rPr lang="en-GB" dirty="0" smtClean="0"/>
              <a:t> </a:t>
            </a:r>
            <a:r>
              <a:rPr lang="en-GB" dirty="0"/>
              <a:t>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modo</a:t>
            </a:r>
            <a:r>
              <a:rPr lang="en-GB" dirty="0"/>
              <a:t> in cui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controllori</a:t>
            </a:r>
            <a:r>
              <a:rPr lang="en-GB" dirty="0"/>
              <a:t> </a:t>
            </a:r>
            <a:r>
              <a:rPr lang="en-GB" dirty="0" err="1"/>
              <a:t>interni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</a:t>
            </a:r>
            <a:r>
              <a:rPr lang="en-GB" dirty="0" err="1"/>
              <a:t>esterni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relazionano</a:t>
            </a:r>
            <a:r>
              <a:rPr lang="en-GB" dirty="0"/>
              <a:t> con </a:t>
            </a:r>
            <a:r>
              <a:rPr lang="en-GB" dirty="0" err="1" smtClean="0"/>
              <a:t>esse</a:t>
            </a:r>
            <a:r>
              <a:rPr lang="en-GB" dirty="0" smtClean="0"/>
              <a:t>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delle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attivitá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flussi</a:t>
            </a:r>
            <a:r>
              <a:rPr lang="en-GB" dirty="0"/>
              <a:t> di </a:t>
            </a:r>
            <a:r>
              <a:rPr lang="en-GB" dirty="0" err="1"/>
              <a:t>lavoro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 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di </a:t>
            </a:r>
            <a:r>
              <a:rPr lang="en-GB" dirty="0" err="1">
                <a:solidFill>
                  <a:srgbClr val="FF0000"/>
                </a:solidFill>
              </a:rPr>
              <a:t>sequenza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le </a:t>
            </a:r>
            <a:r>
              <a:rPr lang="en-GB" dirty="0" err="1"/>
              <a:t>interazioni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in un </a:t>
            </a:r>
            <a:r>
              <a:rPr lang="en-GB" dirty="0" err="1"/>
              <a:t>particolare</a:t>
            </a:r>
            <a:r>
              <a:rPr lang="en-GB" dirty="0"/>
              <a:t> scenario. 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degli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stati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eventi</a:t>
            </a:r>
            <a:r>
              <a:rPr lang="en-GB" dirty="0"/>
              <a:t> e le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portano</a:t>
            </a:r>
            <a:r>
              <a:rPr lang="en-GB" dirty="0"/>
              <a:t> le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ad </a:t>
            </a:r>
            <a:r>
              <a:rPr lang="en-GB" dirty="0" err="1"/>
              <a:t>evolvere</a:t>
            </a:r>
            <a:r>
              <a:rPr lang="en-GB" dirty="0"/>
              <a:t> da </a:t>
            </a:r>
            <a:r>
              <a:rPr lang="en-GB" dirty="0" err="1"/>
              <a:t>uno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ad un </a:t>
            </a:r>
            <a:r>
              <a:rPr lang="en-GB" dirty="0" err="1"/>
              <a:t>altro</a:t>
            </a:r>
            <a:r>
              <a:rPr lang="en-GB" dirty="0"/>
              <a:t>.</a:t>
            </a:r>
            <a:endParaRPr dirty="0">
              <a:solidFill>
                <a:srgbClr val="FF0000"/>
              </a:solidFill>
            </a:endParaRPr>
          </a:p>
          <a:p>
            <a:pPr marL="800100" lvl="1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DEI COMPONENTI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84212" y="1949571"/>
            <a:ext cx="8535988" cy="40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39" y="2466826"/>
            <a:ext cx="4353533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Breitbild</PresentationFormat>
  <Paragraphs>37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Noto Sans Symbols</vt:lpstr>
      <vt:lpstr>Slice</vt:lpstr>
      <vt:lpstr>UNIFIED MODELLING LANGUAGE</vt:lpstr>
      <vt:lpstr>DOVE SI POSIZIONA L’UML?</vt:lpstr>
      <vt:lpstr>LA PROGETTAZIONE FORMALE</vt:lpstr>
      <vt:lpstr>OBIETTIVI DEL UML</vt:lpstr>
      <vt:lpstr>I DIAGRAMMI UML</vt:lpstr>
      <vt:lpstr>PANORAMICA DIAGRAMMI UML</vt:lpstr>
      <vt:lpstr>I DIAGRAMMI STRUTTURALI STATICI</vt:lpstr>
      <vt:lpstr>I DIAGRAMMI COMPORTAMENTALI DINAMICI</vt:lpstr>
      <vt:lpstr>DIAGRAMMA DEI COMPONENTI</vt:lpstr>
      <vt:lpstr>DIAGRAMMA DELLE CLASSI</vt:lpstr>
      <vt:lpstr>DIAGRAMMA DI DISTRIBUZIONE</vt:lpstr>
      <vt:lpstr>DIAGRAMMA DEGLI OGGETTI</vt:lpstr>
      <vt:lpstr>DIAGRAMMA CASI D‘USO</vt:lpstr>
      <vt:lpstr>DIAGRAMMA DELLE ATTIVITA`</vt:lpstr>
      <vt:lpstr>DIAGRAMMA DI SEQUENZA</vt:lpstr>
      <vt:lpstr> DIAGRAMMA DEGLI STATI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MODELLING LANGUAGE</dc:title>
  <dc:creator>Marco Ferrero</dc:creator>
  <cp:lastModifiedBy>Marco Poschetto</cp:lastModifiedBy>
  <cp:revision>14</cp:revision>
  <dcterms:created xsi:type="dcterms:W3CDTF">2022-06-07T14:35:44Z</dcterms:created>
  <dcterms:modified xsi:type="dcterms:W3CDTF">2022-07-06T09:18:01Z</dcterms:modified>
</cp:coreProperties>
</file>